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8" r:id="rId4"/>
    <p:sldId id="270" r:id="rId5"/>
    <p:sldId id="265" r:id="rId6"/>
    <p:sldId id="271" r:id="rId7"/>
    <p:sldId id="272" r:id="rId8"/>
    <p:sldId id="273" r:id="rId9"/>
    <p:sldId id="266" r:id="rId10"/>
  </p:sldIdLst>
  <p:sldSz cx="12192000" cy="6858000"/>
  <p:notesSz cx="6858000" cy="9144000"/>
  <p:embeddedFontLst>
    <p:embeddedFont>
      <p:font typeface="HY헤드라인M" pitchFamily="18" charset="-127"/>
      <p:regular r:id="rId12"/>
    </p:embeddedFont>
    <p:embeddedFont>
      <p:font typeface="맑은 고딕" pitchFamily="50" charset="-127"/>
      <p:regular r:id="rId13"/>
      <p:bold r:id="rId14"/>
    </p:embeddedFont>
    <p:embeddedFont>
      <p:font typeface="Aharoni" charset="-79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F5F5F"/>
    <a:srgbClr val="990033"/>
    <a:srgbClr val="F7D403"/>
    <a:srgbClr val="F1404B"/>
    <a:srgbClr val="252C41"/>
    <a:srgbClr val="DDDFE6"/>
    <a:srgbClr val="F4F5F9"/>
    <a:srgbClr val="FFD5DE"/>
    <a:srgbClr val="FF2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781" y="-802"/>
      </p:cViewPr>
      <p:guideLst>
        <p:guide orient="horz" pos="214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스펙에 대한 압박감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"/>
            <c:bubble3D val="0"/>
            <c:spPr>
              <a:solidFill>
                <a:srgbClr val="990033"/>
              </a:solidFill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9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매우 받음</c:v>
                </c:pt>
                <c:pt idx="1">
                  <c:v>어느정도 받음</c:v>
                </c:pt>
                <c:pt idx="2">
                  <c:v>별로 안받음</c:v>
                </c:pt>
                <c:pt idx="3">
                  <c:v>전혀 안받음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46.6</c:v>
                </c:pt>
                <c:pt idx="1">
                  <c:v>43</c:v>
                </c:pt>
                <c:pt idx="2">
                  <c:v>8.6</c:v>
                </c:pt>
                <c:pt idx="3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0.53527</cdr:x>
      <cdr:y>0.40725</cdr:y>
    </cdr:from>
    <cdr:to>
      <cdr:x>0.91577</cdr:x>
      <cdr:y>0.54845</cdr:y>
    </cdr:to>
    <cdr:sp macro="" textlink="">
      <cdr:nvSpPr>
        <cdr:cNvPr id="2" name="TextBox 18"/>
        <cdr:cNvSpPr txBox="1"/>
      </cdr:nvSpPr>
      <cdr:spPr>
        <a:xfrm xmlns:a="http://schemas.openxmlformats.org/drawingml/2006/main">
          <a:off x="1180581" y="1154002"/>
          <a:ext cx="839211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000" dirty="0" smtClean="0">
              <a:solidFill>
                <a:schemeClr val="bg1"/>
              </a:solidFill>
              <a:latin typeface="Noto Sans KR Bold" pitchFamily="34" charset="-127"/>
              <a:ea typeface="Noto Sans KR Bold" pitchFamily="34" charset="-127"/>
            </a:rPr>
            <a:t>중요함</a:t>
          </a:r>
          <a:endParaRPr lang="en-US" altLang="ko-KR" sz="1000" dirty="0" smtClean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  <a:p xmlns:a="http://schemas.openxmlformats.org/drawingml/2006/main">
          <a:pPr algn="ctr"/>
          <a:r>
            <a:rPr lang="en-US" altLang="ko-KR" sz="1000" dirty="0" smtClean="0">
              <a:solidFill>
                <a:srgbClr val="F7D403"/>
              </a:solidFill>
              <a:latin typeface="Noto Sans KR Bold" pitchFamily="34" charset="-127"/>
              <a:ea typeface="Noto Sans KR Bold" pitchFamily="34" charset="-127"/>
            </a:rPr>
            <a:t>(43%)</a:t>
          </a:r>
          <a:endParaRPr lang="ko-KR" altLang="en-US" sz="1000" dirty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</cdr:txBody>
    </cdr:sp>
  </cdr:relSizeAnchor>
  <cdr:relSizeAnchor xmlns:cdr="http://schemas.openxmlformats.org/drawingml/2006/chartDrawing">
    <cdr:from>
      <cdr:x>0.07112</cdr:x>
      <cdr:y>0.49678</cdr:y>
    </cdr:from>
    <cdr:to>
      <cdr:x>0.46868</cdr:x>
      <cdr:y>0.63798</cdr:y>
    </cdr:to>
    <cdr:sp macro="" textlink="">
      <cdr:nvSpPr>
        <cdr:cNvPr id="3" name="TextBox 18"/>
        <cdr:cNvSpPr txBox="1"/>
      </cdr:nvSpPr>
      <cdr:spPr>
        <a:xfrm xmlns:a="http://schemas.openxmlformats.org/drawingml/2006/main">
          <a:off x="156866" y="1407674"/>
          <a:ext cx="876848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000" dirty="0" smtClean="0">
              <a:solidFill>
                <a:schemeClr val="bg1"/>
              </a:solidFill>
              <a:latin typeface="Noto Sans KR Bold" pitchFamily="34" charset="-127"/>
              <a:ea typeface="Noto Sans KR Bold" pitchFamily="34" charset="-127"/>
            </a:rPr>
            <a:t>매우 중요함</a:t>
          </a:r>
          <a:endParaRPr lang="en-US" altLang="ko-KR" sz="1000" dirty="0" smtClean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  <a:p xmlns:a="http://schemas.openxmlformats.org/drawingml/2006/main">
          <a:pPr algn="ctr"/>
          <a:r>
            <a:rPr lang="en-US" altLang="ko-KR" sz="1000" dirty="0" smtClean="0">
              <a:solidFill>
                <a:srgbClr val="F7D403"/>
              </a:solidFill>
              <a:latin typeface="Noto Sans KR Bold" pitchFamily="34" charset="-127"/>
              <a:ea typeface="Noto Sans KR Bold" pitchFamily="34" charset="-127"/>
            </a:rPr>
            <a:t>(46.6%)</a:t>
          </a:r>
          <a:endParaRPr lang="ko-KR" altLang="en-US" sz="1000" dirty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</cdr:txBody>
    </cdr:sp>
  </cdr:relSizeAnchor>
  <cdr:relSizeAnchor xmlns:cdr="http://schemas.openxmlformats.org/drawingml/2006/chartDrawing">
    <cdr:from>
      <cdr:x>0.19473</cdr:x>
      <cdr:y>0.21748</cdr:y>
    </cdr:from>
    <cdr:to>
      <cdr:x>0.61308</cdr:x>
      <cdr:y>0.35868</cdr:y>
    </cdr:to>
    <cdr:sp macro="" textlink="">
      <cdr:nvSpPr>
        <cdr:cNvPr id="4" name="TextBox 18"/>
        <cdr:cNvSpPr txBox="1"/>
      </cdr:nvSpPr>
      <cdr:spPr>
        <a:xfrm xmlns:a="http://schemas.openxmlformats.org/drawingml/2006/main">
          <a:off x="429482" y="616254"/>
          <a:ext cx="922705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000" b="1" dirty="0" smtClean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rPr>
            <a:t>중요하지 않음</a:t>
          </a:r>
          <a:endParaRPr lang="en-US" altLang="ko-KR" sz="1000" b="1" dirty="0" smtClean="0">
            <a:solidFill>
              <a:schemeClr val="bg1">
                <a:lumMod val="25000"/>
              </a:schemeClr>
            </a:solidFill>
            <a:latin typeface="Noto Sans KR Bold" pitchFamily="34" charset="-127"/>
            <a:ea typeface="Noto Sans KR Bold" pitchFamily="34" charset="-127"/>
          </a:endParaRPr>
        </a:p>
        <a:p xmlns:a="http://schemas.openxmlformats.org/drawingml/2006/main">
          <a:pPr algn="ctr"/>
          <a:r>
            <a:rPr lang="en-US" altLang="ko-KR" sz="1000" dirty="0" smtClean="0">
              <a:solidFill>
                <a:srgbClr val="F7D403"/>
              </a:solidFill>
              <a:latin typeface="Noto Sans KR Bold" pitchFamily="34" charset="-127"/>
              <a:ea typeface="Noto Sans KR Bold" pitchFamily="34" charset="-127"/>
            </a:rPr>
            <a:t>(10.4%)</a:t>
          </a:r>
          <a:endParaRPr lang="ko-KR" altLang="en-US" sz="1000" dirty="0">
            <a:solidFill>
              <a:schemeClr val="bg1"/>
            </a:solidFill>
            <a:latin typeface="Noto Sans KR Bold" pitchFamily="34" charset="-127"/>
            <a:ea typeface="Noto Sans KR Bold" pitchFamily="34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=""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=""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=""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=""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=""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=""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=""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=""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905" y="2988440"/>
            <a:ext cx="5224970" cy="659635"/>
          </a:xfrm>
        </p:spPr>
        <p:txBody>
          <a:bodyPr>
            <a:noAutofit/>
          </a:bodyPr>
          <a:lstStyle/>
          <a:p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</a:rPr>
              <a:t>프로젝트 개요 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6300" y="3981450"/>
            <a:ext cx="304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TEAM  MAKER</a:t>
            </a:r>
            <a:endParaRPr lang="ko-KR" altLang="en-US" sz="32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ko-KR" sz="100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추진 배경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" dirty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목적 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목표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Noto Sans KR Bold" pitchFamily="34" charset="-127"/>
                <a:ea typeface="Noto Sans KR Bold" pitchFamily="34" charset="-127"/>
              </a:rPr>
              <a:t>팀구성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" dirty="0" smtClean="0">
              <a:latin typeface="Noto Sans KR Bold" pitchFamily="34" charset="-127"/>
              <a:ea typeface="Noto Sans KR Bold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개발일정</a:t>
            </a:r>
            <a:endParaRPr lang="ko-KR" altLang="en-US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Bold" pitchFamily="34" charset="-127"/>
                <a:ea typeface="Noto Sans KR Bold" pitchFamily="34" charset="-127"/>
              </a:rPr>
              <a:t>목차</a:t>
            </a:r>
            <a:endParaRPr lang="en-US" altLang="ko-KR" dirty="0" smtClean="0">
              <a:latin typeface="Noto Sans KR Bold" pitchFamily="34" charset="-127"/>
              <a:ea typeface="Noto Sans KR Bold" pitchFamily="34" charset="-127"/>
            </a:endParaRPr>
          </a:p>
          <a:p>
            <a:endParaRPr lang="ko-KR" altLang="en-US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5950" y="2244460"/>
            <a:ext cx="831850" cy="3567907"/>
          </a:xfrm>
        </p:spPr>
        <p:txBody>
          <a:bodyPr/>
          <a:lstStyle/>
          <a:p>
            <a:r>
              <a:rPr lang="en-US" altLang="ko-KR" sz="3200" dirty="0">
                <a:latin typeface="Noto Sans KR Bold" pitchFamily="34" charset="-127"/>
                <a:ea typeface="Noto Sans KR Bold" pitchFamily="34" charset="-127"/>
              </a:rPr>
              <a:t>01</a:t>
            </a:r>
          </a:p>
          <a:p>
            <a:r>
              <a:rPr lang="en-US" altLang="ko-KR" sz="3200" dirty="0">
                <a:latin typeface="Noto Sans KR Bold" pitchFamily="34" charset="-127"/>
                <a:ea typeface="Noto Sans KR Bold" pitchFamily="34" charset="-127"/>
              </a:rPr>
              <a:t>02</a:t>
            </a:r>
          </a:p>
          <a:p>
            <a:r>
              <a:rPr lang="en-US" altLang="ko-KR" sz="3200" dirty="0" smtClean="0">
                <a:latin typeface="Noto Sans KR Bold" pitchFamily="34" charset="-127"/>
                <a:ea typeface="Noto Sans KR Bold" pitchFamily="34" charset="-127"/>
              </a:rPr>
              <a:t>03</a:t>
            </a:r>
          </a:p>
          <a:p>
            <a:r>
              <a:rPr lang="en-US" altLang="ko-KR" sz="3200" dirty="0" smtClean="0">
                <a:latin typeface="Noto Sans KR Bold" pitchFamily="34" charset="-127"/>
                <a:ea typeface="Noto Sans KR Bold" pitchFamily="34" charset="-127"/>
              </a:rPr>
              <a:t>04</a:t>
            </a:r>
          </a:p>
          <a:p>
            <a:r>
              <a:rPr lang="en-US" altLang="ko-KR" sz="3200" dirty="0" smtClean="0">
                <a:latin typeface="Noto Sans KR Bold" pitchFamily="34" charset="-127"/>
                <a:ea typeface="Noto Sans KR Bold" pitchFamily="34" charset="-127"/>
              </a:rPr>
              <a:t>05</a:t>
            </a:r>
            <a:endParaRPr lang="ko-KR" altLang="en-US" sz="3200" dirty="0">
              <a:latin typeface="Noto Sans KR Bold" pitchFamily="34" charset="-127"/>
              <a:ea typeface="Noto Sans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추진배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=""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01" y="1915240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old" pitchFamily="34" charset="-127"/>
                <a:ea typeface="Noto Sans KR Bold" pitchFamily="34" charset="-127"/>
              </a:rPr>
              <a:t>1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취</a:t>
            </a:r>
            <a:r>
              <a:rPr lang="ko-KR" altLang="en-US" sz="1600" dirty="0">
                <a:latin typeface="Noto Sans KR Bold" pitchFamily="34" charset="-127"/>
                <a:ea typeface="Noto Sans KR Bold" pitchFamily="34" charset="-127"/>
              </a:rPr>
              <a:t>업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을 위해 다양한 </a:t>
            </a:r>
            <a:r>
              <a:rPr lang="ko-KR" altLang="en-US" sz="1600" dirty="0" err="1" smtClean="0">
                <a:latin typeface="Noto Sans KR Bold" pitchFamily="34" charset="-127"/>
                <a:ea typeface="Noto Sans KR Bold" pitchFamily="34" charset="-127"/>
              </a:rPr>
              <a:t>스펙을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 쌓아야 하는 현실</a:t>
            </a:r>
            <a:endParaRPr lang="ko-KR" altLang="en-US" sz="16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069" y="2305186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알바천국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조사에 따르면 대학생 </a:t>
            </a:r>
            <a:r>
              <a:rPr lang="en-US" altLang="ko-KR" sz="900" b="1" dirty="0" smtClean="0">
                <a:latin typeface="Noto Sans KR Medium" pitchFamily="34" charset="-127"/>
                <a:ea typeface="Noto Sans KR Medium" pitchFamily="34" charset="-127"/>
              </a:rPr>
              <a:t>10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명 중 </a:t>
            </a:r>
            <a:r>
              <a:rPr lang="en-US" altLang="ko-KR" sz="900" b="1" dirty="0" smtClean="0">
                <a:latin typeface="Noto Sans KR Medium" pitchFamily="34" charset="-127"/>
                <a:ea typeface="Noto Sans KR Medium" pitchFamily="34" charset="-127"/>
              </a:rPr>
              <a:t>9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명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이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스펙에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대해 압박을 느낀다고 답했고 이들이 선정한 필수</a:t>
            </a:r>
            <a:endParaRPr lang="en-US" altLang="ko-KR" sz="900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스펙으로서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어학성적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학점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자격증 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대외활동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인턴 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기타</a:t>
            </a:r>
            <a:r>
              <a:rPr lang="en-US" altLang="ko-KR" sz="90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등이 선정됨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 </a:t>
            </a:r>
            <a:endParaRPr lang="ko-KR" altLang="en-US" sz="90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164979" y="3322739"/>
            <a:ext cx="2744368" cy="2521788"/>
            <a:chOff x="1005880" y="2712720"/>
            <a:chExt cx="5239645" cy="3451809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05880" y="2712720"/>
              <a:ext cx="0" cy="295148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203960" y="2772191"/>
              <a:ext cx="4162425" cy="325487"/>
              <a:chOff x="1203960" y="2772191"/>
              <a:chExt cx="4162425" cy="325487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203960" y="2781716"/>
                <a:ext cx="2727960" cy="315962"/>
                <a:chOff x="1203960" y="2781716"/>
                <a:chExt cx="2727960" cy="315962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203960" y="2792625"/>
                  <a:ext cx="2727960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28725" y="2781716"/>
                  <a:ext cx="2099781" cy="31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1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어학성적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899535" y="2772191"/>
                <a:ext cx="1466850" cy="294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18.6%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203960" y="3270349"/>
              <a:ext cx="4067175" cy="303723"/>
              <a:chOff x="1203960" y="2772191"/>
              <a:chExt cx="4067175" cy="303723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203960" y="2781716"/>
                <a:ext cx="2586990" cy="294198"/>
                <a:chOff x="1203960" y="2781716"/>
                <a:chExt cx="2586990" cy="294198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203960" y="2792625"/>
                  <a:ext cx="2586990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28724" y="2781716"/>
                  <a:ext cx="1466849" cy="2941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2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학점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3804286" y="2772191"/>
                <a:ext cx="1466849" cy="29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18%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203960" y="3783959"/>
              <a:ext cx="3696257" cy="325487"/>
              <a:chOff x="1203960" y="2772191"/>
              <a:chExt cx="3696257" cy="325487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03960" y="2781716"/>
                <a:ext cx="2246606" cy="315962"/>
                <a:chOff x="1203960" y="2781716"/>
                <a:chExt cx="2246606" cy="315962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203960" y="2792625"/>
                  <a:ext cx="2246606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228723" y="2781716"/>
                  <a:ext cx="1790627" cy="31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3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자격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증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3433368" y="2772191"/>
                <a:ext cx="1466849" cy="29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12.1%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203960" y="4291959"/>
              <a:ext cx="3523737" cy="325486"/>
              <a:chOff x="1203960" y="2772191"/>
              <a:chExt cx="3523737" cy="32548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203960" y="2781715"/>
                <a:ext cx="2106361" cy="315962"/>
                <a:chOff x="1203960" y="2781715"/>
                <a:chExt cx="2106361" cy="31596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1203960" y="2792625"/>
                  <a:ext cx="2089565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228725" y="2781715"/>
                  <a:ext cx="2081596" cy="31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4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대외활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동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260847" y="2772191"/>
                <a:ext cx="1466850" cy="294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11.8%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203960" y="4800184"/>
              <a:ext cx="3402973" cy="303722"/>
              <a:chOff x="1203960" y="2772192"/>
              <a:chExt cx="3402973" cy="30372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203960" y="2781716"/>
                <a:ext cx="1961934" cy="294198"/>
                <a:chOff x="1203960" y="2781716"/>
                <a:chExt cx="1961934" cy="294198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203960" y="2792625"/>
                  <a:ext cx="1961934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228724" y="2781716"/>
                  <a:ext cx="1466850" cy="2941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5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인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턴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3140085" y="2772192"/>
                <a:ext cx="1466848" cy="29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9.4%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198288" y="5241785"/>
              <a:ext cx="5047237" cy="315962"/>
              <a:chOff x="1199384" y="2768678"/>
              <a:chExt cx="4071751" cy="315962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199384" y="2768678"/>
                <a:ext cx="2657435" cy="315962"/>
                <a:chOff x="1199384" y="2768678"/>
                <a:chExt cx="2657435" cy="315962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1203960" y="2792625"/>
                  <a:ext cx="2586990" cy="26691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199384" y="2768678"/>
                  <a:ext cx="2657435" cy="31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기타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(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공모전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,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해외경험 등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)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3804286" y="2772191"/>
                <a:ext cx="1466849" cy="29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30.1%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126326" y="5658989"/>
              <a:ext cx="4693588" cy="50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*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복수 응답 포함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/ 20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 대학생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719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명 대상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출처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- 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알바천국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 flipH="1">
            <a:off x="6096000" y="1981200"/>
            <a:ext cx="13315" cy="38378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2401137294"/>
              </p:ext>
            </p:extLst>
          </p:nvPr>
        </p:nvGraphicFramePr>
        <p:xfrm>
          <a:off x="387921" y="2923687"/>
          <a:ext cx="2205575" cy="283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4932" y="2882758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800000"/>
                </a:solidFill>
                <a:latin typeface="Noto Sans KR Bold" pitchFamily="34" charset="-127"/>
                <a:ea typeface="Noto Sans KR Bold" pitchFamily="34" charset="-127"/>
              </a:rPr>
              <a:t>스펙이</a:t>
            </a:r>
            <a:r>
              <a:rPr lang="ko-KR" altLang="en-US" sz="1400" b="1" dirty="0" smtClean="0">
                <a:solidFill>
                  <a:srgbClr val="800000"/>
                </a:solidFill>
                <a:latin typeface="Noto Sans KR Bold" pitchFamily="34" charset="-127"/>
                <a:ea typeface="Noto Sans KR Bold" pitchFamily="34" charset="-127"/>
              </a:rPr>
              <a:t> 중요한가</a:t>
            </a:r>
            <a:r>
              <a:rPr lang="en-US" altLang="ko-KR" sz="1400" b="1" dirty="0" smtClean="0">
                <a:solidFill>
                  <a:srgbClr val="800000"/>
                </a:solidFill>
                <a:latin typeface="Noto Sans KR Bold" pitchFamily="34" charset="-127"/>
                <a:ea typeface="Noto Sans KR Bold" pitchFamily="34" charset="-127"/>
              </a:rPr>
              <a:t>?</a:t>
            </a:r>
            <a:endParaRPr lang="ko-KR" altLang="en-US" sz="1400" b="1" dirty="0">
              <a:solidFill>
                <a:srgbClr val="800000"/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4932" y="2882758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스펙이</a:t>
            </a:r>
            <a:r>
              <a:rPr lang="ko-KR" altLang="en-US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 중요한가</a:t>
            </a:r>
            <a:r>
              <a:rPr lang="en-US" altLang="ko-KR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?</a:t>
            </a:r>
            <a:endParaRPr lang="ko-KR" altLang="en-US" sz="1400" b="1" dirty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15685" y="28827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취업에 필요한 </a:t>
            </a:r>
            <a:r>
              <a:rPr lang="ko-KR" altLang="en-US" sz="1400" b="1" dirty="0" err="1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스펙</a:t>
            </a:r>
            <a:endParaRPr lang="ko-KR" altLang="en-US" sz="1400" b="1" dirty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770603" y="3313555"/>
            <a:ext cx="4323262" cy="1983919"/>
            <a:chOff x="1005880" y="2712720"/>
            <a:chExt cx="5567169" cy="2542106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1005880" y="2712720"/>
              <a:ext cx="0" cy="188701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/>
            <p:nvPr/>
          </p:nvGrpSpPr>
          <p:grpSpPr>
            <a:xfrm>
              <a:off x="1203960" y="2772191"/>
              <a:ext cx="5369089" cy="305303"/>
              <a:chOff x="1203960" y="2772191"/>
              <a:chExt cx="5369089" cy="305303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203960" y="2781716"/>
                <a:ext cx="3902237" cy="295778"/>
                <a:chOff x="1203960" y="2781716"/>
                <a:chExt cx="3902237" cy="29577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1203960" y="2792625"/>
                  <a:ext cx="3902237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228724" y="2781716"/>
                  <a:ext cx="2575562" cy="29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1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온라인 커뮤니티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5106197" y="2772191"/>
                <a:ext cx="1466852" cy="29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38.1%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203960" y="3270349"/>
              <a:ext cx="5042624" cy="305303"/>
              <a:chOff x="1203960" y="2772191"/>
              <a:chExt cx="5042624" cy="305303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203960" y="2781716"/>
                <a:ext cx="3523737" cy="295778"/>
                <a:chOff x="1203960" y="2781716"/>
                <a:chExt cx="3523737" cy="295778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1203960" y="2792625"/>
                  <a:ext cx="3523737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228724" y="2781716"/>
                  <a:ext cx="2204642" cy="29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2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SNS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페이지 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4779733" y="2772191"/>
                <a:ext cx="1466851" cy="29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33.9%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203960" y="3783959"/>
              <a:ext cx="4309198" cy="305303"/>
              <a:chOff x="1203960" y="2772191"/>
              <a:chExt cx="4309198" cy="305303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1203960" y="2781716"/>
                <a:ext cx="2777672" cy="295778"/>
                <a:chOff x="1203960" y="2781716"/>
                <a:chExt cx="2777672" cy="295778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1203960" y="2792625"/>
                  <a:ext cx="2777672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228724" y="2781716"/>
                  <a:ext cx="2453204" cy="29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3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학교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,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학과 </a:t>
                  </a:r>
                  <a:r>
                    <a:rPr lang="ko-KR" altLang="en-US" sz="900" dirty="0" err="1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소셜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 커뮤니티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4046307" y="2772191"/>
                <a:ext cx="1466851" cy="29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19.4%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203960" y="4291959"/>
              <a:ext cx="3523737" cy="305303"/>
              <a:chOff x="1203960" y="2772191"/>
              <a:chExt cx="3523737" cy="305303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203960" y="2781716"/>
                <a:ext cx="2089565" cy="295778"/>
                <a:chOff x="1203960" y="2781716"/>
                <a:chExt cx="2089565" cy="295778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1203960" y="2792625"/>
                  <a:ext cx="2089565" cy="26691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228724" y="2781716"/>
                  <a:ext cx="1706704" cy="29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4</a:t>
                  </a:r>
                  <a:r>
                    <a:rPr lang="ko-KR" altLang="en-US" sz="900" dirty="0" smtClean="0">
                      <a:solidFill>
                        <a:srgbClr val="F7D403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위  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Noto Sans KR Bold" pitchFamily="34" charset="-127"/>
                      <a:ea typeface="Noto Sans KR Bold" pitchFamily="34" charset="-127"/>
                    </a:rPr>
                    <a:t>지인을 통해</a:t>
                  </a:r>
                  <a:endParaRPr lang="ko-KR" altLang="en-US" sz="900" dirty="0">
                    <a:solidFill>
                      <a:schemeClr val="bg1"/>
                    </a:solidFill>
                    <a:latin typeface="Noto Sans KR Bold" pitchFamily="34" charset="-127"/>
                    <a:ea typeface="Noto Sans KR Bold" pitchFamily="34" charset="-127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3260847" y="2772191"/>
                <a:ext cx="1466850" cy="29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  <a:latin typeface="Noto Sans KR Bold" pitchFamily="34" charset="-127"/>
                    <a:ea typeface="Noto Sans KR Bold" pitchFamily="34" charset="-127"/>
                  </a:rPr>
                  <a:t>11.8%</a:t>
                </a:r>
                <a:endParaRPr lang="ko-KR" altLang="en-US" sz="900" dirty="0">
                  <a:solidFill>
                    <a:schemeClr val="accent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109492" y="4781580"/>
              <a:ext cx="3618206" cy="47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*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복수 응답 포함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/ 20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 대학생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930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명 대상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출처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–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대학내일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20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대연구소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70603" y="2882757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정보를 얻는 경로 </a:t>
            </a:r>
            <a:endParaRPr lang="ko-KR" altLang="en-US" sz="1400" b="1" dirty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74937" y="1915240"/>
            <a:ext cx="5141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2. 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다양한 활동 탐색을 위해 가장 많이 사용하는 온라인 매체</a:t>
            </a:r>
            <a:endParaRPr lang="ko-KR" altLang="en-US" sz="16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74937" y="2305186"/>
            <a:ext cx="51475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대학생이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스펙에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도움이 되는 활동을 탐색하는 주요 채널의 경우 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온라인 커뮤니티</a:t>
            </a:r>
            <a:r>
              <a:rPr lang="en-US" altLang="ko-KR" sz="900" b="1" dirty="0" smtClean="0">
                <a:latin typeface="Noto Sans KR Medium" pitchFamily="34" charset="-127"/>
                <a:ea typeface="Noto Sans KR Medium" pitchFamily="34" charset="-127"/>
              </a:rPr>
              <a:t>/</a:t>
            </a:r>
            <a:r>
              <a:rPr lang="ko-KR" altLang="en-US" sz="900" b="1" dirty="0" smtClean="0">
                <a:latin typeface="Noto Sans KR Medium" pitchFamily="34" charset="-127"/>
                <a:ea typeface="Noto Sans KR Medium" pitchFamily="34" charset="-127"/>
              </a:rPr>
              <a:t>카페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를 이용하는 비율이 </a:t>
            </a:r>
            <a:endParaRPr lang="en-US" altLang="ko-KR" sz="900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가장 높으며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실제 만남에 의해 정보를 얻는 것은 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11.8%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에 불과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sz="9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추진배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=""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54" y="3000321"/>
            <a:ext cx="2015932" cy="138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23" y="3006734"/>
            <a:ext cx="2015759" cy="137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76801" y="1915240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old" pitchFamily="34" charset="-127"/>
                <a:ea typeface="Noto Sans KR Bold" pitchFamily="34" charset="-127"/>
              </a:rPr>
              <a:t>3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많은 대학생들이 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&lt;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팀원을 구하는 것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&gt;</a:t>
            </a:r>
            <a:r>
              <a:rPr lang="ko-KR" altLang="en-US" sz="1600" dirty="0" smtClean="0">
                <a:latin typeface="Noto Sans KR Bold" pitchFamily="34" charset="-127"/>
                <a:ea typeface="Noto Sans KR Bold" pitchFamily="34" charset="-127"/>
              </a:rPr>
              <a:t>에 어려움을 느끼고 있음</a:t>
            </a:r>
            <a:r>
              <a:rPr lang="en-US" altLang="ko-KR" sz="1600" dirty="0" smtClean="0">
                <a:latin typeface="Noto Sans KR Bold" pitchFamily="34" charset="-127"/>
                <a:ea typeface="Noto Sans KR Bold" pitchFamily="34" charset="-127"/>
              </a:rPr>
              <a:t>.</a:t>
            </a:r>
            <a:endParaRPr lang="ko-KR" altLang="en-US" sz="16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6069" y="2305186"/>
            <a:ext cx="48173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활동 과정에서 가장 힘들었던 점이 아이디어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결과물 제작 다음으로 팀원을 구하는 것이라 나타남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 </a:t>
            </a:r>
            <a:endParaRPr lang="ko-KR" altLang="en-US" sz="90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86140" y="3131918"/>
            <a:ext cx="4148213" cy="3606840"/>
            <a:chOff x="490461" y="2879685"/>
            <a:chExt cx="4102557" cy="3253073"/>
          </a:xfrm>
        </p:grpSpPr>
        <p:sp>
          <p:nvSpPr>
            <p:cNvPr id="10" name="TextBox 9"/>
            <p:cNvSpPr txBox="1"/>
            <p:nvPr/>
          </p:nvSpPr>
          <p:spPr>
            <a:xfrm>
              <a:off x="2134658" y="2893893"/>
              <a:ext cx="245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*20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 대학생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930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명 대상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 출처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–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대학내일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20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Noto Sans KR Bold" pitchFamily="34" charset="-127"/>
                  <a:ea typeface="Noto Sans KR Bold" pitchFamily="34" charset="-127"/>
                </a:rPr>
                <a:t>대연구소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91227" y="5471545"/>
              <a:ext cx="2772611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 rot="16200000">
              <a:off x="-270769" y="4040412"/>
              <a:ext cx="2203951" cy="4541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764130" y="4279612"/>
              <a:ext cx="1725551" cy="4541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6200000">
              <a:off x="1823311" y="4536233"/>
              <a:ext cx="1212309" cy="4541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2757069" y="4762701"/>
              <a:ext cx="759372" cy="4541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461" y="5578760"/>
              <a:ext cx="6814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새로운</a:t>
              </a:r>
              <a:endParaRPr lang="en-US" altLang="ko-KR" sz="1000" dirty="0" smtClean="0">
                <a:latin typeface="Noto Sans KR Bold" pitchFamily="34" charset="-127"/>
                <a:ea typeface="Noto Sans KR Bold" pitchFamily="34" charset="-127"/>
              </a:endParaRPr>
            </a:p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아이디어 내기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6160" y="5578760"/>
              <a:ext cx="681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결과물</a:t>
              </a:r>
              <a:endParaRPr lang="en-US" altLang="ko-KR" sz="1000" dirty="0" smtClean="0">
                <a:latin typeface="Noto Sans KR Bold" pitchFamily="34" charset="-127"/>
                <a:ea typeface="Noto Sans KR Bold" pitchFamily="34" charset="-127"/>
              </a:endParaRPr>
            </a:p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제작</a:t>
              </a:r>
              <a:endParaRPr lang="en-US" altLang="ko-KR" sz="1000" dirty="0" smtClean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8720" y="5578760"/>
              <a:ext cx="681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팀원모집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31853" y="5578760"/>
              <a:ext cx="681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Noto Sans KR Bold" pitchFamily="34" charset="-127"/>
                  <a:ea typeface="Noto Sans KR Bold" pitchFamily="34" charset="-127"/>
                </a:rPr>
                <a:t>자료검색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9511" y="2879685"/>
              <a:ext cx="681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Noto Sans KR Bold" pitchFamily="34" charset="-127"/>
                  <a:ea typeface="Noto Sans KR Bold" pitchFamily="34" charset="-127"/>
                </a:rPr>
                <a:t>37.4%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6160" y="3312911"/>
              <a:ext cx="681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Noto Sans KR Bold" pitchFamily="34" charset="-127"/>
                  <a:ea typeface="Noto Sans KR Bold" pitchFamily="34" charset="-127"/>
                </a:rPr>
                <a:t>24.4%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88720" y="3826133"/>
              <a:ext cx="681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Noto Sans KR Bold" pitchFamily="34" charset="-127"/>
                  <a:ea typeface="Noto Sans KR Bold" pitchFamily="34" charset="-127"/>
                </a:rPr>
                <a:t>16%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1853" y="4295658"/>
              <a:ext cx="681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Noto Sans KR Bold" pitchFamily="34" charset="-127"/>
                  <a:ea typeface="Noto Sans KR Bold" pitchFamily="34" charset="-127"/>
                </a:rPr>
                <a:t>11%</a:t>
              </a:r>
              <a:endParaRPr lang="ko-KR" altLang="en-US" sz="1000" dirty="0">
                <a:latin typeface="Noto Sans KR Bold" pitchFamily="34" charset="-127"/>
                <a:ea typeface="Noto Sans KR Bold" pitchFamily="34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76879" y="27210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2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활동에 있어 힘든 점</a:t>
            </a:r>
            <a:endParaRPr lang="ko-KR" altLang="en-US" sz="1400" b="1" dirty="0">
              <a:solidFill>
                <a:schemeClr val="bg1">
                  <a:lumMod val="2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686425" y="3703038"/>
            <a:ext cx="409575" cy="2762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628002" y="146304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Noto Sans KR Bold" pitchFamily="34" charset="-127"/>
                <a:ea typeface="Noto Sans KR Bold" pitchFamily="34" charset="-127"/>
              </a:rPr>
              <a:t>Why ?</a:t>
            </a:r>
            <a:endParaRPr lang="ko-KR" altLang="en-US" sz="36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66282" y="2596552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Noto Sans KR Bold" pitchFamily="34" charset="-127"/>
                <a:ea typeface="Noto Sans KR Bold" pitchFamily="34" charset="-127"/>
              </a:rPr>
              <a:t>1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400" b="1" dirty="0" smtClean="0">
                <a:latin typeface="Noto Sans KR Bold" pitchFamily="34" charset="-127"/>
                <a:ea typeface="Noto Sans KR Bold" pitchFamily="34" charset="-127"/>
              </a:rPr>
              <a:t>체계화 되지 않은 게시판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ko-KR" altLang="en-US" sz="1400" b="1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66282" y="2064851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온라인 커뮤니티가 활성화 되어있음에도 불구하고 팀원모집에 어려움을 느끼는 것에 의아함을 느꼈고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</a:p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기존 매체에 대해 조사해본 결과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세 가지의 문제점을 발견했다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6282" y="4503887"/>
            <a:ext cx="4386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게시판이 체계화 되어 있지 않아</a:t>
            </a:r>
            <a:r>
              <a:rPr lang="en-US" altLang="ko-KR" sz="90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글의 노출 수가 적고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원하는 분야에 대한 글을 찾기가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힘듬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6282" y="4800736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Noto Sans KR Bold" pitchFamily="34" charset="-127"/>
                <a:ea typeface="Noto Sans KR Bold" pitchFamily="34" charset="-127"/>
              </a:rPr>
              <a:t>2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400" b="1" dirty="0" smtClean="0">
                <a:latin typeface="Noto Sans KR Bold" pitchFamily="34" charset="-127"/>
                <a:ea typeface="Noto Sans KR Bold" pitchFamily="34" charset="-127"/>
              </a:rPr>
              <a:t>허위나 과장광고에 대한 글이 많음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ko-KR" altLang="en-US" sz="1400" b="1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6282" y="5086797"/>
            <a:ext cx="4584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실제로 들어가 본 결과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팀원 모집 글보다 광고 글이 많았고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신뢰 있는 정보를 찾기가 어려웠음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6282" y="5462539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Noto Sans KR Bold" pitchFamily="34" charset="-127"/>
                <a:ea typeface="Noto Sans KR Bold" pitchFamily="34" charset="-127"/>
              </a:rPr>
              <a:t>3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400" b="1" dirty="0" smtClean="0">
                <a:latin typeface="Noto Sans KR Bold" pitchFamily="34" charset="-127"/>
                <a:ea typeface="Noto Sans KR Bold" pitchFamily="34" charset="-127"/>
              </a:rPr>
              <a:t>신청양식이 존재하지 않음</a:t>
            </a:r>
            <a:r>
              <a:rPr lang="en-US" altLang="ko-KR" sz="1400" b="1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ko-KR" altLang="en-US" sz="1400" b="1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66282" y="5748600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원하는 게시 글을 찾았음에도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제대로 된 신청양식이 존재하지 않아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댓글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이나 </a:t>
            </a:r>
            <a:r>
              <a:rPr lang="ko-KR" altLang="en-US" sz="900" dirty="0" err="1" smtClean="0">
                <a:latin typeface="Noto Sans KR Medium" pitchFamily="34" charset="-127"/>
                <a:ea typeface="Noto Sans KR Medium" pitchFamily="34" charset="-127"/>
              </a:rPr>
              <a:t>카카오톡</a:t>
            </a:r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 을 통해 </a:t>
            </a:r>
            <a:endParaRPr lang="en-US" altLang="ko-KR" sz="900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sz="900" dirty="0" smtClean="0">
                <a:latin typeface="Noto Sans KR Medium" pitchFamily="34" charset="-127"/>
                <a:ea typeface="Noto Sans KR Medium" pitchFamily="34" charset="-127"/>
              </a:rPr>
              <a:t>신청 해야 하는 구조</a:t>
            </a:r>
            <a:r>
              <a:rPr lang="en-US" altLang="ko-KR" sz="900" dirty="0" smtClean="0">
                <a:latin typeface="Noto Sans KR Medium" pitchFamily="34" charset="-127"/>
                <a:ea typeface="Noto Sans KR Medium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61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=""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0672" y="2321552"/>
            <a:ext cx="7366119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Noto Sans KR Bold" pitchFamily="34" charset="-127"/>
                <a:ea typeface="Noto Sans KR Bold" pitchFamily="34" charset="-127"/>
              </a:rPr>
              <a:t>팀을 구성할 때 발생하는 시간과 노력을</a:t>
            </a:r>
            <a:endParaRPr lang="en-US" altLang="ko-KR" sz="32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1400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en-US" altLang="ko-KR" sz="14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3200" dirty="0" smtClean="0">
                <a:solidFill>
                  <a:srgbClr val="C00000"/>
                </a:solidFill>
                <a:latin typeface="Noto Sans KR Bold" pitchFamily="34" charset="-127"/>
                <a:ea typeface="Noto Sans KR Bold" pitchFamily="34" charset="-127"/>
              </a:rPr>
              <a:t>최소화</a:t>
            </a:r>
            <a:r>
              <a:rPr lang="ko-KR" altLang="en-US" sz="3200" dirty="0" smtClean="0">
                <a:latin typeface="Noto Sans KR Bold" pitchFamily="34" charset="-127"/>
                <a:ea typeface="Noto Sans KR Bold" pitchFamily="34" charset="-127"/>
              </a:rPr>
              <a:t> 시킴으로써</a:t>
            </a:r>
            <a:endParaRPr lang="en-US" altLang="ko-KR" sz="32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en-US" altLang="ko-KR" sz="1400" dirty="0" smtClean="0">
                <a:latin typeface="Noto Sans KR Bold" pitchFamily="34" charset="-127"/>
                <a:ea typeface="Noto Sans KR Bold" pitchFamily="34" charset="-127"/>
              </a:rPr>
              <a:t>   </a:t>
            </a:r>
            <a:endParaRPr lang="en-US" altLang="ko-KR" sz="1400" dirty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3200" dirty="0" smtClean="0">
                <a:latin typeface="Noto Sans KR Bold" pitchFamily="34" charset="-127"/>
                <a:ea typeface="Noto Sans KR Bold" pitchFamily="34" charset="-127"/>
              </a:rPr>
              <a:t>취업을 준비하는 학생들의 노력을 덜어주고</a:t>
            </a:r>
            <a:endParaRPr lang="en-US" altLang="ko-KR" sz="32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1400" dirty="0" smtClean="0">
                <a:latin typeface="Noto Sans KR Bold" pitchFamily="34" charset="-127"/>
                <a:ea typeface="Noto Sans KR Bold" pitchFamily="34" charset="-127"/>
              </a:rPr>
              <a:t> </a:t>
            </a:r>
            <a:endParaRPr lang="en-US" altLang="ko-KR" sz="1400" dirty="0" smtClean="0">
              <a:latin typeface="Noto Sans KR Bold" pitchFamily="34" charset="-127"/>
              <a:ea typeface="Noto Sans KR Bold" pitchFamily="34" charset="-127"/>
            </a:endParaRPr>
          </a:p>
          <a:p>
            <a:pPr algn="ctr"/>
            <a:r>
              <a:rPr lang="ko-KR" altLang="en-US" sz="3200" dirty="0" smtClean="0">
                <a:solidFill>
                  <a:srgbClr val="C00000"/>
                </a:solidFill>
                <a:latin typeface="Noto Sans KR Bold" pitchFamily="34" charset="-127"/>
                <a:ea typeface="Noto Sans KR Bold" pitchFamily="34" charset="-127"/>
              </a:rPr>
              <a:t>도움을 주는 </a:t>
            </a:r>
            <a:r>
              <a:rPr lang="ko-KR" altLang="en-US" sz="3200" dirty="0" smtClean="0">
                <a:latin typeface="Noto Sans KR Bold" pitchFamily="34" charset="-127"/>
                <a:ea typeface="Noto Sans KR Bold" pitchFamily="34" charset="-127"/>
              </a:rPr>
              <a:t>시스템 제공</a:t>
            </a:r>
            <a:r>
              <a:rPr lang="en-US" altLang="ko-KR" sz="3200" dirty="0" smtClean="0">
                <a:latin typeface="Noto Sans KR Bold" pitchFamily="34" charset="-127"/>
                <a:ea typeface="Noto Sans KR Bold" pitchFamily="34" charset="-127"/>
              </a:rPr>
              <a:t> </a:t>
            </a:r>
          </a:p>
          <a:p>
            <a:pPr algn="ctr"/>
            <a:endParaRPr lang="ko-KR" altLang="en-US" sz="32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8607" y="1641050"/>
            <a:ext cx="12025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dirty="0" smtClean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“</a:t>
            </a:r>
            <a:endParaRPr lang="en-US" altLang="ko-KR" sz="13800" dirty="0" smtClean="0">
              <a:solidFill>
                <a:schemeClr val="bg1">
                  <a:lumMod val="50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26791" y="1641050"/>
            <a:ext cx="12025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dirty="0" smtClean="0">
                <a:solidFill>
                  <a:schemeClr val="bg1">
                    <a:lumMod val="50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”</a:t>
            </a:r>
            <a:endParaRPr lang="en-US" altLang="ko-KR" sz="13800" dirty="0" smtClean="0">
              <a:solidFill>
                <a:schemeClr val="bg1">
                  <a:lumMod val="50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0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=""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37676" y="2147423"/>
            <a:ext cx="2669389" cy="3773987"/>
            <a:chOff x="1574836" y="1918823"/>
            <a:chExt cx="2669389" cy="3773987"/>
          </a:xfrm>
        </p:grpSpPr>
        <p:pic>
          <p:nvPicPr>
            <p:cNvPr id="1029" name="Picture 5" descr="C:\Users\bjo81\Downloads\iconmonstr-school-15-2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708" y="2618962"/>
              <a:ext cx="1728505" cy="197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574836" y="1918823"/>
              <a:ext cx="2577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5F5F5F"/>
                  </a:solidFill>
                  <a:latin typeface="Noto Sans KR Bold" pitchFamily="34" charset="-127"/>
                  <a:ea typeface="Noto Sans KR Bold" pitchFamily="34" charset="-127"/>
                </a:rPr>
                <a:t>체계화된 </a:t>
              </a:r>
              <a:r>
                <a:rPr lang="ko-KR" altLang="en-US" sz="2800" dirty="0" smtClean="0">
                  <a:solidFill>
                    <a:srgbClr val="800000"/>
                  </a:solidFill>
                  <a:latin typeface="Noto Sans KR Bold" pitchFamily="34" charset="-127"/>
                  <a:ea typeface="Noto Sans KR Bold" pitchFamily="34" charset="-127"/>
                </a:rPr>
                <a:t>게시판</a:t>
              </a:r>
              <a:endParaRPr lang="en-US" altLang="ko-KR" sz="2800" dirty="0" smtClean="0">
                <a:solidFill>
                  <a:srgbClr val="800000"/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4278" y="4769480"/>
              <a:ext cx="25699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공모전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,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대외활동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,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스터디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등 게시판을 </a:t>
              </a:r>
              <a:r>
                <a:rPr lang="ko-KR" altLang="en-US" sz="1200" dirty="0" smtClean="0">
                  <a:solidFill>
                    <a:srgbClr val="990033"/>
                  </a:solidFill>
                  <a:latin typeface="Noto Sans KR Bold" pitchFamily="34" charset="-127"/>
                  <a:ea typeface="Noto Sans KR Bold" pitchFamily="34" charset="-127"/>
                </a:rPr>
                <a:t>세분화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하여 원하는 활동을 찾는데 필요한 시간을 </a:t>
              </a:r>
              <a:r>
                <a:rPr lang="ko-KR" altLang="en-US" sz="1200" dirty="0" smtClean="0">
                  <a:solidFill>
                    <a:srgbClr val="990033"/>
                  </a:solidFill>
                  <a:latin typeface="Noto Sans KR Bold" pitchFamily="34" charset="-127"/>
                  <a:ea typeface="Noto Sans KR Bold" pitchFamily="34" charset="-127"/>
                </a:rPr>
                <a:t>최소화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하도록 한다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.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680510" y="1461623"/>
            <a:ext cx="2659702" cy="3773987"/>
            <a:chOff x="4665270" y="1918823"/>
            <a:chExt cx="2659702" cy="3773987"/>
          </a:xfrm>
        </p:grpSpPr>
        <p:pic>
          <p:nvPicPr>
            <p:cNvPr id="11" name="Picture 4" descr="C:\Users\bjo81\Downloads\iconmonstr-id-card-20-2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867" y="2449599"/>
              <a:ext cx="1728505" cy="2297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665270" y="1918823"/>
              <a:ext cx="2659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rgbClr val="5F5F5F"/>
                  </a:solidFill>
                  <a:latin typeface="Noto Sans KR Bold" pitchFamily="34" charset="-127"/>
                  <a:ea typeface="Noto Sans KR Bold" pitchFamily="34" charset="-127"/>
                </a:rPr>
                <a:t>게시</a:t>
              </a:r>
              <a:r>
                <a:rPr lang="ko-KR" altLang="en-US" sz="2800" dirty="0" err="1">
                  <a:solidFill>
                    <a:srgbClr val="5F5F5F"/>
                  </a:solidFill>
                  <a:latin typeface="Noto Sans KR Bold" pitchFamily="34" charset="-127"/>
                  <a:ea typeface="Noto Sans KR Bold" pitchFamily="34" charset="-127"/>
                </a:rPr>
                <a:t>글</a:t>
              </a:r>
              <a:r>
                <a:rPr lang="ko-KR" altLang="en-US" sz="2800" dirty="0" smtClean="0">
                  <a:solidFill>
                    <a:srgbClr val="5F5F5F"/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ko-KR" altLang="en-US" sz="2800" dirty="0" smtClean="0">
                  <a:solidFill>
                    <a:srgbClr val="800000"/>
                  </a:solidFill>
                  <a:latin typeface="Noto Sans KR Bold" pitchFamily="34" charset="-127"/>
                  <a:ea typeface="Noto Sans KR Bold" pitchFamily="34" charset="-127"/>
                </a:rPr>
                <a:t>신고</a:t>
              </a:r>
              <a:r>
                <a:rPr lang="ko-KR" altLang="en-US" sz="2800" dirty="0" smtClean="0">
                  <a:solidFill>
                    <a:srgbClr val="5F5F5F"/>
                  </a:solidFill>
                  <a:latin typeface="Noto Sans KR Bold" pitchFamily="34" charset="-127"/>
                  <a:ea typeface="Noto Sans KR Bold" pitchFamily="34" charset="-127"/>
                </a:rPr>
                <a:t> 기능</a:t>
              </a:r>
              <a:endParaRPr lang="en-US" altLang="ko-KR" sz="2800" dirty="0" smtClean="0">
                <a:solidFill>
                  <a:srgbClr val="5F5F5F"/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60946" y="4769480"/>
              <a:ext cx="24497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허위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과장광고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게시글을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</a:t>
              </a:r>
              <a:r>
                <a:rPr lang="ko-KR" altLang="en-US" sz="1200" dirty="0" smtClean="0">
                  <a:solidFill>
                    <a:srgbClr val="990033"/>
                  </a:solidFill>
                  <a:latin typeface="Noto Sans KR Bold" pitchFamily="34" charset="-127"/>
                  <a:ea typeface="Noto Sans KR Bold" pitchFamily="34" charset="-127"/>
                </a:rPr>
                <a:t>신고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할 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수 있도록  하여 </a:t>
              </a:r>
              <a:r>
                <a:rPr lang="ko-KR" altLang="en-US" sz="1200" dirty="0">
                  <a:solidFill>
                    <a:srgbClr val="990033"/>
                  </a:solidFill>
                  <a:latin typeface="Noto Sans KR Bold" pitchFamily="34" charset="-127"/>
                  <a:ea typeface="Noto Sans KR Bold" pitchFamily="34" charset="-127"/>
                </a:rPr>
                <a:t>신뢰도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 높은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정보를 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제공하도록 한다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.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905035" y="2147423"/>
            <a:ext cx="2691022" cy="4021683"/>
            <a:chOff x="7799053" y="1918823"/>
            <a:chExt cx="2691022" cy="4021683"/>
          </a:xfrm>
        </p:grpSpPr>
        <p:pic>
          <p:nvPicPr>
            <p:cNvPr id="1030" name="Picture 6" descr="C:\Users\bjo81\Downloads\iconmonstr-task-thin-240 (1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650" y="2449599"/>
              <a:ext cx="1728505" cy="2144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799053" y="1918823"/>
              <a:ext cx="2659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800000"/>
                  </a:solidFill>
                  <a:latin typeface="Noto Sans KR Bold" pitchFamily="34" charset="-127"/>
                  <a:ea typeface="Noto Sans KR Bold" pitchFamily="34" charset="-127"/>
                </a:rPr>
                <a:t>신청서</a:t>
              </a:r>
              <a:r>
                <a:rPr lang="ko-KR" altLang="en-US" sz="2800" dirty="0" smtClean="0">
                  <a:solidFill>
                    <a:srgbClr val="5F5F5F"/>
                  </a:solidFill>
                  <a:latin typeface="Noto Sans KR Bold" pitchFamily="34" charset="-127"/>
                  <a:ea typeface="Noto Sans KR Bold" pitchFamily="34" charset="-127"/>
                </a:rPr>
                <a:t> 양식 제공</a:t>
              </a:r>
              <a:endParaRPr lang="en-US" altLang="ko-KR" sz="2800" dirty="0" smtClean="0">
                <a:solidFill>
                  <a:srgbClr val="5F5F5F"/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0128" y="4769480"/>
              <a:ext cx="2569947" cy="117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팀원 모집 시 </a:t>
              </a:r>
              <a:r>
                <a:rPr lang="ko-KR" altLang="en-US" sz="1200" dirty="0">
                  <a:solidFill>
                    <a:srgbClr val="990033"/>
                  </a:solidFill>
                  <a:latin typeface="Noto Sans KR Bold" pitchFamily="34" charset="-127"/>
                  <a:ea typeface="Noto Sans KR Bold" pitchFamily="34" charset="-127"/>
                </a:rPr>
                <a:t>신청서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양식을 제공해  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효율적인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팀원모집이 가능하게 하고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팀 구성의 </a:t>
              </a:r>
              <a:r>
                <a:rPr lang="ko-KR" altLang="en-US" sz="1200" dirty="0">
                  <a:solidFill>
                    <a:srgbClr val="990033"/>
                  </a:solidFill>
                  <a:latin typeface="Noto Sans KR Bold" pitchFamily="34" charset="-127"/>
                  <a:ea typeface="Noto Sans KR Bold" pitchFamily="34" charset="-127"/>
                </a:rPr>
                <a:t>만족도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를 높이는 서비스를 제공하도록 한다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.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4373880" y="1918823"/>
            <a:ext cx="13315" cy="38378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574280" y="1918823"/>
            <a:ext cx="13315" cy="38378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팀 구성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=""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43448" y="1895317"/>
            <a:ext cx="10542237" cy="3827544"/>
            <a:chOff x="843448" y="1645163"/>
            <a:chExt cx="10542237" cy="3827544"/>
          </a:xfrm>
        </p:grpSpPr>
        <p:sp>
          <p:nvSpPr>
            <p:cNvPr id="7" name="타원 6"/>
            <p:cNvSpPr/>
            <p:nvPr/>
          </p:nvSpPr>
          <p:spPr>
            <a:xfrm rot="16200000">
              <a:off x="5319070" y="1640364"/>
              <a:ext cx="1543369" cy="15529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1184" y="4133879"/>
              <a:ext cx="275570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Project Leader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변준오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프로젝트 기획</a:t>
              </a:r>
              <a:endPara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게시판 서비스 구현</a:t>
              </a:r>
              <a:endPara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블랙리스트 서비스 구현</a:t>
              </a:r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2" name="육각형 11"/>
            <p:cNvSpPr/>
            <p:nvPr/>
          </p:nvSpPr>
          <p:spPr>
            <a:xfrm rot="16200000">
              <a:off x="7460705" y="1997616"/>
              <a:ext cx="1736871" cy="155296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육각형 12"/>
            <p:cNvSpPr/>
            <p:nvPr/>
          </p:nvSpPr>
          <p:spPr>
            <a:xfrm rot="16200000">
              <a:off x="2983933" y="1997617"/>
              <a:ext cx="1736871" cy="155296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1712" y="3642535"/>
              <a:ext cx="18268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Back-End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안명성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DB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설계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및 구축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회원 시스템 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팀 </a:t>
              </a:r>
              <a:r>
                <a:rPr lang="ko-KR" altLang="en-US" sz="10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매칭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시스템 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페이징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처리 구현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</p:txBody>
        </p:sp>
        <p:cxnSp>
          <p:nvCxnSpPr>
            <p:cNvPr id="16" name="직선 연결선 15"/>
            <p:cNvCxnSpPr>
              <a:endCxn id="13" idx="2"/>
            </p:cNvCxnSpPr>
            <p:nvPr/>
          </p:nvCxnSpPr>
          <p:spPr>
            <a:xfrm flipH="1">
              <a:off x="4628852" y="2732043"/>
              <a:ext cx="788969" cy="4424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12" idx="4"/>
            </p:cNvCxnSpPr>
            <p:nvPr/>
          </p:nvCxnSpPr>
          <p:spPr>
            <a:xfrm>
              <a:off x="6799649" y="2732043"/>
              <a:ext cx="753008" cy="4424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574276" y="3519490"/>
              <a:ext cx="3049521" cy="4287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TEAM MAKER</a:t>
              </a:r>
              <a:endPara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</p:txBody>
        </p:sp>
        <p:sp>
          <p:nvSpPr>
            <p:cNvPr id="19" name="육각형 18"/>
            <p:cNvSpPr/>
            <p:nvPr/>
          </p:nvSpPr>
          <p:spPr>
            <a:xfrm rot="16200000">
              <a:off x="888433" y="2023265"/>
              <a:ext cx="1736871" cy="155296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 rot="16200000">
              <a:off x="9603830" y="1997616"/>
              <a:ext cx="1736871" cy="155296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3448" y="3642535"/>
              <a:ext cx="182684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Back-End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이승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엽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DB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설계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및 구축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관리자 서비스 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게시판 서비스 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15720" y="3642535"/>
              <a:ext cx="18268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Front-End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변민정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분석 설계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회원 설계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관리자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UI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구현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게시판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UI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58845" y="3642535"/>
              <a:ext cx="182684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Front-End /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</a:rPr>
                <a:t>박주헌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프로세</a:t>
              </a: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스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 설계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회원 관련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UI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게시판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UI 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Noto Sans KR Bold" pitchFamily="34" charset="-127"/>
                  <a:ea typeface="Noto Sans KR Bold" pitchFamily="34" charset="-127"/>
                  <a:cs typeface="Aharoni" panose="02010803020104030203" pitchFamily="2" charset="-79"/>
                </a:rPr>
                <a:t>구현</a:t>
              </a:r>
              <a:endPara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KR Bold" pitchFamily="34" charset="-127"/>
                <a:ea typeface="Noto Sans KR Bold" pitchFamily="34" charset="-127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일정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=""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35683"/>
              </p:ext>
            </p:extLst>
          </p:nvPr>
        </p:nvGraphicFramePr>
        <p:xfrm>
          <a:off x="838196" y="1751163"/>
          <a:ext cx="10515607" cy="4502992"/>
        </p:xfrm>
        <a:graphic>
          <a:graphicData uri="http://schemas.openxmlformats.org/drawingml/2006/table">
            <a:tbl>
              <a:tblPr/>
              <a:tblGrid>
                <a:gridCol w="1550312"/>
                <a:gridCol w="703760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  <a:gridCol w="550769"/>
              </a:tblGrid>
              <a:tr h="3463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월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월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월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월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6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주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1.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분석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EEECE1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2.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설계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3.1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회원관리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3.2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관리자 서비스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3.3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게시판 관리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3.3.6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블랙리스트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3.4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팀매칭 서비스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   추가기능 구현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테스트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이관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 Bold" pitchFamily="34" charset="-127"/>
                          <a:ea typeface="Noto Sans KR Bold" pitchFamily="34" charset="-127"/>
                        </a:rPr>
                        <a:t>　</a:t>
                      </a:r>
                    </a:p>
                  </a:txBody>
                  <a:tcPr marL="7650" marR="7650" marT="76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609724"/>
            <a:ext cx="4921250" cy="444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3">
            <a:extLst>
              <a:ext uri="{FF2B5EF4-FFF2-40B4-BE49-F238E27FC236}">
                <a16:creationId xmlns=""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QnA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628</Words>
  <Application>Microsoft Office PowerPoint</Application>
  <PresentationFormat>사용자 지정</PresentationFormat>
  <Paragraphs>336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Arial</vt:lpstr>
      <vt:lpstr>HY헤드라인M</vt:lpstr>
      <vt:lpstr>맑은 고딕</vt:lpstr>
      <vt:lpstr>Noto Sans KR Bold</vt:lpstr>
      <vt:lpstr>한둥근체 돋움</vt:lpstr>
      <vt:lpstr>Aharoni</vt:lpstr>
      <vt:lpstr>Adobe 고딕 Std B</vt:lpstr>
      <vt:lpstr>Noto Sans KR Medium</vt:lpstr>
      <vt:lpstr>한둥근체 제목</vt:lpstr>
      <vt:lpstr>Office 테마</vt:lpstr>
      <vt:lpstr>PowerPoint 프레젠테이션</vt:lpstr>
      <vt:lpstr>PowerPoint 프레젠테이션</vt:lpstr>
      <vt:lpstr>추진배경</vt:lpstr>
      <vt:lpstr>추진배경</vt:lpstr>
      <vt:lpstr>목적</vt:lpstr>
      <vt:lpstr>목표</vt:lpstr>
      <vt:lpstr>팀 구성</vt:lpstr>
      <vt:lpstr>개발 일정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junoh byeon</cp:lastModifiedBy>
  <cp:revision>234</cp:revision>
  <dcterms:created xsi:type="dcterms:W3CDTF">2017-09-02T05:32:31Z</dcterms:created>
  <dcterms:modified xsi:type="dcterms:W3CDTF">2020-07-26T07:28:04Z</dcterms:modified>
</cp:coreProperties>
</file>