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7" r:id="rId2"/>
    <p:sldId id="278" r:id="rId3"/>
    <p:sldId id="322" r:id="rId4"/>
    <p:sldId id="323" r:id="rId5"/>
    <p:sldId id="311" r:id="rId6"/>
    <p:sldId id="355" r:id="rId7"/>
    <p:sldId id="352" r:id="rId8"/>
    <p:sldId id="279" r:id="rId9"/>
    <p:sldId id="331" r:id="rId10"/>
    <p:sldId id="332" r:id="rId11"/>
    <p:sldId id="337" r:id="rId12"/>
    <p:sldId id="338" r:id="rId13"/>
    <p:sldId id="335" r:id="rId14"/>
    <p:sldId id="320" r:id="rId15"/>
    <p:sldId id="309" r:id="rId16"/>
    <p:sldId id="314" r:id="rId17"/>
    <p:sldId id="326" r:id="rId18"/>
    <p:sldId id="342" r:id="rId19"/>
    <p:sldId id="327" r:id="rId20"/>
    <p:sldId id="343" r:id="rId21"/>
    <p:sldId id="328" r:id="rId22"/>
    <p:sldId id="344" r:id="rId23"/>
    <p:sldId id="329" r:id="rId24"/>
    <p:sldId id="345" r:id="rId25"/>
    <p:sldId id="330" r:id="rId26"/>
    <p:sldId id="351" r:id="rId27"/>
    <p:sldId id="318" r:id="rId28"/>
    <p:sldId id="334" r:id="rId29"/>
    <p:sldId id="356" r:id="rId30"/>
    <p:sldId id="310" r:id="rId31"/>
    <p:sldId id="313" r:id="rId32"/>
    <p:sldId id="336" r:id="rId33"/>
    <p:sldId id="341" r:id="rId34"/>
    <p:sldId id="346" r:id="rId35"/>
    <p:sldId id="347" r:id="rId36"/>
    <p:sldId id="276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559" autoAdjust="0"/>
  </p:normalViewPr>
  <p:slideViewPr>
    <p:cSldViewPr snapToGrid="0">
      <p:cViewPr>
        <p:scale>
          <a:sx n="90" d="100"/>
          <a:sy n="90" d="100"/>
        </p:scale>
        <p:origin x="-2304" y="-58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7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pPr>
                <a:defRPr/>
              </a:pPr>
              <a:t>2020-07-21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팀원 모집 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7621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 smtClean="0"/>
              <a:t>서브메뉴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3704" y="1707112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9647"/>
              </p:ext>
            </p:extLst>
          </p:nvPr>
        </p:nvGraphicFramePr>
        <p:xfrm>
          <a:off x="5686509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1410"/>
              </p:ext>
            </p:extLst>
          </p:nvPr>
        </p:nvGraphicFramePr>
        <p:xfrm>
          <a:off x="1004075" y="441958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17361"/>
              </p:ext>
            </p:extLst>
          </p:nvPr>
        </p:nvGraphicFramePr>
        <p:xfrm>
          <a:off x="2567523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96161"/>
              </p:ext>
            </p:extLst>
          </p:nvPr>
        </p:nvGraphicFramePr>
        <p:xfrm>
          <a:off x="4132347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1494" y="1953333"/>
            <a:ext cx="2956070" cy="38718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385" y="2272700"/>
            <a:ext cx="2525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□ 온라인                    □ 오프라인</a:t>
            </a:r>
            <a:endParaRPr lang="ko-KR" altLang="en-US" sz="9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82490" y="2936787"/>
            <a:ext cx="2290971" cy="1582049"/>
            <a:chOff x="682490" y="2936787"/>
            <a:chExt cx="2290971" cy="1582049"/>
          </a:xfrm>
        </p:grpSpPr>
        <p:sp>
          <p:nvSpPr>
            <p:cNvPr id="31" name="TextBox 30"/>
            <p:cNvSpPr txBox="1"/>
            <p:nvPr/>
          </p:nvSpPr>
          <p:spPr>
            <a:xfrm>
              <a:off x="730789" y="3001655"/>
              <a:ext cx="21943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지역</a:t>
              </a:r>
              <a:r>
                <a:rPr lang="en-US" altLang="ko-KR" sz="900" dirty="0" smtClean="0"/>
                <a:t>]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□ 서울    □ 경기    □ 부</a:t>
              </a:r>
              <a:r>
                <a:rPr lang="ko-KR" altLang="en-US" sz="900" dirty="0"/>
                <a:t>산</a:t>
              </a:r>
              <a:r>
                <a:rPr lang="ko-KR" altLang="en-US" sz="900" dirty="0" smtClean="0"/>
                <a:t>    □ 대구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endParaRPr lang="ko-KR" altLang="en-US" sz="900" dirty="0"/>
            </a:p>
            <a:p>
              <a:r>
                <a:rPr lang="ko-KR" altLang="en-US" sz="900" dirty="0"/>
                <a:t>□ </a:t>
              </a:r>
              <a:r>
                <a:rPr lang="ko-KR" altLang="en-US" sz="900" dirty="0" smtClean="0"/>
                <a:t>인천    □ 광주    □ 대전    □ 울산 </a:t>
              </a:r>
              <a:endParaRPr lang="en-US" altLang="ko-KR" sz="900" dirty="0" smtClean="0"/>
            </a:p>
            <a:p>
              <a:endParaRPr lang="ko-KR" altLang="en-US" sz="900" dirty="0"/>
            </a:p>
            <a:p>
              <a:r>
                <a:rPr lang="ko-KR" altLang="en-US" sz="900" dirty="0"/>
                <a:t>□ 경남</a:t>
              </a:r>
              <a:r>
                <a:rPr lang="ko-KR" altLang="en-US" sz="900" dirty="0" smtClean="0"/>
                <a:t>    □</a:t>
              </a:r>
              <a:r>
                <a:rPr lang="ko-KR" altLang="en-US" sz="900" dirty="0"/>
                <a:t> 경북</a:t>
              </a:r>
              <a:r>
                <a:rPr lang="ko-KR" altLang="en-US" sz="900" dirty="0" smtClean="0"/>
                <a:t>    □ </a:t>
              </a:r>
              <a:r>
                <a:rPr lang="ko-KR" altLang="en-US" sz="900" dirty="0"/>
                <a:t>충남 </a:t>
              </a:r>
              <a:r>
                <a:rPr lang="ko-KR" altLang="en-US" sz="900" dirty="0" smtClean="0"/>
                <a:t>   □ </a:t>
              </a:r>
              <a:r>
                <a:rPr lang="ko-KR" altLang="en-US" sz="900" dirty="0"/>
                <a:t>충북 </a:t>
              </a:r>
              <a:endParaRPr lang="en-US" altLang="ko-KR" sz="900" dirty="0" smtClean="0"/>
            </a:p>
            <a:p>
              <a:endParaRPr lang="ko-KR" altLang="en-US" sz="900" dirty="0"/>
            </a:p>
            <a:p>
              <a:r>
                <a:rPr lang="ko-KR" altLang="en-US" sz="900" dirty="0"/>
                <a:t>□ </a:t>
              </a:r>
              <a:r>
                <a:rPr lang="ko-KR" altLang="en-US" sz="900" dirty="0" smtClean="0"/>
                <a:t>전남    □ 전북    □ 강원    </a:t>
              </a:r>
              <a:r>
                <a:rPr lang="ko-KR" altLang="en-US" sz="900" dirty="0"/>
                <a:t>□ </a:t>
              </a:r>
              <a:r>
                <a:rPr lang="ko-KR" altLang="en-US" sz="900" dirty="0" smtClean="0"/>
                <a:t>제주</a:t>
              </a:r>
              <a:endParaRPr lang="ko-KR" altLang="en-US" sz="9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2490" y="2936787"/>
              <a:ext cx="2290971" cy="1582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카테고리별로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체크박스로 선택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 선택 후 검색 버튼 클릭 시 검색 조건에 맞는 팀원 모집 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 버튼 클릭 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      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초기화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31600" y="1539507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17564" y="1961661"/>
            <a:ext cx="3002461" cy="3863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120026" y="1959447"/>
            <a:ext cx="3204728" cy="38657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24589" y="2388116"/>
            <a:ext cx="0" cy="548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1806" y="2241268"/>
            <a:ext cx="2758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□ 공모전 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□ 대외활동  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스터디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911973" y="2020704"/>
            <a:ext cx="2053219" cy="1754326"/>
            <a:chOff x="3911973" y="2021756"/>
            <a:chExt cx="2053219" cy="1485935"/>
          </a:xfrm>
        </p:grpSpPr>
        <p:sp>
          <p:nvSpPr>
            <p:cNvPr id="12" name="직사각형 11"/>
            <p:cNvSpPr/>
            <p:nvPr/>
          </p:nvSpPr>
          <p:spPr>
            <a:xfrm>
              <a:off x="3911973" y="2027581"/>
              <a:ext cx="2010314" cy="13627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3550" y="2021756"/>
              <a:ext cx="1981642" cy="148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&lt;</a:t>
              </a:r>
              <a:r>
                <a:rPr lang="ko-KR" altLang="en-US" sz="900" dirty="0" smtClean="0"/>
                <a:t>분야</a:t>
              </a:r>
              <a:r>
                <a:rPr lang="en-US" altLang="ko-KR" sz="900" dirty="0" smtClean="0"/>
                <a:t>&gt;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□ </a:t>
              </a:r>
              <a:r>
                <a:rPr lang="en-US" altLang="ko-KR" sz="900" dirty="0" smtClean="0"/>
                <a:t>UCC/</a:t>
              </a:r>
              <a:r>
                <a:rPr lang="ko-KR" altLang="en-US" sz="900" dirty="0" smtClean="0"/>
                <a:t>영상    □ </a:t>
              </a:r>
              <a:r>
                <a:rPr lang="ko-KR" altLang="en-US" sz="900" dirty="0"/>
                <a:t>광고</a:t>
              </a:r>
              <a:r>
                <a:rPr lang="en-US" altLang="ko-KR" sz="900" dirty="0"/>
                <a:t>/</a:t>
              </a:r>
              <a:r>
                <a:rPr lang="ko-KR" altLang="en-US" sz="900" dirty="0" smtClean="0"/>
                <a:t>마케팅 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□ 사진           </a:t>
              </a:r>
              <a:r>
                <a:rPr lang="ko-KR" altLang="en-US" sz="900" dirty="0"/>
                <a:t>□ </a:t>
              </a:r>
              <a:r>
                <a:rPr lang="ko-KR" altLang="en-US" sz="900" dirty="0" smtClean="0"/>
                <a:t>기획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아이디어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□ </a:t>
              </a:r>
              <a:r>
                <a:rPr lang="ko-KR" altLang="en-US" sz="900" dirty="0"/>
                <a:t>과학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공학 </a:t>
              </a:r>
              <a:r>
                <a:rPr lang="ko-KR" altLang="en-US" sz="900" dirty="0" smtClean="0"/>
                <a:t>   □ </a:t>
              </a:r>
              <a:r>
                <a:rPr lang="ko-KR" altLang="en-US" sz="900" dirty="0"/>
                <a:t>캐릭터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만화 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□ 전시           □ 디자인 </a:t>
              </a:r>
              <a:endParaRPr lang="en-US" altLang="ko-KR" sz="900" dirty="0" smtClean="0"/>
            </a:p>
            <a:p>
              <a:endParaRPr lang="en-US" altLang="ko-KR" sz="900" dirty="0"/>
            </a:p>
            <a:p>
              <a:r>
                <a:rPr lang="ko-KR" altLang="en-US" sz="900" dirty="0"/>
                <a:t>□ </a:t>
              </a:r>
              <a:r>
                <a:rPr lang="ko-KR" altLang="en-US" sz="900" dirty="0" smtClean="0"/>
                <a:t>기</a:t>
              </a:r>
              <a:r>
                <a:rPr lang="ko-KR" altLang="en-US" sz="900" dirty="0"/>
                <a:t>타</a:t>
              </a:r>
              <a:r>
                <a:rPr lang="ko-KR" altLang="en-US" sz="900" dirty="0" smtClean="0"/>
                <a:t> </a:t>
              </a:r>
              <a:endParaRPr lang="en-US" altLang="ko-KR" sz="900" dirty="0"/>
            </a:p>
            <a:p>
              <a:endParaRPr lang="en-US" altLang="ko-KR" sz="900" dirty="0" smtClean="0"/>
            </a:p>
          </p:txBody>
        </p:sp>
      </p:grpSp>
      <p:cxnSp>
        <p:nvCxnSpPr>
          <p:cNvPr id="55" name="꺾인 연결선 54"/>
          <p:cNvCxnSpPr/>
          <p:nvPr/>
        </p:nvCxnSpPr>
        <p:spPr>
          <a:xfrm>
            <a:off x="3288717" y="2388116"/>
            <a:ext cx="623256" cy="457200"/>
          </a:xfrm>
          <a:prstGeom prst="bentConnector3">
            <a:avLst>
              <a:gd name="adj1" fmla="val 73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3911973" y="3727810"/>
            <a:ext cx="2010315" cy="1338828"/>
            <a:chOff x="3911973" y="3727810"/>
            <a:chExt cx="2010315" cy="1338828"/>
          </a:xfrm>
        </p:grpSpPr>
        <p:sp>
          <p:nvSpPr>
            <p:cNvPr id="14" name="직사각형 13"/>
            <p:cNvSpPr/>
            <p:nvPr/>
          </p:nvSpPr>
          <p:spPr>
            <a:xfrm>
              <a:off x="3911974" y="3727811"/>
              <a:ext cx="2010314" cy="13388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11973" y="3727810"/>
              <a:ext cx="177292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&lt;</a:t>
              </a:r>
              <a:r>
                <a:rPr lang="ko-KR" altLang="en-US" sz="900" dirty="0" smtClean="0"/>
                <a:t>분야</a:t>
              </a:r>
              <a:r>
                <a:rPr lang="en-US" altLang="ko-KR" sz="900" dirty="0" smtClean="0"/>
                <a:t>&gt;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□ </a:t>
              </a:r>
              <a:r>
                <a:rPr lang="ko-KR" altLang="en-US" sz="900" dirty="0" err="1" smtClean="0"/>
                <a:t>서포터즈</a:t>
              </a:r>
              <a:r>
                <a:rPr lang="ko-KR" altLang="en-US" sz="900" dirty="0" smtClean="0"/>
                <a:t>       □ 강연 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</a:t>
              </a:r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국내봉사       </a:t>
              </a:r>
              <a:r>
                <a:rPr lang="ko-KR" altLang="en-US" sz="900" dirty="0" smtClean="0"/>
                <a:t>□ 홍보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해외봉사 </a:t>
              </a:r>
              <a:r>
                <a:rPr lang="ko-KR" altLang="en-US" sz="900" dirty="0" smtClean="0"/>
                <a:t>      □ </a:t>
              </a:r>
              <a:r>
                <a:rPr lang="ko-KR" altLang="en-US" sz="900" dirty="0"/>
                <a:t>동아리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해외탐방 </a:t>
              </a:r>
              <a:r>
                <a:rPr lang="ko-KR" altLang="en-US" sz="900" dirty="0" smtClean="0"/>
                <a:t>      □ 기타</a:t>
              </a:r>
              <a:endParaRPr lang="en-US" altLang="ko-KR" sz="900" dirty="0" smtClean="0"/>
            </a:p>
          </p:txBody>
        </p:sp>
      </p:grpSp>
      <p:cxnSp>
        <p:nvCxnSpPr>
          <p:cNvPr id="73" name="꺾인 연결선 72"/>
          <p:cNvCxnSpPr/>
          <p:nvPr/>
        </p:nvCxnSpPr>
        <p:spPr>
          <a:xfrm>
            <a:off x="3309435" y="3882618"/>
            <a:ext cx="623256" cy="457200"/>
          </a:xfrm>
          <a:prstGeom prst="bentConnector3">
            <a:avLst>
              <a:gd name="adj1" fmla="val 73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15820" y="2092705"/>
            <a:ext cx="2376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smtClean="0"/>
              <a:t>□ 컴퓨터  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□ 외국어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   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154316" y="5825192"/>
            <a:ext cx="9170438" cy="329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3444586" y="5848763"/>
            <a:ext cx="744380" cy="275791"/>
            <a:chOff x="3444586" y="5848763"/>
            <a:chExt cx="744380" cy="275791"/>
          </a:xfrm>
        </p:grpSpPr>
        <p:sp>
          <p:nvSpPr>
            <p:cNvPr id="50" name="직사각형 49"/>
            <p:cNvSpPr/>
            <p:nvPr/>
          </p:nvSpPr>
          <p:spPr>
            <a:xfrm>
              <a:off x="3444586" y="5848763"/>
              <a:ext cx="744380" cy="2757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6203" y="5869983"/>
              <a:ext cx="441146" cy="239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044856" y="2288062"/>
            <a:ext cx="2126444" cy="1223194"/>
            <a:chOff x="7044856" y="2288062"/>
            <a:chExt cx="2126444" cy="1223194"/>
          </a:xfrm>
        </p:grpSpPr>
        <p:sp>
          <p:nvSpPr>
            <p:cNvPr id="76" name="TextBox 75"/>
            <p:cNvSpPr txBox="1"/>
            <p:nvPr/>
          </p:nvSpPr>
          <p:spPr>
            <a:xfrm>
              <a:off x="7124860" y="2310927"/>
              <a:ext cx="204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&lt;</a:t>
              </a:r>
              <a:r>
                <a:rPr lang="ko-KR" altLang="en-US" sz="900" dirty="0" smtClean="0"/>
                <a:t>프로그래밍 언어</a:t>
              </a:r>
              <a:r>
                <a:rPr lang="en-US" altLang="ko-KR" sz="900" dirty="0" smtClean="0"/>
                <a:t>&gt;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□ </a:t>
              </a:r>
              <a:r>
                <a:rPr lang="en-US" altLang="ko-KR" sz="900" dirty="0" smtClean="0"/>
                <a:t>Java  </a:t>
              </a:r>
              <a:r>
                <a:rPr lang="ko-KR" altLang="en-US" sz="900" dirty="0" smtClean="0"/>
                <a:t>          □ </a:t>
              </a:r>
              <a:r>
                <a:rPr lang="en-US" altLang="ko-KR" sz="900" dirty="0" err="1" smtClean="0"/>
                <a:t>Javascript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</a:t>
              </a:r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</a:t>
              </a:r>
              <a:r>
                <a:rPr lang="en-US" altLang="ko-KR" sz="900" dirty="0"/>
                <a:t>Python</a:t>
              </a:r>
              <a:r>
                <a:rPr lang="ko-KR" altLang="en-US" sz="900" dirty="0" smtClean="0"/>
                <a:t>        □ </a:t>
              </a:r>
              <a:r>
                <a:rPr lang="en-US" altLang="ko-KR" sz="900" dirty="0" smtClean="0"/>
                <a:t>HTML/CSS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</a:t>
              </a:r>
              <a:r>
                <a:rPr lang="en-US" altLang="ko-KR" sz="900" dirty="0"/>
                <a:t>C / C++</a:t>
              </a:r>
              <a:r>
                <a:rPr lang="ko-KR" altLang="en-US" sz="900" dirty="0"/>
                <a:t> </a:t>
              </a:r>
              <a:r>
                <a:rPr lang="ko-KR" altLang="en-US" sz="900" dirty="0" smtClean="0"/>
                <a:t>      □ 기타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endParaRPr lang="en-US" altLang="ko-KR" sz="900" dirty="0" smtClean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044856" y="2288062"/>
              <a:ext cx="2126443" cy="11356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44855" y="3543407"/>
            <a:ext cx="2126445" cy="1257189"/>
            <a:chOff x="7044855" y="3543407"/>
            <a:chExt cx="2126445" cy="1257189"/>
          </a:xfrm>
        </p:grpSpPr>
        <p:sp>
          <p:nvSpPr>
            <p:cNvPr id="77" name="TextBox 76"/>
            <p:cNvSpPr txBox="1"/>
            <p:nvPr/>
          </p:nvSpPr>
          <p:spPr>
            <a:xfrm>
              <a:off x="7124860" y="3600267"/>
              <a:ext cx="204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&lt;</a:t>
              </a:r>
              <a:r>
                <a:rPr lang="ko-KR" altLang="en-US" sz="900" dirty="0" smtClean="0"/>
                <a:t>기타 컴퓨터 자격</a:t>
              </a:r>
              <a:r>
                <a:rPr lang="en-US" altLang="ko-KR" sz="900" dirty="0" smtClean="0"/>
                <a:t>&gt;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□ </a:t>
              </a:r>
              <a:r>
                <a:rPr lang="ko-KR" altLang="en-US" sz="900" dirty="0"/>
                <a:t>엑셀 </a:t>
              </a:r>
              <a:r>
                <a:rPr lang="en-US" altLang="ko-KR" sz="900" dirty="0" smtClean="0"/>
                <a:t>  </a:t>
              </a:r>
              <a:r>
                <a:rPr lang="ko-KR" altLang="en-US" sz="900" dirty="0" smtClean="0"/>
                <a:t>         □ </a:t>
              </a:r>
              <a:r>
                <a:rPr lang="ko-KR" altLang="en-US" sz="900" dirty="0" err="1" smtClean="0"/>
                <a:t>일러스트레이터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</a:t>
              </a:r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워드</a:t>
              </a:r>
              <a:r>
                <a:rPr lang="ko-KR" altLang="en-US" sz="900" dirty="0" smtClean="0"/>
                <a:t>            □ 영상 편집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</a:t>
              </a:r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</a:t>
              </a:r>
              <a:r>
                <a:rPr lang="ko-KR" altLang="en-US" sz="900" dirty="0" err="1" smtClean="0"/>
                <a:t>포토샵</a:t>
              </a:r>
              <a:r>
                <a:rPr lang="ko-KR" altLang="en-US" sz="900" dirty="0" smtClean="0"/>
                <a:t>         □ 기타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endParaRPr lang="en-US" altLang="ko-KR" sz="900" dirty="0" smtClean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044855" y="3543407"/>
              <a:ext cx="2126443" cy="11356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044857" y="4800597"/>
            <a:ext cx="2126443" cy="886096"/>
            <a:chOff x="7044857" y="4800597"/>
            <a:chExt cx="2126443" cy="886096"/>
          </a:xfrm>
        </p:grpSpPr>
        <p:sp>
          <p:nvSpPr>
            <p:cNvPr id="78" name="TextBox 77"/>
            <p:cNvSpPr txBox="1"/>
            <p:nvPr/>
          </p:nvSpPr>
          <p:spPr>
            <a:xfrm>
              <a:off x="7124860" y="4901862"/>
              <a:ext cx="204644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 □ </a:t>
              </a:r>
              <a:r>
                <a:rPr lang="ko-KR" altLang="en-US" sz="900" dirty="0" err="1" smtClean="0"/>
                <a:t>토익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토스 </a:t>
              </a:r>
              <a:r>
                <a:rPr lang="en-US" altLang="ko-KR" sz="900" dirty="0" smtClean="0"/>
                <a:t>  </a:t>
              </a:r>
              <a:r>
                <a:rPr lang="ko-KR" altLang="en-US" sz="900" dirty="0" smtClean="0"/>
                <a:t>     □ 토플</a:t>
              </a:r>
              <a:r>
                <a:rPr lang="en-US" altLang="ko-KR" sz="900" dirty="0" smtClean="0"/>
                <a:t> 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</a:t>
              </a:r>
              <a:r>
                <a:rPr lang="ko-KR" altLang="en-US" sz="900" dirty="0" smtClean="0"/>
                <a:t>일본어            □ 중국어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</a:t>
              </a:r>
              <a:r>
                <a:rPr lang="ko-KR" altLang="en-US" sz="900" dirty="0" smtClean="0"/>
                <a:t>기타</a:t>
              </a:r>
              <a:endParaRPr lang="en-US" altLang="ko-KR" sz="900" dirty="0" smtClean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044857" y="4800597"/>
              <a:ext cx="2126443" cy="88609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꺾인 연결선 87"/>
          <p:cNvCxnSpPr/>
          <p:nvPr/>
        </p:nvCxnSpPr>
        <p:spPr>
          <a:xfrm>
            <a:off x="6333173" y="2429101"/>
            <a:ext cx="711684" cy="498123"/>
          </a:xfrm>
          <a:prstGeom prst="bentConnector3">
            <a:avLst>
              <a:gd name="adj1" fmla="val 51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6200000" flipH="1">
            <a:off x="6124666" y="3159129"/>
            <a:ext cx="1174431" cy="6659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>
            <a:off x="6333173" y="5013473"/>
            <a:ext cx="711682" cy="345334"/>
          </a:xfrm>
          <a:prstGeom prst="bentConnector3">
            <a:avLst>
              <a:gd name="adj1" fmla="val 36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4426247" y="5848763"/>
            <a:ext cx="744380" cy="275792"/>
            <a:chOff x="-2275307" y="1431320"/>
            <a:chExt cx="744380" cy="275792"/>
          </a:xfrm>
        </p:grpSpPr>
        <p:sp>
          <p:nvSpPr>
            <p:cNvPr id="119" name="직사각형 118"/>
            <p:cNvSpPr/>
            <p:nvPr/>
          </p:nvSpPr>
          <p:spPr>
            <a:xfrm>
              <a:off x="-2275307" y="1431320"/>
              <a:ext cx="744380" cy="2757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-2187811" y="1460891"/>
              <a:ext cx="569387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초기화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23790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1732" y="169640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89218"/>
              </p:ext>
            </p:extLst>
          </p:nvPr>
        </p:nvGraphicFramePr>
        <p:xfrm>
          <a:off x="5686509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13345"/>
              </p:ext>
            </p:extLst>
          </p:nvPr>
        </p:nvGraphicFramePr>
        <p:xfrm>
          <a:off x="1004075" y="441958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11723"/>
              </p:ext>
            </p:extLst>
          </p:nvPr>
        </p:nvGraphicFramePr>
        <p:xfrm>
          <a:off x="2567523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22507"/>
              </p:ext>
            </p:extLst>
          </p:nvPr>
        </p:nvGraphicFramePr>
        <p:xfrm>
          <a:off x="4132347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메뉴 위에 마우스를 올리면 서브메뉴 열림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원하는 분야를 체크박스로 선택 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버튼 클릭 시 그에 따른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0801"/>
              </p:ext>
            </p:extLst>
          </p:nvPr>
        </p:nvGraphicFramePr>
        <p:xfrm>
          <a:off x="5683731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88024"/>
              </p:ext>
            </p:extLst>
          </p:nvPr>
        </p:nvGraphicFramePr>
        <p:xfrm>
          <a:off x="1001297" y="275334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20815"/>
              </p:ext>
            </p:extLst>
          </p:nvPr>
        </p:nvGraphicFramePr>
        <p:xfrm>
          <a:off x="2564745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40828"/>
              </p:ext>
            </p:extLst>
          </p:nvPr>
        </p:nvGraphicFramePr>
        <p:xfrm>
          <a:off x="4129569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509611" y="1953333"/>
            <a:ext cx="2137284" cy="22890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509611" y="2086548"/>
            <a:ext cx="2215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분야</a:t>
            </a:r>
            <a:r>
              <a:rPr lang="en-US" altLang="ko-KR" sz="900" dirty="0" smtClean="0"/>
              <a:t>&gt;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  □ </a:t>
            </a:r>
            <a:r>
              <a:rPr lang="en-US" altLang="ko-KR" sz="900" dirty="0" smtClean="0"/>
              <a:t>UCC/</a:t>
            </a:r>
            <a:r>
              <a:rPr lang="ko-KR" altLang="en-US" sz="900" dirty="0" smtClean="0"/>
              <a:t>영상        </a:t>
            </a:r>
            <a:r>
              <a:rPr lang="ko-KR" altLang="en-US" sz="900" dirty="0"/>
              <a:t>□ 전시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  □ </a:t>
            </a:r>
            <a:r>
              <a:rPr lang="ko-KR" altLang="en-US" sz="900" dirty="0"/>
              <a:t>과학</a:t>
            </a:r>
            <a:r>
              <a:rPr lang="en-US" altLang="ko-KR" sz="900" dirty="0"/>
              <a:t>/</a:t>
            </a:r>
            <a:r>
              <a:rPr lang="ko-KR" altLang="en-US" sz="900" dirty="0" smtClean="0"/>
              <a:t>공학        □ </a:t>
            </a:r>
            <a:r>
              <a:rPr lang="ko-KR" altLang="en-US" sz="900" dirty="0"/>
              <a:t>사진 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/>
              <a:t>  □ 캐릭터</a:t>
            </a:r>
            <a:r>
              <a:rPr lang="en-US" altLang="ko-KR" sz="900" dirty="0"/>
              <a:t>/</a:t>
            </a:r>
            <a:r>
              <a:rPr lang="ko-KR" altLang="en-US" sz="900" dirty="0" smtClean="0"/>
              <a:t>만화     □ </a:t>
            </a:r>
            <a:r>
              <a:rPr lang="ko-KR" altLang="en-US" sz="900" dirty="0"/>
              <a:t>디자인 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  </a:t>
            </a:r>
            <a:r>
              <a:rPr lang="ko-KR" altLang="en-US" sz="900" dirty="0"/>
              <a:t>□ 광고</a:t>
            </a:r>
            <a:r>
              <a:rPr lang="en-US" altLang="ko-KR" sz="900" dirty="0"/>
              <a:t>/</a:t>
            </a:r>
            <a:r>
              <a:rPr lang="ko-KR" altLang="en-US" sz="900" dirty="0"/>
              <a:t>마케팅 </a:t>
            </a:r>
            <a:r>
              <a:rPr lang="ko-KR" altLang="en-US" sz="900" dirty="0" smtClean="0"/>
              <a:t>    □ 기획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아이디어 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  □ 기타</a:t>
            </a:r>
            <a:endParaRPr lang="en-US" altLang="ko-KR" sz="900" dirty="0"/>
          </a:p>
          <a:p>
            <a:endParaRPr lang="en-US" altLang="ko-KR" sz="900" dirty="0" smtClean="0"/>
          </a:p>
        </p:txBody>
      </p:sp>
      <p:sp>
        <p:nvSpPr>
          <p:cNvPr id="25" name="타원 24"/>
          <p:cNvSpPr/>
          <p:nvPr/>
        </p:nvSpPr>
        <p:spPr>
          <a:xfrm>
            <a:off x="3168539" y="153950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51527" y="3782969"/>
            <a:ext cx="584239" cy="246221"/>
            <a:chOff x="8242765" y="4477155"/>
            <a:chExt cx="584239" cy="246221"/>
          </a:xfrm>
        </p:grpSpPr>
        <p:sp>
          <p:nvSpPr>
            <p:cNvPr id="26" name="직사각형 25"/>
            <p:cNvSpPr/>
            <p:nvPr/>
          </p:nvSpPr>
          <p:spPr>
            <a:xfrm>
              <a:off x="8242765" y="4477156"/>
              <a:ext cx="584239" cy="2462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4311" y="447715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6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149358" y="1684296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1732" y="169640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7395"/>
              </p:ext>
            </p:extLst>
          </p:nvPr>
        </p:nvGraphicFramePr>
        <p:xfrm>
          <a:off x="5686509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13345"/>
              </p:ext>
            </p:extLst>
          </p:nvPr>
        </p:nvGraphicFramePr>
        <p:xfrm>
          <a:off x="1004075" y="441958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11723"/>
              </p:ext>
            </p:extLst>
          </p:nvPr>
        </p:nvGraphicFramePr>
        <p:xfrm>
          <a:off x="2567523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22507"/>
              </p:ext>
            </p:extLst>
          </p:nvPr>
        </p:nvGraphicFramePr>
        <p:xfrm>
          <a:off x="4132347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원하는 분야를 체크박스로 선택 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버튼 클릭 시 그에 따른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0801"/>
              </p:ext>
            </p:extLst>
          </p:nvPr>
        </p:nvGraphicFramePr>
        <p:xfrm>
          <a:off x="5683731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8077"/>
              </p:ext>
            </p:extLst>
          </p:nvPr>
        </p:nvGraphicFramePr>
        <p:xfrm>
          <a:off x="1001297" y="275334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20815"/>
              </p:ext>
            </p:extLst>
          </p:nvPr>
        </p:nvGraphicFramePr>
        <p:xfrm>
          <a:off x="2564745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40828"/>
              </p:ext>
            </p:extLst>
          </p:nvPr>
        </p:nvGraphicFramePr>
        <p:xfrm>
          <a:off x="4129569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168356" y="1929761"/>
            <a:ext cx="1889934" cy="2121243"/>
            <a:chOff x="4149359" y="2027581"/>
            <a:chExt cx="1889934" cy="1725712"/>
          </a:xfrm>
        </p:grpSpPr>
        <p:sp>
          <p:nvSpPr>
            <p:cNvPr id="28" name="직사각형 27"/>
            <p:cNvSpPr/>
            <p:nvPr/>
          </p:nvSpPr>
          <p:spPr>
            <a:xfrm>
              <a:off x="4149359" y="2027581"/>
              <a:ext cx="1889934" cy="17257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07861" y="2151773"/>
              <a:ext cx="17729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&lt;</a:t>
              </a:r>
              <a:r>
                <a:rPr lang="ko-KR" altLang="en-US" sz="900" dirty="0" smtClean="0"/>
                <a:t>분야</a:t>
              </a:r>
              <a:r>
                <a:rPr lang="en-US" altLang="ko-KR" sz="900" dirty="0" smtClean="0"/>
                <a:t>&gt;</a:t>
              </a:r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□ </a:t>
              </a:r>
              <a:r>
                <a:rPr lang="ko-KR" altLang="en-US" sz="900" dirty="0" err="1" smtClean="0"/>
                <a:t>서포터즈</a:t>
              </a:r>
              <a:r>
                <a:rPr lang="ko-KR" altLang="en-US" sz="900" dirty="0" smtClean="0"/>
                <a:t>       □ 강연 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</a:t>
              </a:r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국내봉사       </a:t>
              </a:r>
              <a:r>
                <a:rPr lang="ko-KR" altLang="en-US" sz="900" dirty="0" smtClean="0"/>
                <a:t>□ 홍보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해외봉사 </a:t>
              </a:r>
              <a:r>
                <a:rPr lang="ko-KR" altLang="en-US" sz="900" dirty="0" smtClean="0"/>
                <a:t>      □ </a:t>
              </a:r>
              <a:r>
                <a:rPr lang="ko-KR" altLang="en-US" sz="900" dirty="0"/>
                <a:t>동아리</a:t>
              </a:r>
              <a:endParaRPr lang="en-US" altLang="ko-KR" sz="900" dirty="0" smtClean="0"/>
            </a:p>
            <a:p>
              <a:endParaRPr lang="en-US" altLang="ko-KR" sz="900" dirty="0" smtClean="0"/>
            </a:p>
            <a:p>
              <a:r>
                <a:rPr lang="ko-KR" altLang="en-US" sz="900" dirty="0" smtClean="0"/>
                <a:t> </a:t>
              </a:r>
              <a:r>
                <a:rPr lang="ko-KR" altLang="en-US" sz="900" dirty="0"/>
                <a:t>□ 해외탐방 </a:t>
              </a:r>
              <a:r>
                <a:rPr lang="ko-KR" altLang="en-US" sz="900" dirty="0" smtClean="0"/>
                <a:t>      □ 기타</a:t>
              </a:r>
              <a:endParaRPr lang="en-US" altLang="ko-KR" sz="900" dirty="0" smtClean="0"/>
            </a:p>
            <a:p>
              <a:endParaRPr lang="en-US" altLang="ko-KR" sz="900" dirty="0" smtClean="0"/>
            </a:p>
          </p:txBody>
        </p:sp>
      </p:grpSp>
      <p:sp>
        <p:nvSpPr>
          <p:cNvPr id="27" name="타원 26"/>
          <p:cNvSpPr/>
          <p:nvPr/>
        </p:nvSpPr>
        <p:spPr>
          <a:xfrm>
            <a:off x="4832863" y="153029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87470" y="3587123"/>
            <a:ext cx="584239" cy="246221"/>
            <a:chOff x="8242765" y="4477155"/>
            <a:chExt cx="584239" cy="246221"/>
          </a:xfrm>
        </p:grpSpPr>
        <p:sp>
          <p:nvSpPr>
            <p:cNvPr id="31" name="직사각형 30"/>
            <p:cNvSpPr/>
            <p:nvPr/>
          </p:nvSpPr>
          <p:spPr>
            <a:xfrm>
              <a:off x="8242765" y="4477156"/>
              <a:ext cx="584239" cy="2462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14311" y="447715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6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699757" y="1690218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1732" y="169640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91096"/>
              </p:ext>
            </p:extLst>
          </p:nvPr>
        </p:nvGraphicFramePr>
        <p:xfrm>
          <a:off x="5686509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94929"/>
              </p:ext>
            </p:extLst>
          </p:nvPr>
        </p:nvGraphicFramePr>
        <p:xfrm>
          <a:off x="1004075" y="441958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9153"/>
              </p:ext>
            </p:extLst>
          </p:nvPr>
        </p:nvGraphicFramePr>
        <p:xfrm>
          <a:off x="2567523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03885"/>
              </p:ext>
            </p:extLst>
          </p:nvPr>
        </p:nvGraphicFramePr>
        <p:xfrm>
          <a:off x="4132347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777513" y="316246"/>
            <a:ext cx="212848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메뉴 위에 마우스를 올리면 서브메뉴 열림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368897" y="1551180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259"/>
              </p:ext>
            </p:extLst>
          </p:nvPr>
        </p:nvGraphicFramePr>
        <p:xfrm>
          <a:off x="5683731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49725"/>
              </p:ext>
            </p:extLst>
          </p:nvPr>
        </p:nvGraphicFramePr>
        <p:xfrm>
          <a:off x="1001297" y="275334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10002"/>
              </p:ext>
            </p:extLst>
          </p:nvPr>
        </p:nvGraphicFramePr>
        <p:xfrm>
          <a:off x="2564745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40309"/>
              </p:ext>
            </p:extLst>
          </p:nvPr>
        </p:nvGraphicFramePr>
        <p:xfrm>
          <a:off x="4129569" y="276924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523361" y="1940695"/>
            <a:ext cx="1231665" cy="695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6491" y="2011345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&gt; </a:t>
            </a:r>
            <a:r>
              <a:rPr lang="ko-KR" altLang="en-US" sz="1000" dirty="0" smtClean="0"/>
              <a:t>자유 게시판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&gt; </a:t>
            </a:r>
            <a:r>
              <a:rPr lang="ko-KR" altLang="en-US" sz="1000" dirty="0" smtClean="0"/>
              <a:t>관련 기사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60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29350"/>
              </p:ext>
            </p:extLst>
          </p:nvPr>
        </p:nvGraphicFramePr>
        <p:xfrm>
          <a:off x="204181" y="1302589"/>
          <a:ext cx="7310070" cy="41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4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광고 안내    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  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  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   </a:t>
                      </a:r>
                      <a:r>
                        <a:rPr lang="ko-KR" altLang="en-US" sz="1100" b="0" baseline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  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97024" y="3028126"/>
            <a:ext cx="11957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TEAM MAKER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97025" y="3550518"/>
            <a:ext cx="369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서초구 ○○○○○ ○○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Copyright 2020 TEAM MAKER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92763" y="3028125"/>
            <a:ext cx="27722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홍길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E-mail: qhrja@gmail.com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79040" y="316247"/>
            <a:ext cx="2126960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 소개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광고 안내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광고 안내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 정보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26726" y="2985658"/>
            <a:ext cx="1542494" cy="1298978"/>
            <a:chOff x="685221" y="740654"/>
            <a:chExt cx="1204293" cy="658876"/>
          </a:xfrm>
        </p:grpSpPr>
        <p:sp>
          <p:nvSpPr>
            <p:cNvPr id="42" name="TextBox 41"/>
            <p:cNvSpPr txBox="1"/>
            <p:nvPr/>
          </p:nvSpPr>
          <p:spPr>
            <a:xfrm>
              <a:off x="1087792" y="99457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/>
          <p:cNvSpPr/>
          <p:nvPr/>
        </p:nvSpPr>
        <p:spPr>
          <a:xfrm>
            <a:off x="806037" y="1182218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14506" y="120690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14715" y="120883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76872" y="119044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24867" y="119044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97025" y="2750049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570780" y="96417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231977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7193" y="24904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42150" y="8238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79090" y="2692829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190176" y="27777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0268" y="2777781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771212" y="27777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633998" y="3733372"/>
            <a:ext cx="1204293" cy="737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843"/>
              </p:ext>
            </p:extLst>
          </p:nvPr>
        </p:nvGraphicFramePr>
        <p:xfrm>
          <a:off x="779090" y="1544057"/>
          <a:ext cx="6265767" cy="936749"/>
        </p:xfrm>
        <a:graphic>
          <a:graphicData uri="http://schemas.openxmlformats.org/drawingml/2006/table">
            <a:tbl>
              <a:tblPr/>
              <a:tblGrid>
                <a:gridCol w="6265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749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188966" y="2775852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38823"/>
              </p:ext>
            </p:extLst>
          </p:nvPr>
        </p:nvGraphicFramePr>
        <p:xfrm>
          <a:off x="779090" y="3420903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76280"/>
              </p:ext>
            </p:extLst>
          </p:nvPr>
        </p:nvGraphicFramePr>
        <p:xfrm>
          <a:off x="4057774" y="3420903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83993"/>
              </p:ext>
            </p:extLst>
          </p:nvPr>
        </p:nvGraphicFramePr>
        <p:xfrm>
          <a:off x="779089" y="5131759"/>
          <a:ext cx="2967657" cy="1459872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9872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16830"/>
              </p:ext>
            </p:extLst>
          </p:nvPr>
        </p:nvGraphicFramePr>
        <p:xfrm>
          <a:off x="4077199" y="5133084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4280" y="3924392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839671" y="3744286"/>
            <a:ext cx="945018" cy="6064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8149" y="3830916"/>
            <a:ext cx="188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] </a:t>
            </a:r>
            <a:r>
              <a:rPr lang="ko-KR" altLang="en-US" sz="800" dirty="0" smtClean="0">
                <a:latin typeface="+mn-ea"/>
              </a:rPr>
              <a:t>아이디어와</a:t>
            </a:r>
            <a:r>
              <a:rPr lang="ko-KR" altLang="en-US" sz="800" dirty="0" smtClean="0"/>
              <a:t> 전략으로 승부하는 </a:t>
            </a:r>
            <a:r>
              <a:rPr lang="ko-KR" altLang="en-US" sz="800" dirty="0"/>
              <a:t>슬로건</a:t>
            </a:r>
            <a:r>
              <a:rPr lang="en-US" altLang="ko-KR" sz="800" dirty="0"/>
              <a:t>(</a:t>
            </a:r>
            <a:r>
              <a:rPr lang="ko-KR" altLang="en-US" sz="800" dirty="0" err="1"/>
              <a:t>네이밍</a:t>
            </a:r>
            <a:r>
              <a:rPr lang="ko-KR" altLang="en-US" sz="800" dirty="0"/>
              <a:t> 등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공모전 </a:t>
            </a:r>
            <a:r>
              <a:rPr lang="ko-KR" altLang="en-US" sz="800" dirty="0"/>
              <a:t>필승전략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052" y="3434713"/>
            <a:ext cx="10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</a:t>
            </a:r>
            <a:r>
              <a:rPr lang="ko-KR" altLang="en-US" sz="1000" dirty="0"/>
              <a:t>련</a:t>
            </a:r>
            <a:r>
              <a:rPr lang="ko-KR" altLang="en-US" sz="1000" dirty="0" smtClean="0"/>
              <a:t> 기사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79089" y="4501851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]</a:t>
            </a:r>
            <a:r>
              <a:rPr lang="ko-KR" altLang="en-US" sz="800" dirty="0"/>
              <a:t> 대학생 겨울방학 공모전으로 </a:t>
            </a:r>
            <a:r>
              <a:rPr lang="ko-KR" altLang="en-US" sz="800" dirty="0" err="1"/>
              <a:t>스펙</a:t>
            </a:r>
            <a:r>
              <a:rPr lang="ko-KR" altLang="en-US" sz="800" dirty="0"/>
              <a:t> 쌓기 전략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9803" y="5172638"/>
            <a:ext cx="914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대외활동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7246" y="3434712"/>
            <a:ext cx="88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공모</a:t>
            </a:r>
            <a:r>
              <a:rPr lang="ko-KR" altLang="en-US" sz="1000" dirty="0"/>
              <a:t>전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8105" y="5178444"/>
            <a:ext cx="108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팀원 모집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79089" y="618043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57409" y="3741446"/>
            <a:ext cx="1204293" cy="729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69451" y="4471074"/>
            <a:ext cx="118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외교부</a:t>
            </a:r>
            <a:r>
              <a:rPr lang="en-US" altLang="ko-KR" sz="800" dirty="0"/>
              <a:t>] </a:t>
            </a:r>
            <a:r>
              <a:rPr lang="ko-KR" altLang="en-US" sz="800" dirty="0" err="1" smtClean="0"/>
              <a:t>한ㆍ일</a:t>
            </a:r>
            <a:r>
              <a:rPr lang="en-US" altLang="ko-KR" sz="800" dirty="0"/>
              <a:t>(</a:t>
            </a:r>
            <a:r>
              <a:rPr lang="ko-KR" altLang="en-US" sz="800" dirty="0" err="1"/>
              <a:t>日ㆍ韓</a:t>
            </a:r>
            <a:r>
              <a:rPr lang="en-US" altLang="ko-KR" sz="800" dirty="0"/>
              <a:t>) </a:t>
            </a:r>
            <a:r>
              <a:rPr lang="ko-KR" altLang="en-US" sz="800" dirty="0" smtClean="0"/>
              <a:t>이웃의 이야기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8244" y="400019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1654" y="399084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8084" y="4471074"/>
            <a:ext cx="118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ABL</a:t>
            </a:r>
            <a:r>
              <a:rPr lang="ko-KR" altLang="en-US" sz="800" dirty="0"/>
              <a:t>생명 </a:t>
            </a:r>
            <a:r>
              <a:rPr lang="en-US" altLang="ko-KR" sz="800" dirty="0"/>
              <a:t>A </a:t>
            </a:r>
            <a:r>
              <a:rPr lang="ko-KR" altLang="en-US" sz="800" dirty="0"/>
              <a:t>배려 </a:t>
            </a:r>
            <a:r>
              <a:rPr lang="en-US" altLang="ko-KR" sz="800" dirty="0"/>
              <a:t>Life </a:t>
            </a:r>
            <a:r>
              <a:rPr lang="ko-KR" altLang="en-US" sz="800" dirty="0" smtClean="0"/>
              <a:t>영상 </a:t>
            </a:r>
            <a:r>
              <a:rPr lang="ko-KR" altLang="en-US" sz="800" dirty="0" err="1" smtClean="0"/>
              <a:t>콘텐츠</a:t>
            </a:r>
            <a:endParaRPr lang="en-US" altLang="ko-KR" sz="800" dirty="0"/>
          </a:p>
        </p:txBody>
      </p:sp>
      <p:sp>
        <p:nvSpPr>
          <p:cNvPr id="44" name="직사각형 43"/>
          <p:cNvSpPr/>
          <p:nvPr/>
        </p:nvSpPr>
        <p:spPr>
          <a:xfrm>
            <a:off x="2304180" y="5410785"/>
            <a:ext cx="1204293" cy="737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27591" y="5418859"/>
            <a:ext cx="1204293" cy="729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9633" y="6148487"/>
            <a:ext cx="118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 </a:t>
            </a:r>
            <a:r>
              <a:rPr lang="ko-KR" altLang="en-US" sz="800" dirty="0"/>
              <a:t>국무조정실 </a:t>
            </a:r>
            <a:r>
              <a:rPr lang="ko-KR" altLang="en-US" sz="800" dirty="0" smtClean="0"/>
              <a:t>청년 </a:t>
            </a:r>
            <a:r>
              <a:rPr lang="ko-KR" altLang="en-US" sz="800" dirty="0" err="1" smtClean="0"/>
              <a:t>참여단</a:t>
            </a:r>
            <a:r>
              <a:rPr lang="en-US" altLang="ko-KR" sz="800" dirty="0"/>
              <a:t>·</a:t>
            </a:r>
            <a:r>
              <a:rPr lang="ko-KR" altLang="en-US" sz="800" dirty="0"/>
              <a:t>온라인청년패널 </a:t>
            </a:r>
            <a:r>
              <a:rPr lang="ko-KR" altLang="en-US" sz="800" dirty="0" smtClean="0"/>
              <a:t>참여자</a:t>
            </a:r>
            <a:endParaRPr lang="en-US" altLang="ko-KR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618426" y="5677606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241836" y="566825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328266" y="6148487"/>
            <a:ext cx="118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DREAMIN </a:t>
            </a:r>
            <a:r>
              <a:rPr lang="en-US" altLang="ko-KR" sz="800" dirty="0" err="1"/>
              <a:t>iOS</a:t>
            </a:r>
            <a:r>
              <a:rPr lang="en-US" altLang="ko-KR" sz="800" dirty="0"/>
              <a:t> Academy </a:t>
            </a:r>
            <a:r>
              <a:rPr lang="ko-KR" altLang="en-US" sz="800" dirty="0" smtClean="0"/>
              <a:t>교육생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188966" y="5462162"/>
            <a:ext cx="2031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공모</a:t>
            </a:r>
            <a:r>
              <a:rPr lang="ko-KR" altLang="en-US" sz="800" dirty="0"/>
              <a:t>전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소방 디자인 공모전 팀원 모집</a:t>
            </a:r>
            <a:r>
              <a:rPr lang="en-US" altLang="ko-KR" sz="800" dirty="0" smtClean="0"/>
              <a:t>	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193497" y="6017231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/>
              <a:t>대외활동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블루그레인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서포터즈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184111" y="6279474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/>
              <a:t>스터디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자바 </a:t>
            </a:r>
            <a:r>
              <a:rPr lang="en-US" altLang="ko-KR" sz="800" dirty="0" smtClean="0"/>
              <a:t>+ </a:t>
            </a:r>
            <a:r>
              <a:rPr lang="ko-KR" altLang="en-US" sz="800" dirty="0" smtClean="0"/>
              <a:t>웹 프로그래밍 </a:t>
            </a:r>
            <a:r>
              <a:rPr lang="ko-KR" altLang="en-US" sz="800" dirty="0" err="1" smtClean="0"/>
              <a:t>스터디</a:t>
            </a:r>
            <a:r>
              <a:rPr lang="ko-KR" altLang="en-US" sz="800" dirty="0" smtClean="0"/>
              <a:t> 모집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177037" y="5733256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공모전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서울</a:t>
            </a:r>
            <a:r>
              <a:rPr lang="en-US" altLang="ko-KR" sz="800" dirty="0"/>
              <a:t>/</a:t>
            </a:r>
            <a:r>
              <a:rPr lang="ko-KR" altLang="en-US" sz="800" dirty="0"/>
              <a:t>경기</a:t>
            </a:r>
            <a:r>
              <a:rPr lang="en-US" altLang="ko-KR" sz="800" dirty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UI </a:t>
            </a:r>
            <a:r>
              <a:rPr lang="ko-KR" altLang="en-US" sz="800" dirty="0" smtClean="0"/>
              <a:t>디자이너 모집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기사에는 조회수 높은 순으로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높은 순으로 사진과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함께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또는 제목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해당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높은 순으로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5405" y="327974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08507" y="327974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23569" y="502333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8860" y="4999753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4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7621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5580"/>
              </p:ext>
            </p:extLst>
          </p:nvPr>
        </p:nvGraphicFramePr>
        <p:xfrm>
          <a:off x="5677233" y="2509948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3437"/>
              </p:ext>
            </p:extLst>
          </p:nvPr>
        </p:nvGraphicFramePr>
        <p:xfrm>
          <a:off x="1002798" y="250532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96913"/>
              </p:ext>
            </p:extLst>
          </p:nvPr>
        </p:nvGraphicFramePr>
        <p:xfrm>
          <a:off x="2558247" y="2509948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59888"/>
              </p:ext>
            </p:extLst>
          </p:nvPr>
        </p:nvGraphicFramePr>
        <p:xfrm>
          <a:off x="4123071" y="2509948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3704" y="1707112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7813"/>
              </p:ext>
            </p:extLst>
          </p:nvPr>
        </p:nvGraphicFramePr>
        <p:xfrm>
          <a:off x="5686509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09096"/>
              </p:ext>
            </p:extLst>
          </p:nvPr>
        </p:nvGraphicFramePr>
        <p:xfrm>
          <a:off x="1004075" y="4419587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54330"/>
              </p:ext>
            </p:extLst>
          </p:nvPr>
        </p:nvGraphicFramePr>
        <p:xfrm>
          <a:off x="2567523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68556"/>
              </p:ext>
            </p:extLst>
          </p:nvPr>
        </p:nvGraphicFramePr>
        <p:xfrm>
          <a:off x="4132347" y="4435489"/>
          <a:ext cx="1198022" cy="1463040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1467" y="3086965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7278" y="397128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] [UCC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[2020-07-07~08-07]</a:t>
            </a:r>
          </a:p>
        </p:txBody>
      </p:sp>
      <p:sp>
        <p:nvSpPr>
          <p:cNvPr id="28" name="타원 27"/>
          <p:cNvSpPr/>
          <p:nvPr/>
        </p:nvSpPr>
        <p:spPr>
          <a:xfrm>
            <a:off x="1020433" y="142903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사진이나 제목을 클릭 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2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7621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3704" y="1707112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1020433" y="142903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아이디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날짜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지원자 수 표시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지원하기 버튼 누를 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작성자에게로 신청서 발송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9090" y="2179982"/>
            <a:ext cx="6265766" cy="40187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04692" y="2347062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0601" y="2368330"/>
            <a:ext cx="111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게시판 번호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72011" y="3337027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904692" y="2860771"/>
            <a:ext cx="83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61625" y="2614551"/>
            <a:ext cx="12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사용자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106853" y="5734897"/>
            <a:ext cx="1423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지원자 수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○명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20433" y="3211033"/>
            <a:ext cx="5656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72011" y="2860772"/>
            <a:ext cx="93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작성 날짜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922287" y="5720994"/>
            <a:ext cx="705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지원하기 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781520" y="5671564"/>
            <a:ext cx="987332" cy="345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54696" y="2347063"/>
            <a:ext cx="92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5108164" y="5657729"/>
            <a:ext cx="556387" cy="34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55801" y="5719839"/>
            <a:ext cx="48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신고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4571" y="2860770"/>
            <a:ext cx="131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비밀번호 설정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63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46570" y="170711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88592"/>
              </p:ext>
            </p:extLst>
          </p:nvPr>
        </p:nvGraphicFramePr>
        <p:xfrm>
          <a:off x="1002798" y="2371960"/>
          <a:ext cx="2591192" cy="1463040"/>
        </p:xfrm>
        <a:graphic>
          <a:graphicData uri="http://schemas.openxmlformats.org/drawingml/2006/table">
            <a:tbl>
              <a:tblPr/>
              <a:tblGrid>
                <a:gridCol w="2591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36367"/>
              </p:ext>
            </p:extLst>
          </p:nvPr>
        </p:nvGraphicFramePr>
        <p:xfrm>
          <a:off x="4188966" y="2373868"/>
          <a:ext cx="2588798" cy="1463040"/>
        </p:xfrm>
        <a:graphic>
          <a:graphicData uri="http://schemas.openxmlformats.org/drawingml/2006/table">
            <a:tbl>
              <a:tblPr/>
              <a:tblGrid>
                <a:gridCol w="2588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8962"/>
              </p:ext>
            </p:extLst>
          </p:nvPr>
        </p:nvGraphicFramePr>
        <p:xfrm>
          <a:off x="1004075" y="4419587"/>
          <a:ext cx="2597866" cy="1463040"/>
        </p:xfrm>
        <a:graphic>
          <a:graphicData uri="http://schemas.openxmlformats.org/drawingml/2006/table">
            <a:tbl>
              <a:tblPr/>
              <a:tblGrid>
                <a:gridCol w="2597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77847"/>
              </p:ext>
            </p:extLst>
          </p:nvPr>
        </p:nvGraphicFramePr>
        <p:xfrm>
          <a:off x="4188966" y="4432776"/>
          <a:ext cx="2598074" cy="1463040"/>
        </p:xfrm>
        <a:graphic>
          <a:graphicData uri="http://schemas.openxmlformats.org/drawingml/2006/table">
            <a:tbl>
              <a:tblPr/>
              <a:tblGrid>
                <a:gridCol w="2598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83382" y="298227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1125" y="3875743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서울국제정원박람회 </a:t>
            </a:r>
            <a:r>
              <a:rPr lang="ko-KR" altLang="en-US" sz="900" dirty="0" err="1" smtClean="0"/>
              <a:t>로고송</a:t>
            </a:r>
            <a:r>
              <a:rPr lang="en-US" altLang="ko-KR" sz="900" dirty="0" smtClean="0"/>
              <a:t>&amp;UCC </a:t>
            </a:r>
            <a:r>
              <a:rPr lang="ko-KR" altLang="en-US" sz="900" dirty="0" smtClean="0"/>
              <a:t>시민공모전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접수기간 </a:t>
            </a:r>
            <a:r>
              <a:rPr lang="en-US" altLang="ko-KR" sz="900" dirty="0" smtClean="0"/>
              <a:t>: 2020.07.06 – 2020.08.14]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주최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서울특별시 조경과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2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공모전 정보를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또는 제목 클릭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 보기로 이동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9809" y="1382628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4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30139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06497" y="1685263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이름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 세부 내용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9090" y="2179982"/>
            <a:ext cx="6265766" cy="40187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78147" y="2345392"/>
            <a:ext cx="1063900" cy="24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공모전 이름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63638" y="2368330"/>
            <a:ext cx="111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940" y="2860772"/>
            <a:ext cx="83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20433" y="2614551"/>
            <a:ext cx="12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관리자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20433" y="3124808"/>
            <a:ext cx="5742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25630" y="3625779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모집 기간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20433" y="2340989"/>
            <a:ext cx="92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46445"/>
              </p:ext>
            </p:extLst>
          </p:nvPr>
        </p:nvGraphicFramePr>
        <p:xfrm>
          <a:off x="1063889" y="3334750"/>
          <a:ext cx="2224827" cy="1762234"/>
        </p:xfrm>
        <a:graphic>
          <a:graphicData uri="http://schemas.openxmlformats.org/drawingml/2006/table">
            <a:tbl>
              <a:tblPr/>
              <a:tblGrid>
                <a:gridCol w="2224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223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418682" y="4118772"/>
            <a:ext cx="1560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해당 공모전 포스터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5630" y="3340902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주최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625630" y="4850763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홈페이지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5630" y="4603384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상금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5630" y="4344258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참가비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25630" y="4098037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접수 방법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32543" y="5373158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○ 세부 내용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25629" y="3872000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시작일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082889" y="5628859"/>
            <a:ext cx="5785744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410097" y="1472412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7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149358" y="1696403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22217"/>
              </p:ext>
            </p:extLst>
          </p:nvPr>
        </p:nvGraphicFramePr>
        <p:xfrm>
          <a:off x="1002798" y="2371960"/>
          <a:ext cx="2591192" cy="1463040"/>
        </p:xfrm>
        <a:graphic>
          <a:graphicData uri="http://schemas.openxmlformats.org/drawingml/2006/table">
            <a:tbl>
              <a:tblPr/>
              <a:tblGrid>
                <a:gridCol w="2591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7511"/>
              </p:ext>
            </p:extLst>
          </p:nvPr>
        </p:nvGraphicFramePr>
        <p:xfrm>
          <a:off x="4188966" y="2373868"/>
          <a:ext cx="2588798" cy="1463040"/>
        </p:xfrm>
        <a:graphic>
          <a:graphicData uri="http://schemas.openxmlformats.org/drawingml/2006/table">
            <a:tbl>
              <a:tblPr/>
              <a:tblGrid>
                <a:gridCol w="2588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57191"/>
              </p:ext>
            </p:extLst>
          </p:nvPr>
        </p:nvGraphicFramePr>
        <p:xfrm>
          <a:off x="1004075" y="4419587"/>
          <a:ext cx="2597866" cy="1463040"/>
        </p:xfrm>
        <a:graphic>
          <a:graphicData uri="http://schemas.openxmlformats.org/drawingml/2006/table">
            <a:tbl>
              <a:tblPr/>
              <a:tblGrid>
                <a:gridCol w="2597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87608"/>
              </p:ext>
            </p:extLst>
          </p:nvPr>
        </p:nvGraphicFramePr>
        <p:xfrm>
          <a:off x="4188966" y="4432776"/>
          <a:ext cx="2598074" cy="1463040"/>
        </p:xfrm>
        <a:graphic>
          <a:graphicData uri="http://schemas.openxmlformats.org/drawingml/2006/table">
            <a:tbl>
              <a:tblPr/>
              <a:tblGrid>
                <a:gridCol w="2598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83382" y="298227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981125" y="3875743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서울국제정원박람회 </a:t>
            </a:r>
            <a:r>
              <a:rPr lang="ko-KR" altLang="en-US" sz="900" dirty="0" err="1" smtClean="0"/>
              <a:t>로고송</a:t>
            </a:r>
            <a:r>
              <a:rPr lang="en-US" altLang="ko-KR" sz="900" dirty="0" smtClean="0"/>
              <a:t>&amp;UCC </a:t>
            </a:r>
            <a:r>
              <a:rPr lang="ko-KR" altLang="en-US" sz="900" dirty="0" smtClean="0"/>
              <a:t>시민공모전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접수기간 </a:t>
            </a:r>
            <a:r>
              <a:rPr lang="en-US" altLang="ko-KR" sz="900" dirty="0" smtClean="0"/>
              <a:t>: 2020.07.06 – 2020.08.14]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주최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서울특별시 조경과</a:t>
            </a:r>
            <a:r>
              <a:rPr lang="en-US" altLang="ko-KR" sz="900" dirty="0" smtClean="0"/>
              <a:t>]</a:t>
            </a:r>
            <a:endParaRPr lang="ko-KR" altLang="en-US" sz="9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2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공모전 정보를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또는 제목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 보기로 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983550" y="142935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09751" y="1705182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806702" y="6292168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06497" y="1685263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 내용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9090" y="2179982"/>
            <a:ext cx="6265766" cy="40187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78147" y="2345392"/>
            <a:ext cx="1226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대외활동 이름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63638" y="2368330"/>
            <a:ext cx="111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940" y="2860772"/>
            <a:ext cx="83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20433" y="2614551"/>
            <a:ext cx="12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관리자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20433" y="3124808"/>
            <a:ext cx="5742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25630" y="3625779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모집 기간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20433" y="2340989"/>
            <a:ext cx="92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6166"/>
              </p:ext>
            </p:extLst>
          </p:nvPr>
        </p:nvGraphicFramePr>
        <p:xfrm>
          <a:off x="1063889" y="3334750"/>
          <a:ext cx="2224827" cy="1762234"/>
        </p:xfrm>
        <a:graphic>
          <a:graphicData uri="http://schemas.openxmlformats.org/drawingml/2006/table">
            <a:tbl>
              <a:tblPr/>
              <a:tblGrid>
                <a:gridCol w="2224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2234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81235" y="4118772"/>
            <a:ext cx="168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해당 대회활동 포스터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5630" y="3340902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주최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625630" y="4850763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홈페이지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25630" y="4603384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상금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5630" y="4344258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참가비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25630" y="4098037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접수 방법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32543" y="5373158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○ 세부 내용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25629" y="3872000"/>
            <a:ext cx="118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○ 시작일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082889" y="5628859"/>
            <a:ext cx="5785744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983550" y="142935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699757" y="1694474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2-4-1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07365" y="6292167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898498" y="2300573"/>
            <a:ext cx="5971430" cy="37132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64325" y="2691916"/>
            <a:ext cx="5639776" cy="275242"/>
            <a:chOff x="1087027" y="2445426"/>
            <a:chExt cx="5639776" cy="275242"/>
          </a:xfrm>
        </p:grpSpPr>
        <p:sp>
          <p:nvSpPr>
            <p:cNvPr id="59" name="직사각형 58"/>
            <p:cNvSpPr/>
            <p:nvPr/>
          </p:nvSpPr>
          <p:spPr>
            <a:xfrm>
              <a:off x="1087027" y="2445427"/>
              <a:ext cx="5639776" cy="275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1794" y="2453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글번호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12057" y="244926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제목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60679" y="244542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글쓴이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13425" y="24454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57416" y="244542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조회수</a:t>
              </a:r>
              <a:endParaRPr lang="ko-KR" altLang="en-US" sz="10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51991" y="237386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자유 게시판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064325" y="3186223"/>
            <a:ext cx="5639776" cy="275241"/>
            <a:chOff x="1087027" y="2445427"/>
            <a:chExt cx="5639776" cy="275241"/>
          </a:xfrm>
        </p:grpSpPr>
        <p:sp>
          <p:nvSpPr>
            <p:cNvPr id="69" name="직사각형 68"/>
            <p:cNvSpPr/>
            <p:nvPr/>
          </p:nvSpPr>
          <p:spPr>
            <a:xfrm>
              <a:off x="1087027" y="2445427"/>
              <a:ext cx="5639776" cy="275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61794" y="2475325"/>
              <a:ext cx="417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 777</a:t>
              </a:r>
              <a:endParaRPr lang="ko-KR" alt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450" y="2459936"/>
              <a:ext cx="19319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안녕하세요 개발자 </a:t>
              </a:r>
              <a:r>
                <a:rPr lang="ko-KR" altLang="en-US" sz="900" dirty="0" err="1" smtClean="0"/>
                <a:t>준비생입니다</a:t>
              </a:r>
              <a:r>
                <a:rPr lang="en-US" altLang="ko-KR" sz="900" dirty="0" smtClean="0"/>
                <a:t>..</a:t>
              </a:r>
              <a:endParaRPr lang="ko-KR" altLang="en-US" sz="9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60679" y="246081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태태태</a:t>
              </a:r>
              <a:endParaRPr lang="ko-KR" altLang="en-US" sz="9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59536" y="2460816"/>
              <a:ext cx="74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2020.07.08</a:t>
              </a:r>
              <a:endParaRPr lang="ko-KR" alt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17716" y="24608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5</a:t>
              </a:r>
              <a:endParaRPr lang="ko-KR" altLang="en-US" sz="9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–&gt;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 게시판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사용자들이 등록한 글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8268" y="216153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699757" y="1694474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2-4-1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22314" y="6455500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898498" y="2300573"/>
            <a:ext cx="5971430" cy="407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–&gt;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 게시판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아이디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날짜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신고 버튼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9802" y="216153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99757" y="2410635"/>
            <a:ext cx="111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6134" y="2930419"/>
            <a:ext cx="9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작성날짜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03627" y="2684198"/>
            <a:ext cx="12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사용자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012858" y="3231040"/>
            <a:ext cx="5742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47001" y="2432214"/>
            <a:ext cx="62925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546832" y="1940695"/>
            <a:ext cx="1231665" cy="294135"/>
            <a:chOff x="5546832" y="1940695"/>
            <a:chExt cx="1231665" cy="294135"/>
          </a:xfrm>
        </p:grpSpPr>
        <p:sp>
          <p:nvSpPr>
            <p:cNvPr id="51" name="직사각형 50"/>
            <p:cNvSpPr/>
            <p:nvPr/>
          </p:nvSpPr>
          <p:spPr>
            <a:xfrm>
              <a:off x="5546832" y="1940695"/>
              <a:ext cx="1231665" cy="29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6277" y="1964651"/>
              <a:ext cx="1112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&gt; </a:t>
              </a:r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03626" y="2432213"/>
            <a:ext cx="97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803411" y="2930419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134" y="3340902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1079274" y="5497034"/>
            <a:ext cx="5639776" cy="712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18257" y="4732696"/>
            <a:ext cx="556387" cy="294135"/>
            <a:chOff x="6154867" y="4978916"/>
            <a:chExt cx="556387" cy="294135"/>
          </a:xfrm>
        </p:grpSpPr>
        <p:sp>
          <p:nvSpPr>
            <p:cNvPr id="65" name="직사각형 64"/>
            <p:cNvSpPr/>
            <p:nvPr/>
          </p:nvSpPr>
          <p:spPr>
            <a:xfrm>
              <a:off x="6154867" y="4978916"/>
              <a:ext cx="556387" cy="29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1870" y="5002874"/>
              <a:ext cx="4823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FF0000"/>
                  </a:solidFill>
                </a:rPr>
                <a:t>신고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056068" y="5154493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댓글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1035958" y="5125985"/>
            <a:ext cx="5742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3047" y="5517463"/>
            <a:ext cx="1189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사용자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73047" y="5818818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내</a:t>
            </a:r>
            <a:r>
              <a:rPr lang="ko-KR" altLang="en-US" sz="1000" dirty="0"/>
              <a:t>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172823" y="5517463"/>
            <a:ext cx="1452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비밀번호 설정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75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699757" y="1694474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2-4-2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07365" y="6292167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898498" y="2300573"/>
            <a:ext cx="5971430" cy="37132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64325" y="2691916"/>
            <a:ext cx="5639776" cy="275242"/>
            <a:chOff x="1087027" y="2445426"/>
            <a:chExt cx="5639776" cy="275242"/>
          </a:xfrm>
        </p:grpSpPr>
        <p:sp>
          <p:nvSpPr>
            <p:cNvPr id="59" name="직사각형 58"/>
            <p:cNvSpPr/>
            <p:nvPr/>
          </p:nvSpPr>
          <p:spPr>
            <a:xfrm>
              <a:off x="1087027" y="2445427"/>
              <a:ext cx="5639776" cy="275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61794" y="245311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글번호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53203" y="247444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제목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60679" y="2445428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13425" y="24454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57416" y="244542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조회수</a:t>
              </a:r>
              <a:endParaRPr lang="ko-KR" altLang="en-US" sz="10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064325" y="3186223"/>
            <a:ext cx="5639776" cy="275241"/>
            <a:chOff x="1087027" y="2445427"/>
            <a:chExt cx="5639776" cy="275241"/>
          </a:xfrm>
        </p:grpSpPr>
        <p:sp>
          <p:nvSpPr>
            <p:cNvPr id="69" name="직사각형 68"/>
            <p:cNvSpPr/>
            <p:nvPr/>
          </p:nvSpPr>
          <p:spPr>
            <a:xfrm>
              <a:off x="1087027" y="2445427"/>
              <a:ext cx="5639776" cy="275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3825" y="2467631"/>
              <a:ext cx="417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 111</a:t>
              </a:r>
              <a:endParaRPr lang="ko-KR" alt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00247" y="2459936"/>
              <a:ext cx="3611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아이디어와 전략으로 승부하는 슬로건</a:t>
              </a:r>
              <a:r>
                <a:rPr lang="en-US" altLang="ko-KR" sz="900" dirty="0" smtClean="0"/>
                <a:t>(</a:t>
              </a:r>
              <a:r>
                <a:rPr lang="ko-KR" altLang="en-US" sz="900" dirty="0" err="1" smtClean="0"/>
                <a:t>네이밍</a:t>
              </a:r>
              <a:r>
                <a:rPr lang="ko-KR" altLang="en-US" sz="900" dirty="0" smtClean="0"/>
                <a:t> 등</a:t>
              </a:r>
              <a:r>
                <a:rPr lang="en-US" altLang="ko-KR" sz="900" dirty="0" smtClean="0"/>
                <a:t>) </a:t>
              </a:r>
              <a:r>
                <a:rPr lang="ko-KR" altLang="en-US" sz="900" dirty="0" smtClean="0"/>
                <a:t>공모전 필승전략</a:t>
              </a:r>
              <a:endParaRPr lang="ko-KR" altLang="en-US" sz="9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92537" y="2460816"/>
              <a:ext cx="74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2020.07.08</a:t>
              </a:r>
              <a:endParaRPr lang="ko-KR" alt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17716" y="2460816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15</a:t>
              </a:r>
              <a:endParaRPr lang="ko-KR" altLang="en-US" sz="9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–&gt;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8268" y="216153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1991" y="237386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관련 기사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37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699757" y="1694474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2-4-1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60663" y="8617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79089" y="645990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22314" y="6455500"/>
            <a:ext cx="2353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79090" y="1611451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60663" y="1689635"/>
            <a:ext cx="771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70268" y="1696403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771212" y="16964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88966" y="1694474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898498" y="2300573"/>
            <a:ext cx="5971430" cy="407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25328" y="2651219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–&gt;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날짜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표시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5499" y="2210872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99757" y="2410635"/>
            <a:ext cx="111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6134" y="2930419"/>
            <a:ext cx="9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작성날짜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03627" y="2684198"/>
            <a:ext cx="12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관리자 아이디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012858" y="3231040"/>
            <a:ext cx="5742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47001" y="2432214"/>
            <a:ext cx="62925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546832" y="1940695"/>
            <a:ext cx="1231665" cy="294135"/>
            <a:chOff x="5546832" y="1940695"/>
            <a:chExt cx="1231665" cy="294135"/>
          </a:xfrm>
        </p:grpSpPr>
        <p:sp>
          <p:nvSpPr>
            <p:cNvPr id="51" name="직사각형 50"/>
            <p:cNvSpPr/>
            <p:nvPr/>
          </p:nvSpPr>
          <p:spPr>
            <a:xfrm>
              <a:off x="5546832" y="1940695"/>
              <a:ext cx="1231665" cy="294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6277" y="1964651"/>
              <a:ext cx="1112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&gt; </a:t>
              </a:r>
              <a:r>
                <a:rPr lang="ko-KR" altLang="en-US" sz="1000" dirty="0" smtClean="0"/>
                <a:t>관련 기사</a:t>
              </a:r>
              <a:endParaRPr lang="ko-KR" altLang="en-US" sz="1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03626" y="2432213"/>
            <a:ext cx="97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카테고리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803411" y="2930419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조회수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134" y="3340902"/>
            <a:ext cx="79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4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서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570780" y="96417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231977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9429" y="2777067"/>
            <a:ext cx="4940277" cy="2445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69542" y="316245"/>
            <a:ext cx="2136460" cy="6541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ID/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1322"/>
              </p:ext>
            </p:extLst>
          </p:nvPr>
        </p:nvGraphicFramePr>
        <p:xfrm>
          <a:off x="2576401" y="5559115"/>
          <a:ext cx="4044044" cy="1054336"/>
        </p:xfrm>
        <a:graphic>
          <a:graphicData uri="http://schemas.openxmlformats.org/drawingml/2006/table">
            <a:tbl>
              <a:tblPr/>
              <a:tblGrid>
                <a:gridCol w="1626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hidden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hidden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hidden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28420" y="802360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7853"/>
              </p:ext>
            </p:extLst>
          </p:nvPr>
        </p:nvGraphicFramePr>
        <p:xfrm>
          <a:off x="685223" y="1399531"/>
          <a:ext cx="6265767" cy="734070"/>
        </p:xfrm>
        <a:graphic>
          <a:graphicData uri="http://schemas.openxmlformats.org/drawingml/2006/table">
            <a:tbl>
              <a:tblPr/>
              <a:tblGrid>
                <a:gridCol w="6265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4070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685223" y="2275578"/>
            <a:ext cx="6265766" cy="416131"/>
            <a:chOff x="685222" y="2815440"/>
            <a:chExt cx="6265766" cy="416131"/>
          </a:xfrm>
        </p:grpSpPr>
        <p:sp>
          <p:nvSpPr>
            <p:cNvPr id="45" name="직사각형 44"/>
            <p:cNvSpPr/>
            <p:nvPr/>
          </p:nvSpPr>
          <p:spPr>
            <a:xfrm>
              <a:off x="685222" y="2815440"/>
              <a:ext cx="6265766" cy="4161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6308" y="290039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팀원 모집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6400" y="2900392"/>
              <a:ext cx="61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공모전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7344" y="29003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커뮤니티</a:t>
              </a:r>
              <a:endParaRPr lang="ko-KR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95098" y="2898463"/>
              <a:ext cx="744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대외활동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85222" y="533901"/>
            <a:ext cx="1204293" cy="658876"/>
            <a:chOff x="685221" y="740654"/>
            <a:chExt cx="1204293" cy="658876"/>
          </a:xfrm>
        </p:grpSpPr>
        <p:sp>
          <p:nvSpPr>
            <p:cNvPr id="51" name="TextBox 50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27326" y="2923821"/>
            <a:ext cx="3541552" cy="4296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4889" y="3415219"/>
            <a:ext cx="3532455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4889" y="3851771"/>
            <a:ext cx="3532455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44890" y="4341518"/>
            <a:ext cx="3532455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029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1872" y="4854160"/>
            <a:ext cx="2438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 찾기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비밀번호 찾기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3289801" y="4374382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1968" y="5083200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875060" y="5083201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23442" y="5100381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295942" y="5513677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2162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33"/>
          <p:cNvGrpSpPr/>
          <p:nvPr/>
        </p:nvGrpSpPr>
        <p:grpSpPr>
          <a:xfrm>
            <a:off x="7885231" y="456514"/>
            <a:ext cx="1800391" cy="613581"/>
            <a:chOff x="8005529" y="2434127"/>
            <a:chExt cx="1661899" cy="566382"/>
          </a:xfrm>
        </p:grpSpPr>
        <p:sp>
          <p:nvSpPr>
            <p:cNvPr id="35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67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7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27193" y="249048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42150" y="8238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922287" y="88650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79090" y="2692829"/>
            <a:ext cx="6265766" cy="4161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190176" y="27777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팀원 모집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670268" y="2777781"/>
            <a:ext cx="61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공모전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771212" y="27777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633998" y="3733372"/>
            <a:ext cx="1204293" cy="737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843"/>
              </p:ext>
            </p:extLst>
          </p:nvPr>
        </p:nvGraphicFramePr>
        <p:xfrm>
          <a:off x="779090" y="1544057"/>
          <a:ext cx="6265767" cy="936749"/>
        </p:xfrm>
        <a:graphic>
          <a:graphicData uri="http://schemas.openxmlformats.org/drawingml/2006/table">
            <a:tbl>
              <a:tblPr/>
              <a:tblGrid>
                <a:gridCol w="6265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749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4188966" y="2775852"/>
            <a:ext cx="7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대외활동</a:t>
            </a:r>
            <a:endParaRPr lang="ko-KR" altLang="en-US" sz="1000" dirty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38823"/>
              </p:ext>
            </p:extLst>
          </p:nvPr>
        </p:nvGraphicFramePr>
        <p:xfrm>
          <a:off x="779090" y="3420903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76280"/>
              </p:ext>
            </p:extLst>
          </p:nvPr>
        </p:nvGraphicFramePr>
        <p:xfrm>
          <a:off x="4057774" y="3420903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83993"/>
              </p:ext>
            </p:extLst>
          </p:nvPr>
        </p:nvGraphicFramePr>
        <p:xfrm>
          <a:off x="779089" y="5131759"/>
          <a:ext cx="2967657" cy="1459872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9872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16830"/>
              </p:ext>
            </p:extLst>
          </p:nvPr>
        </p:nvGraphicFramePr>
        <p:xfrm>
          <a:off x="4077199" y="5133084"/>
          <a:ext cx="2967657" cy="1463040"/>
        </p:xfrm>
        <a:graphic>
          <a:graphicData uri="http://schemas.openxmlformats.org/drawingml/2006/table">
            <a:tbl>
              <a:tblPr/>
              <a:tblGrid>
                <a:gridCol w="2967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4280" y="3924392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839671" y="3744286"/>
            <a:ext cx="945018" cy="6064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8149" y="3830916"/>
            <a:ext cx="188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] </a:t>
            </a:r>
            <a:r>
              <a:rPr lang="ko-KR" altLang="en-US" sz="800" dirty="0" smtClean="0">
                <a:latin typeface="+mn-ea"/>
              </a:rPr>
              <a:t>아이디어와</a:t>
            </a:r>
            <a:r>
              <a:rPr lang="ko-KR" altLang="en-US" sz="800" dirty="0" smtClean="0"/>
              <a:t> 전략으로 승부하는 </a:t>
            </a:r>
            <a:r>
              <a:rPr lang="ko-KR" altLang="en-US" sz="800" dirty="0"/>
              <a:t>슬로건</a:t>
            </a:r>
            <a:r>
              <a:rPr lang="en-US" altLang="ko-KR" sz="800" dirty="0"/>
              <a:t>(</a:t>
            </a:r>
            <a:r>
              <a:rPr lang="ko-KR" altLang="en-US" sz="800" dirty="0" err="1"/>
              <a:t>네이밍</a:t>
            </a:r>
            <a:r>
              <a:rPr lang="ko-KR" altLang="en-US" sz="800" dirty="0"/>
              <a:t> 등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공모전 </a:t>
            </a:r>
            <a:r>
              <a:rPr lang="ko-KR" altLang="en-US" sz="800" dirty="0"/>
              <a:t>필승전략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052" y="3434713"/>
            <a:ext cx="10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관</a:t>
            </a:r>
            <a:r>
              <a:rPr lang="ko-KR" altLang="en-US" sz="1000" dirty="0"/>
              <a:t>련</a:t>
            </a:r>
            <a:r>
              <a:rPr lang="ko-KR" altLang="en-US" sz="1000" dirty="0" smtClean="0"/>
              <a:t> 기사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79089" y="4501851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]</a:t>
            </a:r>
            <a:r>
              <a:rPr lang="ko-KR" altLang="en-US" sz="800" dirty="0"/>
              <a:t> 대학생 겨울방학 공모전으로 </a:t>
            </a:r>
            <a:r>
              <a:rPr lang="ko-KR" altLang="en-US" sz="800" dirty="0" err="1"/>
              <a:t>스펙</a:t>
            </a:r>
            <a:r>
              <a:rPr lang="ko-KR" altLang="en-US" sz="800" dirty="0"/>
              <a:t> 쌓기 전략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9803" y="5172638"/>
            <a:ext cx="914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대외활동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47246" y="3434712"/>
            <a:ext cx="88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</a:t>
            </a:r>
            <a:r>
              <a:rPr lang="ko-KR" altLang="en-US" sz="1000" dirty="0" smtClean="0"/>
              <a:t>공모</a:t>
            </a:r>
            <a:r>
              <a:rPr lang="ko-KR" altLang="en-US" sz="1000" dirty="0"/>
              <a:t>전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8105" y="5178444"/>
            <a:ext cx="108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팀원 모집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79089" y="618043"/>
            <a:ext cx="1204293" cy="6588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57409" y="3741446"/>
            <a:ext cx="1204293" cy="729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69451" y="4471074"/>
            <a:ext cx="118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외교부</a:t>
            </a:r>
            <a:r>
              <a:rPr lang="en-US" altLang="ko-KR" sz="800" dirty="0"/>
              <a:t>] </a:t>
            </a:r>
            <a:r>
              <a:rPr lang="ko-KR" altLang="en-US" sz="800" dirty="0" err="1" smtClean="0"/>
              <a:t>한ㆍ일</a:t>
            </a:r>
            <a:r>
              <a:rPr lang="en-US" altLang="ko-KR" sz="800" dirty="0"/>
              <a:t>(</a:t>
            </a:r>
            <a:r>
              <a:rPr lang="ko-KR" altLang="en-US" sz="800" dirty="0" err="1"/>
              <a:t>日ㆍ韓</a:t>
            </a:r>
            <a:r>
              <a:rPr lang="en-US" altLang="ko-KR" sz="800" dirty="0"/>
              <a:t>) </a:t>
            </a:r>
            <a:r>
              <a:rPr lang="ko-KR" altLang="en-US" sz="800" dirty="0" smtClean="0"/>
              <a:t>이웃의 이야기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8244" y="400019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1654" y="399084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8084" y="4471074"/>
            <a:ext cx="118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ABL</a:t>
            </a:r>
            <a:r>
              <a:rPr lang="ko-KR" altLang="en-US" sz="800" dirty="0"/>
              <a:t>생명 </a:t>
            </a:r>
            <a:r>
              <a:rPr lang="en-US" altLang="ko-KR" sz="800" dirty="0"/>
              <a:t>A </a:t>
            </a:r>
            <a:r>
              <a:rPr lang="ko-KR" altLang="en-US" sz="800" dirty="0"/>
              <a:t>배려 </a:t>
            </a:r>
            <a:r>
              <a:rPr lang="en-US" altLang="ko-KR" sz="800" dirty="0"/>
              <a:t>Life </a:t>
            </a:r>
            <a:r>
              <a:rPr lang="ko-KR" altLang="en-US" sz="800" dirty="0" smtClean="0"/>
              <a:t>영상 </a:t>
            </a:r>
            <a:r>
              <a:rPr lang="ko-KR" altLang="en-US" sz="800" dirty="0" err="1" smtClean="0"/>
              <a:t>콘텐츠</a:t>
            </a:r>
            <a:endParaRPr lang="en-US" altLang="ko-KR" sz="800" dirty="0"/>
          </a:p>
        </p:txBody>
      </p:sp>
      <p:sp>
        <p:nvSpPr>
          <p:cNvPr id="44" name="직사각형 43"/>
          <p:cNvSpPr/>
          <p:nvPr/>
        </p:nvSpPr>
        <p:spPr>
          <a:xfrm>
            <a:off x="2304180" y="5410785"/>
            <a:ext cx="1204293" cy="737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27591" y="5418859"/>
            <a:ext cx="1204293" cy="729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9633" y="6148487"/>
            <a:ext cx="118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 </a:t>
            </a:r>
            <a:r>
              <a:rPr lang="ko-KR" altLang="en-US" sz="800" dirty="0"/>
              <a:t>국무조정실 </a:t>
            </a:r>
            <a:r>
              <a:rPr lang="ko-KR" altLang="en-US" sz="800" dirty="0" smtClean="0"/>
              <a:t>청년 </a:t>
            </a:r>
            <a:r>
              <a:rPr lang="ko-KR" altLang="en-US" sz="800" dirty="0" err="1" smtClean="0"/>
              <a:t>참여단</a:t>
            </a:r>
            <a:r>
              <a:rPr lang="en-US" altLang="ko-KR" sz="800" dirty="0"/>
              <a:t>·</a:t>
            </a:r>
            <a:r>
              <a:rPr lang="ko-KR" altLang="en-US" sz="800" dirty="0"/>
              <a:t>온라인청년패널 </a:t>
            </a:r>
            <a:r>
              <a:rPr lang="ko-KR" altLang="en-US" sz="800" dirty="0" smtClean="0"/>
              <a:t>참여자</a:t>
            </a:r>
            <a:endParaRPr lang="en-US" altLang="ko-KR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618426" y="5677606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241836" y="566825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328266" y="6148487"/>
            <a:ext cx="118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DREAMIN </a:t>
            </a:r>
            <a:r>
              <a:rPr lang="en-US" altLang="ko-KR" sz="800" dirty="0" err="1"/>
              <a:t>iOS</a:t>
            </a:r>
            <a:r>
              <a:rPr lang="en-US" altLang="ko-KR" sz="800" dirty="0"/>
              <a:t> Academy </a:t>
            </a:r>
            <a:r>
              <a:rPr lang="ko-KR" altLang="en-US" sz="800" dirty="0" smtClean="0"/>
              <a:t>교육생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188966" y="5462162"/>
            <a:ext cx="2031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공모</a:t>
            </a:r>
            <a:r>
              <a:rPr lang="ko-KR" altLang="en-US" sz="800" dirty="0"/>
              <a:t>전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소방 디자인 공모전 팀원 모집</a:t>
            </a:r>
            <a:r>
              <a:rPr lang="en-US" altLang="ko-KR" sz="800" dirty="0" smtClean="0"/>
              <a:t>	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193497" y="6017231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/>
              <a:t>대외활동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블루그레인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서포터즈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184111" y="6279474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err="1"/>
              <a:t>스터디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자바 </a:t>
            </a:r>
            <a:r>
              <a:rPr lang="en-US" altLang="ko-KR" sz="800" dirty="0" smtClean="0"/>
              <a:t>+ </a:t>
            </a:r>
            <a:r>
              <a:rPr lang="ko-KR" altLang="en-US" sz="800" dirty="0" smtClean="0"/>
              <a:t>웹 프로그래밍 </a:t>
            </a:r>
            <a:r>
              <a:rPr lang="ko-KR" altLang="en-US" sz="800" dirty="0" err="1" smtClean="0"/>
              <a:t>스터디</a:t>
            </a:r>
            <a:r>
              <a:rPr lang="ko-KR" altLang="en-US" sz="800" dirty="0" smtClean="0"/>
              <a:t> 모집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177037" y="5733256"/>
            <a:ext cx="1933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공모전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서울</a:t>
            </a:r>
            <a:r>
              <a:rPr lang="en-US" altLang="ko-KR" sz="800" dirty="0"/>
              <a:t>/</a:t>
            </a:r>
            <a:r>
              <a:rPr lang="ko-KR" altLang="en-US" sz="800" dirty="0"/>
              <a:t>경기</a:t>
            </a:r>
            <a:r>
              <a:rPr lang="en-US" altLang="ko-KR" sz="800" dirty="0"/>
              <a:t>]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UI </a:t>
            </a:r>
            <a:r>
              <a:rPr lang="ko-KR" altLang="en-US" sz="800" dirty="0" smtClean="0"/>
              <a:t>디자이너 모집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7752161" y="316246"/>
            <a:ext cx="2149685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 기사에는 조회수 높은 순으로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3]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공모전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대외활동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높은 순으로 사진과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함께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또는 제목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해당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 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높은 순으로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5405" y="327974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08507" y="327974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23569" y="502333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8860" y="4999753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4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655" y="1551672"/>
            <a:ext cx="8366059" cy="43713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3827" y="1186249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4497" y="1186249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태블릿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3201" y="1186248"/>
            <a:ext cx="91440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서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570780" y="96417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231977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0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휴대폰 번호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(-)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없이 번호 입력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체크박스에  체크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자기소개서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- 1000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작성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첨부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6889" y="439671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" name="타원 7"/>
          <p:cNvSpPr/>
          <p:nvPr/>
        </p:nvSpPr>
        <p:spPr>
          <a:xfrm>
            <a:off x="52039" y="379109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9" name="타원 8"/>
          <p:cNvSpPr/>
          <p:nvPr/>
        </p:nvSpPr>
        <p:spPr>
          <a:xfrm>
            <a:off x="52039" y="1494147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0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11975" y="1240153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039" y="2618461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2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11975" y="2364467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3153978" y="1546131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153977" y="1964786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4741086" y="1964786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3153976" y="2361776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152748" y="2749871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3152747" y="312465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4741086" y="312465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16235" y="3113002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3152746" y="350202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64793" y="1476779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665437" y="1935165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64702" y="2523886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65927" y="1825747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65632" y="3108722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51415" y="3502020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8388" y="3878312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60295" y="6366569"/>
            <a:ext cx="1089100" cy="246221"/>
            <a:chOff x="4956669" y="5324845"/>
            <a:chExt cx="1089100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4956669" y="5326034"/>
              <a:ext cx="1089100" cy="24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80646" y="532484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취소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766738" y="6367758"/>
            <a:ext cx="1089100" cy="257387"/>
            <a:chOff x="2449968" y="5326034"/>
            <a:chExt cx="1089100" cy="257387"/>
          </a:xfrm>
        </p:grpSpPr>
        <p:sp>
          <p:nvSpPr>
            <p:cNvPr id="36" name="직사각형 35"/>
            <p:cNvSpPr/>
            <p:nvPr/>
          </p:nvSpPr>
          <p:spPr>
            <a:xfrm>
              <a:off x="2449968" y="5326034"/>
              <a:ext cx="1089100" cy="24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5704" y="533720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가입하</a:t>
              </a:r>
              <a:r>
                <a:rPr lang="ko-KR" altLang="en-US" sz="1000" dirty="0"/>
                <a:t>기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878654" y="439671"/>
            <a:ext cx="1204293" cy="658876"/>
            <a:chOff x="685221" y="740654"/>
            <a:chExt cx="1204293" cy="658876"/>
          </a:xfrm>
        </p:grpSpPr>
        <p:sp>
          <p:nvSpPr>
            <p:cNvPr id="42" name="TextBox 41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65623" y="155279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69291" y="197226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8830" y="2360811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920507" y="312290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920507" y="3502020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45252" y="424633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931874" y="387831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휴대폰 번호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81931" y="2757351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*</a:t>
            </a:r>
            <a:r>
              <a:rPr lang="ko-KR" altLang="en-US" sz="1000" dirty="0" smtClean="0"/>
              <a:t>비밀번호 확인</a:t>
            </a:r>
            <a:endParaRPr lang="ko-KR" altLang="en-US" sz="1000" dirty="0"/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3155197" y="3870832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83409" y="4246337"/>
            <a:ext cx="1101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1000" dirty="0" smtClean="0"/>
              <a:t>남       </a:t>
            </a:r>
            <a:r>
              <a:rPr lang="ko-KR" altLang="en-US" sz="1000" dirty="0"/>
              <a:t>□ </a:t>
            </a:r>
            <a:r>
              <a:rPr lang="ko-KR" altLang="en-US" sz="1000" dirty="0" smtClean="0"/>
              <a:t>여</a:t>
            </a:r>
            <a:endParaRPr lang="en-US" altLang="ko-KR" sz="1000" dirty="0"/>
          </a:p>
        </p:txBody>
      </p:sp>
      <p:sp>
        <p:nvSpPr>
          <p:cNvPr id="56" name="타원 55"/>
          <p:cNvSpPr/>
          <p:nvPr/>
        </p:nvSpPr>
        <p:spPr>
          <a:xfrm>
            <a:off x="1651414" y="4246338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1873" y="463474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000" noProof="1" smtClean="0"/>
              <a:t>자기소개서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3155197" y="4652550"/>
            <a:ext cx="4205524" cy="14845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640048" y="4661781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3450" y="3152240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@</a:t>
            </a:r>
            <a:endParaRPr lang="ko-KR" altLang="en-US" sz="1000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78531"/>
              </p:ext>
            </p:extLst>
          </p:nvPr>
        </p:nvGraphicFramePr>
        <p:xfrm>
          <a:off x="6108662" y="1494147"/>
          <a:ext cx="1198022" cy="1134205"/>
        </p:xfrm>
        <a:graphic>
          <a:graphicData uri="http://schemas.openxmlformats.org/drawingml/2006/table">
            <a:tbl>
              <a:tblPr/>
              <a:tblGrid>
                <a:gridCol w="1198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3420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0163" marR="80163" marT="40082" marB="4008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260344" y="193516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noProof="1" smtClean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1000" noProof="1" smtClean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사진</a:t>
            </a:r>
            <a:r>
              <a:rPr lang="en-US" altLang="ko-KR" sz="1000" noProof="1" smtClean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&gt;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7166454" y="1306227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6342253" y="2662924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첨부 파일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30588" y="19554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3991" y="923602"/>
            <a:ext cx="1095863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29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1029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" name="타원 7"/>
          <p:cNvSpPr/>
          <p:nvPr/>
        </p:nvSpPr>
        <p:spPr>
          <a:xfrm>
            <a:off x="52039" y="379109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9" name="타원 8"/>
          <p:cNvSpPr/>
          <p:nvPr/>
        </p:nvSpPr>
        <p:spPr>
          <a:xfrm>
            <a:off x="52039" y="1494147"/>
            <a:ext cx="78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10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11975" y="1240153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039" y="2618461"/>
            <a:ext cx="780000" cy="78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2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11975" y="2364467"/>
            <a:ext cx="233801" cy="1321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10325"/>
              </p:ext>
            </p:extLst>
          </p:nvPr>
        </p:nvGraphicFramePr>
        <p:xfrm>
          <a:off x="1349455" y="1230862"/>
          <a:ext cx="6332826" cy="3528340"/>
        </p:xfrm>
        <a:graphic>
          <a:graphicData uri="http://schemas.openxmlformats.org/drawingml/2006/table">
            <a:tbl>
              <a:tblPr firstRow="1" bandRow="1"/>
              <a:tblGrid>
                <a:gridCol w="897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5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48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7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6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74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</a:t>
                      </a:r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@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07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휴대폰번호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(-)</a:t>
                      </a:r>
                      <a:r>
                        <a:rPr lang="ko-KR" altLang="en-US" sz="100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없이 입력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31619"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noProof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1000" b="0" noProof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성별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/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  □ 남자     □ 여자</a:t>
                      </a:r>
                      <a:endParaRPr lang="ko-KR" altLang="en-US" sz="1000" dirty="0" smtClean="0"/>
                    </a:p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383124" y="1363556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07807" y="1947890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Button"/>
          <p:cNvSpPr>
            <a:spLocks/>
          </p:cNvSpPr>
          <p:nvPr/>
        </p:nvSpPr>
        <p:spPr bwMode="auto">
          <a:xfrm>
            <a:off x="3952480" y="1957931"/>
            <a:ext cx="724841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407807" y="2691841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3921679" y="2691841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2110" y="326105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4099936" y="3261057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02313" y="3257760"/>
            <a:ext cx="1144486" cy="269518"/>
            <a:chOff x="595685" y="1548569"/>
            <a:chExt cx="1368146" cy="250260"/>
          </a:xfrm>
          <a:solidFill>
            <a:srgbClr val="FFFFFF"/>
          </a:solidFill>
        </p:grpSpPr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5" y="1548569"/>
              <a:ext cx="1157873" cy="25026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55033" rIns="99060" bIns="55033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4" name="직선 연결선 43"/>
          <p:cNvCxnSpPr>
            <a:cxnSpLocks/>
          </p:cNvCxnSpPr>
          <p:nvPr/>
        </p:nvCxnSpPr>
        <p:spPr>
          <a:xfrm>
            <a:off x="1358317" y="697173"/>
            <a:ext cx="64015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49455" y="412793"/>
            <a:ext cx="2781125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TEAM MAKER 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67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2412110" y="3823659"/>
            <a:ext cx="1401283" cy="26118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75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56937" y="5324845"/>
            <a:ext cx="1089100" cy="246221"/>
            <a:chOff x="4956669" y="5324845"/>
            <a:chExt cx="1089100" cy="246221"/>
          </a:xfrm>
        </p:grpSpPr>
        <p:sp>
          <p:nvSpPr>
            <p:cNvPr id="37" name="직사각형 36"/>
            <p:cNvSpPr/>
            <p:nvPr/>
          </p:nvSpPr>
          <p:spPr>
            <a:xfrm>
              <a:off x="4956669" y="5326034"/>
              <a:ext cx="1089100" cy="24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80646" y="532484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취소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63380" y="5313679"/>
            <a:ext cx="1089100" cy="257387"/>
            <a:chOff x="2449968" y="5326034"/>
            <a:chExt cx="1089100" cy="257387"/>
          </a:xfrm>
        </p:grpSpPr>
        <p:sp>
          <p:nvSpPr>
            <p:cNvPr id="36" name="직사각형 35"/>
            <p:cNvSpPr/>
            <p:nvPr/>
          </p:nvSpPr>
          <p:spPr>
            <a:xfrm>
              <a:off x="2449968" y="5326034"/>
              <a:ext cx="1089100" cy="24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5704" y="533720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가입하</a:t>
              </a:r>
              <a:r>
                <a:rPr lang="ko-KR" altLang="en-US" sz="1000"/>
                <a:t>기</a:t>
              </a:r>
              <a:endParaRPr lang="ko-KR" altLang="en-US" sz="1000" dirty="0"/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919928" y="316246"/>
            <a:ext cx="6789943" cy="5447876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98324"/>
              </p:ext>
            </p:extLst>
          </p:nvPr>
        </p:nvGraphicFramePr>
        <p:xfrm>
          <a:off x="1184603" y="2462564"/>
          <a:ext cx="6525268" cy="3325136"/>
        </p:xfrm>
        <a:graphic>
          <a:graphicData uri="http://schemas.openxmlformats.org/drawingml/2006/table">
            <a:tbl>
              <a:tblPr/>
              <a:tblGrid>
                <a:gridCol w="22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656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진행해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작성 형식에 어긋남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 번호 입력하지 않음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휴대폰 번호를 입력해 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 체크하지 않음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성별을 체크해 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8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928453" y="2257821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59851" y="319225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1-1]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필수 작성 항목을 입력하지 않을 때 오류 메시지 출력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6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서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605106" y="937775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266304" y="781277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22333" y="5269108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383530" y="5112611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9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5590888" y="760073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90888" y="759571"/>
            <a:ext cx="15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 페이지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로그아웃 </a:t>
            </a:r>
            <a:endParaRPr lang="ko-KR" altLang="en-US" sz="10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713936" y="1335840"/>
            <a:ext cx="6265766" cy="416131"/>
            <a:chOff x="685222" y="2815440"/>
            <a:chExt cx="6265766" cy="416131"/>
          </a:xfrm>
        </p:grpSpPr>
        <p:sp>
          <p:nvSpPr>
            <p:cNvPr id="89" name="직사각형 88"/>
            <p:cNvSpPr/>
            <p:nvPr/>
          </p:nvSpPr>
          <p:spPr>
            <a:xfrm>
              <a:off x="685222" y="2815440"/>
              <a:ext cx="6265766" cy="4161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6308" y="290039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팀원 모집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400" y="2900392"/>
              <a:ext cx="61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공모전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77344" y="29003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커뮤니티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95098" y="2898463"/>
              <a:ext cx="744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대외활동</a:t>
              </a:r>
              <a:endParaRPr lang="ko-KR" altLang="en-US" sz="10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13935" y="430635"/>
            <a:ext cx="1204293" cy="658876"/>
            <a:chOff x="685221" y="740654"/>
            <a:chExt cx="1204293" cy="658876"/>
          </a:xfrm>
        </p:grpSpPr>
        <p:sp>
          <p:nvSpPr>
            <p:cNvPr id="95" name="TextBox 94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13935" y="1973144"/>
            <a:ext cx="1657125" cy="47466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5874" y="2094186"/>
            <a:ext cx="135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마이 페이지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15797" y="2519489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</a:t>
            </a:r>
            <a:r>
              <a:rPr lang="ko-KR" altLang="en-US" sz="1200" dirty="0"/>
              <a:t>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96010" y="2821120"/>
            <a:ext cx="629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</a:t>
            </a:r>
            <a:r>
              <a:rPr lang="ko-KR" altLang="en-US" sz="1000" dirty="0" smtClean="0"/>
              <a:t> 수정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/>
              <a:t>□ 삭제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40836" y="2412123"/>
            <a:ext cx="1403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16481" y="3468290"/>
            <a:ext cx="1403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0203" y="3582700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나의 신청서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98990" y="3877368"/>
            <a:ext cx="1019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□  지원 내역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08372" y="4346460"/>
            <a:ext cx="1403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6490" y="4433984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나의 활동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8362" y="4710983"/>
            <a:ext cx="14745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1000" dirty="0" smtClean="0"/>
              <a:t> 자유 게시판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/>
              <a:t>□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Q&amp;A</a:t>
            </a:r>
          </a:p>
          <a:p>
            <a:endParaRPr lang="en-US" altLang="ko-KR" sz="1000" dirty="0"/>
          </a:p>
          <a:p>
            <a:r>
              <a:rPr lang="ko-KR" altLang="en-US" sz="1000" dirty="0"/>
              <a:t>□ </a:t>
            </a:r>
            <a:r>
              <a:rPr lang="ko-KR" altLang="en-US" sz="1000" dirty="0" smtClean="0"/>
              <a:t> 경고 내용 및 횟수 </a:t>
            </a:r>
            <a:endParaRPr lang="ko-KR" altLang="en-US" sz="10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76498" y="5587542"/>
            <a:ext cx="1403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1037" y="5671697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나의 정보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76472" y="5958251"/>
            <a:ext cx="1349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□ </a:t>
            </a:r>
            <a:r>
              <a:rPr lang="ko-KR" altLang="en-US" sz="1000" dirty="0" smtClean="0"/>
              <a:t> 회원정보 수정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/>
              <a:t>□ </a:t>
            </a:r>
            <a:r>
              <a:rPr lang="ko-KR" altLang="en-US" sz="1000" dirty="0" smtClean="0"/>
              <a:t> 회원 탈퇴</a:t>
            </a:r>
            <a:endParaRPr lang="en-US" altLang="ko-KR" sz="10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2605114" y="1973145"/>
            <a:ext cx="4374588" cy="14019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605114" y="3623233"/>
            <a:ext cx="4374588" cy="14019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605114" y="5304223"/>
            <a:ext cx="4374588" cy="14019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97695" y="2094186"/>
            <a:ext cx="105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나의 </a:t>
            </a:r>
            <a:r>
              <a:rPr lang="ko-KR" altLang="en-US" sz="1000" dirty="0" err="1" smtClean="0"/>
              <a:t>게시글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7695" y="3715355"/>
            <a:ext cx="105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나의 신청서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731285" y="5409476"/>
            <a:ext cx="105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나의 활동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2450826" y="516518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464884" y="3484194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64884" y="1892113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모집에 사용자가 등록한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 표시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신청서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가입 시에 작성한 내용이 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활동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 게시판에 작성한 글과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문의한 내용이 표시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허위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과장 광고 등의 내용으로 신고 받을 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관리자로부터 경고 내용과 횟수가 등록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6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5590888" y="760073"/>
            <a:ext cx="823816" cy="2481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90888" y="759571"/>
            <a:ext cx="15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 페이지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로그아웃 </a:t>
            </a:r>
            <a:endParaRPr lang="ko-KR" altLang="en-US" sz="10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713936" y="1335840"/>
            <a:ext cx="6265766" cy="416131"/>
            <a:chOff x="685222" y="2815440"/>
            <a:chExt cx="6265766" cy="416131"/>
          </a:xfrm>
        </p:grpSpPr>
        <p:sp>
          <p:nvSpPr>
            <p:cNvPr id="89" name="직사각형 88"/>
            <p:cNvSpPr/>
            <p:nvPr/>
          </p:nvSpPr>
          <p:spPr>
            <a:xfrm>
              <a:off x="685222" y="2815440"/>
              <a:ext cx="6265766" cy="4161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6308" y="290039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팀원 모집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400" y="2900392"/>
              <a:ext cx="61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공모전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77344" y="29003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커뮤니티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95098" y="2898463"/>
              <a:ext cx="744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대외활동</a:t>
              </a:r>
              <a:endParaRPr lang="ko-KR" altLang="en-US" sz="10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13935" y="430635"/>
            <a:ext cx="1204293" cy="658876"/>
            <a:chOff x="685221" y="740654"/>
            <a:chExt cx="1204293" cy="658876"/>
          </a:xfrm>
        </p:grpSpPr>
        <p:sp>
          <p:nvSpPr>
            <p:cNvPr id="95" name="TextBox 94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13935" y="1973144"/>
            <a:ext cx="1657125" cy="47466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5874" y="2094186"/>
            <a:ext cx="135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관리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 페이지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15796" y="2519489"/>
            <a:ext cx="123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모집</a:t>
            </a:r>
            <a:endParaRPr lang="ko-KR" altLang="en-US" sz="12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40836" y="2412123"/>
            <a:ext cx="1403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23608" y="4922250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공모전 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12882" y="5369299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대외활</a:t>
            </a:r>
            <a:r>
              <a:rPr lang="ko-KR" altLang="en-US" sz="1200" dirty="0"/>
              <a:t>동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3975" y="3357367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Q&amp;A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22860" y="2984455"/>
            <a:ext cx="109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자유 게시판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23607" y="5845649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관련 기사 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23960" y="3753046"/>
            <a:ext cx="105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</a:t>
            </a:r>
            <a:r>
              <a:rPr lang="ko-KR" altLang="en-US" sz="1200" dirty="0"/>
              <a:t>항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87486" y="1987860"/>
            <a:ext cx="4281147" cy="22013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680879" y="2070561"/>
            <a:ext cx="186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팀원 모집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신고</a:t>
            </a:r>
            <a:r>
              <a:rPr lang="ko-KR" altLang="en-US" sz="1200" dirty="0" smtClean="0"/>
              <a:t> 내역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2731968" y="2485924"/>
            <a:ext cx="4009073" cy="305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834930" y="2515627"/>
            <a:ext cx="564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글번호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20276" y="2516675"/>
            <a:ext cx="564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246098" y="2516675"/>
            <a:ext cx="102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아이디 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973194" y="253024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신고 횟수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83999" y="6579880"/>
            <a:ext cx="2065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 &lt; 1 2 3 4 5 6 7 8 9 10 &gt; &gt;&gt;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402694" y="2516680"/>
            <a:ext cx="564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날</a:t>
            </a:r>
            <a:r>
              <a:rPr lang="ko-KR" altLang="en-US" sz="1000"/>
              <a:t>짜</a:t>
            </a:r>
            <a:endParaRPr lang="ko-KR" altLang="en-US" sz="1000" dirty="0"/>
          </a:p>
        </p:txBody>
      </p:sp>
      <p:sp>
        <p:nvSpPr>
          <p:cNvPr id="84" name="타원 83"/>
          <p:cNvSpPr/>
          <p:nvPr/>
        </p:nvSpPr>
        <p:spPr>
          <a:xfrm>
            <a:off x="589164" y="2759810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10374" y="2920035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777</a:t>
            </a:r>
            <a:r>
              <a:rPr lang="ko-KR" altLang="en-US" sz="1000" dirty="0" smtClean="0"/>
              <a:t>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잘 </a:t>
            </a:r>
            <a:r>
              <a:rPr lang="en-US" altLang="ko-KR" sz="1000" dirty="0" smtClean="0"/>
              <a:t>……. 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2020.07.07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10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10374" y="3274356"/>
            <a:ext cx="379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0837" y="3806596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999</a:t>
            </a:r>
            <a:r>
              <a:rPr lang="ko-KR" altLang="en-US" sz="1000" dirty="0" smtClean="0"/>
              <a:t>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잘 </a:t>
            </a:r>
            <a:r>
              <a:rPr lang="en-US" altLang="ko-KR" sz="1000" dirty="0" smtClean="0"/>
              <a:t>……. 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2020.07.07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100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10837" y="3368738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888</a:t>
            </a:r>
            <a:r>
              <a:rPr lang="ko-KR" altLang="en-US" sz="1000" dirty="0" smtClean="0"/>
              <a:t>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잘 </a:t>
            </a:r>
            <a:r>
              <a:rPr lang="en-US" altLang="ko-KR" sz="1000" dirty="0" smtClean="0"/>
              <a:t>……. 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2020.07.07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30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2810373" y="3714141"/>
            <a:ext cx="379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모집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 게시판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허위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과장 광고 등의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신고한 내역이 표시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일정 횟수 이상 경고를 받고 중지된 사용자 아이디 표시</a:t>
            </a:r>
          </a:p>
          <a:p>
            <a:pPr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98119" y="4369559"/>
            <a:ext cx="4281147" cy="20418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02144" y="4441627"/>
            <a:ext cx="216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 중지 </a:t>
            </a:r>
            <a:r>
              <a:rPr lang="ko-KR" altLang="en-US" sz="1200" dirty="0" smtClean="0"/>
              <a:t>아이디 명단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2753234" y="4782562"/>
            <a:ext cx="4009073" cy="3056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26095" y="4813313"/>
            <a:ext cx="102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아이디 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994460" y="482688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경</a:t>
            </a:r>
            <a:r>
              <a:rPr lang="ko-KR" altLang="en-US" sz="1000" dirty="0">
                <a:solidFill>
                  <a:srgbClr val="FF0000"/>
                </a:solidFill>
              </a:rPr>
              <a:t>고</a:t>
            </a:r>
            <a:r>
              <a:rPr lang="ko-KR" altLang="en-US" sz="1000" dirty="0" smtClean="0">
                <a:solidFill>
                  <a:srgbClr val="FF0000"/>
                </a:solidFill>
              </a:rPr>
              <a:t> 횟수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99557" y="5199249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    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잘 </a:t>
            </a:r>
            <a:r>
              <a:rPr lang="en-US" altLang="ko-KR" sz="1000" dirty="0"/>
              <a:t>…….</a:t>
            </a:r>
            <a:r>
              <a:rPr lang="ko-KR" altLang="en-US" sz="1000" dirty="0" smtClean="0"/>
              <a:t>                 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799557" y="5553570"/>
            <a:ext cx="379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99556" y="5993355"/>
            <a:ext cx="3792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32471" y="4813318"/>
            <a:ext cx="102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내용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810188" y="5637085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    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잘 </a:t>
            </a:r>
            <a:r>
              <a:rPr lang="en-US" altLang="ko-KR" sz="1000" dirty="0"/>
              <a:t>…….</a:t>
            </a:r>
            <a:r>
              <a:rPr lang="ko-KR" altLang="en-US" sz="1000" dirty="0" smtClean="0"/>
              <a:t>                 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10374" y="6059157"/>
            <a:ext cx="3893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</a:t>
            </a:r>
            <a:r>
              <a:rPr lang="ko-KR" altLang="en-US" sz="1000" dirty="0" err="1" smtClean="0"/>
              <a:t>태태태</a:t>
            </a:r>
            <a:r>
              <a:rPr lang="ko-KR" altLang="en-US" sz="1000" dirty="0" smtClean="0"/>
              <a:t>                      </a:t>
            </a:r>
            <a:r>
              <a:rPr lang="ko-KR" altLang="en-US" sz="1000" dirty="0" err="1" smtClean="0"/>
              <a:t>포토샵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잘 </a:t>
            </a:r>
            <a:r>
              <a:rPr lang="en-US" altLang="ko-KR" sz="1000" dirty="0"/>
              <a:t>…….</a:t>
            </a:r>
            <a:r>
              <a:rPr lang="ko-KR" altLang="en-US" sz="1000" dirty="0" smtClean="0"/>
              <a:t>                       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651" y="1612266"/>
            <a:ext cx="1897552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미만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769" y="1612264"/>
            <a:ext cx="1722320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35037" y="1618084"/>
            <a:ext cx="1960493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(1024px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933" y="3562896"/>
            <a:ext cx="2034988" cy="344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933" y="401756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933" y="4491519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933" y="4947371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932" y="5850988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45833" y="4017567"/>
            <a:ext cx="963893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16933" y="4022771"/>
            <a:ext cx="1017492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45834" y="5850986"/>
            <a:ext cx="208859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32432" y="3055778"/>
            <a:ext cx="2088590" cy="38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7933" y="5401046"/>
            <a:ext cx="2034988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45834" y="4947369"/>
            <a:ext cx="963892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6931" y="4946372"/>
            <a:ext cx="1017494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7934" y="2587804"/>
            <a:ext cx="2034986" cy="388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r>
              <a:rPr lang="ko-KR" altLang="en-US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732431" y="2620675"/>
            <a:ext cx="2101994" cy="355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r>
              <a:rPr lang="ko-KR" altLang="en-US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07933" y="3054254"/>
            <a:ext cx="2034987" cy="38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32431" y="3562895"/>
            <a:ext cx="2101993" cy="344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44186" y="4017569"/>
            <a:ext cx="963893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15285" y="4017569"/>
            <a:ext cx="1017492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30783" y="5850988"/>
            <a:ext cx="208859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footer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30784" y="3037206"/>
            <a:ext cx="2088590" cy="38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</a:t>
            </a:r>
            <a:r>
              <a:rPr lang="ko-KR" altLang="en-US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944186" y="4947371"/>
            <a:ext cx="963892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15283" y="4947371"/>
            <a:ext cx="1017494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30783" y="2620677"/>
            <a:ext cx="2088591" cy="337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r>
              <a:rPr lang="ko-KR" altLang="en-US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944186" y="3562896"/>
            <a:ext cx="2088591" cy="34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1422"/>
              </p:ext>
            </p:extLst>
          </p:nvPr>
        </p:nvGraphicFramePr>
        <p:xfrm>
          <a:off x="288675" y="670014"/>
          <a:ext cx="9500253" cy="280882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900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79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0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모집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대외활동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2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 약관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대외활동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스터디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공모전 정보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대외활동 정보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99254"/>
              </p:ext>
            </p:extLst>
          </p:nvPr>
        </p:nvGraphicFramePr>
        <p:xfrm>
          <a:off x="287993" y="3631637"/>
          <a:ext cx="7829586" cy="293684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65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59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659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5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나의 신청서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내역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활동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Q&amp;A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팀별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게시판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9058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883" y="1703228"/>
            <a:ext cx="54578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Administrator\Desktop\ScreenHunter\ScreenHunter 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2" y="807325"/>
            <a:ext cx="30480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859" y="182685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ScreenHunter\ScreenHunter 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2" y="1300865"/>
            <a:ext cx="5114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ScreenHunter\ScreenHunter 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2" y="3813729"/>
            <a:ext cx="66278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9860" y="182685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232" y="824183"/>
            <a:ext cx="2980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Nanum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Gothic Coding)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170" y="3379541"/>
            <a:ext cx="2167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Noto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Sans KR)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84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53115" y="230379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14313" y="2147298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53115" y="516234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414313" y="5005843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22334" y="3734476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로그인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3531" y="3577979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53115" y="964172"/>
            <a:ext cx="4185973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/GNB/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14313" y="807674"/>
            <a:ext cx="84785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70780" y="964171"/>
            <a:ext cx="4185973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5231977" y="807674"/>
            <a:ext cx="84785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66366" y="316247"/>
            <a:ext cx="2144856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슬라이드로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배치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서브메뉴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회원가입으로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4331" y="316247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67" y="3647933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2203" y="3568401"/>
            <a:ext cx="7643365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28419" y="1009113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20730"/>
              </p:ext>
            </p:extLst>
          </p:nvPr>
        </p:nvGraphicFramePr>
        <p:xfrm>
          <a:off x="685222" y="1606283"/>
          <a:ext cx="6265767" cy="936749"/>
        </p:xfrm>
        <a:graphic>
          <a:graphicData uri="http://schemas.openxmlformats.org/drawingml/2006/table">
            <a:tbl>
              <a:tblPr/>
              <a:tblGrid>
                <a:gridCol w="6265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749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85222" y="2815440"/>
            <a:ext cx="6265766" cy="416131"/>
            <a:chOff x="685222" y="2815440"/>
            <a:chExt cx="6265766" cy="416131"/>
          </a:xfrm>
        </p:grpSpPr>
        <p:sp>
          <p:nvSpPr>
            <p:cNvPr id="79" name="직사각형 78"/>
            <p:cNvSpPr/>
            <p:nvPr/>
          </p:nvSpPr>
          <p:spPr>
            <a:xfrm>
              <a:off x="685222" y="2815440"/>
              <a:ext cx="6265766" cy="4161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96308" y="290039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팀원 모집</a:t>
              </a:r>
              <a:endParaRPr lang="ko-KR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6400" y="2900392"/>
              <a:ext cx="61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공모전</a:t>
              </a:r>
              <a:endParaRPr lang="ko-KR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77344" y="29003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커뮤니티</a:t>
              </a:r>
              <a:endParaRPr lang="ko-KR" alt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5098" y="2898463"/>
              <a:ext cx="744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대외활동</a:t>
              </a:r>
              <a:endParaRPr lang="ko-KR" altLang="en-US" sz="10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5221" y="740654"/>
            <a:ext cx="1204293" cy="658876"/>
            <a:chOff x="685221" y="740654"/>
            <a:chExt cx="1204293" cy="658876"/>
          </a:xfrm>
        </p:grpSpPr>
        <p:sp>
          <p:nvSpPr>
            <p:cNvPr id="77" name="TextBox 76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82170" y="4387635"/>
            <a:ext cx="15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 페이지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로그아웃 </a:t>
            </a:r>
            <a:endParaRPr lang="ko-KR" altLang="en-US" sz="1000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9558"/>
              </p:ext>
            </p:extLst>
          </p:nvPr>
        </p:nvGraphicFramePr>
        <p:xfrm>
          <a:off x="605218" y="4984713"/>
          <a:ext cx="6265767" cy="936749"/>
        </p:xfrm>
        <a:graphic>
          <a:graphicData uri="http://schemas.openxmlformats.org/drawingml/2006/table">
            <a:tbl>
              <a:tblPr/>
              <a:tblGrid>
                <a:gridCol w="6265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749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605218" y="6133485"/>
            <a:ext cx="6265766" cy="416131"/>
            <a:chOff x="685222" y="2815440"/>
            <a:chExt cx="6265766" cy="416131"/>
          </a:xfrm>
        </p:grpSpPr>
        <p:sp>
          <p:nvSpPr>
            <p:cNvPr id="89" name="직사각형 88"/>
            <p:cNvSpPr/>
            <p:nvPr/>
          </p:nvSpPr>
          <p:spPr>
            <a:xfrm>
              <a:off x="685222" y="2815440"/>
              <a:ext cx="6265766" cy="4161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6308" y="290039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팀원 모집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400" y="2900392"/>
              <a:ext cx="61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공모전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77344" y="29003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커뮤니티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95098" y="2898463"/>
              <a:ext cx="744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대외활동</a:t>
              </a:r>
              <a:endParaRPr lang="ko-KR" altLang="en-US" sz="10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05217" y="4058699"/>
            <a:ext cx="1204293" cy="658876"/>
            <a:chOff x="685221" y="740654"/>
            <a:chExt cx="1204293" cy="658876"/>
          </a:xfrm>
        </p:grpSpPr>
        <p:sp>
          <p:nvSpPr>
            <p:cNvPr id="95" name="TextBox 94"/>
            <p:cNvSpPr txBox="1"/>
            <p:nvPr/>
          </p:nvSpPr>
          <p:spPr>
            <a:xfrm>
              <a:off x="1048282" y="9464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85221" y="740654"/>
              <a:ext cx="1204293" cy="65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573948" y="195289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</a:t>
            </a:r>
            <a:r>
              <a:rPr lang="ko-KR" altLang="en-US" sz="1000" dirty="0"/>
              <a:t>너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17528" y="53315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</a:t>
            </a:r>
            <a:r>
              <a:rPr lang="ko-KR" altLang="en-US" sz="1000" dirty="0"/>
              <a:t>너</a:t>
            </a:r>
          </a:p>
        </p:txBody>
      </p:sp>
      <p:sp>
        <p:nvSpPr>
          <p:cNvPr id="32" name="타원 31"/>
          <p:cNvSpPr/>
          <p:nvPr/>
        </p:nvSpPr>
        <p:spPr>
          <a:xfrm>
            <a:off x="3375130" y="1818957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97340" y="864143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4992" y="2676401"/>
            <a:ext cx="280459" cy="278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7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3179</Words>
  <Application>Microsoft Office PowerPoint</Application>
  <PresentationFormat>A4 용지(210x297mm)</PresentationFormat>
  <Paragraphs>1139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화면 정의서</vt:lpstr>
      <vt:lpstr>PowerPoint 프레젠테이션</vt:lpstr>
      <vt:lpstr>화면배치</vt:lpstr>
      <vt:lpstr>화면배치</vt:lpstr>
      <vt:lpstr>사이트 맵</vt:lpstr>
      <vt:lpstr>PowerPoint 프레젠테이션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 서  </vt:lpstr>
      <vt:lpstr>PowerPoint 프레젠테이션</vt:lpstr>
      <vt:lpstr>PowerPoint 프레젠테이션</vt:lpstr>
      <vt:lpstr>순 서</vt:lpstr>
      <vt:lpstr>PowerPoint 프레젠테이션</vt:lpstr>
      <vt:lpstr>PowerPoint 프레젠테이션</vt:lpstr>
      <vt:lpstr>순 서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588</cp:revision>
  <dcterms:created xsi:type="dcterms:W3CDTF">2017-12-19T02:35:40Z</dcterms:created>
  <dcterms:modified xsi:type="dcterms:W3CDTF">2020-07-21T08:25:06Z</dcterms:modified>
</cp:coreProperties>
</file>