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2" r:id="rId4"/>
    <p:sldId id="293" r:id="rId5"/>
    <p:sldId id="294" r:id="rId6"/>
    <p:sldId id="295" r:id="rId7"/>
    <p:sldId id="297" r:id="rId8"/>
    <p:sldId id="298" r:id="rId9"/>
    <p:sldId id="296" r:id="rId10"/>
    <p:sldId id="300" r:id="rId11"/>
    <p:sldId id="299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2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Q Table </a:t>
            </a:r>
            <a:r>
              <a:rPr lang="en-US" altLang="ko-KR" sz="4800" b="1" i="1" kern="0">
                <a:solidFill>
                  <a:prstClr val="white"/>
                </a:solidFill>
              </a:rPr>
              <a:t>&amp; DQN(1)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continuous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 Q table</a:t>
            </a:r>
            <a:r>
              <a:rPr lang="ko-KR" altLang="en-US" sz="2000" b="1" dirty="0"/>
              <a:t>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287777-87AF-47AC-8902-8535F2D6F616}"/>
              </a:ext>
            </a:extLst>
          </p:cNvPr>
          <p:cNvSpPr txBox="1"/>
          <p:nvPr/>
        </p:nvSpPr>
        <p:spPr>
          <a:xfrm>
            <a:off x="599218" y="1731232"/>
            <a:ext cx="11051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Continuous </a:t>
            </a:r>
            <a:r>
              <a:rPr lang="ko-KR" altLang="en-US" dirty="0"/>
              <a:t>환경이기 때문에</a:t>
            </a:r>
            <a:r>
              <a:rPr lang="en-US" altLang="ko-KR" dirty="0"/>
              <a:t>, </a:t>
            </a:r>
            <a:r>
              <a:rPr lang="ko-KR" altLang="en-US" dirty="0"/>
              <a:t>격자로 나누어 </a:t>
            </a:r>
            <a:r>
              <a:rPr lang="en-US" altLang="ko-KR" dirty="0"/>
              <a:t>Q table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X coordinate : 10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Velocity : 10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Action : 6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Table</a:t>
            </a:r>
            <a:r>
              <a:rPr lang="ko-KR" altLang="en-US" dirty="0"/>
              <a:t>의 초기값은 </a:t>
            </a:r>
            <a:r>
              <a:rPr lang="en-US" altLang="ko-KR" dirty="0"/>
              <a:t>1e-4</a:t>
            </a:r>
            <a:r>
              <a:rPr lang="ko-KR" altLang="en-US" dirty="0"/>
              <a:t>로 아주 작은 값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Policy : E-greedy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Reward : score</a:t>
            </a:r>
            <a:r>
              <a:rPr lang="ko-KR" altLang="en-US" dirty="0"/>
              <a:t>에 영향을 받지 않도록 </a:t>
            </a:r>
            <a:r>
              <a:rPr lang="en-US" altLang="ko-KR" dirty="0"/>
              <a:t>-0.05 </a:t>
            </a:r>
            <a:r>
              <a:rPr lang="ko-KR" altLang="en-US" dirty="0"/>
              <a:t>추가</a:t>
            </a:r>
            <a:r>
              <a:rPr lang="en-US" altLang="ko-KR" dirty="0"/>
              <a:t>(</a:t>
            </a:r>
            <a:r>
              <a:rPr lang="ko-KR" altLang="en-US" dirty="0"/>
              <a:t>자극을 주어 학습 속도 향상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최근 </a:t>
            </a:r>
            <a:r>
              <a:rPr lang="en-US" altLang="ko-KR" dirty="0"/>
              <a:t>100</a:t>
            </a:r>
            <a:r>
              <a:rPr lang="ko-KR" altLang="en-US" dirty="0"/>
              <a:t>개의 평균이 </a:t>
            </a:r>
            <a:r>
              <a:rPr lang="en-US" altLang="ko-KR" dirty="0"/>
              <a:t>90</a:t>
            </a:r>
            <a:r>
              <a:rPr lang="ko-KR" altLang="en-US" dirty="0"/>
              <a:t>을 넘으면 정지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BC312-7877-410D-BEEC-D453CF5F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37" y="1453706"/>
            <a:ext cx="3471630" cy="29719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FC9AF4-A363-4C25-9583-23744068D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t="12609" r="26081" b="14809"/>
          <a:stretch/>
        </p:blipFill>
        <p:spPr bwMode="auto">
          <a:xfrm>
            <a:off x="826169" y="5496338"/>
            <a:ext cx="5871411" cy="9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5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continuous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 Q table</a:t>
            </a:r>
            <a:r>
              <a:rPr lang="ko-KR" altLang="en-US" sz="2000" b="1" dirty="0"/>
              <a:t>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1D9BBD7-307F-48AE-AF2D-10648F11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43045"/>
            <a:ext cx="10248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1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continuous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 Q table</a:t>
            </a:r>
            <a:r>
              <a:rPr lang="ko-KR" altLang="en-US" sz="2000" b="1" dirty="0"/>
              <a:t>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B76228C-9AB2-43F0-B7AC-D1718956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70" y="1826222"/>
            <a:ext cx="5467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Discrete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/>
              <a:t>MountainCar</a:t>
            </a:r>
            <a:r>
              <a:rPr lang="en-US" altLang="ko-KR" sz="2000" b="1" dirty="0"/>
              <a:t> - Discrete </a:t>
            </a:r>
            <a:r>
              <a:rPr lang="ko-KR" altLang="en-US" sz="2000" b="1" dirty="0"/>
              <a:t>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70119" y="1728893"/>
            <a:ext cx="110517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Observation space(state)</a:t>
            </a:r>
            <a:r>
              <a:rPr lang="en-US" altLang="ko-KR" dirty="0"/>
              <a:t> : [x axis, velocity]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2) Action </a:t>
            </a:r>
            <a:r>
              <a:rPr lang="en-US" altLang="ko-KR" dirty="0"/>
              <a:t>: left, right, stop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3) </a:t>
            </a:r>
            <a:r>
              <a:rPr lang="en-US" altLang="ko-KR" b="1" dirty="0" err="1"/>
              <a:t>max_episode</a:t>
            </a:r>
            <a:r>
              <a:rPr lang="en-US" altLang="ko-KR" b="1" dirty="0"/>
              <a:t> steps </a:t>
            </a:r>
            <a:r>
              <a:rPr lang="en-US" altLang="ko-KR" dirty="0"/>
              <a:t>: 200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4) Reward </a:t>
            </a:r>
            <a:r>
              <a:rPr lang="en-US" altLang="ko-KR" dirty="0"/>
              <a:t>: action 1</a:t>
            </a:r>
            <a:r>
              <a:rPr lang="ko-KR" altLang="en-US" dirty="0"/>
              <a:t>번 하면 </a:t>
            </a:r>
            <a:r>
              <a:rPr lang="en-US" altLang="ko-KR" dirty="0"/>
              <a:t>-1</a:t>
            </a:r>
          </a:p>
          <a:p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065903D-328E-4FD7-81EC-F870D3E7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22903"/>
              </p:ext>
            </p:extLst>
          </p:nvPr>
        </p:nvGraphicFramePr>
        <p:xfrm>
          <a:off x="1021347" y="2152389"/>
          <a:ext cx="3951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853">
                  <a:extLst>
                    <a:ext uri="{9D8B030D-6E8A-4147-A177-3AD203B41FA5}">
                      <a16:colId xmlns:a16="http://schemas.microsoft.com/office/drawing/2014/main" val="3671906918"/>
                    </a:ext>
                  </a:extLst>
                </a:gridCol>
                <a:gridCol w="1975853">
                  <a:extLst>
                    <a:ext uri="{9D8B030D-6E8A-4147-A177-3AD203B41FA5}">
                      <a16:colId xmlns:a16="http://schemas.microsoft.com/office/drawing/2014/main" val="181219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axis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Velocity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-1.2 ~ 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-0.07 ~ 0.07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7464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F069DAD-E193-45F4-AF5F-48C12D101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/>
        </p:blipFill>
        <p:spPr bwMode="auto">
          <a:xfrm>
            <a:off x="5929548" y="1923469"/>
            <a:ext cx="5721432" cy="37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D4AB8A-7AC8-42AE-9C4F-82AB0DB6B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94786"/>
              </p:ext>
            </p:extLst>
          </p:nvPr>
        </p:nvGraphicFramePr>
        <p:xfrm>
          <a:off x="1021348" y="3541772"/>
          <a:ext cx="39517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35">
                  <a:extLst>
                    <a:ext uri="{9D8B030D-6E8A-4147-A177-3AD203B41FA5}">
                      <a16:colId xmlns:a16="http://schemas.microsoft.com/office/drawing/2014/main" val="1107247310"/>
                    </a:ext>
                  </a:extLst>
                </a:gridCol>
                <a:gridCol w="1317235">
                  <a:extLst>
                    <a:ext uri="{9D8B030D-6E8A-4147-A177-3AD203B41FA5}">
                      <a16:colId xmlns:a16="http://schemas.microsoft.com/office/drawing/2014/main" val="2096836883"/>
                    </a:ext>
                  </a:extLst>
                </a:gridCol>
                <a:gridCol w="1317235">
                  <a:extLst>
                    <a:ext uri="{9D8B030D-6E8A-4147-A177-3AD203B41FA5}">
                      <a16:colId xmlns:a16="http://schemas.microsoft.com/office/drawing/2014/main" val="83132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2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Discrete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Classification</a:t>
            </a:r>
            <a:r>
              <a:rPr lang="ko-KR" altLang="en-US" sz="2000" b="1" dirty="0"/>
              <a:t>으로 해결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065903D-328E-4FD7-81EC-F870D3E7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95405"/>
              </p:ext>
            </p:extLst>
          </p:nvPr>
        </p:nvGraphicFramePr>
        <p:xfrm>
          <a:off x="925095" y="1770075"/>
          <a:ext cx="3951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853">
                  <a:extLst>
                    <a:ext uri="{9D8B030D-6E8A-4147-A177-3AD203B41FA5}">
                      <a16:colId xmlns:a16="http://schemas.microsoft.com/office/drawing/2014/main" val="3671906918"/>
                    </a:ext>
                  </a:extLst>
                </a:gridCol>
                <a:gridCol w="1975853">
                  <a:extLst>
                    <a:ext uri="{9D8B030D-6E8A-4147-A177-3AD203B41FA5}">
                      <a16:colId xmlns:a16="http://schemas.microsoft.com/office/drawing/2014/main" val="181219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7464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AAAFFE-C36F-4980-B725-D05194797A9D}"/>
              </a:ext>
            </a:extLst>
          </p:cNvPr>
          <p:cNvSpPr txBox="1"/>
          <p:nvPr/>
        </p:nvSpPr>
        <p:spPr>
          <a:xfrm>
            <a:off x="599218" y="2661666"/>
            <a:ext cx="11051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State(X coordinate, velocity)</a:t>
            </a:r>
            <a:r>
              <a:rPr lang="ko-KR" altLang="en-US" dirty="0"/>
              <a:t>에 따라 </a:t>
            </a:r>
            <a:r>
              <a:rPr lang="en-US" altLang="ko-KR" dirty="0"/>
              <a:t>Action</a:t>
            </a:r>
            <a:r>
              <a:rPr lang="ko-KR" altLang="en-US" dirty="0"/>
              <a:t>을 지정해주어 </a:t>
            </a:r>
            <a:r>
              <a:rPr lang="en-US" altLang="ko-KR" dirty="0"/>
              <a:t>Classification</a:t>
            </a:r>
            <a:r>
              <a:rPr lang="ko-KR" altLang="en-US" dirty="0"/>
              <a:t> 문제처럼 해결함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(-0.5, 0.01)</a:t>
            </a:r>
            <a:r>
              <a:rPr lang="ko-KR" altLang="en-US" dirty="0"/>
              <a:t>일 때 </a:t>
            </a:r>
            <a:r>
              <a:rPr lang="en-US" altLang="ko-KR" dirty="0"/>
              <a:t>: 1(Stop)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Model </a:t>
            </a:r>
            <a:r>
              <a:rPr lang="ko-KR" altLang="en-US" b="1" dirty="0"/>
              <a:t>구성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10000</a:t>
            </a:r>
            <a:r>
              <a:rPr lang="ko-KR" altLang="en-US" dirty="0"/>
              <a:t>개의 </a:t>
            </a:r>
            <a:r>
              <a:rPr lang="en-US" altLang="ko-KR" dirty="0"/>
              <a:t>episode</a:t>
            </a:r>
            <a:r>
              <a:rPr lang="ko-KR" altLang="en-US" dirty="0"/>
              <a:t>로 구성</a:t>
            </a:r>
            <a:r>
              <a:rPr lang="en-US" altLang="ko-KR" dirty="0"/>
              <a:t>(1 episode : done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failed)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[[x coordinate, velocity], [action]]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Reward : X </a:t>
            </a:r>
            <a:r>
              <a:rPr lang="ko-KR" altLang="en-US" dirty="0"/>
              <a:t>좌표가 </a:t>
            </a:r>
            <a:r>
              <a:rPr lang="en-US" altLang="ko-KR" dirty="0"/>
              <a:t>-0.2 </a:t>
            </a:r>
            <a:r>
              <a:rPr lang="ko-KR" altLang="en-US" dirty="0" err="1"/>
              <a:t>이상되면</a:t>
            </a:r>
            <a:r>
              <a:rPr lang="ko-KR" altLang="en-US" dirty="0"/>
              <a:t> </a:t>
            </a:r>
            <a:r>
              <a:rPr lang="en-US" altLang="ko-KR" dirty="0"/>
              <a:t>+1, </a:t>
            </a:r>
            <a:r>
              <a:rPr lang="ko-KR" altLang="en-US" dirty="0"/>
              <a:t>총 </a:t>
            </a:r>
            <a:r>
              <a:rPr lang="en-US" altLang="ko-KR" dirty="0"/>
              <a:t>Reward</a:t>
            </a:r>
            <a:r>
              <a:rPr lang="ko-KR" altLang="en-US" dirty="0"/>
              <a:t>가 </a:t>
            </a:r>
            <a:r>
              <a:rPr lang="en-US" altLang="ko-KR" dirty="0"/>
              <a:t>-198</a:t>
            </a:r>
            <a:r>
              <a:rPr lang="ko-KR" altLang="en-US" dirty="0"/>
              <a:t>초과이면 </a:t>
            </a:r>
            <a:r>
              <a:rPr lang="en-US" altLang="ko-KR" dirty="0"/>
              <a:t>Training Data</a:t>
            </a:r>
            <a:r>
              <a:rPr lang="ko-KR" altLang="en-US" dirty="0"/>
              <a:t>로 사용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632DD8-F571-444C-A40C-231F1D807913}"/>
              </a:ext>
            </a:extLst>
          </p:cNvPr>
          <p:cNvSpPr/>
          <p:nvPr/>
        </p:nvSpPr>
        <p:spPr>
          <a:xfrm>
            <a:off x="1783078" y="5492192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5A81B3-77B6-49A1-8103-B1AB9ED8D042}"/>
              </a:ext>
            </a:extLst>
          </p:cNvPr>
          <p:cNvSpPr/>
          <p:nvPr/>
        </p:nvSpPr>
        <p:spPr>
          <a:xfrm>
            <a:off x="2682459" y="5662846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075CF-A8B8-4E36-BDFC-22ABD726001A}"/>
              </a:ext>
            </a:extLst>
          </p:cNvPr>
          <p:cNvSpPr/>
          <p:nvPr/>
        </p:nvSpPr>
        <p:spPr>
          <a:xfrm>
            <a:off x="3449040" y="5817470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141F0-047B-484A-9FB3-496CFD17316F}"/>
              </a:ext>
            </a:extLst>
          </p:cNvPr>
          <p:cNvSpPr txBox="1"/>
          <p:nvPr/>
        </p:nvSpPr>
        <p:spPr>
          <a:xfrm>
            <a:off x="1568766" y="6493706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56988-42C3-483B-B4AA-F232C525437F}"/>
              </a:ext>
            </a:extLst>
          </p:cNvPr>
          <p:cNvSpPr txBox="1"/>
          <p:nvPr/>
        </p:nvSpPr>
        <p:spPr>
          <a:xfrm>
            <a:off x="2563396" y="648866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4619C-C68C-443A-8F49-960EC124A3EA}"/>
              </a:ext>
            </a:extLst>
          </p:cNvPr>
          <p:cNvSpPr txBox="1"/>
          <p:nvPr/>
        </p:nvSpPr>
        <p:spPr>
          <a:xfrm>
            <a:off x="3409412" y="615835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FEE8B-096A-4B0B-8F05-2CD5CCC023D5}"/>
              </a:ext>
            </a:extLst>
          </p:cNvPr>
          <p:cNvSpPr/>
          <p:nvPr/>
        </p:nvSpPr>
        <p:spPr>
          <a:xfrm>
            <a:off x="925095" y="5316297"/>
            <a:ext cx="306686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6052E7-B3FC-4E7C-AF7F-6084EA02F5D6}"/>
              </a:ext>
            </a:extLst>
          </p:cNvPr>
          <p:cNvCxnSpPr>
            <a:cxnSpLocks/>
          </p:cNvCxnSpPr>
          <p:nvPr/>
        </p:nvCxnSpPr>
        <p:spPr>
          <a:xfrm>
            <a:off x="2001860" y="5482116"/>
            <a:ext cx="680599" cy="1756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514064-CEC0-4535-B4C5-6C9504E5F401}"/>
              </a:ext>
            </a:extLst>
          </p:cNvPr>
          <p:cNvCxnSpPr>
            <a:cxnSpLocks/>
          </p:cNvCxnSpPr>
          <p:nvPr/>
        </p:nvCxnSpPr>
        <p:spPr>
          <a:xfrm flipV="1">
            <a:off x="1995064" y="6330850"/>
            <a:ext cx="687395" cy="1527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010564-8105-4C86-9875-3F60CE5E1F21}"/>
              </a:ext>
            </a:extLst>
          </p:cNvPr>
          <p:cNvCxnSpPr>
            <a:cxnSpLocks/>
          </p:cNvCxnSpPr>
          <p:nvPr/>
        </p:nvCxnSpPr>
        <p:spPr>
          <a:xfrm>
            <a:off x="2897843" y="5669472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A3935E6-2297-4C53-8CDB-D204153AFDDE}"/>
              </a:ext>
            </a:extLst>
          </p:cNvPr>
          <p:cNvCxnSpPr>
            <a:cxnSpLocks/>
          </p:cNvCxnSpPr>
          <p:nvPr/>
        </p:nvCxnSpPr>
        <p:spPr>
          <a:xfrm flipV="1">
            <a:off x="2901241" y="6163390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A32487-86DD-4093-84DB-3734872BFB71}"/>
              </a:ext>
            </a:extLst>
          </p:cNvPr>
          <p:cNvSpPr/>
          <p:nvPr/>
        </p:nvSpPr>
        <p:spPr>
          <a:xfrm>
            <a:off x="1240154" y="5812432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11209-32E3-4A8F-9C3E-55667AE857D6}"/>
              </a:ext>
            </a:extLst>
          </p:cNvPr>
          <p:cNvSpPr txBox="1"/>
          <p:nvPr/>
        </p:nvSpPr>
        <p:spPr>
          <a:xfrm>
            <a:off x="1209582" y="6168427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44385F-27A0-44D1-B425-87F1EE2EBE06}"/>
              </a:ext>
            </a:extLst>
          </p:cNvPr>
          <p:cNvSpPr txBox="1"/>
          <p:nvPr/>
        </p:nvSpPr>
        <p:spPr>
          <a:xfrm>
            <a:off x="1095644" y="5500779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4B821-3907-4E94-B0F8-87EC90B96323}"/>
              </a:ext>
            </a:extLst>
          </p:cNvPr>
          <p:cNvSpPr txBox="1"/>
          <p:nvPr/>
        </p:nvSpPr>
        <p:spPr>
          <a:xfrm>
            <a:off x="3214209" y="5530972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233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Discrete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Classification</a:t>
            </a:r>
            <a:r>
              <a:rPr lang="ko-KR" altLang="en-US" sz="2000" b="1" dirty="0"/>
              <a:t>으로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720A1A3-EEF8-4BD5-8DEB-E9179870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2292947"/>
            <a:ext cx="5438775" cy="410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97C10-ABA2-4667-9D61-73DAF5FF82A5}"/>
              </a:ext>
            </a:extLst>
          </p:cNvPr>
          <p:cNvSpPr txBox="1"/>
          <p:nvPr/>
        </p:nvSpPr>
        <p:spPr>
          <a:xfrm>
            <a:off x="4657725" y="210828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 &amp; Validation Accuracy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744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Discrete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Classification</a:t>
            </a:r>
            <a:r>
              <a:rPr lang="ko-KR" altLang="en-US" sz="2000" b="1" dirty="0"/>
              <a:t>으로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70FD6D5-5F98-4F0B-8BAB-6689D5F6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135318"/>
            <a:ext cx="4657725" cy="459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52AD9-D52D-4BF1-A44E-7403E614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5" y="2135318"/>
            <a:ext cx="4657725" cy="459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B7E76A-FEE8-4410-B2DA-6B36183586BE}"/>
              </a:ext>
            </a:extLst>
          </p:cNvPr>
          <p:cNvSpPr txBox="1"/>
          <p:nvPr/>
        </p:nvSpPr>
        <p:spPr>
          <a:xfrm>
            <a:off x="3362325" y="213531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Reward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2ABA8-D502-4EC0-84D7-2B194D2EC6B4}"/>
              </a:ext>
            </a:extLst>
          </p:cNvPr>
          <p:cNvSpPr txBox="1"/>
          <p:nvPr/>
        </p:nvSpPr>
        <p:spPr>
          <a:xfrm>
            <a:off x="8924927" y="204959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51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Discrete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Classification</a:t>
            </a:r>
            <a:r>
              <a:rPr lang="ko-KR" altLang="en-US" sz="2000" b="1" dirty="0"/>
              <a:t>으로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화면 녹화 3">
            <a:hlinkClick r:id="" action="ppaction://media"/>
            <a:extLst>
              <a:ext uri="{FF2B5EF4-FFF2-40B4-BE49-F238E27FC236}">
                <a16:creationId xmlns:a16="http://schemas.microsoft.com/office/drawing/2014/main" id="{AE32A845-3437-4FCD-819A-C669077A985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249" end="8659"/>
                </p14:media>
              </p:ext>
            </p:extLst>
          </p:nvPr>
        </p:nvPicPr>
        <p:blipFill rotWithShape="1">
          <a:blip r:embed="rId4"/>
          <a:srcRect l="19307" t="26512" r="26188" b="19376"/>
          <a:stretch>
            <a:fillRect/>
          </a:stretch>
        </p:blipFill>
        <p:spPr>
          <a:xfrm>
            <a:off x="3428552" y="1826222"/>
            <a:ext cx="5544000" cy="40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Continuous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/>
              <a:t>MountainCar</a:t>
            </a:r>
            <a:r>
              <a:rPr lang="en-US" altLang="ko-KR" sz="2000" b="1" dirty="0"/>
              <a:t> - Continuous </a:t>
            </a:r>
            <a:r>
              <a:rPr lang="ko-KR" altLang="en-US" sz="2000" b="1" dirty="0"/>
              <a:t>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70119" y="1728893"/>
            <a:ext cx="11051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Observation space(state)</a:t>
            </a:r>
            <a:r>
              <a:rPr lang="en-US" altLang="ko-KR" dirty="0"/>
              <a:t> : [x axis, velocity]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2) Action </a:t>
            </a:r>
            <a:r>
              <a:rPr lang="en-US" altLang="ko-KR" dirty="0"/>
              <a:t>: [-1 ~ 1]</a:t>
            </a:r>
            <a:r>
              <a:rPr lang="ko-KR" altLang="en-US" dirty="0"/>
              <a:t>의 실수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3) </a:t>
            </a:r>
            <a:r>
              <a:rPr lang="en-US" altLang="ko-KR" b="1" dirty="0" err="1"/>
              <a:t>max_episode</a:t>
            </a:r>
            <a:r>
              <a:rPr lang="en-US" altLang="ko-KR" b="1" dirty="0"/>
              <a:t> steps </a:t>
            </a:r>
            <a:r>
              <a:rPr lang="en-US" altLang="ko-KR" dirty="0"/>
              <a:t>: 999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4) Reward </a:t>
            </a:r>
            <a:r>
              <a:rPr lang="en-US" altLang="ko-KR" dirty="0"/>
              <a:t>: step 1</a:t>
            </a:r>
            <a:r>
              <a:rPr lang="ko-KR" altLang="en-US" dirty="0"/>
              <a:t>번에 </a:t>
            </a:r>
            <a:r>
              <a:rPr lang="en-US" altLang="ko-KR" dirty="0"/>
              <a:t>(action ** 2) * (-0.1)</a:t>
            </a:r>
          </a:p>
          <a:p>
            <a:r>
              <a:rPr lang="en-US" altLang="ko-KR" dirty="0"/>
              <a:t>                </a:t>
            </a:r>
            <a:r>
              <a:rPr lang="ko-KR" altLang="en-US" dirty="0"/>
              <a:t>깃발에 도달 시 </a:t>
            </a:r>
            <a:r>
              <a:rPr lang="en-US" altLang="ko-KR" dirty="0"/>
              <a:t>+100</a:t>
            </a:r>
          </a:p>
          <a:p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065903D-328E-4FD7-81EC-F870D3E7D0F7}"/>
              </a:ext>
            </a:extLst>
          </p:cNvPr>
          <p:cNvGraphicFramePr>
            <a:graphicFrameLocks noGrp="1"/>
          </p:cNvGraphicFramePr>
          <p:nvPr/>
        </p:nvGraphicFramePr>
        <p:xfrm>
          <a:off x="1021347" y="2152389"/>
          <a:ext cx="3951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853">
                  <a:extLst>
                    <a:ext uri="{9D8B030D-6E8A-4147-A177-3AD203B41FA5}">
                      <a16:colId xmlns:a16="http://schemas.microsoft.com/office/drawing/2014/main" val="3671906918"/>
                    </a:ext>
                  </a:extLst>
                </a:gridCol>
                <a:gridCol w="1975853">
                  <a:extLst>
                    <a:ext uri="{9D8B030D-6E8A-4147-A177-3AD203B41FA5}">
                      <a16:colId xmlns:a16="http://schemas.microsoft.com/office/drawing/2014/main" val="181219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axis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Velocity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-1.2 ~ 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-0.07 ~ 0.07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7464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F069DAD-E193-45F4-AF5F-48C12D101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/>
        </p:blipFill>
        <p:spPr bwMode="auto">
          <a:xfrm>
            <a:off x="5929548" y="1923469"/>
            <a:ext cx="5721432" cy="37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E50CDD9A-E8B5-4F00-8D7F-3DE3041F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30156"/>
              </p:ext>
            </p:extLst>
          </p:nvPr>
        </p:nvGraphicFramePr>
        <p:xfrm>
          <a:off x="1021348" y="3553326"/>
          <a:ext cx="395170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35">
                  <a:extLst>
                    <a:ext uri="{9D8B030D-6E8A-4147-A177-3AD203B41FA5}">
                      <a16:colId xmlns:a16="http://schemas.microsoft.com/office/drawing/2014/main" val="1107247310"/>
                    </a:ext>
                  </a:extLst>
                </a:gridCol>
                <a:gridCol w="1317235">
                  <a:extLst>
                    <a:ext uri="{9D8B030D-6E8A-4147-A177-3AD203B41FA5}">
                      <a16:colId xmlns:a16="http://schemas.microsoft.com/office/drawing/2014/main" val="2096836883"/>
                    </a:ext>
                  </a:extLst>
                </a:gridCol>
                <a:gridCol w="1317235">
                  <a:extLst>
                    <a:ext uri="{9D8B030D-6E8A-4147-A177-3AD203B41FA5}">
                      <a16:colId xmlns:a16="http://schemas.microsoft.com/office/drawing/2014/main" val="831326483"/>
                    </a:ext>
                  </a:extLst>
                </a:gridCol>
              </a:tblGrid>
              <a:tr h="35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2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Discrete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Regression</a:t>
            </a:r>
            <a:r>
              <a:rPr lang="ko-KR" altLang="en-US" sz="2000" b="1" dirty="0"/>
              <a:t>으로 해결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065903D-328E-4FD7-81EC-F870D3E7D0F7}"/>
              </a:ext>
            </a:extLst>
          </p:cNvPr>
          <p:cNvGraphicFramePr>
            <a:graphicFrameLocks noGrp="1"/>
          </p:cNvGraphicFramePr>
          <p:nvPr/>
        </p:nvGraphicFramePr>
        <p:xfrm>
          <a:off x="925095" y="1770075"/>
          <a:ext cx="3951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853">
                  <a:extLst>
                    <a:ext uri="{9D8B030D-6E8A-4147-A177-3AD203B41FA5}">
                      <a16:colId xmlns:a16="http://schemas.microsoft.com/office/drawing/2014/main" val="3671906918"/>
                    </a:ext>
                  </a:extLst>
                </a:gridCol>
                <a:gridCol w="1975853">
                  <a:extLst>
                    <a:ext uri="{9D8B030D-6E8A-4147-A177-3AD203B41FA5}">
                      <a16:colId xmlns:a16="http://schemas.microsoft.com/office/drawing/2014/main" val="181219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7464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AAAFFE-C36F-4980-B725-D05194797A9D}"/>
              </a:ext>
            </a:extLst>
          </p:cNvPr>
          <p:cNvSpPr txBox="1"/>
          <p:nvPr/>
        </p:nvSpPr>
        <p:spPr>
          <a:xfrm>
            <a:off x="599218" y="2661666"/>
            <a:ext cx="1105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State(X coordinate, velocity)</a:t>
            </a:r>
            <a:r>
              <a:rPr lang="ko-KR" altLang="en-US" dirty="0"/>
              <a:t>에 따른 </a:t>
            </a:r>
            <a:r>
              <a:rPr lang="en-US" altLang="ko-KR" dirty="0"/>
              <a:t>Action</a:t>
            </a:r>
            <a:r>
              <a:rPr lang="ko-KR" altLang="en-US" dirty="0"/>
              <a:t>의 방정식을 구하여 </a:t>
            </a:r>
            <a:r>
              <a:rPr lang="en-US" altLang="ko-KR" dirty="0"/>
              <a:t>Regression</a:t>
            </a:r>
            <a:r>
              <a:rPr lang="ko-KR" altLang="en-US" dirty="0"/>
              <a:t> 문제처럼 해결함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Classification</a:t>
            </a:r>
            <a:r>
              <a:rPr lang="ko-KR" altLang="en-US" dirty="0"/>
              <a:t>과 마찬가지로 </a:t>
            </a:r>
            <a:r>
              <a:rPr lang="en-US" altLang="ko-KR" dirty="0"/>
              <a:t>200</a:t>
            </a:r>
            <a:r>
              <a:rPr lang="ko-KR" altLang="en-US" dirty="0"/>
              <a:t>회로 제한을 두고 실험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Model </a:t>
            </a:r>
            <a:r>
              <a:rPr lang="ko-KR" altLang="en-US" b="1" dirty="0"/>
              <a:t>구성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10000</a:t>
            </a:r>
            <a:r>
              <a:rPr lang="ko-KR" altLang="en-US" dirty="0"/>
              <a:t>개의 </a:t>
            </a:r>
            <a:r>
              <a:rPr lang="en-US" altLang="ko-KR" dirty="0"/>
              <a:t>episode</a:t>
            </a:r>
            <a:r>
              <a:rPr lang="ko-KR" altLang="en-US" dirty="0"/>
              <a:t>로 구성</a:t>
            </a:r>
            <a:r>
              <a:rPr lang="en-US" altLang="ko-KR" dirty="0"/>
              <a:t>(1 episode : done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failed)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[[x coordinate, velocity], [action]]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Reward : X </a:t>
            </a:r>
            <a:r>
              <a:rPr lang="ko-KR" altLang="en-US" dirty="0"/>
              <a:t>좌표가 </a:t>
            </a:r>
            <a:r>
              <a:rPr lang="en-US" altLang="ko-KR" dirty="0"/>
              <a:t>-0.2 </a:t>
            </a:r>
            <a:r>
              <a:rPr lang="ko-KR" altLang="en-US" dirty="0" err="1"/>
              <a:t>이상되면</a:t>
            </a:r>
            <a:r>
              <a:rPr lang="ko-KR" altLang="en-US" dirty="0"/>
              <a:t> </a:t>
            </a:r>
            <a:r>
              <a:rPr lang="en-US" altLang="ko-KR" dirty="0"/>
              <a:t>+1, </a:t>
            </a:r>
            <a:r>
              <a:rPr lang="ko-KR" altLang="en-US" dirty="0"/>
              <a:t>총 </a:t>
            </a:r>
            <a:r>
              <a:rPr lang="en-US" altLang="ko-KR" dirty="0"/>
              <a:t>Reward</a:t>
            </a:r>
            <a:r>
              <a:rPr lang="ko-KR" altLang="en-US" dirty="0"/>
              <a:t>가 </a:t>
            </a:r>
            <a:r>
              <a:rPr lang="en-US" altLang="ko-KR" dirty="0"/>
              <a:t>-198</a:t>
            </a:r>
            <a:r>
              <a:rPr lang="ko-KR" altLang="en-US" dirty="0"/>
              <a:t>초과이면 </a:t>
            </a:r>
            <a:r>
              <a:rPr lang="en-US" altLang="ko-KR" dirty="0"/>
              <a:t>Training Data</a:t>
            </a:r>
            <a:r>
              <a:rPr lang="ko-KR" altLang="en-US" dirty="0"/>
              <a:t>로 사용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632DD8-F571-444C-A40C-231F1D807913}"/>
              </a:ext>
            </a:extLst>
          </p:cNvPr>
          <p:cNvSpPr/>
          <p:nvPr/>
        </p:nvSpPr>
        <p:spPr>
          <a:xfrm>
            <a:off x="1670782" y="5295796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5A81B3-77B6-49A1-8103-B1AB9ED8D042}"/>
              </a:ext>
            </a:extLst>
          </p:cNvPr>
          <p:cNvSpPr/>
          <p:nvPr/>
        </p:nvSpPr>
        <p:spPr>
          <a:xfrm>
            <a:off x="2570163" y="5466450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075CF-A8B8-4E36-BDFC-22ABD726001A}"/>
              </a:ext>
            </a:extLst>
          </p:cNvPr>
          <p:cNvSpPr/>
          <p:nvPr/>
        </p:nvSpPr>
        <p:spPr>
          <a:xfrm>
            <a:off x="3336744" y="56210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141F0-047B-484A-9FB3-496CFD17316F}"/>
              </a:ext>
            </a:extLst>
          </p:cNvPr>
          <p:cNvSpPr txBox="1"/>
          <p:nvPr/>
        </p:nvSpPr>
        <p:spPr>
          <a:xfrm>
            <a:off x="1456470" y="6297310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56988-42C3-483B-B4AA-F232C525437F}"/>
              </a:ext>
            </a:extLst>
          </p:cNvPr>
          <p:cNvSpPr txBox="1"/>
          <p:nvPr/>
        </p:nvSpPr>
        <p:spPr>
          <a:xfrm>
            <a:off x="2451100" y="629227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4619C-C68C-443A-8F49-960EC124A3EA}"/>
              </a:ext>
            </a:extLst>
          </p:cNvPr>
          <p:cNvSpPr txBox="1"/>
          <p:nvPr/>
        </p:nvSpPr>
        <p:spPr>
          <a:xfrm>
            <a:off x="3313662" y="5963445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FEE8B-096A-4B0B-8F05-2CD5CCC023D5}"/>
              </a:ext>
            </a:extLst>
          </p:cNvPr>
          <p:cNvSpPr/>
          <p:nvPr/>
        </p:nvSpPr>
        <p:spPr>
          <a:xfrm>
            <a:off x="812799" y="5119901"/>
            <a:ext cx="306686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6052E7-B3FC-4E7C-AF7F-6084EA02F5D6}"/>
              </a:ext>
            </a:extLst>
          </p:cNvPr>
          <p:cNvCxnSpPr>
            <a:cxnSpLocks/>
          </p:cNvCxnSpPr>
          <p:nvPr/>
        </p:nvCxnSpPr>
        <p:spPr>
          <a:xfrm>
            <a:off x="1889564" y="5285720"/>
            <a:ext cx="680599" cy="1756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514064-CEC0-4535-B4C5-6C9504E5F401}"/>
              </a:ext>
            </a:extLst>
          </p:cNvPr>
          <p:cNvCxnSpPr>
            <a:cxnSpLocks/>
          </p:cNvCxnSpPr>
          <p:nvPr/>
        </p:nvCxnSpPr>
        <p:spPr>
          <a:xfrm flipV="1">
            <a:off x="1882768" y="6134454"/>
            <a:ext cx="687395" cy="1527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010564-8105-4C86-9875-3F60CE5E1F21}"/>
              </a:ext>
            </a:extLst>
          </p:cNvPr>
          <p:cNvCxnSpPr>
            <a:cxnSpLocks/>
          </p:cNvCxnSpPr>
          <p:nvPr/>
        </p:nvCxnSpPr>
        <p:spPr>
          <a:xfrm>
            <a:off x="2785547" y="5473076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A3935E6-2297-4C53-8CDB-D204153AFDDE}"/>
              </a:ext>
            </a:extLst>
          </p:cNvPr>
          <p:cNvCxnSpPr>
            <a:cxnSpLocks/>
          </p:cNvCxnSpPr>
          <p:nvPr/>
        </p:nvCxnSpPr>
        <p:spPr>
          <a:xfrm flipV="1">
            <a:off x="2788945" y="5966994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A32487-86DD-4093-84DB-3734872BFB71}"/>
              </a:ext>
            </a:extLst>
          </p:cNvPr>
          <p:cNvSpPr/>
          <p:nvPr/>
        </p:nvSpPr>
        <p:spPr>
          <a:xfrm>
            <a:off x="1127858" y="5616036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11209-32E3-4A8F-9C3E-55667AE857D6}"/>
              </a:ext>
            </a:extLst>
          </p:cNvPr>
          <p:cNvSpPr txBox="1"/>
          <p:nvPr/>
        </p:nvSpPr>
        <p:spPr>
          <a:xfrm>
            <a:off x="1097286" y="597203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44385F-27A0-44D1-B425-87F1EE2EBE06}"/>
              </a:ext>
            </a:extLst>
          </p:cNvPr>
          <p:cNvSpPr txBox="1"/>
          <p:nvPr/>
        </p:nvSpPr>
        <p:spPr>
          <a:xfrm>
            <a:off x="983348" y="5304383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4B821-3907-4E94-B0F8-87EC90B96323}"/>
              </a:ext>
            </a:extLst>
          </p:cNvPr>
          <p:cNvSpPr txBox="1"/>
          <p:nvPr/>
        </p:nvSpPr>
        <p:spPr>
          <a:xfrm>
            <a:off x="3101913" y="533457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MountainCar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– continuous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Regression</a:t>
            </a:r>
            <a:r>
              <a:rPr lang="ko-KR" altLang="en-US" sz="2000" b="1" dirty="0"/>
              <a:t>으로 해결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711E822-1DB7-40BE-B671-8CC0AA0C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03899"/>
            <a:ext cx="10172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507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452</Words>
  <Application>Microsoft Office PowerPoint</Application>
  <PresentationFormat>와이드스크린</PresentationFormat>
  <Paragraphs>130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123</cp:revision>
  <dcterms:created xsi:type="dcterms:W3CDTF">2020-08-11T03:52:27Z</dcterms:created>
  <dcterms:modified xsi:type="dcterms:W3CDTF">2021-07-16T02:43:54Z</dcterms:modified>
</cp:coreProperties>
</file>