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2" r:id="rId4"/>
    <p:sldId id="302" r:id="rId5"/>
    <p:sldId id="305" r:id="rId6"/>
    <p:sldId id="303" r:id="rId7"/>
    <p:sldId id="304" r:id="rId8"/>
    <p:sldId id="294" r:id="rId9"/>
    <p:sldId id="306" r:id="rId10"/>
    <p:sldId id="307" r:id="rId11"/>
    <p:sldId id="309" r:id="rId12"/>
    <p:sldId id="31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2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Q Table &amp; DQN(2)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- 2048</a:t>
            </a:r>
            <a:r>
              <a:rPr lang="ko-KR" altLang="en-US" sz="2000" b="1" dirty="0"/>
              <a:t> 학습구조에서 </a:t>
            </a:r>
            <a:r>
              <a:rPr lang="en-US" altLang="ko-KR" sz="2000" b="1" dirty="0"/>
              <a:t>Model</a:t>
            </a:r>
            <a:r>
              <a:rPr lang="ko-KR" altLang="en-US" sz="2000" b="1" dirty="0"/>
              <a:t>만 변경하여 실험</a:t>
            </a:r>
            <a:endParaRPr lang="en-US" altLang="ko-KR" sz="2000" b="1" dirty="0"/>
          </a:p>
          <a:p>
            <a:r>
              <a:rPr lang="en-US" altLang="ko-KR" sz="2000" b="1" dirty="0"/>
              <a:t>   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83D029-2CC4-4980-9283-BC9699A07F26}"/>
              </a:ext>
            </a:extLst>
          </p:cNvPr>
          <p:cNvSpPr/>
          <p:nvPr/>
        </p:nvSpPr>
        <p:spPr>
          <a:xfrm>
            <a:off x="1462234" y="1918934"/>
            <a:ext cx="218782" cy="996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361615" y="2089588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128196" y="2244212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421955" y="291792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2328557" y="2915410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3092542" y="2869849"/>
            <a:ext cx="3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1" y="1743039"/>
            <a:ext cx="3066869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4F7B71-4238-407C-943E-BE00BCD7E660}"/>
              </a:ext>
            </a:extLst>
          </p:cNvPr>
          <p:cNvCxnSpPr>
            <a:cxnSpLocks/>
          </p:cNvCxnSpPr>
          <p:nvPr/>
        </p:nvCxnSpPr>
        <p:spPr>
          <a:xfrm>
            <a:off x="1681016" y="1908858"/>
            <a:ext cx="680599" cy="1756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F3849D-1A3F-4B17-AFC7-0A9570D0BB6B}"/>
              </a:ext>
            </a:extLst>
          </p:cNvPr>
          <p:cNvCxnSpPr>
            <a:cxnSpLocks/>
          </p:cNvCxnSpPr>
          <p:nvPr/>
        </p:nvCxnSpPr>
        <p:spPr>
          <a:xfrm flipV="1">
            <a:off x="1674220" y="2757592"/>
            <a:ext cx="687395" cy="1527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2576999" y="2096214"/>
            <a:ext cx="551197" cy="142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2580397" y="2590132"/>
            <a:ext cx="547799" cy="1596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93365" y="1957714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BF790-2EC2-4E14-9449-771D1CCE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8" y="3612745"/>
            <a:ext cx="8708828" cy="31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- 2048</a:t>
            </a:r>
            <a:r>
              <a:rPr lang="ko-KR" altLang="en-US" sz="2000" b="1" dirty="0"/>
              <a:t> 학습구조에서 </a:t>
            </a:r>
            <a:r>
              <a:rPr lang="en-US" altLang="ko-KR" sz="2000" b="1" dirty="0"/>
              <a:t>Model</a:t>
            </a:r>
            <a:r>
              <a:rPr lang="ko-KR" altLang="en-US" sz="2000" b="1" dirty="0"/>
              <a:t>만 변경하여 실험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1504365" y="2103975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2270946" y="2258599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421955" y="291792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249238" y="2906223"/>
            <a:ext cx="3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2" y="1743039"/>
            <a:ext cx="226277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1719749" y="2110601"/>
            <a:ext cx="551197" cy="142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1723147" y="2604519"/>
            <a:ext cx="547799" cy="1596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089420" y="193059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216C69-7A9F-47CF-9E79-7986944A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98" y="3639139"/>
            <a:ext cx="7971582" cy="28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- 2048</a:t>
            </a:r>
            <a:r>
              <a:rPr lang="ko-KR" altLang="en-US" sz="2000" b="1" dirty="0"/>
              <a:t> 학습구조에서 </a:t>
            </a:r>
            <a:r>
              <a:rPr lang="en-US" altLang="ko-KR" sz="2000" b="1" dirty="0"/>
              <a:t>Model</a:t>
            </a:r>
            <a:r>
              <a:rPr lang="ko-KR" altLang="en-US" sz="2000" b="1" dirty="0"/>
              <a:t>의 변경 및 버퍼 학습 과정 변경</a:t>
            </a:r>
            <a:endParaRPr lang="en-US" altLang="ko-KR" sz="2000" b="1" dirty="0"/>
          </a:p>
          <a:p>
            <a:r>
              <a:rPr lang="en-US" altLang="ko-KR" sz="2000" b="1" dirty="0"/>
              <a:t>   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83D029-2CC4-4980-9283-BC9699A07F26}"/>
              </a:ext>
            </a:extLst>
          </p:cNvPr>
          <p:cNvSpPr/>
          <p:nvPr/>
        </p:nvSpPr>
        <p:spPr>
          <a:xfrm>
            <a:off x="1462234" y="1918934"/>
            <a:ext cx="218782" cy="996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361615" y="2089588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128196" y="2244212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2242552" y="2915410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3105114" y="2586583"/>
            <a:ext cx="3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1" y="1743039"/>
            <a:ext cx="3066869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4F7B71-4238-407C-943E-BE00BCD7E660}"/>
              </a:ext>
            </a:extLst>
          </p:cNvPr>
          <p:cNvCxnSpPr>
            <a:cxnSpLocks/>
          </p:cNvCxnSpPr>
          <p:nvPr/>
        </p:nvCxnSpPr>
        <p:spPr>
          <a:xfrm>
            <a:off x="1681016" y="1908858"/>
            <a:ext cx="680599" cy="1756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F3849D-1A3F-4B17-AFC7-0A9570D0BB6B}"/>
              </a:ext>
            </a:extLst>
          </p:cNvPr>
          <p:cNvCxnSpPr>
            <a:cxnSpLocks/>
          </p:cNvCxnSpPr>
          <p:nvPr/>
        </p:nvCxnSpPr>
        <p:spPr>
          <a:xfrm flipV="1">
            <a:off x="1674220" y="2757592"/>
            <a:ext cx="687395" cy="1527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2576999" y="2096214"/>
            <a:ext cx="551197" cy="142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2580397" y="2590132"/>
            <a:ext cx="547799" cy="1596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93365" y="1957714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EFEE9-4D7B-4537-A7CD-A6DE24DF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3419419"/>
            <a:ext cx="9286875" cy="33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9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2048 </a:t>
            </a:r>
            <a:r>
              <a:rPr lang="ko-KR" altLang="en-US" sz="2000" b="1" dirty="0"/>
              <a:t>기본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570119" y="1728893"/>
            <a:ext cx="11051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/>
              <a:t>Observation space(state)</a:t>
            </a:r>
            <a:r>
              <a:rPr lang="en-US" altLang="ko-KR" dirty="0"/>
              <a:t> : [4, 4, 12], one-hot encoding</a:t>
            </a:r>
            <a:r>
              <a:rPr lang="ko-KR" altLang="en-US" dirty="0"/>
              <a:t>으로 </a:t>
            </a:r>
            <a:r>
              <a:rPr lang="en-US" altLang="ko-KR" dirty="0"/>
              <a:t>state </a:t>
            </a:r>
            <a:r>
              <a:rPr lang="ko-KR" altLang="en-US" dirty="0"/>
              <a:t>파악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2) Action </a:t>
            </a:r>
            <a:r>
              <a:rPr lang="en-US" altLang="ko-KR" dirty="0"/>
              <a:t>: 4</a:t>
            </a:r>
            <a:r>
              <a:rPr lang="ko-KR" altLang="en-US" dirty="0"/>
              <a:t>개의 </a:t>
            </a:r>
            <a:r>
              <a:rPr lang="en-US" altLang="ko-KR" dirty="0"/>
              <a:t>action</a:t>
            </a:r>
            <a:r>
              <a:rPr lang="ko-KR" altLang="en-US" dirty="0"/>
              <a:t>으로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3) Reward </a:t>
            </a:r>
            <a:r>
              <a:rPr lang="en-US" altLang="ko-KR" dirty="0"/>
              <a:t>: action </a:t>
            </a:r>
            <a:r>
              <a:rPr lang="ko-KR" altLang="en-US" dirty="0"/>
              <a:t>후 타일이 합쳐진다면 그 타일의 숫자를 </a:t>
            </a:r>
            <a:r>
              <a:rPr lang="en-US" altLang="ko-KR" dirty="0"/>
              <a:t>reward</a:t>
            </a:r>
            <a:r>
              <a:rPr lang="ko-KR" altLang="en-US" dirty="0"/>
              <a:t>로 사용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만약 타일이 합쳐지지 않는다면</a:t>
            </a:r>
            <a:r>
              <a:rPr lang="en-US" altLang="ko-KR" dirty="0"/>
              <a:t>, reward = 0</a:t>
            </a:r>
          </a:p>
          <a:p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482F6E0-6818-4F64-A289-099BA1320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7671"/>
              </p:ext>
            </p:extLst>
          </p:nvPr>
        </p:nvGraphicFramePr>
        <p:xfrm>
          <a:off x="1021347" y="2129300"/>
          <a:ext cx="58687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246">
                  <a:extLst>
                    <a:ext uri="{9D8B030D-6E8A-4147-A177-3AD203B41FA5}">
                      <a16:colId xmlns:a16="http://schemas.microsoft.com/office/drawing/2014/main" val="1107247310"/>
                    </a:ext>
                  </a:extLst>
                </a:gridCol>
                <a:gridCol w="1956246">
                  <a:extLst>
                    <a:ext uri="{9D8B030D-6E8A-4147-A177-3AD203B41FA5}">
                      <a16:colId xmlns:a16="http://schemas.microsoft.com/office/drawing/2014/main" val="2096836883"/>
                    </a:ext>
                  </a:extLst>
                </a:gridCol>
                <a:gridCol w="1956246">
                  <a:extLst>
                    <a:ext uri="{9D8B030D-6E8A-4147-A177-3AD203B41FA5}">
                      <a16:colId xmlns:a16="http://schemas.microsoft.com/office/drawing/2014/main" val="83132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2048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28036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197ADE8-5B94-48EA-A993-CE0F08141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5934"/>
              </p:ext>
            </p:extLst>
          </p:nvPr>
        </p:nvGraphicFramePr>
        <p:xfrm>
          <a:off x="1021347" y="3507073"/>
          <a:ext cx="58687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185">
                  <a:extLst>
                    <a:ext uri="{9D8B030D-6E8A-4147-A177-3AD203B41FA5}">
                      <a16:colId xmlns:a16="http://schemas.microsoft.com/office/drawing/2014/main" val="2028878172"/>
                    </a:ext>
                  </a:extLst>
                </a:gridCol>
                <a:gridCol w="1467185">
                  <a:extLst>
                    <a:ext uri="{9D8B030D-6E8A-4147-A177-3AD203B41FA5}">
                      <a16:colId xmlns:a16="http://schemas.microsoft.com/office/drawing/2014/main" val="657079914"/>
                    </a:ext>
                  </a:extLst>
                </a:gridCol>
                <a:gridCol w="1467185">
                  <a:extLst>
                    <a:ext uri="{9D8B030D-6E8A-4147-A177-3AD203B41FA5}">
                      <a16:colId xmlns:a16="http://schemas.microsoft.com/office/drawing/2014/main" val="672079984"/>
                    </a:ext>
                  </a:extLst>
                </a:gridCol>
                <a:gridCol w="1467185">
                  <a:extLst>
                    <a:ext uri="{9D8B030D-6E8A-4147-A177-3AD203B41FA5}">
                      <a16:colId xmlns:a16="http://schemas.microsoft.com/office/drawing/2014/main" val="185308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아래쪽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8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3667050" y="-56628"/>
            <a:ext cx="4478018" cy="82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D93C3BF-FFEF-4D48-981E-F6511B2F1589}"/>
              </a:ext>
            </a:extLst>
          </p:cNvPr>
          <p:cNvSpPr txBox="1"/>
          <p:nvPr/>
        </p:nvSpPr>
        <p:spPr>
          <a:xfrm>
            <a:off x="570119" y="1736914"/>
            <a:ext cx="110517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/>
              <a:t>Model </a:t>
            </a:r>
            <a:r>
              <a:rPr lang="ko-KR" altLang="en-US" b="1" dirty="0"/>
              <a:t>학습 데이터구성 및 이 리스트를 버퍼에 저장</a:t>
            </a: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2)  </a:t>
            </a:r>
            <a:r>
              <a:rPr lang="ko-KR" altLang="en-US" b="1" dirty="0"/>
              <a:t>학습 과정</a:t>
            </a:r>
            <a:endParaRPr lang="en-US" altLang="ko-KR" b="1" dirty="0"/>
          </a:p>
          <a:p>
            <a:r>
              <a:rPr lang="en-US" altLang="ko-KR" b="1" dirty="0"/>
              <a:t>    - state</a:t>
            </a:r>
            <a:r>
              <a:rPr lang="ko-KR" altLang="en-US" b="1" dirty="0"/>
              <a:t>로 </a:t>
            </a:r>
            <a:r>
              <a:rPr lang="en-US" altLang="ko-KR" b="1" dirty="0"/>
              <a:t>Q prediction</a:t>
            </a:r>
            <a:r>
              <a:rPr lang="ko-KR" altLang="en-US" b="1" dirty="0"/>
              <a:t>을 계산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학습 데이터의 </a:t>
            </a:r>
            <a:r>
              <a:rPr lang="en-US" altLang="ko-KR" b="1" dirty="0"/>
              <a:t>Action</a:t>
            </a:r>
            <a:r>
              <a:rPr lang="ko-KR" altLang="en-US" b="1" dirty="0"/>
              <a:t>을 보고 </a:t>
            </a:r>
            <a:r>
              <a:rPr lang="en-US" altLang="ko-KR" b="1" dirty="0"/>
              <a:t>Q pred</a:t>
            </a:r>
            <a:r>
              <a:rPr lang="ko-KR" altLang="en-US" b="1" dirty="0"/>
              <a:t>에 </a:t>
            </a:r>
            <a:r>
              <a:rPr lang="en-US" altLang="ko-KR" b="1" dirty="0"/>
              <a:t>reward </a:t>
            </a:r>
            <a:r>
              <a:rPr lang="ko-KR" altLang="en-US" b="1" dirty="0"/>
              <a:t>할당</a:t>
            </a:r>
            <a:r>
              <a:rPr lang="en-US" altLang="ko-KR" b="1" dirty="0"/>
              <a:t>(Q pred Update)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en-US" altLang="ko-KR" b="1" dirty="0" err="1"/>
              <a:t>model.fit</a:t>
            </a:r>
            <a:r>
              <a:rPr lang="en-US" altLang="ko-KR" b="1" dirty="0"/>
              <a:t> </a:t>
            </a:r>
            <a:r>
              <a:rPr lang="ko-KR" altLang="en-US" b="1" dirty="0"/>
              <a:t>함수를 이용하여 </a:t>
            </a:r>
            <a:r>
              <a:rPr lang="en-US" altLang="ko-KR" b="1" dirty="0"/>
              <a:t>Q pred</a:t>
            </a:r>
            <a:r>
              <a:rPr lang="ko-KR" altLang="en-US" b="1" dirty="0"/>
              <a:t>와 </a:t>
            </a:r>
            <a:r>
              <a:rPr lang="en-US" altLang="ko-KR" b="1" dirty="0"/>
              <a:t>Q pred Update(label)</a:t>
            </a:r>
            <a:r>
              <a:rPr lang="ko-KR" altLang="en-US" b="1" dirty="0"/>
              <a:t>을 이용하여 학습진행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학습 시 </a:t>
            </a:r>
            <a:r>
              <a:rPr lang="en-US" altLang="ko-KR" b="1" dirty="0"/>
              <a:t>custom reward </a:t>
            </a:r>
            <a:r>
              <a:rPr lang="ko-KR" altLang="en-US" b="1" dirty="0"/>
              <a:t>추가 </a:t>
            </a: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BAC4C4F-0E07-4559-B520-66B465FFF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70984"/>
              </p:ext>
            </p:extLst>
          </p:nvPr>
        </p:nvGraphicFramePr>
        <p:xfrm>
          <a:off x="1058780" y="3521509"/>
          <a:ext cx="52384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01">
                  <a:extLst>
                    <a:ext uri="{9D8B030D-6E8A-4147-A177-3AD203B41FA5}">
                      <a16:colId xmlns:a16="http://schemas.microsoft.com/office/drawing/2014/main" val="2176883777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1793545183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4077512236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268371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Down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0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27439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B5B91A6C-D0E2-401B-ACCD-D9140390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14263"/>
              </p:ext>
            </p:extLst>
          </p:nvPr>
        </p:nvGraphicFramePr>
        <p:xfrm>
          <a:off x="933116" y="212660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07478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12968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6811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5767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599997"/>
                    </a:ext>
                  </a:extLst>
                </a:gridCol>
              </a:tblGrid>
              <a:tr h="29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Reward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Next_State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91998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3B7BE440-975A-4D4C-AC5D-CA4E9935B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55455"/>
              </p:ext>
            </p:extLst>
          </p:nvPr>
        </p:nvGraphicFramePr>
        <p:xfrm>
          <a:off x="1058780" y="4862669"/>
          <a:ext cx="52384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01">
                  <a:extLst>
                    <a:ext uri="{9D8B030D-6E8A-4147-A177-3AD203B41FA5}">
                      <a16:colId xmlns:a16="http://schemas.microsoft.com/office/drawing/2014/main" val="2176883777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1793545183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4077512236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268371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Down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0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3.0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27439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52FB8D1-B674-40B0-B719-B4C4833E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26" y="6437898"/>
            <a:ext cx="6973637" cy="2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D93C3BF-FFEF-4D48-981E-F6511B2F1589}"/>
              </a:ext>
            </a:extLst>
          </p:cNvPr>
          <p:cNvSpPr txBox="1"/>
          <p:nvPr/>
        </p:nvSpPr>
        <p:spPr>
          <a:xfrm>
            <a:off x="570119" y="1724032"/>
            <a:ext cx="110517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3) </a:t>
            </a:r>
            <a:r>
              <a:rPr lang="ko-KR" altLang="en-US" b="1" dirty="0" err="1"/>
              <a:t>특징점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학습 시 </a:t>
            </a:r>
            <a:r>
              <a:rPr lang="en-US" altLang="ko-KR" b="1" dirty="0"/>
              <a:t>custom reward </a:t>
            </a:r>
            <a:r>
              <a:rPr lang="ko-KR" altLang="en-US" b="1" dirty="0"/>
              <a:t>추가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en-US" altLang="ko-KR" b="1" dirty="0" err="1"/>
              <a:t>Softmax</a:t>
            </a:r>
            <a:r>
              <a:rPr lang="en-US" altLang="ko-KR" b="1" dirty="0"/>
              <a:t> </a:t>
            </a:r>
            <a:r>
              <a:rPr lang="ko-KR" altLang="en-US" b="1" dirty="0"/>
              <a:t>함수 </a:t>
            </a:r>
            <a:r>
              <a:rPr lang="en-US" altLang="ko-KR" b="1" dirty="0"/>
              <a:t>custom</a:t>
            </a:r>
            <a:r>
              <a:rPr lang="ko-KR" altLang="en-US" b="1" dirty="0"/>
              <a:t>으로 사용</a:t>
            </a:r>
            <a:r>
              <a:rPr lang="en-US" altLang="ko-KR" b="1" dirty="0"/>
              <a:t>(model output</a:t>
            </a:r>
            <a:r>
              <a:rPr lang="ko-KR" altLang="en-US" b="1" dirty="0"/>
              <a:t> </a:t>
            </a:r>
            <a:r>
              <a:rPr lang="en-US" altLang="ko-KR" b="1" dirty="0"/>
              <a:t>activation function : linear)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</a:t>
            </a:r>
          </a:p>
          <a:p>
            <a:r>
              <a:rPr lang="en-US" altLang="ko-KR" b="1" dirty="0"/>
              <a:t>    - </a:t>
            </a:r>
            <a:r>
              <a:rPr lang="ko-KR" altLang="en-US" b="1" dirty="0"/>
              <a:t>버퍼에 </a:t>
            </a:r>
            <a:r>
              <a:rPr lang="en-US" altLang="ko-KR" b="1" dirty="0"/>
              <a:t>512 * 8</a:t>
            </a:r>
            <a:r>
              <a:rPr lang="ko-KR" altLang="en-US" b="1" dirty="0"/>
              <a:t>개의 데이터가 쌓이면 랜덤으로 버퍼 정렬 및 학습진행 후 버퍼 비우기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en-US" altLang="ko-KR" b="1" dirty="0" err="1"/>
              <a:t>batch_size</a:t>
            </a:r>
            <a:r>
              <a:rPr lang="en-US" altLang="ko-KR" b="1" dirty="0"/>
              <a:t> = 512, epoch = 1</a:t>
            </a:r>
            <a:r>
              <a:rPr lang="ko-KR" altLang="en-US" b="1" dirty="0"/>
              <a:t>로 설정하여 </a:t>
            </a:r>
            <a:r>
              <a:rPr lang="en-US" altLang="ko-KR" b="1" dirty="0"/>
              <a:t>1</a:t>
            </a:r>
            <a:r>
              <a:rPr lang="ko-KR" altLang="en-US" b="1" dirty="0"/>
              <a:t>회에 </a:t>
            </a:r>
            <a:r>
              <a:rPr lang="en-US" altLang="ko-KR" b="1" dirty="0"/>
              <a:t>8</a:t>
            </a:r>
            <a:r>
              <a:rPr lang="ko-KR" altLang="en-US" b="1" dirty="0"/>
              <a:t>번 학습 진행</a:t>
            </a:r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2FB8D1-B674-40B0-B719-B4C4833E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6" y="2296603"/>
            <a:ext cx="6973637" cy="267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54CA6E-8F11-4B9B-9392-225650B8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93" y="3235786"/>
            <a:ext cx="5623487" cy="12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4A7771D-ADDD-4977-8541-90D0B682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2850747"/>
            <a:ext cx="9983593" cy="3467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10000</a:t>
            </a:r>
            <a:r>
              <a:rPr lang="ko-KR" altLang="en-US" b="1" dirty="0"/>
              <a:t>번의 </a:t>
            </a:r>
            <a:r>
              <a:rPr lang="en-US" altLang="ko-KR" b="1" dirty="0"/>
              <a:t>Episode </a:t>
            </a:r>
            <a:r>
              <a:rPr lang="ko-KR" altLang="en-US" b="1" dirty="0"/>
              <a:t>진행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학습 후반부 최대 타일 평균 </a:t>
            </a:r>
            <a:r>
              <a:rPr lang="en-US" altLang="ko-KR" b="1" dirty="0"/>
              <a:t>: 512, </a:t>
            </a:r>
            <a:r>
              <a:rPr lang="ko-KR" altLang="en-US" b="1" dirty="0"/>
              <a:t>낮은 분포로 </a:t>
            </a:r>
            <a:r>
              <a:rPr lang="en-US" altLang="ko-KR" b="1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338841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Cartpole </a:t>
            </a:r>
            <a:r>
              <a:rPr lang="ko-KR" altLang="en-US" sz="2000" b="1" dirty="0"/>
              <a:t>기본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0B0FE-D519-423F-88ED-875110014083}"/>
              </a:ext>
            </a:extLst>
          </p:cNvPr>
          <p:cNvSpPr txBox="1"/>
          <p:nvPr/>
        </p:nvSpPr>
        <p:spPr>
          <a:xfrm>
            <a:off x="488920" y="1704535"/>
            <a:ext cx="11051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/>
              <a:t>Observation space(state)</a:t>
            </a:r>
            <a:r>
              <a:rPr lang="en-US" altLang="ko-KR" dirty="0"/>
              <a:t> : 4</a:t>
            </a:r>
            <a:r>
              <a:rPr lang="ko-KR" altLang="en-US" dirty="0"/>
              <a:t>개의 실수로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2) Action </a:t>
            </a:r>
            <a:r>
              <a:rPr lang="en-US" altLang="ko-KR" dirty="0"/>
              <a:t>: 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 err="1"/>
              <a:t>actio</a:t>
            </a:r>
            <a:r>
              <a:rPr lang="ko-KR" altLang="en-US" dirty="0"/>
              <a:t>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3) Reward </a:t>
            </a:r>
            <a:r>
              <a:rPr lang="en-US" altLang="ko-KR" dirty="0"/>
              <a:t>: action </a:t>
            </a:r>
            <a:r>
              <a:rPr lang="ko-KR" altLang="en-US" dirty="0"/>
              <a:t>후 </a:t>
            </a:r>
            <a:r>
              <a:rPr lang="en-US" altLang="ko-KR" dirty="0"/>
              <a:t>+1</a:t>
            </a:r>
          </a:p>
          <a:p>
            <a:endParaRPr lang="en-US" altLang="ko-KR" dirty="0"/>
          </a:p>
          <a:p>
            <a:r>
              <a:rPr lang="en-US" altLang="ko-KR" b="1" dirty="0"/>
              <a:t>4) </a:t>
            </a:r>
            <a:r>
              <a:rPr lang="ko-KR" altLang="en-US" b="1" dirty="0"/>
              <a:t>학습 정보 </a:t>
            </a:r>
            <a:r>
              <a:rPr lang="en-US" altLang="ko-KR" dirty="0"/>
              <a:t>: 2048</a:t>
            </a:r>
            <a:r>
              <a:rPr lang="ko-KR" altLang="en-US" dirty="0"/>
              <a:t>의 알고리즘 그대로 사용</a:t>
            </a:r>
            <a:r>
              <a:rPr lang="en-US" altLang="ko-KR" dirty="0"/>
              <a:t>, </a:t>
            </a:r>
            <a:r>
              <a:rPr lang="ko-KR" altLang="en-US" dirty="0"/>
              <a:t>내부 파라미터 변화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5) </a:t>
            </a:r>
            <a:r>
              <a:rPr lang="ko-KR" altLang="en-US" b="1" dirty="0"/>
              <a:t>핵심 </a:t>
            </a:r>
            <a:r>
              <a:rPr lang="ko-KR" altLang="en-US" b="1" dirty="0" err="1"/>
              <a:t>변경점</a:t>
            </a:r>
            <a:r>
              <a:rPr lang="ko-KR" altLang="en-US" b="1" dirty="0"/>
              <a:t>  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dirty="0"/>
              <a:t>- MLP </a:t>
            </a:r>
            <a:r>
              <a:rPr lang="ko-KR" altLang="en-US" dirty="0"/>
              <a:t>내부 </a:t>
            </a:r>
            <a:r>
              <a:rPr lang="en-US" altLang="ko-KR" dirty="0"/>
              <a:t>layer </a:t>
            </a:r>
            <a:r>
              <a:rPr lang="ko-KR" altLang="en-US" dirty="0"/>
              <a:t>변화</a:t>
            </a:r>
            <a:endParaRPr lang="en-US" altLang="ko-KR" dirty="0"/>
          </a:p>
          <a:p>
            <a:r>
              <a:rPr lang="en-US" altLang="ko-KR" b="1" dirty="0"/>
              <a:t>    </a:t>
            </a:r>
          </a:p>
          <a:p>
            <a:r>
              <a:rPr lang="en-US" altLang="ko-KR" b="1" dirty="0"/>
              <a:t>    </a:t>
            </a:r>
            <a:r>
              <a:rPr lang="en-US" altLang="ko-KR" dirty="0"/>
              <a:t>- Model output activation function :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마지막 실험으로 버퍼 비우기 대신</a:t>
            </a:r>
            <a:r>
              <a:rPr lang="en-US" altLang="ko-KR" dirty="0"/>
              <a:t>, </a:t>
            </a:r>
            <a:r>
              <a:rPr lang="ko-KR" altLang="en-US" dirty="0"/>
              <a:t>모든 데이터 저장 후 </a:t>
            </a:r>
            <a:r>
              <a:rPr lang="en-US" altLang="ko-KR" dirty="0"/>
              <a:t>random sampling </a:t>
            </a:r>
            <a:r>
              <a:rPr lang="ko-KR" altLang="en-US" dirty="0"/>
              <a:t>후 학습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27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- 2048</a:t>
            </a:r>
            <a:r>
              <a:rPr lang="ko-KR" altLang="en-US" sz="2000" b="1" dirty="0"/>
              <a:t> 학습구조에서 </a:t>
            </a:r>
            <a:r>
              <a:rPr lang="en-US" altLang="ko-KR" sz="2000" b="1" dirty="0"/>
              <a:t>Model</a:t>
            </a:r>
            <a:r>
              <a:rPr lang="ko-KR" altLang="en-US" sz="2000" b="1" dirty="0"/>
              <a:t>만 변경하여 실험</a:t>
            </a:r>
            <a:endParaRPr lang="en-US" altLang="ko-KR" sz="2000" b="1" dirty="0"/>
          </a:p>
          <a:p>
            <a:r>
              <a:rPr lang="en-US" altLang="ko-KR" sz="2000" b="1" dirty="0"/>
              <a:t>   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83D029-2CC4-4980-9283-BC9699A07F26}"/>
              </a:ext>
            </a:extLst>
          </p:cNvPr>
          <p:cNvSpPr/>
          <p:nvPr/>
        </p:nvSpPr>
        <p:spPr>
          <a:xfrm>
            <a:off x="1462234" y="1918934"/>
            <a:ext cx="218782" cy="996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361615" y="2089588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128196" y="2244212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2242552" y="2915410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3105114" y="2586583"/>
            <a:ext cx="3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1" y="1743039"/>
            <a:ext cx="3066869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4F7B71-4238-407C-943E-BE00BCD7E660}"/>
              </a:ext>
            </a:extLst>
          </p:cNvPr>
          <p:cNvCxnSpPr>
            <a:cxnSpLocks/>
          </p:cNvCxnSpPr>
          <p:nvPr/>
        </p:nvCxnSpPr>
        <p:spPr>
          <a:xfrm>
            <a:off x="1681016" y="1908858"/>
            <a:ext cx="680599" cy="1756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F3849D-1A3F-4B17-AFC7-0A9570D0BB6B}"/>
              </a:ext>
            </a:extLst>
          </p:cNvPr>
          <p:cNvCxnSpPr>
            <a:cxnSpLocks/>
          </p:cNvCxnSpPr>
          <p:nvPr/>
        </p:nvCxnSpPr>
        <p:spPr>
          <a:xfrm flipV="1">
            <a:off x="1674220" y="2757592"/>
            <a:ext cx="687395" cy="1527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2576999" y="2096214"/>
            <a:ext cx="551197" cy="1429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2580397" y="2590132"/>
            <a:ext cx="547799" cy="1596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93365" y="1957714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3D855E-C45E-4957-B885-B9E5DDECD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/>
          <a:stretch/>
        </p:blipFill>
        <p:spPr>
          <a:xfrm>
            <a:off x="2306127" y="3476961"/>
            <a:ext cx="9859751" cy="32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5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- 2048</a:t>
            </a:r>
            <a:r>
              <a:rPr lang="ko-KR" altLang="en-US" sz="2000" b="1" dirty="0"/>
              <a:t> 학습구조에서 </a:t>
            </a:r>
            <a:r>
              <a:rPr lang="en-US" altLang="ko-KR" sz="2000" b="1" dirty="0"/>
              <a:t>Model</a:t>
            </a:r>
            <a:r>
              <a:rPr lang="ko-KR" altLang="en-US" sz="2000" b="1" dirty="0"/>
              <a:t>만 변경하여 실험</a:t>
            </a:r>
            <a:endParaRPr lang="en-US" altLang="ko-KR" sz="2000" b="1" dirty="0"/>
          </a:p>
          <a:p>
            <a:r>
              <a:rPr lang="en-US" altLang="ko-KR" sz="2000" b="1" dirty="0"/>
              <a:t>   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83D029-2CC4-4980-9283-BC9699A07F26}"/>
              </a:ext>
            </a:extLst>
          </p:cNvPr>
          <p:cNvSpPr/>
          <p:nvPr/>
        </p:nvSpPr>
        <p:spPr>
          <a:xfrm>
            <a:off x="1462234" y="1918934"/>
            <a:ext cx="218782" cy="996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495508" y="2208349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888436" y="2900744"/>
            <a:ext cx="3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1" y="1743039"/>
            <a:ext cx="3396249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4F7B71-4238-407C-943E-BE00BCD7E660}"/>
              </a:ext>
            </a:extLst>
          </p:cNvPr>
          <p:cNvCxnSpPr>
            <a:cxnSpLocks/>
          </p:cNvCxnSpPr>
          <p:nvPr/>
        </p:nvCxnSpPr>
        <p:spPr>
          <a:xfrm>
            <a:off x="1681016" y="1908858"/>
            <a:ext cx="250960" cy="1770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F3849D-1A3F-4B17-AFC7-0A9570D0BB6B}"/>
              </a:ext>
            </a:extLst>
          </p:cNvPr>
          <p:cNvCxnSpPr>
            <a:cxnSpLocks/>
          </p:cNvCxnSpPr>
          <p:nvPr/>
        </p:nvCxnSpPr>
        <p:spPr>
          <a:xfrm flipV="1">
            <a:off x="1674220" y="2770893"/>
            <a:ext cx="257756" cy="1394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2163190" y="2089968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2176947" y="2666322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3175417" y="198687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1944408" y="2096006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3006255" y="2289095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F043EE-5417-4143-B50B-1D065E105221}"/>
              </a:ext>
            </a:extLst>
          </p:cNvPr>
          <p:cNvSpPr txBox="1"/>
          <p:nvPr/>
        </p:nvSpPr>
        <p:spPr>
          <a:xfrm>
            <a:off x="3335237" y="2894014"/>
            <a:ext cx="3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673381" y="2585738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680988" y="2205065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E56B79-9AF8-422E-AAA3-FA9B81DD2BC1}"/>
              </a:ext>
            </a:extLst>
          </p:cNvPr>
          <p:cNvCxnSpPr>
            <a:cxnSpLocks/>
          </p:cNvCxnSpPr>
          <p:nvPr/>
        </p:nvCxnSpPr>
        <p:spPr>
          <a:xfrm flipV="1">
            <a:off x="3166262" y="2512093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CC8DD1-A369-43F6-85F2-1FAAC2C46D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62610" y="2280778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506115" y="2317223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CC4BB6B-5DF5-4CFB-8AA0-4800AB05D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88" y="3382353"/>
            <a:ext cx="9127954" cy="32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7677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422</Words>
  <Application>Microsoft Office PowerPoint</Application>
  <PresentationFormat>와이드스크린</PresentationFormat>
  <Paragraphs>153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137</cp:revision>
  <dcterms:created xsi:type="dcterms:W3CDTF">2020-08-11T03:52:27Z</dcterms:created>
  <dcterms:modified xsi:type="dcterms:W3CDTF">2021-07-21T07:50:06Z</dcterms:modified>
</cp:coreProperties>
</file>