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80" r:id="rId14"/>
    <p:sldId id="279" r:id="rId15"/>
    <p:sldId id="263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/>
    <p:restoredTop sz="72244"/>
  </p:normalViewPr>
  <p:slideViewPr>
    <p:cSldViewPr snapToGrid="0" snapToObjects="1">
      <p:cViewPr varScale="1">
        <p:scale>
          <a:sx n="93" d="100"/>
          <a:sy n="93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FCC8-F58F-CC42-B136-2B2B6F9E2CCD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7FAC-2425-6B4D-B1C4-D835F0C342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82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916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40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725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651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47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Thank you for listening. Any question?</a:t>
            </a:r>
            <a:endParaRPr kumimoji="1" lang="ko-Kore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23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08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581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14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람다는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하이퍼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파라미터이다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586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3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352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62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Prior and posterior distribution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을 막 계산하고 그걸 고려해서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acquisition function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을 정의하고 하는데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사실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잘이해가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안됨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…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A86C-B2AB-1E4E-9C27-0FC6072F92A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96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E677-7A5B-E048-8BE4-382A78B5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2A2C8-133E-854D-9F3E-11B2D36A7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848A1-EB99-7B4E-85E2-DA853FA9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9ED83-26C8-5749-A85C-B2D1F21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08E44-7E80-A54A-8B5D-A0812C21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6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2F117-CAA3-CD49-9861-2562B77E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01FE8-0D72-014C-97DB-BFF69BBD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54739-C174-554E-8B00-005392C2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51B52-2BA2-A348-9A35-0B9136EF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61A4C-0C11-1543-ACD9-DDA6117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4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67BB-3D08-1748-A62D-493383F90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DAFD2-CF03-2D40-A5AD-BCE0EB9D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5F0E9-135C-CE4A-945B-F355BC9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042B3-DA32-FB47-9CD9-EE7E426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9BF0-D42E-6040-BDE1-C4ACF868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78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EA463-C916-B248-86CA-A0552FB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89976-5008-3042-8C43-59D1AEEA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FB800-4F99-E743-8B7E-AA07C31E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059FE-5B81-1846-8249-69F8DFEE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52D8A-7E7E-E943-997F-6C9539C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2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7734-5CAE-0C49-AF1E-BB9196A1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780A5-97EB-B442-BBC2-179A18A6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984E2-0192-EE41-B7C3-0A6CAA68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05C41-9534-4A43-8460-4C5AEF9B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516F2-4797-9443-9093-664DD77E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62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DDD55-C9AE-0342-9475-3296F4C8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76A06-1700-6B49-A05B-10AD52551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AC365-1491-964A-82E6-E3AF6FC3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AE1E1-6E7F-FE45-A28B-43A1FECC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EDF1B-BA21-C74A-AA78-2071E921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2C068-2BA9-6440-8A2E-24D7092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48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6851-B72E-3744-8A2A-903029E7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517B8-DC18-8843-A87B-ED071639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BA974-4F77-B340-9EB3-B282F6D5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2B9616-7204-7C47-B98B-454086EBF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3FBFC-D14D-3946-8F54-E7DD3EFA3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CAECF9-0174-4D4B-9082-C0DFD8DD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16B2D-54DB-5348-A7F1-721B1EB8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46F5D1-10B0-AC42-AE67-CABB89E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95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629E-EF84-0F4F-9D32-3E57537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3170E-B1FF-D840-AC5D-F9E77502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BBED6-25FF-824C-9E29-BD1B6D04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9841F-372D-C441-9DFC-B68D0896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800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CC3F76-5A02-BC4D-A76C-7329ECAA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95EAF-883E-4943-8238-2751D883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88E4F-702E-4141-8817-584AE107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60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5681-4382-BC48-A2E8-01773CD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E7935-20E5-E84F-80A4-AC27207D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4430C-F35B-AC41-99B3-F1BF83C4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916D1-AD8B-6F40-B034-45316BA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3B4AE-1C55-9147-A905-4204CDC7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636E9-1682-7F44-8B74-7625A89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03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628BB-2739-D848-9E29-E9F8DE7E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B79D0-4007-7A4C-A920-3F680FB0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C91D9-F6DC-8047-9D49-E19EEF62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10740-FE02-2241-B7C9-0A745C46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F49FE-956F-8349-AC50-86233FEA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E260B-ABBF-F54E-97F9-65ACEAF7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94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9E4049-BAFE-8441-811C-98013482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0FD-5BCB-3A40-897E-D8A416CA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8301B-556E-DF4B-A701-CAEB5B191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1422-2986-124D-82A5-596DFCD6A5AA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74C9F-CB40-F242-9FA2-F73AF35FF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2F2B1-C4E1-B642-9234-6A353DACD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6665-ABEB-5D48-A4AA-9BD5BEAD02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1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1E698-77DC-0640-AFC9-5B351962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8075"/>
            <a:ext cx="9144000" cy="1466850"/>
          </a:xfrm>
        </p:spPr>
        <p:txBody>
          <a:bodyPr>
            <a:normAutofit/>
          </a:bodyPr>
          <a:lstStyle/>
          <a:p>
            <a:r>
              <a:rPr kumimoji="1" lang="en-US" altLang="ko-Kore-KR" sz="8000" dirty="0"/>
              <a:t>Active </a:t>
            </a:r>
            <a:r>
              <a:rPr kumimoji="1" lang="en-US" altLang="ko-Kore-KR" sz="8000" dirty="0" err="1"/>
              <a:t>NeRF</a:t>
            </a:r>
            <a:endParaRPr kumimoji="1" lang="ko-Kore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6ADF3-1233-C948-BA9E-52E0CF12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131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200" dirty="0" err="1"/>
              <a:t>Minjae</a:t>
            </a:r>
            <a:r>
              <a:rPr kumimoji="1" lang="en-US" altLang="ko-Kore-KR" sz="3200" dirty="0"/>
              <a:t> Lee</a:t>
            </a:r>
            <a:endParaRPr kumimoji="1" lang="ko-Kore-KR" altLang="en-US" sz="3200" dirty="0"/>
          </a:p>
        </p:txBody>
      </p:sp>
      <p:pic>
        <p:nvPicPr>
          <p:cNvPr id="4" name="그림 3" descr="장난감이(가) 표시된 사진&#10;&#10;자동 생성된 설명">
            <a:extLst>
              <a:ext uri="{FF2B5EF4-FFF2-40B4-BE49-F238E27FC236}">
                <a16:creationId xmlns:a16="http://schemas.microsoft.com/office/drawing/2014/main" id="{8019EEED-AE61-334E-AC9C-6939D8DC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614015" y="1352193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9015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7B4EB4-0AF0-E043-AF73-FCDAC016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0337"/>
          </a:xfrm>
        </p:spPr>
        <p:txBody>
          <a:bodyPr>
            <a:noAutofit/>
          </a:bodyPr>
          <a:lstStyle/>
          <a:p>
            <a:r>
              <a:rPr lang="en-US" altLang="ko-Kore-KR" dirty="0">
                <a:latin typeface="CMR10"/>
              </a:rPr>
              <a:t>Using acquisition function</a:t>
            </a:r>
            <a:r>
              <a:rPr lang="en" altLang="ko-Kore-KR" dirty="0">
                <a:effectLst/>
                <a:latin typeface="CMR10"/>
              </a:rPr>
              <a:t>, the captured new inputs bring the most information gain and promote the performance of the current model with the highest efficiency. </a:t>
            </a:r>
          </a:p>
          <a:p>
            <a:endParaRPr lang="en" altLang="ko-Kore-KR" dirty="0"/>
          </a:p>
          <a:p>
            <a:r>
              <a:rPr lang="en" altLang="ko-Kore-KR" dirty="0">
                <a:effectLst/>
                <a:latin typeface="CMR10"/>
              </a:rPr>
              <a:t>Can sample </a:t>
            </a:r>
            <a:r>
              <a:rPr lang="en" altLang="ko-Kore-KR" dirty="0">
                <a:effectLst/>
                <a:latin typeface="CMMI10"/>
              </a:rPr>
              <a:t>H/</a:t>
            </a:r>
            <a:r>
              <a:rPr lang="en" altLang="ko-Kore-KR" dirty="0" err="1">
                <a:effectLst/>
                <a:latin typeface="CMMI10"/>
              </a:rPr>
              <a:t>r</a:t>
            </a:r>
            <a:r>
              <a:rPr lang="en" altLang="ko-Kore-KR" dirty="0" err="1">
                <a:effectLst/>
                <a:latin typeface="CMSY10"/>
              </a:rPr>
              <a:t>×</a:t>
            </a:r>
            <a:r>
              <a:rPr lang="en" altLang="ko-Kore-KR" dirty="0" err="1">
                <a:effectLst/>
                <a:latin typeface="CMMI10"/>
              </a:rPr>
              <a:t>W</a:t>
            </a:r>
            <a:r>
              <a:rPr lang="en" altLang="ko-Kore-KR" dirty="0">
                <a:effectLst/>
                <a:latin typeface="CMMI10"/>
              </a:rPr>
              <a:t>/r </a:t>
            </a:r>
            <a:r>
              <a:rPr lang="en" altLang="ko-Kore-KR" dirty="0">
                <a:effectLst/>
                <a:latin typeface="CMR10"/>
              </a:rPr>
              <a:t>rays to approximate the influence of the whole image with only 1</a:t>
            </a:r>
            <a:r>
              <a:rPr lang="en" altLang="ko-Kore-KR" dirty="0">
                <a:effectLst/>
                <a:latin typeface="CMMI10"/>
              </a:rPr>
              <a:t>/r</a:t>
            </a:r>
            <a:r>
              <a:rPr lang="en" altLang="ko-Kore-KR" dirty="0">
                <a:effectLst/>
                <a:latin typeface="CMR7"/>
              </a:rPr>
              <a:t>2 </a:t>
            </a:r>
            <a:r>
              <a:rPr lang="en" altLang="ko-Kore-KR" dirty="0">
                <a:effectLst/>
                <a:latin typeface="CMR10"/>
              </a:rPr>
              <a:t>time consumption. </a:t>
            </a:r>
            <a:endParaRPr lang="en" alt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Acquisition Function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58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7B4EB4-0AF0-E043-AF73-FCDAC016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274"/>
            <a:ext cx="10515600" cy="458033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dirty="0"/>
              <a:t>Bayesian Estimation.</a:t>
            </a:r>
          </a:p>
          <a:p>
            <a:pPr marL="0" indent="0">
              <a:buNone/>
            </a:pPr>
            <a:r>
              <a:rPr kumimoji="1" lang="en-US" altLang="ko-Kore-KR" sz="2600" dirty="0"/>
              <a:t>-&gt; </a:t>
            </a:r>
            <a:r>
              <a:rPr lang="en" altLang="ko-Kore-KR" sz="2600" dirty="0">
                <a:effectLst/>
                <a:latin typeface="CMR10"/>
              </a:rPr>
              <a:t>With the ground-truth value </a:t>
            </a:r>
            <a:r>
              <a:rPr lang="en" altLang="ko-Kore-KR" sz="2600" dirty="0">
                <a:effectLst/>
                <a:latin typeface="CMMI10"/>
              </a:rPr>
              <a:t>C</a:t>
            </a:r>
            <a:r>
              <a:rPr lang="en" altLang="ko-Kore-KR" sz="2600" dirty="0">
                <a:effectLst/>
                <a:latin typeface="CMR10"/>
              </a:rPr>
              <a:t>(r) from the new inputs, we can practically compute the posterior distribution </a:t>
            </a:r>
            <a:endParaRPr lang="en" altLang="ko-Kore-KR" sz="2600" dirty="0"/>
          </a:p>
          <a:p>
            <a:pPr marL="0" indent="0">
              <a:buNone/>
            </a:pPr>
            <a:r>
              <a:rPr kumimoji="1" lang="en-US" altLang="ko-Kore-KR" sz="2600" dirty="0"/>
              <a:t>-&gt; a</a:t>
            </a:r>
            <a:r>
              <a:rPr lang="en" altLang="ko-Kore-KR" sz="2600" dirty="0">
                <a:effectLst/>
                <a:latin typeface="CMR10"/>
              </a:rPr>
              <a:t>t inference time, we only need to substitute the prior color with the posterior Bayesian estimation </a:t>
            </a:r>
            <a:endParaRPr kumimoji="1" lang="en-US" altLang="ko-Kore-KR" sz="2600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Continuous learning.</a:t>
            </a:r>
          </a:p>
          <a:p>
            <a:pPr marL="0" indent="0">
              <a:buNone/>
            </a:pP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>
                <a:latin typeface="CMR10"/>
              </a:rPr>
              <a:t>New </a:t>
            </a:r>
            <a:r>
              <a:rPr lang="en" altLang="ko-Kore-KR" sz="2400" dirty="0">
                <a:effectLst/>
                <a:latin typeface="CMR10"/>
              </a:rPr>
              <a:t>inputs can be added to the training set and tune the model on the basis of the current one. </a:t>
            </a:r>
            <a:endParaRPr lang="en" altLang="ko-Kore-KR" sz="2400" dirty="0"/>
          </a:p>
          <a:p>
            <a:pPr marL="0" indent="0">
              <a:buNone/>
            </a:pPr>
            <a:r>
              <a:rPr kumimoji="1" lang="en-US" altLang="ko-Kore-KR" sz="2400" dirty="0"/>
              <a:t>-</a:t>
            </a:r>
            <a:r>
              <a:rPr kumimoji="1" lang="en-US" altLang="ko-KR" sz="2400" dirty="0"/>
              <a:t>&gt;</a:t>
            </a:r>
            <a:r>
              <a:rPr kumimoji="1" lang="ko-KR" altLang="en-US" sz="2400" dirty="0"/>
              <a:t> </a:t>
            </a:r>
            <a:r>
              <a:rPr lang="en" altLang="ko-Kore-KR" sz="2400" dirty="0">
                <a:effectLst/>
                <a:latin typeface="CMR10"/>
              </a:rPr>
              <a:t>We can further control the fraction of training rays from new images, forcing the model to optimize in the newly observed regions. </a:t>
            </a:r>
            <a:endParaRPr lang="en" altLang="ko-Kore-KR" sz="2400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Two approaches to incorporate additional input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98C7814-8AF2-814F-8DAF-CC457E31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370" y="3429000"/>
            <a:ext cx="5416449" cy="8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내용 개체 틀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D667AC99-D4D0-2A44-94F2-BEFE16338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8148" y="1639034"/>
            <a:ext cx="9948048" cy="48617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 Result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6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50F980-A9EE-224A-9EF1-AECE48DD7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1422" y="1860189"/>
            <a:ext cx="11209156" cy="427735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Experiment Result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8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7B4EB4-0AF0-E043-AF73-FCDAC016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81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1EFD2-3F82-4063-A43F-162807BF9B6C}"/>
              </a:ext>
            </a:extLst>
          </p:cNvPr>
          <p:cNvSpPr txBox="1"/>
          <p:nvPr/>
        </p:nvSpPr>
        <p:spPr>
          <a:xfrm>
            <a:off x="0" y="2195667"/>
            <a:ext cx="125036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Thank you for listening!</a:t>
            </a:r>
            <a:endParaRPr lang="ko-KR" altLang="en-US" sz="65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2" name="그림 1" descr="장난감이(가) 표시된 사진&#10;&#10;자동 생성된 설명">
            <a:extLst>
              <a:ext uri="{FF2B5EF4-FFF2-40B4-BE49-F238E27FC236}">
                <a16:creationId xmlns:a16="http://schemas.microsoft.com/office/drawing/2014/main" id="{6DCA22D4-05B3-E8DE-C1F6-F9197BFC1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4721885" y="4062271"/>
            <a:ext cx="2124093" cy="2124093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2129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D8C25D8D-E797-4A42-88F4-F7A6DB7F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362955"/>
            <a:ext cx="13156923" cy="4839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103FF-01BC-452F-85AE-05EA9BBFA28F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Why Need?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8E227A1-5362-5C48-A1CB-7B5DFA37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ore-KR" sz="3000" dirty="0"/>
              <a:t>It has been proved in </a:t>
            </a:r>
            <a:r>
              <a:rPr kumimoji="1" lang="en-US" altLang="ko-Kore-KR" sz="3000" dirty="0" err="1"/>
              <a:t>PixelNeRF</a:t>
            </a:r>
            <a:r>
              <a:rPr kumimoji="1" lang="en-US" altLang="ko-Kore-KR" sz="3000" dirty="0"/>
              <a:t> that </a:t>
            </a:r>
            <a:r>
              <a:rPr kumimoji="1" lang="en-US" altLang="ko-Kore-KR" sz="3000" dirty="0" err="1"/>
              <a:t>NeRF</a:t>
            </a:r>
            <a:r>
              <a:rPr kumimoji="1" lang="en-US" altLang="ko-Kore-KR" sz="3000" dirty="0"/>
              <a:t> fails to generalize well from one or few input view.</a:t>
            </a:r>
          </a:p>
          <a:p>
            <a:endParaRPr kumimoji="1" lang="en-US" altLang="ko-Kore-KR" sz="3000" dirty="0"/>
          </a:p>
          <a:p>
            <a:endParaRPr kumimoji="1" lang="en-US" altLang="ko-Kore-KR" sz="3000" dirty="0"/>
          </a:p>
          <a:p>
            <a:r>
              <a:rPr kumimoji="1" lang="en-US" altLang="ko-Kore-KR" sz="3000" dirty="0" err="1"/>
              <a:t>NeRf</a:t>
            </a:r>
            <a:r>
              <a:rPr kumimoji="1" lang="en-US" altLang="ko-Kore-KR" sz="3000" dirty="0"/>
              <a:t> framework tend to collapse to trivial solutions by predicting the volume density as 0 for the unobserved regions.</a:t>
            </a:r>
          </a:p>
          <a:p>
            <a:endParaRPr kumimoji="1" lang="en-US" altLang="ko-Kore-KR" sz="3000" dirty="0"/>
          </a:p>
        </p:txBody>
      </p:sp>
    </p:spTree>
    <p:extLst>
      <p:ext uri="{BB962C8B-B14F-4D97-AF65-F5344CB8AC3E}">
        <p14:creationId xmlns:p14="http://schemas.microsoft.com/office/powerpoint/2010/main" val="404160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7B4EB4-0AF0-E043-AF73-FCDAC016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Propose to model the emitted radiance value of each location in the scene as a Gaussian distribution instead of a single value.</a:t>
            </a:r>
          </a:p>
          <a:p>
            <a:endParaRPr kumimoji="1" lang="en-US" altLang="ko-Kore-KR" dirty="0"/>
          </a:p>
          <a:p>
            <a:r>
              <a:rPr lang="en" altLang="ko-Kore-KR" dirty="0">
                <a:effectLst/>
              </a:rPr>
              <a:t>define the radiance color of a location r(t) follows a Gaussian distribution parameterized by mean c ̄(r(t)) and variance </a:t>
            </a:r>
            <a:r>
              <a:rPr lang="el-GR" altLang="ko-Kore-KR" dirty="0">
                <a:effectLst/>
              </a:rPr>
              <a:t>β ̄2(</a:t>
            </a:r>
            <a:r>
              <a:rPr lang="en" altLang="ko-Kore-KR" dirty="0">
                <a:effectLst/>
              </a:rPr>
              <a:t>r(t)). </a:t>
            </a:r>
            <a:endParaRPr lang="en" altLang="ko-Kore-KR" dirty="0"/>
          </a:p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How consider Uncertainty?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824D81-79A1-3A4A-BCDC-837436A59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0" y="4424363"/>
            <a:ext cx="5435600" cy="118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7D8BEF-752E-764B-9D74-1103DAE51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651" y="5891213"/>
            <a:ext cx="5765800" cy="57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B99EB-E93C-444E-B836-E02D74E68108}"/>
              </a:ext>
            </a:extLst>
          </p:cNvPr>
          <p:cNvSpPr txBox="1"/>
          <p:nvPr/>
        </p:nvSpPr>
        <p:spPr>
          <a:xfrm>
            <a:off x="7791451" y="5946130"/>
            <a:ext cx="390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/>
              <a:t>Softplus</a:t>
            </a:r>
            <a:r>
              <a:rPr kumimoji="1" lang="en-US" altLang="ko-Kore-KR" sz="2400" dirty="0"/>
              <a:t> function adopted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432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7B4EB4-0AF0-E043-AF73-FCDAC016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If we denote the Gaussian distribution of a </a:t>
            </a:r>
            <a:r>
              <a:rPr kumimoji="1" lang="en-US" altLang="ko-Kore-KR" dirty="0" err="1"/>
              <a:t>potition</a:t>
            </a:r>
            <a:r>
              <a:rPr kumimoji="1" lang="en-US" altLang="ko-Kore-KR" dirty="0"/>
              <a:t> at r(t) as</a:t>
            </a:r>
          </a:p>
          <a:p>
            <a:pPr marL="0" indent="0">
              <a:buNone/>
            </a:pPr>
            <a:r>
              <a:rPr kumimoji="1" lang="ko-KR" altLang="en-US" dirty="0"/>
              <a:t>                          </a:t>
            </a:r>
            <a:r>
              <a:rPr kumimoji="1" lang="en-US" altLang="ko-KR" dirty="0"/>
              <a:t>              ,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 rendered value along this ray naturally follows Gaussian distribution: </a:t>
            </a:r>
            <a:r>
              <a:rPr kumimoji="1" lang="en-US" altLang="ko-Kore-KR" dirty="0"/>
              <a:t> 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How consider Uncertainty?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280F5B-0DDA-1F45-B30D-420B7C88A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746" y="2397776"/>
            <a:ext cx="3138054" cy="323656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8316027-6752-7F41-B4DB-527119ED5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020" y="3887186"/>
            <a:ext cx="9489959" cy="13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A7B4EB4-0AF0-E043-AF73-FCDAC016C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en-US" altLang="ko-Kore-KR" dirty="0"/>
                  <a:t>In this way, we can optimize the model by minimizing the negative log-likelihood of rays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1" lang="en-US" altLang="ko-Kore-KR" dirty="0"/>
                  <a:t>} from a batch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lang="en" altLang="ko-Kore-KR" dirty="0">
                    <a:effectLst/>
                  </a:rPr>
                  <a:t>This results in an unexpectedly large fraction of non-zero density in the whole scene, causing blurs on the object’s surface. </a:t>
                </a:r>
              </a:p>
              <a:p>
                <a:endParaRPr kumimoji="1" lang="ko-Kore-KR" altLang="en-US" dirty="0"/>
              </a:p>
              <a:p>
                <a:endParaRPr kumimoji="1" lang="ko-Kore-KR" altLang="en-US" dirty="0"/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A7B4EB4-0AF0-E043-AF73-FCDAC016C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How consider Uncertainty?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C8EACD-742E-C54C-86A4-7DA47A91D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" y="3018789"/>
            <a:ext cx="11252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Additional Term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DB1F650-F5F2-9945-9CCA-6A383B60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274"/>
            <a:ext cx="10515600" cy="4351338"/>
          </a:xfrm>
        </p:spPr>
        <p:txBody>
          <a:bodyPr/>
          <a:lstStyle/>
          <a:p>
            <a:endParaRPr lang="en" altLang="ko-Kore-KR" sz="1500" dirty="0"/>
          </a:p>
          <a:p>
            <a:r>
              <a:rPr lang="en" altLang="ko-Kore-KR" dirty="0">
                <a:effectLst/>
              </a:rPr>
              <a:t>Therefore, we add an additional regularization term to force sparser volume density, </a:t>
            </a:r>
            <a:r>
              <a:rPr lang="ko-KR" altLang="en-US" dirty="0"/>
              <a:t> </a:t>
            </a:r>
            <a:r>
              <a:rPr lang="en" altLang="ko-Kore-KR" dirty="0">
                <a:effectLst/>
              </a:rPr>
              <a:t>and the loss function is formulated as: </a:t>
            </a:r>
            <a:endParaRPr lang="en" altLang="ko-Kore-KR" dirty="0"/>
          </a:p>
          <a:p>
            <a:endParaRPr lang="ko-Kore-KR" altLang="en-US" dirty="0"/>
          </a:p>
        </p:txBody>
      </p: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A5B4B4A3-7E7F-994D-B694-BD9497ED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224" y="3253952"/>
            <a:ext cx="8747551" cy="14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7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Regularization term effect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8" name="내용 개체 틀 7" descr="텍스트, 포유류, 여러 가지이(가) 표시된 사진&#10;&#10;자동 생성된 설명">
            <a:extLst>
              <a:ext uri="{FF2B5EF4-FFF2-40B4-BE49-F238E27FC236}">
                <a16:creationId xmlns:a16="http://schemas.microsoft.com/office/drawing/2014/main" id="{9DF62CD2-F289-3E4D-9EAB-76D1362A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0653" y="1839479"/>
            <a:ext cx="9290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7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7B4EB4-0AF0-E043-AF73-FCDAC016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Fine model           -&gt;  adopt the uncertainty branch</a:t>
            </a:r>
          </a:p>
          <a:p>
            <a:r>
              <a:rPr kumimoji="1" lang="en-US" altLang="ko-Kore-KR" dirty="0"/>
              <a:t>Coarse model      -&gt;  same as </a:t>
            </a:r>
            <a:r>
              <a:rPr kumimoji="1" lang="en-US" altLang="ko-Kore-KR" dirty="0" err="1"/>
              <a:t>vanila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Final Loss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BE74D40-4506-8342-AEC4-E26AB291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611" y="3553737"/>
            <a:ext cx="7060777" cy="10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5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06142-DFF1-4287-A922-050EF186069B}"/>
              </a:ext>
            </a:extLst>
          </p:cNvPr>
          <p:cNvCxnSpPr>
            <a:cxnSpLocks/>
          </p:cNvCxnSpPr>
          <p:nvPr/>
        </p:nvCxnSpPr>
        <p:spPr>
          <a:xfrm>
            <a:off x="838200" y="1368697"/>
            <a:ext cx="10515600" cy="0"/>
          </a:xfrm>
          <a:prstGeom prst="line">
            <a:avLst/>
          </a:prstGeom>
          <a:ln w="73025" cap="rnd">
            <a:solidFill>
              <a:schemeClr val="accent5">
                <a:lumMod val="40000"/>
                <a:lumOff val="6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>
            <a:extLst>
              <a:ext uri="{FF2B5EF4-FFF2-40B4-BE49-F238E27FC236}">
                <a16:creationId xmlns:a16="http://schemas.microsoft.com/office/drawing/2014/main" id="{D9384F7B-4EFC-43EB-ADFE-412D6E32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-2617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1075F83-7249-4A4A-B3B1-4C37012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95" y="-1371600"/>
            <a:ext cx="124516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8A2FF0DC-ECD2-700B-B2AF-FC78137F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66478" y="229204"/>
            <a:ext cx="963970" cy="96397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7B4EB4-0AF0-E043-AF73-FCDAC016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274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Inspired by the insights from active learning, </a:t>
            </a:r>
            <a:r>
              <a:rPr kumimoji="1" lang="en-US" altLang="ko-Kore-KR" dirty="0" err="1"/>
              <a:t>ActiveNeRF</a:t>
            </a:r>
            <a:r>
              <a:rPr kumimoji="1" lang="en-US" altLang="ko-Kore-KR" dirty="0"/>
              <a:t> try to supplement the training sample in the most efficient manner.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CC5D-7BBB-4D4A-AFE7-CB4FADAB13A7}"/>
              </a:ext>
            </a:extLst>
          </p:cNvPr>
          <p:cNvSpPr txBox="1"/>
          <p:nvPr/>
        </p:nvSpPr>
        <p:spPr>
          <a:xfrm>
            <a:off x="1231501" y="452030"/>
            <a:ext cx="102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Why</a:t>
            </a:r>
            <a:r>
              <a:rPr lang="ko-KR" altLang="en-US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named</a:t>
            </a:r>
            <a:r>
              <a:rPr lang="ko-KR" altLang="en-US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3600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active?</a:t>
            </a:r>
            <a:endParaRPr kumimoji="0" lang="ko-KR" altLang="en-US" sz="3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B8453975-3520-BE48-8CCF-4528AA3265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2" t="4638" r="1106" b="1705"/>
          <a:stretch/>
        </p:blipFill>
        <p:spPr>
          <a:xfrm>
            <a:off x="1659082" y="2738480"/>
            <a:ext cx="8873836" cy="38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465</Words>
  <Application>Microsoft Macintosh PowerPoint</Application>
  <PresentationFormat>와이드스크린</PresentationFormat>
  <Paragraphs>64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CMMI10</vt:lpstr>
      <vt:lpstr>CMR10</vt:lpstr>
      <vt:lpstr>CMR7</vt:lpstr>
      <vt:lpstr>CMSY10</vt:lpstr>
      <vt:lpstr>NanumSquareOTF Bold</vt:lpstr>
      <vt:lpstr>Arial</vt:lpstr>
      <vt:lpstr>Calibri</vt:lpstr>
      <vt:lpstr>Calibri Light</vt:lpstr>
      <vt:lpstr>Cambria Math</vt:lpstr>
      <vt:lpstr>Helvetica Neue</vt:lpstr>
      <vt:lpstr>Office 테마</vt:lpstr>
      <vt:lpstr>Active NeRF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 and SymmNeRF</dc:title>
  <dc:creator>(학생) 이민재 (컴퓨터공학과)</dc:creator>
  <cp:lastModifiedBy>(학생) 이민재 (컴퓨터공학과)</cp:lastModifiedBy>
  <cp:revision>3</cp:revision>
  <dcterms:created xsi:type="dcterms:W3CDTF">2023-04-04T12:55:19Z</dcterms:created>
  <dcterms:modified xsi:type="dcterms:W3CDTF">2023-05-03T13:32:11Z</dcterms:modified>
</cp:coreProperties>
</file>