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7" r:id="rId2"/>
    <p:sldId id="342" r:id="rId3"/>
    <p:sldId id="343" r:id="rId4"/>
    <p:sldId id="361" r:id="rId5"/>
    <p:sldId id="364" r:id="rId6"/>
    <p:sldId id="374" r:id="rId7"/>
    <p:sldId id="375" r:id="rId8"/>
    <p:sldId id="376" r:id="rId9"/>
    <p:sldId id="377" r:id="rId10"/>
    <p:sldId id="369" r:id="rId11"/>
    <p:sldId id="379" r:id="rId12"/>
    <p:sldId id="380" r:id="rId13"/>
    <p:sldId id="381" r:id="rId14"/>
    <p:sldId id="311" r:id="rId15"/>
  </p:sldIdLst>
  <p:sldSz cx="9144000" cy="6858000" type="screen4x3"/>
  <p:notesSz cx="6805613" cy="9939338"/>
  <p:embeddedFontLst>
    <p:embeddedFont>
      <p:font typeface="나눔고딕" pitchFamily="2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 경수" initials="강경" lastIdx="1" clrIdx="0">
    <p:extLst>
      <p:ext uri="{19B8F6BF-5375-455C-9EA6-DF929625EA0E}">
        <p15:presenceInfo xmlns:p15="http://schemas.microsoft.com/office/powerpoint/2012/main" userId="c46516ceea7bb4b9" providerId="Windows Live"/>
      </p:ext>
    </p:extLst>
  </p:cmAuthor>
  <p:cmAuthor id="2" name="PC" initials="P" lastIdx="1" clrIdx="1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7" autoAdjust="0"/>
    <p:restoredTop sz="94788" autoAdjust="0"/>
  </p:normalViewPr>
  <p:slideViewPr>
    <p:cSldViewPr snapToGrid="0">
      <p:cViewPr varScale="1">
        <p:scale>
          <a:sx n="106" d="100"/>
          <a:sy n="106" d="100"/>
        </p:scale>
        <p:origin x="2082" y="9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2022-11-09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2022-11-09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26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75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885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454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80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74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36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488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23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863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446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983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06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2022-11-09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2022-11-09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2022-11-09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0715" y="2575267"/>
            <a:ext cx="8058095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800" b="1" spc="-250" dirty="0" err="1">
                <a:solidFill>
                  <a:schemeClr val="accent4">
                    <a:lumMod val="50000"/>
                  </a:schemeClr>
                </a:solidFill>
              </a:rPr>
              <a:t>Pointnet</a:t>
            </a:r>
            <a:r>
              <a:rPr lang="en-US" altLang="ko-KR" sz="4800" b="1" spc="-250" dirty="0">
                <a:solidFill>
                  <a:schemeClr val="accent4">
                    <a:lumMod val="50000"/>
                  </a:schemeClr>
                </a:solidFill>
              </a:rPr>
              <a:t>++</a:t>
            </a:r>
            <a:endParaRPr lang="ko-KR" altLang="en-US" sz="48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2022.11.10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강경수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2" y="428273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1" y="460950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0" y="495707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Pointnet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++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Experiments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CCE0B2-EA77-4446-8C4E-2B64EF908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75" y="1792663"/>
            <a:ext cx="8326012" cy="227679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73D0036-FABB-D12B-D028-5498DA609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753" y="4611290"/>
            <a:ext cx="5982535" cy="48584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EA0BEE9-8EF4-A493-894A-3E42D90BA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753" y="5491750"/>
            <a:ext cx="4625089" cy="4873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F92436-2E52-3813-4A56-376DCD8BE170}"/>
              </a:ext>
            </a:extLst>
          </p:cNvPr>
          <p:cNvSpPr txBox="1"/>
          <p:nvPr/>
        </p:nvSpPr>
        <p:spPr>
          <a:xfrm>
            <a:off x="639323" y="5536879"/>
            <a:ext cx="2404111" cy="39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Pointnet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C7492-5B88-928F-FDD8-79F8C4C67166}"/>
              </a:ext>
            </a:extLst>
          </p:cNvPr>
          <p:cNvSpPr txBox="1"/>
          <p:nvPr/>
        </p:nvSpPr>
        <p:spPr>
          <a:xfrm>
            <a:off x="747965" y="4661202"/>
            <a:ext cx="2404111" cy="39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Pointnet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88655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Pointnet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++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why use mini </a:t>
            </a:r>
            <a:r>
              <a:rPr lang="en-US" altLang="ko-KR" sz="3000" b="1" spc="-150" dirty="0" err="1">
                <a:solidFill>
                  <a:schemeClr val="accent4">
                    <a:lumMod val="50000"/>
                  </a:schemeClr>
                </a:solidFill>
              </a:rPr>
              <a:t>pointnet</a:t>
            </a:r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ACE699-7A1E-48F4-B779-2F617D4EC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339" y="3829013"/>
            <a:ext cx="2987083" cy="4953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DE5FA6-548D-45EA-AC62-E416BBF38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339" y="2684292"/>
            <a:ext cx="2991267" cy="5144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8EADE6-9322-4584-AE5C-3280F746EF66}"/>
              </a:ext>
            </a:extLst>
          </p:cNvPr>
          <p:cNvSpPr txBox="1"/>
          <p:nvPr/>
        </p:nvSpPr>
        <p:spPr>
          <a:xfrm>
            <a:off x="587006" y="3800779"/>
            <a:ext cx="2404111" cy="39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Pointnet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(using T - net)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128EDF-AC28-4590-B784-2E2290CB9175}"/>
              </a:ext>
            </a:extLst>
          </p:cNvPr>
          <p:cNvSpPr txBox="1"/>
          <p:nvPr/>
        </p:nvSpPr>
        <p:spPr>
          <a:xfrm>
            <a:off x="441228" y="2680543"/>
            <a:ext cx="2404111" cy="39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Pointnet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(not using T - net) 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5C09F4-0BB2-4A7F-8DFE-51F95BDD1832}"/>
              </a:ext>
            </a:extLst>
          </p:cNvPr>
          <p:cNvSpPr txBox="1"/>
          <p:nvPr/>
        </p:nvSpPr>
        <p:spPr>
          <a:xfrm>
            <a:off x="3235691" y="1692795"/>
            <a:ext cx="1994481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: modelnet40</a:t>
            </a:r>
          </a:p>
          <a:p>
            <a:pPr algn="ctr">
              <a:lnSpc>
                <a:spcPct val="150000"/>
              </a:lnSpc>
            </a:pP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21769-9893-4B2B-85E8-27E9D1C9751A}"/>
              </a:ext>
            </a:extLst>
          </p:cNvPr>
          <p:cNvSpPr txBox="1"/>
          <p:nvPr/>
        </p:nvSpPr>
        <p:spPr>
          <a:xfrm>
            <a:off x="984413" y="5293869"/>
            <a:ext cx="4339025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Not much different?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447E36-F765-6266-B1F6-8FBE63A2E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466" y="711790"/>
            <a:ext cx="2113138" cy="24869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4CE3E3-00DD-22CF-8E21-57356B2B3F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2894" y="3829013"/>
            <a:ext cx="2152283" cy="263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1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500" b="1" spc="-150" dirty="0">
                <a:solidFill>
                  <a:schemeClr val="accent4">
                    <a:lumMod val="50000"/>
                  </a:schemeClr>
                </a:solidFill>
              </a:rPr>
              <a:t>Research</a:t>
            </a:r>
            <a:r>
              <a:rPr lang="ko-KR" altLang="en-US" sz="35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3500" b="1" spc="-150" dirty="0">
                <a:solidFill>
                  <a:schemeClr val="accent4">
                    <a:lumMod val="50000"/>
                  </a:schemeClr>
                </a:solidFill>
              </a:rPr>
              <a:t>topic:</a:t>
            </a:r>
            <a:r>
              <a:rPr lang="ko-KR" altLang="en-US" sz="35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35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Cluster–</a:t>
            </a:r>
            <a:r>
              <a:rPr lang="en-US" altLang="ko-KR" sz="3500" b="1" spc="-150" dirty="0" err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pointnetvlad</a:t>
            </a:r>
            <a:endParaRPr lang="ko-KR" altLang="en-US" sz="35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contribution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9F8A3-0BD3-40C5-87B6-F70DC73A84D3}"/>
              </a:ext>
            </a:extLst>
          </p:cNvPr>
          <p:cNvSpPr txBox="1"/>
          <p:nvPr/>
        </p:nvSpPr>
        <p:spPr>
          <a:xfrm>
            <a:off x="3864800" y="1887686"/>
            <a:ext cx="4861615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Image feature Extraction method invariant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5FC7FF8-4BD2-48D1-855F-B23DD092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318" y="1815161"/>
            <a:ext cx="2463836" cy="185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559F46-8912-4050-A184-278F746E295F}"/>
              </a:ext>
            </a:extLst>
          </p:cNvPr>
          <p:cNvSpPr txBox="1"/>
          <p:nvPr/>
        </p:nvSpPr>
        <p:spPr>
          <a:xfrm>
            <a:off x="5261112" y="2386349"/>
            <a:ext cx="1994481" cy="108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VGG-16,</a:t>
            </a:r>
          </a:p>
          <a:p>
            <a:pPr algn="ctr">
              <a:lnSpc>
                <a:spcPct val="150000"/>
              </a:lnSpc>
            </a:pP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Resnet,</a:t>
            </a:r>
          </a:p>
          <a:p>
            <a:pPr algn="ctr">
              <a:lnSpc>
                <a:spcPct val="150000"/>
              </a:lnSpc>
            </a:pP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F76354-02F1-4319-8DD9-EEE6D97F441D}"/>
              </a:ext>
            </a:extLst>
          </p:cNvPr>
          <p:cNvSpPr/>
          <p:nvPr/>
        </p:nvSpPr>
        <p:spPr>
          <a:xfrm>
            <a:off x="1526185" y="4164860"/>
            <a:ext cx="2370338" cy="18002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E3D2BB-B950-4279-9E3B-113F1B0050F0}"/>
              </a:ext>
            </a:extLst>
          </p:cNvPr>
          <p:cNvSpPr txBox="1"/>
          <p:nvPr/>
        </p:nvSpPr>
        <p:spPr>
          <a:xfrm>
            <a:off x="4373364" y="4206826"/>
            <a:ext cx="4397439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Point feature Extraction method invariant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3093E3-47EE-4C32-B893-106F3174518D}"/>
              </a:ext>
            </a:extLst>
          </p:cNvPr>
          <p:cNvSpPr txBox="1"/>
          <p:nvPr/>
        </p:nvSpPr>
        <p:spPr>
          <a:xfrm>
            <a:off x="5231520" y="4694097"/>
            <a:ext cx="1994481" cy="108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PointNet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PointNet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++,</a:t>
            </a:r>
          </a:p>
          <a:p>
            <a:pPr algn="ctr">
              <a:lnSpc>
                <a:spcPct val="150000"/>
              </a:lnSpc>
            </a:pP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54184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500" b="1" spc="-150" dirty="0">
                <a:solidFill>
                  <a:schemeClr val="accent4">
                    <a:lumMod val="50000"/>
                  </a:schemeClr>
                </a:solidFill>
              </a:rPr>
              <a:t>Research</a:t>
            </a:r>
            <a:r>
              <a:rPr lang="ko-KR" altLang="en-US" sz="35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3500" b="1" spc="-150" dirty="0">
                <a:solidFill>
                  <a:schemeClr val="accent4">
                    <a:lumMod val="50000"/>
                  </a:schemeClr>
                </a:solidFill>
              </a:rPr>
              <a:t>topic:</a:t>
            </a:r>
            <a:r>
              <a:rPr lang="ko-KR" altLang="en-US" sz="35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35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Cluster–</a:t>
            </a:r>
            <a:r>
              <a:rPr lang="en-US" altLang="ko-KR" sz="3500" b="1" spc="-150" dirty="0" err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pointnetvlad</a:t>
            </a:r>
            <a:endParaRPr lang="ko-KR" altLang="en-US" sz="35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contribution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C16B3E-DE22-4FA4-8A78-0C9DC8887638}"/>
              </a:ext>
            </a:extLst>
          </p:cNvPr>
          <p:cNvSpPr txBox="1"/>
          <p:nvPr/>
        </p:nvSpPr>
        <p:spPr>
          <a:xfrm>
            <a:off x="1524447" y="3404961"/>
            <a:ext cx="6610730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Using similar Patch-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netvlad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method at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pointcloud</a:t>
            </a:r>
            <a:b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invariant extraction model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More accurate</a:t>
            </a:r>
          </a:p>
        </p:txBody>
      </p:sp>
    </p:spTree>
    <p:extLst>
      <p:ext uri="{BB962C8B-B14F-4D97-AF65-F5344CB8AC3E}">
        <p14:creationId xmlns:p14="http://schemas.microsoft.com/office/powerpoint/2010/main" val="2158687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703307" y="3138537"/>
            <a:ext cx="773738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A.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43929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T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opic –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point cloud feature extract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en-US" altLang="ko-KR" sz="3000" b="1" spc="-150" dirty="0" err="1">
                <a:solidFill>
                  <a:schemeClr val="accent4">
                    <a:lumMod val="50000"/>
                  </a:schemeClr>
                </a:solidFill>
              </a:rPr>
              <a:t>pointnet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E5D1F5-49AB-3AB3-6545-9FCD4BE355A8}"/>
              </a:ext>
            </a:extLst>
          </p:cNvPr>
          <p:cNvSpPr txBox="1"/>
          <p:nvPr/>
        </p:nvSpPr>
        <p:spPr>
          <a:xfrm>
            <a:off x="1486742" y="5437847"/>
            <a:ext cx="6361512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PointNet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 Feature that only global(whole) point cloud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F0AC66-7780-6132-AA61-28129F92D602}"/>
              </a:ext>
            </a:extLst>
          </p:cNvPr>
          <p:cNvSpPr txBox="1"/>
          <p:nvPr/>
        </p:nvSpPr>
        <p:spPr>
          <a:xfrm>
            <a:off x="1956865" y="4050387"/>
            <a:ext cx="5221876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PointNet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29C226-62DA-4EA1-82B0-4D72DC6388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580" y="1833319"/>
            <a:ext cx="5650445" cy="206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8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Motivat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ion &amp; contribute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en-US" altLang="ko-KR" sz="3000" b="1" spc="-150" dirty="0" err="1">
                <a:solidFill>
                  <a:schemeClr val="accent4">
                    <a:lumMod val="50000"/>
                  </a:schemeClr>
                </a:solidFill>
              </a:rPr>
              <a:t>pointNet</a:t>
            </a:r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++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7DFB56-44C3-B2CC-6718-09C118208C32}"/>
              </a:ext>
            </a:extLst>
          </p:cNvPr>
          <p:cNvSpPr txBox="1"/>
          <p:nvPr/>
        </p:nvSpPr>
        <p:spPr>
          <a:xfrm>
            <a:off x="895567" y="3649950"/>
            <a:ext cx="7657118" cy="243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b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(1). Local feature extract by ball query region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by local feature, better representation of point cloud (set abstraction)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(2). Multi - scale vector using concatenate local &amp; global feature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by MSG, MRG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D18ADB-1185-22E7-B589-AA010DF5275F}"/>
              </a:ext>
            </a:extLst>
          </p:cNvPr>
          <p:cNvSpPr txBox="1"/>
          <p:nvPr/>
        </p:nvSpPr>
        <p:spPr>
          <a:xfrm>
            <a:off x="1170802" y="2201165"/>
            <a:ext cx="6964375" cy="1754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local &amp; global feature for classification and segmentation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339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B8B4BB5-407C-4DB7-8DEE-5053C6ACE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984" y="1620798"/>
            <a:ext cx="6353028" cy="2652747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Pointnet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++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overview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429B8C-8070-8856-AB62-6788BDBB0D12}"/>
              </a:ext>
            </a:extLst>
          </p:cNvPr>
          <p:cNvSpPr txBox="1"/>
          <p:nvPr/>
        </p:nvSpPr>
        <p:spPr>
          <a:xfrm>
            <a:off x="2263387" y="1452739"/>
            <a:ext cx="240411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29B8C-8070-8856-AB62-6788BDBB0D12}"/>
              </a:ext>
            </a:extLst>
          </p:cNvPr>
          <p:cNvSpPr txBox="1"/>
          <p:nvPr/>
        </p:nvSpPr>
        <p:spPr>
          <a:xfrm>
            <a:off x="4900773" y="1391021"/>
            <a:ext cx="240411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&amp; segmentation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5D2060-B68F-4B2C-A5B3-5ACCF8DAB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7655" y="4328786"/>
            <a:ext cx="1533739" cy="215295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2914D55-1EF2-4431-B2F1-CFB863067D53}"/>
              </a:ext>
            </a:extLst>
          </p:cNvPr>
          <p:cNvCxnSpPr>
            <a:cxnSpLocks/>
          </p:cNvCxnSpPr>
          <p:nvPr/>
        </p:nvCxnSpPr>
        <p:spPr>
          <a:xfrm>
            <a:off x="3345591" y="5396383"/>
            <a:ext cx="1559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BF18F91-D97E-4CA4-B59D-820FA5CAED60}"/>
              </a:ext>
            </a:extLst>
          </p:cNvPr>
          <p:cNvSpPr txBox="1"/>
          <p:nvPr/>
        </p:nvSpPr>
        <p:spPr>
          <a:xfrm>
            <a:off x="4572000" y="4765558"/>
            <a:ext cx="240411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70E785-FCA3-497F-8F6B-7718B4E60E4A}"/>
              </a:ext>
            </a:extLst>
          </p:cNvPr>
          <p:cNvSpPr txBox="1"/>
          <p:nvPr/>
        </p:nvSpPr>
        <p:spPr>
          <a:xfrm>
            <a:off x="4572000" y="5228324"/>
            <a:ext cx="240411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 layer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C12DE4-DF39-4981-BBB5-DFE448FF5ACE}"/>
              </a:ext>
            </a:extLst>
          </p:cNvPr>
          <p:cNvSpPr txBox="1"/>
          <p:nvPr/>
        </p:nvSpPr>
        <p:spPr>
          <a:xfrm>
            <a:off x="4572000" y="5757442"/>
            <a:ext cx="240411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Pointnet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C9BA10-BF2D-43F4-B148-C615633FC63F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>
            <a:off x="5774056" y="5101676"/>
            <a:ext cx="0" cy="12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F5200AC-7E28-4AD8-88E8-D8CA2CDFFC84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5774056" y="5564442"/>
            <a:ext cx="0" cy="19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4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Pointnet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++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Set abstraction (sampling layer)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C16977-359E-6E9A-AB1C-E45C8DA75DD9}"/>
              </a:ext>
            </a:extLst>
          </p:cNvPr>
          <p:cNvSpPr txBox="1"/>
          <p:nvPr/>
        </p:nvSpPr>
        <p:spPr>
          <a:xfrm>
            <a:off x="1975849" y="4550659"/>
            <a:ext cx="5374219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 finding centroid,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point cloud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sampling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CA58846-F49D-4646-8D73-D7377F160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1684766"/>
            <a:ext cx="1533739" cy="215295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5CC05FB-1487-42B9-9617-6FD04AE0F168}"/>
              </a:ext>
            </a:extLst>
          </p:cNvPr>
          <p:cNvCxnSpPr>
            <a:cxnSpLocks/>
          </p:cNvCxnSpPr>
          <p:nvPr/>
        </p:nvCxnSpPr>
        <p:spPr>
          <a:xfrm>
            <a:off x="1902739" y="2752363"/>
            <a:ext cx="791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1627E07-D7DB-4B7E-9F69-AF8536942931}"/>
              </a:ext>
            </a:extLst>
          </p:cNvPr>
          <p:cNvSpPr txBox="1"/>
          <p:nvPr/>
        </p:nvSpPr>
        <p:spPr>
          <a:xfrm>
            <a:off x="1989238" y="2105558"/>
            <a:ext cx="240411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 layer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BEEEF6-9939-446F-95A4-56E741E9F6C4}"/>
              </a:ext>
            </a:extLst>
          </p:cNvPr>
          <p:cNvSpPr txBox="1"/>
          <p:nvPr/>
        </p:nvSpPr>
        <p:spPr>
          <a:xfrm>
            <a:off x="1989238" y="2568324"/>
            <a:ext cx="240411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 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763FF9-3141-4740-9838-F35DFC5B7151}"/>
              </a:ext>
            </a:extLst>
          </p:cNvPr>
          <p:cNvSpPr txBox="1"/>
          <p:nvPr/>
        </p:nvSpPr>
        <p:spPr>
          <a:xfrm>
            <a:off x="1989238" y="3097442"/>
            <a:ext cx="240411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Pointnet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D52CDD3-E234-4BA4-AE24-73C29D64D09A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3191294" y="2441676"/>
            <a:ext cx="0" cy="12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6CA0799-856E-4964-A14D-4800F7B1E1EB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3191294" y="2904442"/>
            <a:ext cx="0" cy="19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E7534E0-ED65-4202-B98D-02944E12A93E}"/>
              </a:ext>
            </a:extLst>
          </p:cNvPr>
          <p:cNvGrpSpPr/>
          <p:nvPr/>
        </p:nvGrpSpPr>
        <p:grpSpPr>
          <a:xfrm>
            <a:off x="4199092" y="1947696"/>
            <a:ext cx="1655700" cy="1258839"/>
            <a:chOff x="3959386" y="1787234"/>
            <a:chExt cx="2426994" cy="183025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4B888C7-E895-4FA8-B3F4-E9052B5E08AE}"/>
                </a:ext>
              </a:extLst>
            </p:cNvPr>
            <p:cNvSpPr/>
            <p:nvPr/>
          </p:nvSpPr>
          <p:spPr>
            <a:xfrm>
              <a:off x="3959386" y="1787234"/>
              <a:ext cx="2426994" cy="18302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C5BDF90-E57D-4913-AE6B-B95D4A969F92}"/>
                </a:ext>
              </a:extLst>
            </p:cNvPr>
            <p:cNvSpPr/>
            <p:nvPr/>
          </p:nvSpPr>
          <p:spPr>
            <a:xfrm>
              <a:off x="4483169" y="21583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B659A67-D8E2-4A86-8251-2C7A8D17E74A}"/>
                </a:ext>
              </a:extLst>
            </p:cNvPr>
            <p:cNvSpPr/>
            <p:nvPr/>
          </p:nvSpPr>
          <p:spPr>
            <a:xfrm>
              <a:off x="4662202" y="22929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2E7CFAE-54BB-4F3B-AF7D-A82F116C6D07}"/>
                </a:ext>
              </a:extLst>
            </p:cNvPr>
            <p:cNvSpPr/>
            <p:nvPr/>
          </p:nvSpPr>
          <p:spPr>
            <a:xfrm>
              <a:off x="4525263" y="235350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8007F06-B0F4-4F35-BF9F-5C58D4E4340C}"/>
                </a:ext>
              </a:extLst>
            </p:cNvPr>
            <p:cNvSpPr/>
            <p:nvPr/>
          </p:nvSpPr>
          <p:spPr>
            <a:xfrm>
              <a:off x="4639342" y="25859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1098876-D78B-4C99-8C12-189B9196E3D8}"/>
                </a:ext>
              </a:extLst>
            </p:cNvPr>
            <p:cNvSpPr/>
            <p:nvPr/>
          </p:nvSpPr>
          <p:spPr>
            <a:xfrm>
              <a:off x="5834055" y="306531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B65A99F-39D7-45AF-BF17-EC6C6AFE7108}"/>
                </a:ext>
              </a:extLst>
            </p:cNvPr>
            <p:cNvSpPr/>
            <p:nvPr/>
          </p:nvSpPr>
          <p:spPr>
            <a:xfrm>
              <a:off x="5319298" y="270831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5D95CF8-AAB0-49CB-8204-F322B9A2A0E3}"/>
                </a:ext>
              </a:extLst>
            </p:cNvPr>
            <p:cNvSpPr/>
            <p:nvPr/>
          </p:nvSpPr>
          <p:spPr>
            <a:xfrm>
              <a:off x="5273579" y="29321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84950C7-8E6F-4CAE-8965-CA8F1618C7D3}"/>
                </a:ext>
              </a:extLst>
            </p:cNvPr>
            <p:cNvSpPr/>
            <p:nvPr/>
          </p:nvSpPr>
          <p:spPr>
            <a:xfrm>
              <a:off x="4531847" y="318208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E96C6BD-A789-4563-A8B0-95C41D50839D}"/>
                </a:ext>
              </a:extLst>
            </p:cNvPr>
            <p:cNvSpPr/>
            <p:nvPr/>
          </p:nvSpPr>
          <p:spPr>
            <a:xfrm>
              <a:off x="5457300" y="236456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FDBC0B2-4E8C-4B3A-9C81-9ECEBF0D7020}"/>
              </a:ext>
            </a:extLst>
          </p:cNvPr>
          <p:cNvGrpSpPr/>
          <p:nvPr/>
        </p:nvGrpSpPr>
        <p:grpSpPr>
          <a:xfrm>
            <a:off x="7205886" y="1937526"/>
            <a:ext cx="1655701" cy="1279181"/>
            <a:chOff x="6613589" y="1794705"/>
            <a:chExt cx="2426994" cy="183025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3F0E835-053C-47DC-965C-126A3BB95057}"/>
                </a:ext>
              </a:extLst>
            </p:cNvPr>
            <p:cNvSpPr/>
            <p:nvPr/>
          </p:nvSpPr>
          <p:spPr>
            <a:xfrm>
              <a:off x="6613589" y="1794705"/>
              <a:ext cx="2426994" cy="18302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4BAE5B1-187C-49CE-BFFC-8616327C5830}"/>
                </a:ext>
              </a:extLst>
            </p:cNvPr>
            <p:cNvSpPr/>
            <p:nvPr/>
          </p:nvSpPr>
          <p:spPr>
            <a:xfrm>
              <a:off x="7137372" y="2165781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783BD32-4A9E-4ACD-AA54-4A3870BB0FAB}"/>
                </a:ext>
              </a:extLst>
            </p:cNvPr>
            <p:cNvSpPr/>
            <p:nvPr/>
          </p:nvSpPr>
          <p:spPr>
            <a:xfrm>
              <a:off x="7316405" y="230042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D0D8BF2-9E38-44AC-AB17-6EC5C817EE7B}"/>
                </a:ext>
              </a:extLst>
            </p:cNvPr>
            <p:cNvSpPr/>
            <p:nvPr/>
          </p:nvSpPr>
          <p:spPr>
            <a:xfrm>
              <a:off x="7179466" y="236097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CDF1BDE1-5602-4BA8-B33B-4A9402B62F26}"/>
                </a:ext>
              </a:extLst>
            </p:cNvPr>
            <p:cNvSpPr/>
            <p:nvPr/>
          </p:nvSpPr>
          <p:spPr>
            <a:xfrm>
              <a:off x="7293545" y="259338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E580413-55DE-4F84-A8C1-72AE737DD76E}"/>
                </a:ext>
              </a:extLst>
            </p:cNvPr>
            <p:cNvSpPr/>
            <p:nvPr/>
          </p:nvSpPr>
          <p:spPr>
            <a:xfrm>
              <a:off x="8488258" y="3072783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A91BC3DD-5A82-4669-BCCF-599D42B7C0D5}"/>
                </a:ext>
              </a:extLst>
            </p:cNvPr>
            <p:cNvSpPr/>
            <p:nvPr/>
          </p:nvSpPr>
          <p:spPr>
            <a:xfrm>
              <a:off x="7973501" y="271578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1A6237A-5D85-4728-A84F-B29A18428F06}"/>
                </a:ext>
              </a:extLst>
            </p:cNvPr>
            <p:cNvSpPr/>
            <p:nvPr/>
          </p:nvSpPr>
          <p:spPr>
            <a:xfrm>
              <a:off x="7927782" y="293961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2DA8933-4C1A-4332-A5B5-77DB14D2CEAF}"/>
                </a:ext>
              </a:extLst>
            </p:cNvPr>
            <p:cNvSpPr/>
            <p:nvPr/>
          </p:nvSpPr>
          <p:spPr>
            <a:xfrm>
              <a:off x="7186050" y="3189560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FFC59F6-E140-46CB-97E8-838295A76611}"/>
                </a:ext>
              </a:extLst>
            </p:cNvPr>
            <p:cNvSpPr/>
            <p:nvPr/>
          </p:nvSpPr>
          <p:spPr>
            <a:xfrm>
              <a:off x="8111503" y="2372040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4A63CAE-FA77-4B41-9E64-F836FEFEBCED}"/>
              </a:ext>
            </a:extLst>
          </p:cNvPr>
          <p:cNvCxnSpPr>
            <a:stCxn id="2" idx="3"/>
            <a:endCxn id="32" idx="1"/>
          </p:cNvCxnSpPr>
          <p:nvPr/>
        </p:nvCxnSpPr>
        <p:spPr>
          <a:xfrm>
            <a:off x="5854792" y="2577116"/>
            <a:ext cx="13510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FFFB7EC-5B07-4157-AF67-3A7D2DA4DE4D}"/>
              </a:ext>
            </a:extLst>
          </p:cNvPr>
          <p:cNvSpPr txBox="1"/>
          <p:nvPr/>
        </p:nvSpPr>
        <p:spPr>
          <a:xfrm>
            <a:off x="4694149" y="3297808"/>
            <a:ext cx="3714205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cloud sampling (red: sampling point)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80939C-C87E-4A8F-ABA8-AC57B39AA9DC}"/>
              </a:ext>
            </a:extLst>
          </p:cNvPr>
          <p:cNvSpPr txBox="1"/>
          <p:nvPr/>
        </p:nvSpPr>
        <p:spPr>
          <a:xfrm>
            <a:off x="2022634" y="5432221"/>
            <a:ext cx="5374219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Determined by the farthest each other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(only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xyz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dimension)</a:t>
            </a:r>
          </a:p>
        </p:txBody>
      </p:sp>
    </p:spTree>
    <p:extLst>
      <p:ext uri="{BB962C8B-B14F-4D97-AF65-F5344CB8AC3E}">
        <p14:creationId xmlns:p14="http://schemas.microsoft.com/office/powerpoint/2010/main" val="349972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Pointnet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++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Set abstraction (grouping layer)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C16977-359E-6E9A-AB1C-E45C8DA75DD9}"/>
              </a:ext>
            </a:extLst>
          </p:cNvPr>
          <p:cNvSpPr txBox="1"/>
          <p:nvPr/>
        </p:nvSpPr>
        <p:spPr>
          <a:xfrm>
            <a:off x="1874757" y="3912397"/>
            <a:ext cx="5374219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 grouping,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using ball query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CA58846-F49D-4646-8D73-D7377F160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1684766"/>
            <a:ext cx="1533739" cy="215295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5CC05FB-1487-42B9-9617-6FD04AE0F168}"/>
              </a:ext>
            </a:extLst>
          </p:cNvPr>
          <p:cNvCxnSpPr>
            <a:cxnSpLocks/>
          </p:cNvCxnSpPr>
          <p:nvPr/>
        </p:nvCxnSpPr>
        <p:spPr>
          <a:xfrm>
            <a:off x="1902739" y="2752363"/>
            <a:ext cx="791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1627E07-D7DB-4B7E-9F69-AF8536942931}"/>
              </a:ext>
            </a:extLst>
          </p:cNvPr>
          <p:cNvSpPr txBox="1"/>
          <p:nvPr/>
        </p:nvSpPr>
        <p:spPr>
          <a:xfrm>
            <a:off x="1989238" y="2105558"/>
            <a:ext cx="240411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layer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BEEEF6-9939-446F-95A4-56E741E9F6C4}"/>
              </a:ext>
            </a:extLst>
          </p:cNvPr>
          <p:cNvSpPr txBox="1"/>
          <p:nvPr/>
        </p:nvSpPr>
        <p:spPr>
          <a:xfrm>
            <a:off x="1989238" y="2568324"/>
            <a:ext cx="240411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Grouping 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763FF9-3141-4740-9838-F35DFC5B7151}"/>
              </a:ext>
            </a:extLst>
          </p:cNvPr>
          <p:cNvSpPr txBox="1"/>
          <p:nvPr/>
        </p:nvSpPr>
        <p:spPr>
          <a:xfrm>
            <a:off x="1989238" y="3097442"/>
            <a:ext cx="240411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Pointnet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D52CDD3-E234-4BA4-AE24-73C29D64D09A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3191294" y="2441676"/>
            <a:ext cx="0" cy="12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6CA0799-856E-4964-A14D-4800F7B1E1EB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3191294" y="2904442"/>
            <a:ext cx="0" cy="19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FDBC0B2-4E8C-4B3A-9C81-9ECEBF0D7020}"/>
              </a:ext>
            </a:extLst>
          </p:cNvPr>
          <p:cNvGrpSpPr/>
          <p:nvPr/>
        </p:nvGrpSpPr>
        <p:grpSpPr>
          <a:xfrm>
            <a:off x="4188946" y="1922127"/>
            <a:ext cx="1655701" cy="1279181"/>
            <a:chOff x="6613589" y="1794705"/>
            <a:chExt cx="2426994" cy="183025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3F0E835-053C-47DC-965C-126A3BB95057}"/>
                </a:ext>
              </a:extLst>
            </p:cNvPr>
            <p:cNvSpPr/>
            <p:nvPr/>
          </p:nvSpPr>
          <p:spPr>
            <a:xfrm>
              <a:off x="6613589" y="1794705"/>
              <a:ext cx="2426994" cy="18302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4BAE5B1-187C-49CE-BFFC-8616327C5830}"/>
                </a:ext>
              </a:extLst>
            </p:cNvPr>
            <p:cNvSpPr/>
            <p:nvPr/>
          </p:nvSpPr>
          <p:spPr>
            <a:xfrm>
              <a:off x="7137372" y="2165781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783BD32-4A9E-4ACD-AA54-4A3870BB0FAB}"/>
                </a:ext>
              </a:extLst>
            </p:cNvPr>
            <p:cNvSpPr/>
            <p:nvPr/>
          </p:nvSpPr>
          <p:spPr>
            <a:xfrm>
              <a:off x="7316405" y="230042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D0D8BF2-9E38-44AC-AB17-6EC5C817EE7B}"/>
                </a:ext>
              </a:extLst>
            </p:cNvPr>
            <p:cNvSpPr/>
            <p:nvPr/>
          </p:nvSpPr>
          <p:spPr>
            <a:xfrm>
              <a:off x="7179466" y="236097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CDF1BDE1-5602-4BA8-B33B-4A9402B62F26}"/>
                </a:ext>
              </a:extLst>
            </p:cNvPr>
            <p:cNvSpPr/>
            <p:nvPr/>
          </p:nvSpPr>
          <p:spPr>
            <a:xfrm>
              <a:off x="7293545" y="259338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E580413-55DE-4F84-A8C1-72AE737DD76E}"/>
                </a:ext>
              </a:extLst>
            </p:cNvPr>
            <p:cNvSpPr/>
            <p:nvPr/>
          </p:nvSpPr>
          <p:spPr>
            <a:xfrm>
              <a:off x="8488258" y="3072783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A91BC3DD-5A82-4669-BCCF-599D42B7C0D5}"/>
                </a:ext>
              </a:extLst>
            </p:cNvPr>
            <p:cNvSpPr/>
            <p:nvPr/>
          </p:nvSpPr>
          <p:spPr>
            <a:xfrm>
              <a:off x="7973501" y="271578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1A6237A-5D85-4728-A84F-B29A18428F06}"/>
                </a:ext>
              </a:extLst>
            </p:cNvPr>
            <p:cNvSpPr/>
            <p:nvPr/>
          </p:nvSpPr>
          <p:spPr>
            <a:xfrm>
              <a:off x="7927782" y="293961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2DA8933-4C1A-4332-A5B5-77DB14D2CEAF}"/>
                </a:ext>
              </a:extLst>
            </p:cNvPr>
            <p:cNvSpPr/>
            <p:nvPr/>
          </p:nvSpPr>
          <p:spPr>
            <a:xfrm>
              <a:off x="7186050" y="3189560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FFC59F6-E140-46CB-97E8-838295A76611}"/>
                </a:ext>
              </a:extLst>
            </p:cNvPr>
            <p:cNvSpPr/>
            <p:nvPr/>
          </p:nvSpPr>
          <p:spPr>
            <a:xfrm>
              <a:off x="8111503" y="2372040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4A63CAE-FA77-4B41-9E64-F836FEFEBCED}"/>
              </a:ext>
            </a:extLst>
          </p:cNvPr>
          <p:cNvCxnSpPr>
            <a:cxnSpLocks/>
          </p:cNvCxnSpPr>
          <p:nvPr/>
        </p:nvCxnSpPr>
        <p:spPr>
          <a:xfrm>
            <a:off x="5858224" y="2592488"/>
            <a:ext cx="13510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FFFB7EC-5B07-4157-AF67-3A7D2DA4DE4D}"/>
              </a:ext>
            </a:extLst>
          </p:cNvPr>
          <p:cNvSpPr txBox="1"/>
          <p:nvPr/>
        </p:nvSpPr>
        <p:spPr>
          <a:xfrm>
            <a:off x="4694149" y="3297808"/>
            <a:ext cx="3714205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cloud grouping (red: sampling point)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253B7A9-1CFC-4E8C-93E8-2CE9374A1110}"/>
              </a:ext>
            </a:extLst>
          </p:cNvPr>
          <p:cNvGrpSpPr/>
          <p:nvPr/>
        </p:nvGrpSpPr>
        <p:grpSpPr>
          <a:xfrm>
            <a:off x="7222895" y="1922127"/>
            <a:ext cx="1655701" cy="1279181"/>
            <a:chOff x="6613589" y="1794705"/>
            <a:chExt cx="2426994" cy="183025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E9F48AB-8D2E-4805-A31B-CFDCE5F8C034}"/>
                </a:ext>
              </a:extLst>
            </p:cNvPr>
            <p:cNvSpPr/>
            <p:nvPr/>
          </p:nvSpPr>
          <p:spPr>
            <a:xfrm>
              <a:off x="6613589" y="1794705"/>
              <a:ext cx="2426994" cy="18302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F62ABD4-134F-4165-A2C0-E6FBDC14B69B}"/>
                </a:ext>
              </a:extLst>
            </p:cNvPr>
            <p:cNvSpPr/>
            <p:nvPr/>
          </p:nvSpPr>
          <p:spPr>
            <a:xfrm>
              <a:off x="7137372" y="2165781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502C517E-B4D0-478C-B989-80955662A9CA}"/>
                </a:ext>
              </a:extLst>
            </p:cNvPr>
            <p:cNvSpPr/>
            <p:nvPr/>
          </p:nvSpPr>
          <p:spPr>
            <a:xfrm>
              <a:off x="7316405" y="230042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2D322D8-5AEE-4E85-9F90-802500FD06BE}"/>
                </a:ext>
              </a:extLst>
            </p:cNvPr>
            <p:cNvSpPr/>
            <p:nvPr/>
          </p:nvSpPr>
          <p:spPr>
            <a:xfrm>
              <a:off x="7179466" y="236097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0870910-3422-4A98-97F6-6703EFF1E852}"/>
                </a:ext>
              </a:extLst>
            </p:cNvPr>
            <p:cNvSpPr/>
            <p:nvPr/>
          </p:nvSpPr>
          <p:spPr>
            <a:xfrm>
              <a:off x="7293545" y="259338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1B6F9F9-45FF-4E73-8174-E59CF2C3FD21}"/>
                </a:ext>
              </a:extLst>
            </p:cNvPr>
            <p:cNvSpPr/>
            <p:nvPr/>
          </p:nvSpPr>
          <p:spPr>
            <a:xfrm>
              <a:off x="8488258" y="3072783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BC6F5B8-89D0-4695-88BF-54EFCBB579C5}"/>
                </a:ext>
              </a:extLst>
            </p:cNvPr>
            <p:cNvSpPr/>
            <p:nvPr/>
          </p:nvSpPr>
          <p:spPr>
            <a:xfrm>
              <a:off x="7973501" y="271578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EB0E9610-35F5-405C-96C9-DD83E77E3326}"/>
                </a:ext>
              </a:extLst>
            </p:cNvPr>
            <p:cNvSpPr/>
            <p:nvPr/>
          </p:nvSpPr>
          <p:spPr>
            <a:xfrm>
              <a:off x="7927782" y="293961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2307D6F-A1F7-47BD-A67C-B916720D0F77}"/>
                </a:ext>
              </a:extLst>
            </p:cNvPr>
            <p:cNvSpPr/>
            <p:nvPr/>
          </p:nvSpPr>
          <p:spPr>
            <a:xfrm>
              <a:off x="7186050" y="3189560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1277534-AC55-4B0A-9CBD-B5C5EF678313}"/>
                </a:ext>
              </a:extLst>
            </p:cNvPr>
            <p:cNvSpPr/>
            <p:nvPr/>
          </p:nvSpPr>
          <p:spPr>
            <a:xfrm>
              <a:off x="8111503" y="2372040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6415FA2F-CBBC-4D1C-8226-15DD1B53F709}"/>
              </a:ext>
            </a:extLst>
          </p:cNvPr>
          <p:cNvSpPr/>
          <p:nvPr/>
        </p:nvSpPr>
        <p:spPr>
          <a:xfrm>
            <a:off x="7407080" y="2014942"/>
            <a:ext cx="367885" cy="37257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9AEDB2A-2290-4FE4-82CE-4E95D22D6904}"/>
              </a:ext>
            </a:extLst>
          </p:cNvPr>
          <p:cNvSpPr/>
          <p:nvPr/>
        </p:nvSpPr>
        <p:spPr>
          <a:xfrm>
            <a:off x="8078466" y="2158195"/>
            <a:ext cx="367885" cy="37257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0D48B5B-B6D7-4EDA-8D54-B22227A321C0}"/>
              </a:ext>
            </a:extLst>
          </p:cNvPr>
          <p:cNvSpPr/>
          <p:nvPr/>
        </p:nvSpPr>
        <p:spPr>
          <a:xfrm>
            <a:off x="7440590" y="2736383"/>
            <a:ext cx="367885" cy="37257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781523C-BE75-4F78-87E6-202EA26D0C76}"/>
              </a:ext>
            </a:extLst>
          </p:cNvPr>
          <p:cNvSpPr/>
          <p:nvPr/>
        </p:nvSpPr>
        <p:spPr>
          <a:xfrm>
            <a:off x="8330671" y="2661051"/>
            <a:ext cx="367885" cy="37257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84EB349-8218-4E8B-B689-F6860D5042C8}"/>
              </a:ext>
            </a:extLst>
          </p:cNvPr>
          <p:cNvGrpSpPr/>
          <p:nvPr/>
        </p:nvGrpSpPr>
        <p:grpSpPr>
          <a:xfrm>
            <a:off x="340001" y="4712080"/>
            <a:ext cx="8430802" cy="1150108"/>
            <a:chOff x="356599" y="3195605"/>
            <a:chExt cx="8430802" cy="115010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4D9CF94-795B-4C01-87A5-0108D427A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599" y="3195605"/>
              <a:ext cx="8430802" cy="46679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C797275-BEF9-44E6-B833-90C2FD283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4236" y="3650291"/>
              <a:ext cx="8392696" cy="695422"/>
            </a:xfrm>
            <a:prstGeom prst="rect">
              <a:avLst/>
            </a:prstGeom>
          </p:spPr>
        </p:pic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897A63B-1B1D-481B-BBA4-D68E654D34B4}"/>
              </a:ext>
            </a:extLst>
          </p:cNvPr>
          <p:cNvCxnSpPr/>
          <p:nvPr/>
        </p:nvCxnSpPr>
        <p:spPr>
          <a:xfrm>
            <a:off x="1874757" y="5149010"/>
            <a:ext cx="6823799" cy="1210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B835D77-0654-4353-87FC-B291DEC52A01}"/>
              </a:ext>
            </a:extLst>
          </p:cNvPr>
          <p:cNvCxnSpPr>
            <a:cxnSpLocks/>
          </p:cNvCxnSpPr>
          <p:nvPr/>
        </p:nvCxnSpPr>
        <p:spPr>
          <a:xfrm>
            <a:off x="427695" y="5370954"/>
            <a:ext cx="25640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08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Pointnet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++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Set abstraction (</a:t>
            </a:r>
            <a:r>
              <a:rPr lang="en-US" altLang="ko-KR" sz="3000" b="1" spc="-150" dirty="0" err="1">
                <a:solidFill>
                  <a:schemeClr val="accent4">
                    <a:lumMod val="50000"/>
                  </a:schemeClr>
                </a:solidFill>
              </a:rPr>
              <a:t>pointnet</a:t>
            </a:r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 layer)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C16977-359E-6E9A-AB1C-E45C8DA75DD9}"/>
              </a:ext>
            </a:extLst>
          </p:cNvPr>
          <p:cNvSpPr txBox="1"/>
          <p:nvPr/>
        </p:nvSpPr>
        <p:spPr>
          <a:xfrm>
            <a:off x="1880693" y="3872824"/>
            <a:ext cx="5374219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Mini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Pointnet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(local) feature extract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CA58846-F49D-4646-8D73-D7377F160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1684766"/>
            <a:ext cx="1533739" cy="215295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5CC05FB-1487-42B9-9617-6FD04AE0F168}"/>
              </a:ext>
            </a:extLst>
          </p:cNvPr>
          <p:cNvCxnSpPr>
            <a:cxnSpLocks/>
          </p:cNvCxnSpPr>
          <p:nvPr/>
        </p:nvCxnSpPr>
        <p:spPr>
          <a:xfrm>
            <a:off x="1902739" y="2752363"/>
            <a:ext cx="791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1627E07-D7DB-4B7E-9F69-AF8536942931}"/>
              </a:ext>
            </a:extLst>
          </p:cNvPr>
          <p:cNvSpPr txBox="1"/>
          <p:nvPr/>
        </p:nvSpPr>
        <p:spPr>
          <a:xfrm>
            <a:off x="1989238" y="2105558"/>
            <a:ext cx="240411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layer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BEEEF6-9939-446F-95A4-56E741E9F6C4}"/>
              </a:ext>
            </a:extLst>
          </p:cNvPr>
          <p:cNvSpPr txBox="1"/>
          <p:nvPr/>
        </p:nvSpPr>
        <p:spPr>
          <a:xfrm>
            <a:off x="1989238" y="2568324"/>
            <a:ext cx="240411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 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763FF9-3141-4740-9838-F35DFC5B7151}"/>
              </a:ext>
            </a:extLst>
          </p:cNvPr>
          <p:cNvSpPr txBox="1"/>
          <p:nvPr/>
        </p:nvSpPr>
        <p:spPr>
          <a:xfrm>
            <a:off x="1989238" y="3097442"/>
            <a:ext cx="240411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Pointnet</a:t>
            </a:r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D52CDD3-E234-4BA4-AE24-73C29D64D09A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3191294" y="2441676"/>
            <a:ext cx="0" cy="12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6CA0799-856E-4964-A14D-4800F7B1E1EB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3191294" y="2904442"/>
            <a:ext cx="0" cy="19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FFFB7EC-5B07-4157-AF67-3A7D2DA4DE4D}"/>
              </a:ext>
            </a:extLst>
          </p:cNvPr>
          <p:cNvSpPr txBox="1"/>
          <p:nvPr/>
        </p:nvSpPr>
        <p:spPr>
          <a:xfrm>
            <a:off x="4667498" y="3277677"/>
            <a:ext cx="3714205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cloud extract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AF3598C-F569-4584-9833-918D6A02EA9D}"/>
              </a:ext>
            </a:extLst>
          </p:cNvPr>
          <p:cNvGrpSpPr/>
          <p:nvPr/>
        </p:nvGrpSpPr>
        <p:grpSpPr>
          <a:xfrm>
            <a:off x="5834607" y="1930133"/>
            <a:ext cx="1655701" cy="1279181"/>
            <a:chOff x="7222895" y="1922127"/>
            <a:chExt cx="1655701" cy="1279181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253B7A9-1CFC-4E8C-93E8-2CE9374A1110}"/>
                </a:ext>
              </a:extLst>
            </p:cNvPr>
            <p:cNvGrpSpPr/>
            <p:nvPr/>
          </p:nvGrpSpPr>
          <p:grpSpPr>
            <a:xfrm>
              <a:off x="7222895" y="1922127"/>
              <a:ext cx="1655701" cy="1279181"/>
              <a:chOff x="6613589" y="1794705"/>
              <a:chExt cx="2426994" cy="1830254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8E9F48AB-8D2E-4805-A31B-CFDCE5F8C034}"/>
                  </a:ext>
                </a:extLst>
              </p:cNvPr>
              <p:cNvSpPr/>
              <p:nvPr/>
            </p:nvSpPr>
            <p:spPr>
              <a:xfrm>
                <a:off x="6613589" y="1794705"/>
                <a:ext cx="2426994" cy="18302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1F62ABD4-134F-4165-A2C0-E6FBDC14B69B}"/>
                  </a:ext>
                </a:extLst>
              </p:cNvPr>
              <p:cNvSpPr/>
              <p:nvPr/>
            </p:nvSpPr>
            <p:spPr>
              <a:xfrm>
                <a:off x="7137372" y="216578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502C517E-B4D0-478C-B989-80955662A9CA}"/>
                  </a:ext>
                </a:extLst>
              </p:cNvPr>
              <p:cNvSpPr/>
              <p:nvPr/>
            </p:nvSpPr>
            <p:spPr>
              <a:xfrm>
                <a:off x="7316405" y="230042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D322D8-5AEE-4E85-9F90-802500FD06BE}"/>
                  </a:ext>
                </a:extLst>
              </p:cNvPr>
              <p:cNvSpPr/>
              <p:nvPr/>
            </p:nvSpPr>
            <p:spPr>
              <a:xfrm>
                <a:off x="7179466" y="23609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50870910-3422-4A98-97F6-6703EFF1E852}"/>
                  </a:ext>
                </a:extLst>
              </p:cNvPr>
              <p:cNvSpPr/>
              <p:nvPr/>
            </p:nvSpPr>
            <p:spPr>
              <a:xfrm>
                <a:off x="7293545" y="259338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11B6F9F9-45FF-4E73-8174-E59CF2C3FD21}"/>
                  </a:ext>
                </a:extLst>
              </p:cNvPr>
              <p:cNvSpPr/>
              <p:nvPr/>
            </p:nvSpPr>
            <p:spPr>
              <a:xfrm>
                <a:off x="8488258" y="307278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8BC6F5B8-89D0-4695-88BF-54EFCBB579C5}"/>
                  </a:ext>
                </a:extLst>
              </p:cNvPr>
              <p:cNvSpPr/>
              <p:nvPr/>
            </p:nvSpPr>
            <p:spPr>
              <a:xfrm>
                <a:off x="7973501" y="271578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B0E9610-35F5-405C-96C9-DD83E77E3326}"/>
                  </a:ext>
                </a:extLst>
              </p:cNvPr>
              <p:cNvSpPr/>
              <p:nvPr/>
            </p:nvSpPr>
            <p:spPr>
              <a:xfrm>
                <a:off x="7927782" y="293961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72307D6F-A1F7-47BD-A67C-B916720D0F77}"/>
                  </a:ext>
                </a:extLst>
              </p:cNvPr>
              <p:cNvSpPr/>
              <p:nvPr/>
            </p:nvSpPr>
            <p:spPr>
              <a:xfrm>
                <a:off x="7186050" y="318956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81277534-AC55-4B0A-9CBD-B5C5EF678313}"/>
                  </a:ext>
                </a:extLst>
              </p:cNvPr>
              <p:cNvSpPr/>
              <p:nvPr/>
            </p:nvSpPr>
            <p:spPr>
              <a:xfrm>
                <a:off x="8111503" y="237204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6415FA2F-CBBC-4D1C-8226-15DD1B53F709}"/>
                </a:ext>
              </a:extLst>
            </p:cNvPr>
            <p:cNvSpPr/>
            <p:nvPr/>
          </p:nvSpPr>
          <p:spPr>
            <a:xfrm>
              <a:off x="7407080" y="2014942"/>
              <a:ext cx="367885" cy="372578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F9AEDB2A-2290-4FE4-82CE-4E95D22D6904}"/>
                </a:ext>
              </a:extLst>
            </p:cNvPr>
            <p:cNvSpPr/>
            <p:nvPr/>
          </p:nvSpPr>
          <p:spPr>
            <a:xfrm>
              <a:off x="8078466" y="2158195"/>
              <a:ext cx="367885" cy="372578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00D48B5B-B6D7-4EDA-8D54-B22227A321C0}"/>
                </a:ext>
              </a:extLst>
            </p:cNvPr>
            <p:cNvSpPr/>
            <p:nvPr/>
          </p:nvSpPr>
          <p:spPr>
            <a:xfrm>
              <a:off x="7440590" y="2736383"/>
              <a:ext cx="367885" cy="372578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6781523C-BE75-4F78-87E6-202EA26D0C76}"/>
                </a:ext>
              </a:extLst>
            </p:cNvPr>
            <p:cNvSpPr/>
            <p:nvPr/>
          </p:nvSpPr>
          <p:spPr>
            <a:xfrm>
              <a:off x="8330671" y="2661051"/>
              <a:ext cx="367885" cy="372578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8" name="그림 77">
            <a:extLst>
              <a:ext uri="{FF2B5EF4-FFF2-40B4-BE49-F238E27FC236}">
                <a16:creationId xmlns:a16="http://schemas.microsoft.com/office/drawing/2014/main" id="{10C01189-BC08-4C47-99F9-61C68D7F632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12210" b="50571"/>
          <a:stretch/>
        </p:blipFill>
        <p:spPr>
          <a:xfrm>
            <a:off x="2187196" y="4471121"/>
            <a:ext cx="4960603" cy="102082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974E0333-C9EE-4341-980B-DAD7D4DF7592}"/>
              </a:ext>
            </a:extLst>
          </p:cNvPr>
          <p:cNvGrpSpPr/>
          <p:nvPr/>
        </p:nvGrpSpPr>
        <p:grpSpPr>
          <a:xfrm>
            <a:off x="2610035" y="4643021"/>
            <a:ext cx="426129" cy="848926"/>
            <a:chOff x="2610035" y="4643021"/>
            <a:chExt cx="426129" cy="848926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81F1AAB-6793-4A11-A818-581249E796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0035" y="4643021"/>
              <a:ext cx="426129" cy="84892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94BA4A24-DAB4-4761-87FF-00E6E74EDE7D}"/>
                </a:ext>
              </a:extLst>
            </p:cNvPr>
            <p:cNvCxnSpPr>
              <a:cxnSpLocks/>
            </p:cNvCxnSpPr>
            <p:nvPr/>
          </p:nvCxnSpPr>
          <p:spPr>
            <a:xfrm>
              <a:off x="2610035" y="4643021"/>
              <a:ext cx="426129" cy="84892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8DAB553-3657-4ABF-8C1F-98066FE5F3BB}"/>
              </a:ext>
            </a:extLst>
          </p:cNvPr>
          <p:cNvGrpSpPr/>
          <p:nvPr/>
        </p:nvGrpSpPr>
        <p:grpSpPr>
          <a:xfrm>
            <a:off x="4249990" y="4620480"/>
            <a:ext cx="426129" cy="848926"/>
            <a:chOff x="2610035" y="4643021"/>
            <a:chExt cx="426129" cy="848926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7119EC5C-460D-47EE-8071-8F728A776A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0035" y="4643021"/>
              <a:ext cx="426129" cy="84892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11DA9D42-555E-475D-9F3E-3BBBA5EC5A17}"/>
                </a:ext>
              </a:extLst>
            </p:cNvPr>
            <p:cNvCxnSpPr>
              <a:cxnSpLocks/>
            </p:cNvCxnSpPr>
            <p:nvPr/>
          </p:nvCxnSpPr>
          <p:spPr>
            <a:xfrm>
              <a:off x="2610035" y="4643021"/>
              <a:ext cx="426129" cy="84892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D62CDC9E-F951-4E04-8FE3-BAB3E3259523}"/>
              </a:ext>
            </a:extLst>
          </p:cNvPr>
          <p:cNvSpPr txBox="1"/>
          <p:nvPr/>
        </p:nvSpPr>
        <p:spPr>
          <a:xfrm>
            <a:off x="1880692" y="5616413"/>
            <a:ext cx="5374219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Mini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Pointnet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doesn’t have T-net layer</a:t>
            </a:r>
          </a:p>
        </p:txBody>
      </p:sp>
    </p:spTree>
    <p:extLst>
      <p:ext uri="{BB962C8B-B14F-4D97-AF65-F5344CB8AC3E}">
        <p14:creationId xmlns:p14="http://schemas.microsoft.com/office/powerpoint/2010/main" val="182143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Pointnet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++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Multi Scale Grouping &amp; Multi Resolution Grouping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EBCFFF-BF3C-460B-A085-4C28F462B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11" y="1728861"/>
            <a:ext cx="2486372" cy="2514951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047ADA20-2BEB-4997-9F4A-B15D130DDFD4}"/>
              </a:ext>
            </a:extLst>
          </p:cNvPr>
          <p:cNvGrpSpPr/>
          <p:nvPr/>
        </p:nvGrpSpPr>
        <p:grpSpPr>
          <a:xfrm>
            <a:off x="5311130" y="5424164"/>
            <a:ext cx="3701989" cy="284085"/>
            <a:chOff x="4667498" y="2441359"/>
            <a:chExt cx="3701989" cy="28408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D29F1FC-0E8C-47DF-9CED-0D9279897097}"/>
                </a:ext>
              </a:extLst>
            </p:cNvPr>
            <p:cNvSpPr/>
            <p:nvPr/>
          </p:nvSpPr>
          <p:spPr>
            <a:xfrm>
              <a:off x="4667498" y="2441359"/>
              <a:ext cx="3701989" cy="2840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2A3150D-F83C-455D-BE10-381B7ED743C8}"/>
                </a:ext>
              </a:extLst>
            </p:cNvPr>
            <p:cNvCxnSpPr>
              <a:stCxn id="10" idx="0"/>
              <a:endCxn id="10" idx="2"/>
            </p:cNvCxnSpPr>
            <p:nvPr/>
          </p:nvCxnSpPr>
          <p:spPr>
            <a:xfrm>
              <a:off x="6518493" y="2441359"/>
              <a:ext cx="0" cy="2840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474FD7DD-105E-4058-85A3-3FE839BA0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337" y="2228675"/>
            <a:ext cx="1533739" cy="215295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7EDAEDB2-FE02-4D75-BDA4-ACE5637A7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386" y="2228675"/>
            <a:ext cx="1533739" cy="2152950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C83D22D-992E-481A-A701-CC18DDA15497}"/>
              </a:ext>
            </a:extLst>
          </p:cNvPr>
          <p:cNvCxnSpPr>
            <a:stCxn id="48" idx="3"/>
            <a:endCxn id="60" idx="1"/>
          </p:cNvCxnSpPr>
          <p:nvPr/>
        </p:nvCxnSpPr>
        <p:spPr>
          <a:xfrm>
            <a:off x="5451076" y="3305150"/>
            <a:ext cx="638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39F9623-1A42-4368-986B-B1C40090B375}"/>
              </a:ext>
            </a:extLst>
          </p:cNvPr>
          <p:cNvGrpSpPr/>
          <p:nvPr/>
        </p:nvGrpSpPr>
        <p:grpSpPr>
          <a:xfrm>
            <a:off x="865814" y="5424163"/>
            <a:ext cx="3701989" cy="284085"/>
            <a:chOff x="4667498" y="2441359"/>
            <a:chExt cx="3701989" cy="28408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A28AA7A-1174-4478-A123-D648DED13D1A}"/>
                </a:ext>
              </a:extLst>
            </p:cNvPr>
            <p:cNvSpPr/>
            <p:nvPr/>
          </p:nvSpPr>
          <p:spPr>
            <a:xfrm>
              <a:off x="4667498" y="2441359"/>
              <a:ext cx="3701989" cy="2840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34411DC4-7C96-4899-9538-44E7FB5845E4}"/>
                </a:ext>
              </a:extLst>
            </p:cNvPr>
            <p:cNvCxnSpPr>
              <a:stCxn id="62" idx="0"/>
              <a:endCxn id="62" idx="2"/>
            </p:cNvCxnSpPr>
            <p:nvPr/>
          </p:nvCxnSpPr>
          <p:spPr>
            <a:xfrm>
              <a:off x="6518493" y="2441359"/>
              <a:ext cx="0" cy="2840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91D5987-DDB8-416D-A661-DEE51660802E}"/>
              </a:ext>
            </a:extLst>
          </p:cNvPr>
          <p:cNvSpPr txBox="1"/>
          <p:nvPr/>
        </p:nvSpPr>
        <p:spPr>
          <a:xfrm>
            <a:off x="3465442" y="4385799"/>
            <a:ext cx="240411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76A923-B2AE-4554-AA8A-9747D68D915A}"/>
              </a:ext>
            </a:extLst>
          </p:cNvPr>
          <p:cNvSpPr txBox="1"/>
          <p:nvPr/>
        </p:nvSpPr>
        <p:spPr>
          <a:xfrm>
            <a:off x="5654199" y="4359523"/>
            <a:ext cx="240411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35409F-4E87-4B6C-B5F0-6233AD02DF79}"/>
              </a:ext>
            </a:extLst>
          </p:cNvPr>
          <p:cNvSpPr txBox="1"/>
          <p:nvPr/>
        </p:nvSpPr>
        <p:spPr>
          <a:xfrm>
            <a:off x="1501912" y="5634506"/>
            <a:ext cx="240411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2DD690A-241E-4986-851A-5DF0F266339F}"/>
              </a:ext>
            </a:extLst>
          </p:cNvPr>
          <p:cNvSpPr txBox="1"/>
          <p:nvPr/>
        </p:nvSpPr>
        <p:spPr>
          <a:xfrm>
            <a:off x="5960068" y="5657338"/>
            <a:ext cx="240411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0758E03-70C0-4CB7-B21D-EA22143BAC72}"/>
              </a:ext>
            </a:extLst>
          </p:cNvPr>
          <p:cNvSpPr txBox="1"/>
          <p:nvPr/>
        </p:nvSpPr>
        <p:spPr>
          <a:xfrm>
            <a:off x="581679" y="5367760"/>
            <a:ext cx="240411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2 grouping radius(0.8)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191BFFB-1CE2-4502-B674-67A3368FFB25}"/>
              </a:ext>
            </a:extLst>
          </p:cNvPr>
          <p:cNvSpPr txBox="1"/>
          <p:nvPr/>
        </p:nvSpPr>
        <p:spPr>
          <a:xfrm>
            <a:off x="6867443" y="5380645"/>
            <a:ext cx="240411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2  feature vector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25D44E7-60BA-4E43-911C-00BAC299BF3C}"/>
              </a:ext>
            </a:extLst>
          </p:cNvPr>
          <p:cNvCxnSpPr>
            <a:stCxn id="60" idx="3"/>
          </p:cNvCxnSpPr>
          <p:nvPr/>
        </p:nvCxnSpPr>
        <p:spPr>
          <a:xfrm>
            <a:off x="7623125" y="3305150"/>
            <a:ext cx="6331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D8809251-E7F4-41AF-84A2-803159DEC991}"/>
              </a:ext>
            </a:extLst>
          </p:cNvPr>
          <p:cNvCxnSpPr>
            <a:cxnSpLocks/>
          </p:cNvCxnSpPr>
          <p:nvPr/>
        </p:nvCxnSpPr>
        <p:spPr>
          <a:xfrm flipV="1">
            <a:off x="8256233" y="3305151"/>
            <a:ext cx="0" cy="1623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BBD09B2-1302-4720-901E-E61CF4F4E307}"/>
              </a:ext>
            </a:extLst>
          </p:cNvPr>
          <p:cNvCxnSpPr/>
          <p:nvPr/>
        </p:nvCxnSpPr>
        <p:spPr>
          <a:xfrm>
            <a:off x="8256233" y="4928816"/>
            <a:ext cx="0" cy="49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7550D81-9A81-4BD1-BF58-E0A2A2B18B88}"/>
              </a:ext>
            </a:extLst>
          </p:cNvPr>
          <p:cNvCxnSpPr/>
          <p:nvPr/>
        </p:nvCxnSpPr>
        <p:spPr>
          <a:xfrm flipH="1">
            <a:off x="2716807" y="4928816"/>
            <a:ext cx="55394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0ECFB0B-BDC5-463A-A3BD-56A41F0211B2}"/>
              </a:ext>
            </a:extLst>
          </p:cNvPr>
          <p:cNvCxnSpPr/>
          <p:nvPr/>
        </p:nvCxnSpPr>
        <p:spPr>
          <a:xfrm>
            <a:off x="2716807" y="4928816"/>
            <a:ext cx="0" cy="49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19D5B50-0DEE-4D1D-BA1A-6C99511DD4F2}"/>
              </a:ext>
            </a:extLst>
          </p:cNvPr>
          <p:cNvSpPr txBox="1"/>
          <p:nvPr/>
        </p:nvSpPr>
        <p:spPr>
          <a:xfrm>
            <a:off x="2458374" y="5368421"/>
            <a:ext cx="240411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2 grouping radius(0.4)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D3B61BF-BEF3-4596-9E27-926BE3EF4DB4}"/>
              </a:ext>
            </a:extLst>
          </p:cNvPr>
          <p:cNvSpPr txBox="1"/>
          <p:nvPr/>
        </p:nvSpPr>
        <p:spPr>
          <a:xfrm>
            <a:off x="5095237" y="5380645"/>
            <a:ext cx="240411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1 feature vector</a:t>
            </a:r>
          </a:p>
        </p:txBody>
      </p:sp>
    </p:spTree>
    <p:extLst>
      <p:ext uri="{BB962C8B-B14F-4D97-AF65-F5344CB8AC3E}">
        <p14:creationId xmlns:p14="http://schemas.microsoft.com/office/powerpoint/2010/main" val="296350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Pointnet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++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segmentation 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E83455-B17C-4ADF-8A8E-7EE9B9B5F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81" y="4239908"/>
            <a:ext cx="8735644" cy="8287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D3A6340-A41D-4149-BD17-4B50C4F8E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11" y="2232027"/>
            <a:ext cx="5077534" cy="2857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3A6604-3D73-4486-BB73-AF912E1E5C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69" y="3098742"/>
            <a:ext cx="8421275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36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8141</TotalTime>
  <Words>383</Words>
  <Application>Microsoft Office PowerPoint</Application>
  <PresentationFormat>화면 슬라이드 쇼(4:3)</PresentationFormat>
  <Paragraphs>113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Arial</vt:lpstr>
      <vt:lpstr>맑은 고딕</vt:lpstr>
      <vt:lpstr>나눔고딕</vt:lpstr>
      <vt:lpstr>Times New Roman</vt:lpstr>
      <vt:lpstr>Wingdings</vt:lpstr>
      <vt:lpstr>Office 테마</vt:lpstr>
      <vt:lpstr>Pointnet++</vt:lpstr>
      <vt:lpstr>Topic – point cloud feature extract</vt:lpstr>
      <vt:lpstr>Motivation &amp; contribute</vt:lpstr>
      <vt:lpstr>Pointnet++</vt:lpstr>
      <vt:lpstr>Pointnet++</vt:lpstr>
      <vt:lpstr>Pointnet++</vt:lpstr>
      <vt:lpstr>Pointnet++</vt:lpstr>
      <vt:lpstr>Pointnet++</vt:lpstr>
      <vt:lpstr>Pointnet++</vt:lpstr>
      <vt:lpstr>Pointnet++</vt:lpstr>
      <vt:lpstr>Pointnet++</vt:lpstr>
      <vt:lpstr>Research topic: Cluster–pointnetvlad</vt:lpstr>
      <vt:lpstr>Research topic: Cluster–pointnetvlad</vt:lpstr>
      <vt:lpstr>Q &amp; 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강경수</cp:lastModifiedBy>
  <cp:revision>1682</cp:revision>
  <cp:lastPrinted>2011-08-28T13:13:29Z</cp:lastPrinted>
  <dcterms:created xsi:type="dcterms:W3CDTF">2011-08-24T01:05:33Z</dcterms:created>
  <dcterms:modified xsi:type="dcterms:W3CDTF">2022-11-09T12:25:45Z</dcterms:modified>
</cp:coreProperties>
</file>