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6" r:id="rId3"/>
    <p:sldId id="267" r:id="rId4"/>
    <p:sldId id="303" r:id="rId5"/>
    <p:sldId id="301" r:id="rId6"/>
    <p:sldId id="302" r:id="rId7"/>
    <p:sldId id="299" r:id="rId8"/>
    <p:sldId id="304" r:id="rId9"/>
    <p:sldId id="305" r:id="rId10"/>
    <p:sldId id="308" r:id="rId11"/>
    <p:sldId id="309" r:id="rId12"/>
    <p:sldId id="310" r:id="rId13"/>
    <p:sldId id="311" r:id="rId14"/>
    <p:sldId id="316" r:id="rId15"/>
    <p:sldId id="306" r:id="rId16"/>
    <p:sldId id="314" r:id="rId17"/>
    <p:sldId id="321" r:id="rId18"/>
    <p:sldId id="317" r:id="rId19"/>
    <p:sldId id="318" r:id="rId20"/>
    <p:sldId id="319" r:id="rId21"/>
    <p:sldId id="320" r:id="rId22"/>
    <p:sldId id="263" r:id="rId2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7"/>
    <p:restoredTop sz="74695"/>
  </p:normalViewPr>
  <p:slideViewPr>
    <p:cSldViewPr snapToGrid="0" snapToObjects="1">
      <p:cViewPr varScale="1">
        <p:scale>
          <a:sx n="71" d="100"/>
          <a:sy n="71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9FCC8-F58F-CC42-B136-2B2B6F9E2CCD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C7FAC-2425-6B4D-B1C4-D835F0C342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082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7354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1036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6441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4989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4543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6444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2258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1574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0955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0350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312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3141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723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처음에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플립한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이미지들만 가진 폴더를 만들어지게 하여서 이미지 자체에 차원을 추가해서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labeling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을 해서 하려고 했음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하지만 이러면 넘겨줘야 하는 인자가 너무 많아지고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비효율적임</a:t>
            </a: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그래서 명령어를 치면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r_2 -&gt; r_2_flip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과같이 모든 이미지에 적용이 되며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json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파일도 자동으로 업데이트 되게 하였음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데이터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로더에서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이미지 관련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딕셔너리를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만들고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리턴하는데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이에 </a:t>
            </a:r>
            <a:r>
              <a:rPr lang="en-US" altLang="ko-KR" dirty="0" err="1">
                <a:effectLst/>
                <a:latin typeface="Helvetica Neue" panose="02000503000000020004" pitchFamily="2" charset="0"/>
              </a:rPr>
              <a:t>flip_check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추가로 만들어줬음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endParaRPr lang="en" altLang="ko-Kore-KR" dirty="0">
              <a:effectLst/>
              <a:latin typeface="Helvetica Neue" panose="02000503000000020004" pitchFamily="2" charset="0"/>
            </a:endParaRPr>
          </a:p>
          <a:p>
            <a:r>
              <a:rPr lang="en" altLang="ko-Kore-KR" b="0" i="0" dirty="0">
                <a:solidFill>
                  <a:srgbClr val="D1D5DB"/>
                </a:solidFill>
                <a:effectLst/>
                <a:latin typeface="Söhne"/>
              </a:rPr>
              <a:t>In the data loader, I created and returned a dictionary related to images, and I added </a:t>
            </a:r>
            <a:r>
              <a:rPr lang="en" altLang="ko-Kore-KR" dirty="0" err="1"/>
              <a:t>flip_check</a:t>
            </a:r>
            <a:r>
              <a:rPr lang="en" altLang="ko-Kore-KR" b="0" i="0" dirty="0">
                <a:solidFill>
                  <a:srgbClr val="D1D5DB"/>
                </a:solidFill>
                <a:effectLst/>
                <a:latin typeface="Söhne"/>
              </a:rPr>
              <a:t> to it.</a:t>
            </a:r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7833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5988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6459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4640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6904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9300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174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9E677-7A5B-E048-8BE4-382A78B58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22A2C8-133E-854D-9F3E-11B2D36A7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848A1-EB99-7B4E-85E2-DA853FA9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F9ED83-26C8-5749-A85C-B2D1F21A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08E44-7E80-A54A-8B5D-A0812C21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169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2F117-CAA3-CD49-9861-2562B77E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001FE8-0D72-014C-97DB-BFF69BBDD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54739-C174-554E-8B00-005392C2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B51B52-2BA2-A348-9A35-0B9136EF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61A4C-0C11-1543-ACD9-DDA61173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344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F567BB-3D08-1748-A62D-493383F90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5DAFD2-CF03-2D40-A5AD-BCE0EB9D6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5F0E9-135C-CE4A-945B-F355BC91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042B3-DA32-FB47-9CD9-EE7E4260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D9BF0-D42E-6040-BDE1-C4ACF868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782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EA463-C916-B248-86CA-A0552FBF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89976-5008-3042-8C43-59D1AEEAD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FB800-4F99-E743-8B7E-AA07C31E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2059FE-5B81-1846-8249-69F8DFEE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52D8A-7E7E-E943-997F-6C9539C1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728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47734-5CAE-0C49-AF1E-BB9196A1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5780A5-97EB-B442-BBC2-179A18A61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984E2-0192-EE41-B7C3-0A6CAA68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05C41-9534-4A43-8460-4C5AEF9B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516F2-4797-9443-9093-664DD77E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621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DDD55-C9AE-0342-9475-3296F4C8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76A06-1700-6B49-A05B-10AD52551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AC365-1491-964A-82E6-E3AF6FC39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AE1E1-6E7F-FE45-A28B-43A1FECC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1EDF1B-BA21-C74A-AA78-2071E921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2C068-2BA9-6440-8A2E-24D70923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248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86851-B72E-3744-8A2A-903029E7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B517B8-DC18-8843-A87B-ED0716394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BA974-4F77-B340-9EB3-B282F6D55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2B9616-7204-7C47-B98B-454086EBF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03FBFC-D14D-3946-8F54-E7DD3EFA3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CAECF9-0174-4D4B-9082-C0DFD8DD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516B2D-54DB-5348-A7F1-721B1EB8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46F5D1-10B0-AC42-AE67-CABB89E3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495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F629E-EF84-0F4F-9D32-3E57537F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53170E-B1FF-D840-AC5D-F9E77502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EBBED6-25FF-824C-9E29-BD1B6D04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99841F-372D-C441-9DFC-B68D0896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800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CC3F76-5A02-BC4D-A76C-7329ECAA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195EAF-883E-4943-8238-2751D883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D88E4F-702E-4141-8817-584AE107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607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05681-4382-BC48-A2E8-01773CD11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E7935-20E5-E84F-80A4-AC27207D3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04430C-F35B-AC41-99B3-F1BF83C44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E916D1-AD8B-6F40-B034-45316BAD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73B4AE-1C55-9147-A905-4204CDC7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E636E9-1682-7F44-8B74-7625A89A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703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628BB-2739-D848-9E29-E9F8DE7E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9B79D0-4007-7A4C-A920-3F680FB04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0C91D9-F6DC-8047-9D49-E19EEF622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E10740-FE02-2241-B7C9-0A745C46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F49FE-956F-8349-AC50-86233FEA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8E260B-ABBF-F54E-97F9-65ACEAF7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994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9E4049-BAFE-8441-811C-98013482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45C0FD-5BCB-3A40-897E-D8A416CA5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8301B-556E-DF4B-A701-CAEB5B191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F1422-2986-124D-82A5-596DFCD6A5AA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F74C9F-CB40-F242-9FA2-F73AF35FF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2F2B1-C4E1-B642-9234-6A353DACD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315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1E698-77DC-0640-AFC9-5B351962D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7087"/>
            <a:ext cx="9144000" cy="2102029"/>
          </a:xfrm>
        </p:spPr>
        <p:txBody>
          <a:bodyPr>
            <a:noAutofit/>
          </a:bodyPr>
          <a:lstStyle/>
          <a:p>
            <a:r>
              <a:rPr kumimoji="1" lang="en-US" altLang="ko-Kore-KR" sz="7500" dirty="0" err="1"/>
              <a:t>NeRF</a:t>
            </a:r>
            <a:r>
              <a:rPr kumimoji="1" lang="ko-KR" altLang="en-US" sz="7500" dirty="0"/>
              <a:t> </a:t>
            </a:r>
            <a:r>
              <a:rPr kumimoji="1" lang="en-US" altLang="ko-KR" sz="7500" dirty="0"/>
              <a:t>Uncertainty in</a:t>
            </a:r>
            <a:r>
              <a:rPr kumimoji="1" lang="en-US" altLang="ko-Kore-KR" sz="7500" dirty="0"/>
              <a:t> Code</a:t>
            </a:r>
            <a:endParaRPr kumimoji="1" lang="ko-Kore-KR" altLang="en-US" sz="75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16ADF3-1233-C948-BA9E-52E0CF12D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9180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ko-Kore-KR" sz="3200" dirty="0" err="1"/>
              <a:t>Minjae</a:t>
            </a:r>
            <a:r>
              <a:rPr kumimoji="1" lang="en-US" altLang="ko-Kore-KR" sz="3200" dirty="0"/>
              <a:t> Lee</a:t>
            </a:r>
            <a:endParaRPr kumimoji="1" lang="ko-Kore-KR" altLang="en-US" sz="3200" dirty="0"/>
          </a:p>
        </p:txBody>
      </p:sp>
      <p:pic>
        <p:nvPicPr>
          <p:cNvPr id="4" name="그림 3" descr="장난감이(가) 표시된 사진&#10;&#10;자동 생성된 설명">
            <a:extLst>
              <a:ext uri="{FF2B5EF4-FFF2-40B4-BE49-F238E27FC236}">
                <a16:creationId xmlns:a16="http://schemas.microsoft.com/office/drawing/2014/main" id="{8019EEED-AE61-334E-AC9C-6939D8DCB5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5614015" y="763058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690155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51452" y="1219571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352014"/>
            <a:ext cx="1029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Bundle adjustment only one side view</a:t>
            </a:r>
            <a:endParaRPr kumimoji="0" lang="ko-KR" altLang="en-US" sz="3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129188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C35558E-DACB-2F47-9856-4B18F4B27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9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Visualization of no fix original camera pose</a:t>
            </a:r>
            <a:endParaRPr kumimoji="1" lang="ko-Kore-KR" altLang="en-US" dirty="0"/>
          </a:p>
        </p:txBody>
      </p:sp>
      <p:pic>
        <p:nvPicPr>
          <p:cNvPr id="6" name="그림 5" descr="도표, 라인이(가) 표시된 사진&#10;&#10;자동 생성된 설명">
            <a:extLst>
              <a:ext uri="{FF2B5EF4-FFF2-40B4-BE49-F238E27FC236}">
                <a16:creationId xmlns:a16="http://schemas.microsoft.com/office/drawing/2014/main" id="{83544653-2E34-2A42-A179-C9B4D510B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4" y="2444710"/>
            <a:ext cx="3960000" cy="3960000"/>
          </a:xfrm>
          <a:prstGeom prst="rect">
            <a:avLst/>
          </a:prstGeom>
        </p:spPr>
      </p:pic>
      <p:pic>
        <p:nvPicPr>
          <p:cNvPr id="8" name="그림 7" descr="도표이(가) 표시된 사진&#10;&#10;자동 생성된 설명">
            <a:extLst>
              <a:ext uri="{FF2B5EF4-FFF2-40B4-BE49-F238E27FC236}">
                <a16:creationId xmlns:a16="http://schemas.microsoft.com/office/drawing/2014/main" id="{2596316E-F0A3-8049-A25A-33E856551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570" y="2444710"/>
            <a:ext cx="3960000" cy="3960000"/>
          </a:xfrm>
          <a:prstGeom prst="rect">
            <a:avLst/>
          </a:prstGeom>
        </p:spPr>
      </p:pic>
      <p:pic>
        <p:nvPicPr>
          <p:cNvPr id="10" name="그림 9" descr="도표이(가) 표시된 사진&#10;&#10;자동 생성된 설명">
            <a:extLst>
              <a:ext uri="{FF2B5EF4-FFF2-40B4-BE49-F238E27FC236}">
                <a16:creationId xmlns:a16="http://schemas.microsoft.com/office/drawing/2014/main" id="{55D73A5F-B7F2-CD4A-9F31-B0CC1EA344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570" y="2444710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4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51452" y="1219571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352014"/>
            <a:ext cx="1029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Bundle adjustment only one side view</a:t>
            </a:r>
            <a:endParaRPr kumimoji="0" lang="ko-KR" altLang="en-US" sz="3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129188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C35558E-DACB-2F47-9856-4B18F4B27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9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Visualization of fixed original camera pose</a:t>
            </a:r>
            <a:endParaRPr kumimoji="1" lang="ko-Kore-KR" altLang="en-US" dirty="0"/>
          </a:p>
        </p:txBody>
      </p:sp>
      <p:pic>
        <p:nvPicPr>
          <p:cNvPr id="4" name="그림 3" descr="도표, 라인이(가) 표시된 사진&#10;&#10;자동 생성된 설명">
            <a:extLst>
              <a:ext uri="{FF2B5EF4-FFF2-40B4-BE49-F238E27FC236}">
                <a16:creationId xmlns:a16="http://schemas.microsoft.com/office/drawing/2014/main" id="{C1A772D5-F545-524D-AEEC-ACA8E9478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78" y="2247677"/>
            <a:ext cx="3960000" cy="3960000"/>
          </a:xfrm>
          <a:prstGeom prst="rect">
            <a:avLst/>
          </a:prstGeom>
        </p:spPr>
      </p:pic>
      <p:pic>
        <p:nvPicPr>
          <p:cNvPr id="9" name="그림 8" descr="도표이(가) 표시된 사진&#10;&#10;자동 생성된 설명">
            <a:extLst>
              <a:ext uri="{FF2B5EF4-FFF2-40B4-BE49-F238E27FC236}">
                <a16:creationId xmlns:a16="http://schemas.microsoft.com/office/drawing/2014/main" id="{CEAA48DF-AE91-B941-9C85-95BBA2084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9239" y="2247677"/>
            <a:ext cx="3960000" cy="3960000"/>
          </a:xfrm>
          <a:prstGeom prst="rect">
            <a:avLst/>
          </a:prstGeom>
        </p:spPr>
      </p:pic>
      <p:pic>
        <p:nvPicPr>
          <p:cNvPr id="14" name="그림 13" descr="도표, 라인이(가) 표시된 사진&#10;&#10;자동 생성된 설명">
            <a:extLst>
              <a:ext uri="{FF2B5EF4-FFF2-40B4-BE49-F238E27FC236}">
                <a16:creationId xmlns:a16="http://schemas.microsoft.com/office/drawing/2014/main" id="{039CEDE0-7755-2A4D-A801-EF15DC252A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2000" y="2247677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60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452030"/>
            <a:ext cx="1024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Experiment</a:t>
            </a:r>
            <a:r>
              <a:rPr kumimoji="0" lang="en-US" altLang="ko-KR" sz="40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Result</a:t>
            </a:r>
            <a:endParaRPr kumimoji="0" lang="ko-KR" altLang="en-US" sz="40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1FE6A67-9698-E54D-BA49-C9EDADB8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7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3400" dirty="0"/>
              <a:t>( Ship scene / Epoch = 50k )</a:t>
            </a:r>
            <a:r>
              <a:rPr kumimoji="1" lang="ko-KR" altLang="en-US" sz="3400" dirty="0"/>
              <a:t> </a:t>
            </a:r>
            <a:r>
              <a:rPr kumimoji="1" lang="en-US" altLang="ko-KR" sz="3400" dirty="0"/>
              <a:t>+</a:t>
            </a:r>
            <a:r>
              <a:rPr kumimoji="1" lang="ko-KR" altLang="en-US" sz="3400" dirty="0"/>
              <a:t> </a:t>
            </a:r>
            <a:r>
              <a:rPr kumimoji="1" lang="en-US" altLang="ko-KR" sz="3400" dirty="0"/>
              <a:t>pretrained 10k + modify</a:t>
            </a:r>
            <a:endParaRPr kumimoji="1" lang="ko-Kore-KR" altLang="en-US" sz="3400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BC65C8E5-B47F-7949-8F93-A98780803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82255"/>
              </p:ext>
            </p:extLst>
          </p:nvPr>
        </p:nvGraphicFramePr>
        <p:xfrm>
          <a:off x="639760" y="2647659"/>
          <a:ext cx="1084950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376">
                  <a:extLst>
                    <a:ext uri="{9D8B030D-6E8A-4147-A177-3AD203B41FA5}">
                      <a16:colId xmlns:a16="http://schemas.microsoft.com/office/drawing/2014/main" val="1528142629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2322641612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624553766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1222085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PSNR</a:t>
                      </a:r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SSIM</a:t>
                      </a:r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LPIPS</a:t>
                      </a:r>
                      <a:endParaRPr lang="ko-Kore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1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/>
                        <a:t>16_flip </a:t>
                      </a:r>
                      <a:r>
                        <a:rPr lang="en-US" altLang="ko-KR" sz="2400" dirty="0" err="1"/>
                        <a:t>wu</a:t>
                      </a:r>
                      <a:r>
                        <a:rPr lang="en-US" altLang="ko-KR" sz="2400" dirty="0"/>
                        <a:t> both side</a:t>
                      </a:r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/>
                        <a:t>22.273</a:t>
                      </a:r>
                      <a:endParaRPr lang="ko-Kore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/>
                        <a:t>0.771</a:t>
                      </a:r>
                      <a:endParaRPr lang="ko-Kore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/>
                        <a:t>0.219</a:t>
                      </a:r>
                      <a:endParaRPr lang="ko-Kore-KR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7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16_flip </a:t>
                      </a:r>
                      <a:r>
                        <a:rPr lang="en-US" altLang="ko-KR" sz="2400" dirty="0" err="1"/>
                        <a:t>wu</a:t>
                      </a:r>
                      <a:r>
                        <a:rPr lang="en-US" altLang="ko-KR" sz="2400" dirty="0"/>
                        <a:t> one side</a:t>
                      </a:r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/>
                        <a:t>22.273</a:t>
                      </a:r>
                      <a:endParaRPr lang="ko-Kore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/>
                        <a:t>0.771</a:t>
                      </a:r>
                      <a:endParaRPr lang="ko-Kore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/>
                        <a:t>0.219</a:t>
                      </a:r>
                      <a:endParaRPr lang="ko-Kore-KR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70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400" dirty="0"/>
                        <a:t>16_flip </a:t>
                      </a:r>
                      <a:r>
                        <a:rPr lang="en-US" altLang="ko-Kore-KR" sz="2400" dirty="0" err="1"/>
                        <a:t>wu</a:t>
                      </a:r>
                      <a:r>
                        <a:rPr lang="en-US" altLang="ko-Kore-KR" sz="2400" dirty="0"/>
                        <a:t> no barf</a:t>
                      </a:r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/>
                        <a:t>2</a:t>
                      </a:r>
                      <a:r>
                        <a:rPr lang="en-US" altLang="ko-KR" sz="2400" b="0" dirty="0"/>
                        <a:t>2.125</a:t>
                      </a:r>
                      <a:endParaRPr lang="ko-Kore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/>
                        <a:t>0</a:t>
                      </a:r>
                      <a:r>
                        <a:rPr lang="en-US" altLang="ko-KR" sz="2400" b="0" dirty="0"/>
                        <a:t>.770</a:t>
                      </a:r>
                      <a:endParaRPr lang="ko-Kore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/>
                        <a:t>0</a:t>
                      </a:r>
                      <a:r>
                        <a:rPr lang="en-US" altLang="ko-KR" sz="2400" b="0" dirty="0"/>
                        <a:t>.218</a:t>
                      </a:r>
                      <a:endParaRPr lang="ko-Kore-KR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136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515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452030"/>
            <a:ext cx="1024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Final Ship Experiment Result</a:t>
            </a:r>
            <a:endParaRPr kumimoji="0" lang="ko-KR" altLang="en-US" sz="40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1FE6A67-9698-E54D-BA49-C9EDADB8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7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3400" dirty="0"/>
              <a:t>( Ship scene / Epoch = 50k )</a:t>
            </a:r>
            <a:r>
              <a:rPr kumimoji="1" lang="ko-KR" altLang="en-US" sz="3400" dirty="0"/>
              <a:t> </a:t>
            </a:r>
            <a:r>
              <a:rPr kumimoji="1" lang="en-US" altLang="ko-KR" sz="3400" dirty="0"/>
              <a:t>+</a:t>
            </a:r>
            <a:r>
              <a:rPr kumimoji="1" lang="ko-KR" altLang="en-US" sz="3400" dirty="0"/>
              <a:t> </a:t>
            </a:r>
            <a:r>
              <a:rPr kumimoji="1" lang="en-US" altLang="ko-KR" sz="3400" dirty="0"/>
              <a:t>pretrained 10k + modify</a:t>
            </a:r>
            <a:endParaRPr kumimoji="1" lang="ko-Kore-KR" altLang="en-US" sz="3400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BC65C8E5-B47F-7949-8F93-A98780803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666056"/>
              </p:ext>
            </p:extLst>
          </p:nvPr>
        </p:nvGraphicFramePr>
        <p:xfrm>
          <a:off x="639760" y="2647659"/>
          <a:ext cx="10849504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376">
                  <a:extLst>
                    <a:ext uri="{9D8B030D-6E8A-4147-A177-3AD203B41FA5}">
                      <a16:colId xmlns:a16="http://schemas.microsoft.com/office/drawing/2014/main" val="1528142629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2322641612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624553766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1222085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PSNR</a:t>
                      </a:r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SSIM</a:t>
                      </a:r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LPIPS</a:t>
                      </a:r>
                      <a:endParaRPr lang="ko-Kore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1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base</a:t>
                      </a:r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17.548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0.698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0.352</a:t>
                      </a:r>
                      <a:endParaRPr lang="ko-Kore-KR" alt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7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400" dirty="0"/>
                        <a:t>our</a:t>
                      </a:r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/>
                        <a:t>22.273</a:t>
                      </a:r>
                      <a:endParaRPr lang="ko-Kore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/>
                        <a:t>0.771</a:t>
                      </a:r>
                      <a:endParaRPr lang="ko-Kore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/>
                        <a:t>0.219</a:t>
                      </a:r>
                      <a:endParaRPr lang="ko-Kore-KR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70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400" dirty="0"/>
                        <a:t>upper</a:t>
                      </a:r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/>
                        <a:t>2</a:t>
                      </a:r>
                      <a:r>
                        <a:rPr lang="en-US" altLang="ko-KR" sz="2400" b="0" dirty="0"/>
                        <a:t>5.151</a:t>
                      </a:r>
                      <a:endParaRPr lang="ko-Kore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/>
                        <a:t>0</a:t>
                      </a:r>
                      <a:r>
                        <a:rPr lang="en-US" altLang="ko-KR" sz="2400" b="0" dirty="0"/>
                        <a:t>.810</a:t>
                      </a:r>
                      <a:endParaRPr lang="ko-Kore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/>
                        <a:t>0.187</a:t>
                      </a:r>
                      <a:endParaRPr lang="ko-Kore-KR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136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96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452030"/>
            <a:ext cx="1024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About another Dataset </a:t>
            </a:r>
            <a:endParaRPr kumimoji="0" lang="ko-KR" altLang="en-US" sz="40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1FE6A67-9698-E54D-BA49-C9EDADB8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7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3400" dirty="0"/>
              <a:t>- Epoch = 50k</a:t>
            </a:r>
          </a:p>
          <a:p>
            <a:pPr marL="0" indent="0">
              <a:buNone/>
            </a:pPr>
            <a:endParaRPr kumimoji="1" lang="en-US" altLang="ko-Kore-KR" sz="3400" dirty="0"/>
          </a:p>
          <a:p>
            <a:pPr marL="0" indent="0">
              <a:buNone/>
            </a:pPr>
            <a:r>
              <a:rPr kumimoji="1" lang="en-US" altLang="ko-Kore-KR" sz="3400" dirty="0"/>
              <a:t>- Base : 8 images / pose fix / no </a:t>
            </a:r>
            <a:r>
              <a:rPr kumimoji="1" lang="en-US" altLang="ko-Kore-KR" sz="3400" dirty="0" err="1"/>
              <a:t>uncert</a:t>
            </a:r>
            <a:endParaRPr kumimoji="1" lang="en-US" altLang="ko-Kore-KR" sz="3400" dirty="0"/>
          </a:p>
          <a:p>
            <a:pPr>
              <a:buFontTx/>
              <a:buChar char="-"/>
            </a:pPr>
            <a:r>
              <a:rPr kumimoji="1" lang="en-US" altLang="ko-Kore-KR" sz="3400" dirty="0"/>
              <a:t>Pose : 16 images / one side pose fix / one side no </a:t>
            </a:r>
            <a:r>
              <a:rPr kumimoji="1" lang="en-US" altLang="ko-Kore-KR" sz="3400" dirty="0" err="1"/>
              <a:t>uncert</a:t>
            </a:r>
            <a:r>
              <a:rPr kumimoji="1" lang="en-US" altLang="ko-Kore-KR" sz="3400" dirty="0"/>
              <a:t> /</a:t>
            </a:r>
          </a:p>
          <a:p>
            <a:pPr marL="0" indent="0">
              <a:buNone/>
            </a:pPr>
            <a:r>
              <a:rPr kumimoji="1" lang="en-US" altLang="ko-Kore-KR" sz="3400" dirty="0"/>
              <a:t>	     10k pretrained</a:t>
            </a:r>
          </a:p>
          <a:p>
            <a:pPr>
              <a:buFontTx/>
              <a:buChar char="-"/>
            </a:pPr>
            <a:r>
              <a:rPr kumimoji="1" lang="en-US" altLang="ko-Kore-KR" sz="3400" dirty="0"/>
              <a:t>Upper : 16 images / pose fix / no </a:t>
            </a:r>
            <a:r>
              <a:rPr kumimoji="1" lang="en-US" altLang="ko-Kore-KR" sz="3400" dirty="0" err="1"/>
              <a:t>uncert</a:t>
            </a:r>
            <a:endParaRPr kumimoji="1" lang="en-US" altLang="ko-Kore-KR" sz="3400" dirty="0"/>
          </a:p>
          <a:p>
            <a:pPr marL="0" indent="0">
              <a:buNone/>
            </a:pPr>
            <a:endParaRPr kumimoji="1" lang="en-US" altLang="ko-Kore-KR" sz="3400" dirty="0"/>
          </a:p>
        </p:txBody>
      </p:sp>
    </p:spTree>
    <p:extLst>
      <p:ext uri="{BB962C8B-B14F-4D97-AF65-F5344CB8AC3E}">
        <p14:creationId xmlns:p14="http://schemas.microsoft.com/office/powerpoint/2010/main" val="4170908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452030"/>
            <a:ext cx="1024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Experiment</a:t>
            </a:r>
            <a:r>
              <a:rPr kumimoji="0" lang="en-US" altLang="ko-KR" sz="40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Result</a:t>
            </a:r>
            <a:endParaRPr kumimoji="0" lang="ko-KR" altLang="en-US" sz="40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1FE6A67-9698-E54D-BA49-C9EDADB8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7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3400" dirty="0"/>
              <a:t>( Chair scene )</a:t>
            </a:r>
            <a:endParaRPr kumimoji="1" lang="ko-Kore-KR" altLang="en-US" sz="3400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BC65C8E5-B47F-7949-8F93-A98780803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094157"/>
              </p:ext>
            </p:extLst>
          </p:nvPr>
        </p:nvGraphicFramePr>
        <p:xfrm>
          <a:off x="639760" y="2468369"/>
          <a:ext cx="10849504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376">
                  <a:extLst>
                    <a:ext uri="{9D8B030D-6E8A-4147-A177-3AD203B41FA5}">
                      <a16:colId xmlns:a16="http://schemas.microsoft.com/office/drawing/2014/main" val="1528142629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2322641612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624553766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1222085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PSNR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SSIM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LPIPS</a:t>
                      </a:r>
                      <a:endParaRPr lang="ko-Kore-KR" alt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1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8_ori wo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20.086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0.829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0.244</a:t>
                      </a:r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85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8_ori w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19.405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0.808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0.195</a:t>
                      </a:r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95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600" dirty="0"/>
                        <a:t>16_flip wo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24.765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0.904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0.098</a:t>
                      </a:r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7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/>
                        <a:t>16_flip w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24.641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0.901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0.101</a:t>
                      </a:r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70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600" dirty="0"/>
                        <a:t>16_upper wo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27.276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0.913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0.080</a:t>
                      </a:r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1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600" dirty="0"/>
                        <a:t>16_upper w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26.413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0.899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0.91</a:t>
                      </a:r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6857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989781C-1136-E84A-8C4A-8F581C6D2555}"/>
              </a:ext>
            </a:extLst>
          </p:cNvPr>
          <p:cNvSpPr txBox="1"/>
          <p:nvPr/>
        </p:nvSpPr>
        <p:spPr>
          <a:xfrm>
            <a:off x="648463" y="6310379"/>
            <a:ext cx="6359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* Wo u = no uncertainty / </a:t>
            </a:r>
            <a:r>
              <a:rPr kumimoji="1" lang="en-US" altLang="ko-Kore-KR" dirty="0" err="1"/>
              <a:t>wu</a:t>
            </a:r>
            <a:r>
              <a:rPr kumimoji="1" lang="en-US" altLang="ko-Kore-KR" dirty="0"/>
              <a:t> = uncertainty and barf only one side </a:t>
            </a:r>
            <a:endParaRPr kumimoji="1" lang="ko-Kore-KR" altLang="en-US" dirty="0"/>
          </a:p>
        </p:txBody>
      </p:sp>
      <p:pic>
        <p:nvPicPr>
          <p:cNvPr id="8" name="그림 7" descr="의자, 가구이(가) 표시된 사진&#10;&#10;자동 생성된 설명">
            <a:extLst>
              <a:ext uri="{FF2B5EF4-FFF2-40B4-BE49-F238E27FC236}">
                <a16:creationId xmlns:a16="http://schemas.microsoft.com/office/drawing/2014/main" id="{309EA47B-A0E7-2942-9A47-31A845900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996" y="-246826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09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452030"/>
            <a:ext cx="1024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Experiment</a:t>
            </a:r>
            <a:r>
              <a:rPr kumimoji="0" lang="en-US" altLang="ko-KR" sz="40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Result</a:t>
            </a:r>
            <a:endParaRPr kumimoji="0" lang="ko-KR" altLang="en-US" sz="40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1FE6A67-9698-E54D-BA49-C9EDADB8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7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3400" dirty="0"/>
              <a:t>( </a:t>
            </a:r>
            <a:r>
              <a:rPr kumimoji="1" lang="en-US" altLang="ko-Kore-KR" sz="3400" dirty="0" err="1"/>
              <a:t>ficus</a:t>
            </a:r>
            <a:r>
              <a:rPr kumimoji="1" lang="en-US" altLang="ko-Kore-KR" sz="3400" dirty="0"/>
              <a:t> scene)</a:t>
            </a:r>
            <a:endParaRPr kumimoji="1" lang="ko-Kore-KR" altLang="en-US" sz="3400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BC65C8E5-B47F-7949-8F93-A98780803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425764"/>
              </p:ext>
            </p:extLst>
          </p:nvPr>
        </p:nvGraphicFramePr>
        <p:xfrm>
          <a:off x="639760" y="2504227"/>
          <a:ext cx="10849504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376">
                  <a:extLst>
                    <a:ext uri="{9D8B030D-6E8A-4147-A177-3AD203B41FA5}">
                      <a16:colId xmlns:a16="http://schemas.microsoft.com/office/drawing/2014/main" val="1528142629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2322641612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624553766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1222085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PSNR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SSIM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LPIPS</a:t>
                      </a:r>
                      <a:endParaRPr lang="ko-Kore-KR" alt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1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8_ori wo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17.021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0.817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0.269</a:t>
                      </a:r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85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8_ori w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14.865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0.732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/>
                        <a:t>0.290</a:t>
                      </a:r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95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600" dirty="0"/>
                        <a:t>16_flip wo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7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/>
                        <a:t>16_flip w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70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600" dirty="0"/>
                        <a:t>16_upper wo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23.205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0.906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0.083</a:t>
                      </a:r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1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600" dirty="0"/>
                        <a:t>16_upper w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23.372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0.907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0.082</a:t>
                      </a:r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68575"/>
                  </a:ext>
                </a:extLst>
              </a:tr>
            </a:tbl>
          </a:graphicData>
        </a:graphic>
      </p:graphicFrame>
      <p:pic>
        <p:nvPicPr>
          <p:cNvPr id="6" name="그림 5" descr="실내용 화초, 화분, 식물, 꽃병이(가) 표시된 사진&#10;&#10;자동 생성된 설명">
            <a:extLst>
              <a:ext uri="{FF2B5EF4-FFF2-40B4-BE49-F238E27FC236}">
                <a16:creationId xmlns:a16="http://schemas.microsoft.com/office/drawing/2014/main" id="{BA2C99B9-42C6-D846-A9B5-296F48426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996" y="-125356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57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452030"/>
            <a:ext cx="1024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Experiment</a:t>
            </a:r>
            <a:r>
              <a:rPr kumimoji="0" lang="en-US" altLang="ko-KR" sz="40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Result(</a:t>
            </a:r>
            <a:r>
              <a:rPr lang="en-US" altLang="ko-KR" sz="40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barf</a:t>
            </a:r>
            <a:r>
              <a:rPr kumimoji="0" lang="en-US" altLang="ko-KR" sz="40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)</a:t>
            </a:r>
            <a:endParaRPr kumimoji="0" lang="ko-KR" altLang="en-US" sz="40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1FE6A67-9698-E54D-BA49-C9EDADB8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7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3400" dirty="0"/>
              <a:t>( materials scene)</a:t>
            </a:r>
            <a:endParaRPr kumimoji="1" lang="ko-Kore-KR" altLang="en-US" sz="3400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BC65C8E5-B47F-7949-8F93-A98780803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456766"/>
              </p:ext>
            </p:extLst>
          </p:nvPr>
        </p:nvGraphicFramePr>
        <p:xfrm>
          <a:off x="639760" y="2504227"/>
          <a:ext cx="10849504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376">
                  <a:extLst>
                    <a:ext uri="{9D8B030D-6E8A-4147-A177-3AD203B41FA5}">
                      <a16:colId xmlns:a16="http://schemas.microsoft.com/office/drawing/2014/main" val="1528142629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2322641612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624553766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1222085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PSNR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SSIM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LPIPS</a:t>
                      </a:r>
                      <a:endParaRPr lang="ko-Kore-KR" alt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1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8_ori wo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85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8_ori w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20.139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0.818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0.209</a:t>
                      </a:r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95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600" dirty="0"/>
                        <a:t>16_flip wo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7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/>
                        <a:t>16_flip w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19.643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0.833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0.157</a:t>
                      </a:r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70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600" dirty="0"/>
                        <a:t>16_upper wo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1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600" dirty="0"/>
                        <a:t>16_upper w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24.300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0.892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0.109</a:t>
                      </a:r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68575"/>
                  </a:ext>
                </a:extLst>
              </a:tr>
            </a:tbl>
          </a:graphicData>
        </a:graphic>
      </p:graphicFrame>
      <p:pic>
        <p:nvPicPr>
          <p:cNvPr id="8" name="그림 7" descr="패션 액세서리, 구체, 보석이(가) 표시된 사진&#10;&#10;자동 생성된 설명">
            <a:extLst>
              <a:ext uri="{FF2B5EF4-FFF2-40B4-BE49-F238E27FC236}">
                <a16:creationId xmlns:a16="http://schemas.microsoft.com/office/drawing/2014/main" id="{56337391-0F20-F046-85E7-627CC0B66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532" y="-280084"/>
            <a:ext cx="2880000" cy="288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13FA3D-9A5B-3C48-A90A-67FD7B84A039}"/>
              </a:ext>
            </a:extLst>
          </p:cNvPr>
          <p:cNvSpPr txBox="1"/>
          <p:nvPr/>
        </p:nvSpPr>
        <p:spPr>
          <a:xfrm>
            <a:off x="968189" y="6239436"/>
            <a:ext cx="833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* </a:t>
            </a:r>
            <a:r>
              <a:rPr kumimoji="1" lang="en-US" altLang="ko-Kore-KR" dirty="0"/>
              <a:t>Flip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시</a:t>
            </a:r>
            <a:r>
              <a:rPr kumimoji="1" lang="ko-KR" altLang="en-US" dirty="0"/>
              <a:t> </a:t>
            </a:r>
            <a:r>
              <a:rPr kumimoji="1" lang="en-US" altLang="ko-KR" dirty="0"/>
              <a:t>view</a:t>
            </a:r>
            <a:r>
              <a:rPr kumimoji="1" lang="ko-KR" altLang="en-US" dirty="0" err="1"/>
              <a:t>에따라</a:t>
            </a:r>
            <a:r>
              <a:rPr kumimoji="1" lang="ko-KR" altLang="en-US" dirty="0"/>
              <a:t> 공의 색깔이 달라져서 </a:t>
            </a:r>
            <a:r>
              <a:rPr kumimoji="1" lang="en-US" altLang="ko-KR" dirty="0" err="1"/>
              <a:t>psrn</a:t>
            </a:r>
            <a:r>
              <a:rPr kumimoji="1" lang="ko-KR" altLang="en-US" dirty="0"/>
              <a:t> 감소 하지만 </a:t>
            </a:r>
            <a:r>
              <a:rPr kumimoji="1" lang="en-US" altLang="ko-KR" dirty="0" err="1"/>
              <a:t>ssim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lpips</a:t>
            </a:r>
            <a:r>
              <a:rPr kumimoji="1" lang="ko-KR" altLang="en-US" dirty="0"/>
              <a:t>는 잘 </a:t>
            </a:r>
            <a:r>
              <a:rPr kumimoji="1" lang="ko-KR" altLang="en-US" dirty="0" err="1"/>
              <a:t>잡은듯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32813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452030"/>
            <a:ext cx="1024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Experiment</a:t>
            </a:r>
            <a:r>
              <a:rPr kumimoji="0" lang="en-US" altLang="ko-KR" sz="40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Result(nerf)</a:t>
            </a:r>
            <a:endParaRPr kumimoji="0" lang="ko-KR" altLang="en-US" sz="40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1FE6A67-9698-E54D-BA49-C9EDADB8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7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3400" dirty="0"/>
              <a:t>( materials scene)</a:t>
            </a:r>
            <a:endParaRPr kumimoji="1" lang="ko-Kore-KR" altLang="en-US" sz="3400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BC65C8E5-B47F-7949-8F93-A98780803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134229"/>
              </p:ext>
            </p:extLst>
          </p:nvPr>
        </p:nvGraphicFramePr>
        <p:xfrm>
          <a:off x="639760" y="2504227"/>
          <a:ext cx="10849504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376">
                  <a:extLst>
                    <a:ext uri="{9D8B030D-6E8A-4147-A177-3AD203B41FA5}">
                      <a16:colId xmlns:a16="http://schemas.microsoft.com/office/drawing/2014/main" val="1528142629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2322641612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624553766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1222085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PSNR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SSIM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LPIPS</a:t>
                      </a:r>
                      <a:endParaRPr lang="ko-Kore-KR" alt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1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8_ori wo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85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8_ori w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95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600" dirty="0"/>
                        <a:t>16_flip wo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7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/>
                        <a:t>16_flip w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70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600" dirty="0"/>
                        <a:t>16_upper wo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1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600" dirty="0"/>
                        <a:t>16_upper w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68575"/>
                  </a:ext>
                </a:extLst>
              </a:tr>
            </a:tbl>
          </a:graphicData>
        </a:graphic>
      </p:graphicFrame>
      <p:pic>
        <p:nvPicPr>
          <p:cNvPr id="8" name="그림 7" descr="패션 액세서리, 구체, 보석이(가) 표시된 사진&#10;&#10;자동 생성된 설명">
            <a:extLst>
              <a:ext uri="{FF2B5EF4-FFF2-40B4-BE49-F238E27FC236}">
                <a16:creationId xmlns:a16="http://schemas.microsoft.com/office/drawing/2014/main" id="{56337391-0F20-F046-85E7-627CC0B66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532" y="-280084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08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452030"/>
            <a:ext cx="1024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Experiment</a:t>
            </a:r>
            <a:r>
              <a:rPr kumimoji="0" lang="en-US" altLang="ko-KR" sz="40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Result</a:t>
            </a:r>
            <a:endParaRPr kumimoji="0" lang="ko-KR" altLang="en-US" sz="40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1FE6A67-9698-E54D-BA49-C9EDADB8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7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3400" dirty="0"/>
              <a:t>( hotdog scene)</a:t>
            </a:r>
            <a:endParaRPr kumimoji="1" lang="ko-Kore-KR" altLang="en-US" sz="3400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BC65C8E5-B47F-7949-8F93-A98780803C50}"/>
              </a:ext>
            </a:extLst>
          </p:cNvPr>
          <p:cNvGraphicFramePr>
            <a:graphicFrameLocks noGrp="1"/>
          </p:cNvGraphicFramePr>
          <p:nvPr/>
        </p:nvGraphicFramePr>
        <p:xfrm>
          <a:off x="639760" y="2504227"/>
          <a:ext cx="10849504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376">
                  <a:extLst>
                    <a:ext uri="{9D8B030D-6E8A-4147-A177-3AD203B41FA5}">
                      <a16:colId xmlns:a16="http://schemas.microsoft.com/office/drawing/2014/main" val="1528142629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2322641612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624553766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1222085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PSNR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SSIM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LPIPS</a:t>
                      </a:r>
                      <a:endParaRPr lang="ko-Kore-KR" alt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1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8_ori wo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85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8_ori w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95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600" dirty="0"/>
                        <a:t>16_flip wo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7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/>
                        <a:t>16_flip w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70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600" dirty="0"/>
                        <a:t>16_upper wo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1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600" dirty="0"/>
                        <a:t>16_upper w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68575"/>
                  </a:ext>
                </a:extLst>
              </a:tr>
            </a:tbl>
          </a:graphicData>
        </a:graphic>
      </p:graphicFrame>
      <p:pic>
        <p:nvPicPr>
          <p:cNvPr id="4" name="그림 3" descr="패스트푸드, 간식, 샌드위치, 음식이(가) 표시된 사진&#10;&#10;자동 생성된 설명">
            <a:extLst>
              <a:ext uri="{FF2B5EF4-FFF2-40B4-BE49-F238E27FC236}">
                <a16:creationId xmlns:a16="http://schemas.microsoft.com/office/drawing/2014/main" id="{34AED81A-11CB-F640-BC1A-E905D0C41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423" y="-375773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0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452030"/>
            <a:ext cx="1024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Volume Rendering Equation</a:t>
            </a:r>
            <a:endParaRPr kumimoji="0" lang="ko-KR" altLang="en-US" sz="3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51B9EE-D988-6542-B811-319C0AC07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33" y="2627002"/>
            <a:ext cx="11237334" cy="38680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6916572-558F-174C-8195-215AB6430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33" y="1544221"/>
            <a:ext cx="10599450" cy="105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23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452030"/>
            <a:ext cx="1024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Experiment</a:t>
            </a:r>
            <a:r>
              <a:rPr kumimoji="0" lang="en-US" altLang="ko-KR" sz="40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Result</a:t>
            </a:r>
            <a:endParaRPr kumimoji="0" lang="ko-KR" altLang="en-US" sz="40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1FE6A67-9698-E54D-BA49-C9EDADB8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7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3400" dirty="0"/>
              <a:t>( </a:t>
            </a:r>
            <a:r>
              <a:rPr kumimoji="1" lang="en-US" altLang="ko-Kore-KR" sz="3400" dirty="0" err="1"/>
              <a:t>lego</a:t>
            </a:r>
            <a:r>
              <a:rPr kumimoji="1" lang="en-US" altLang="ko-Kore-KR" sz="3400" dirty="0"/>
              <a:t> scene)</a:t>
            </a:r>
            <a:endParaRPr kumimoji="1" lang="ko-Kore-KR" altLang="en-US" sz="3400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BC65C8E5-B47F-7949-8F93-A98780803C50}"/>
              </a:ext>
            </a:extLst>
          </p:cNvPr>
          <p:cNvGraphicFramePr>
            <a:graphicFrameLocks noGrp="1"/>
          </p:cNvGraphicFramePr>
          <p:nvPr/>
        </p:nvGraphicFramePr>
        <p:xfrm>
          <a:off x="639760" y="2504227"/>
          <a:ext cx="10849504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376">
                  <a:extLst>
                    <a:ext uri="{9D8B030D-6E8A-4147-A177-3AD203B41FA5}">
                      <a16:colId xmlns:a16="http://schemas.microsoft.com/office/drawing/2014/main" val="1528142629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2322641612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624553766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1222085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PSNR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SSIM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LPIPS</a:t>
                      </a:r>
                      <a:endParaRPr lang="ko-Kore-KR" alt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1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8_ori wo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85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8_ori w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95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600" dirty="0"/>
                        <a:t>16_flip wo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7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/>
                        <a:t>16_flip w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70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600" dirty="0"/>
                        <a:t>16_upper wo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1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600" dirty="0"/>
                        <a:t>16_upper w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68575"/>
                  </a:ext>
                </a:extLst>
              </a:tr>
            </a:tbl>
          </a:graphicData>
        </a:graphic>
      </p:graphicFrame>
      <p:pic>
        <p:nvPicPr>
          <p:cNvPr id="4" name="그림 3" descr="장난감, 축적 모형, 바퀴, 건설세트 장난감이(가) 표시된 사진&#10;&#10;자동 생성된 설명">
            <a:extLst>
              <a:ext uri="{FF2B5EF4-FFF2-40B4-BE49-F238E27FC236}">
                <a16:creationId xmlns:a16="http://schemas.microsoft.com/office/drawing/2014/main" id="{F4A75421-5ECB-134B-A051-F35A88991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996" y="-246826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51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40B0A-A116-4341-8149-E9A2D79B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FB9C4-0231-F745-A228-8D4B7CE5A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앞에것은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/>
              <a:t>장의 평균이고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unobserved</a:t>
            </a:r>
            <a:r>
              <a:rPr kumimoji="1" lang="ko-KR" altLang="en-US" dirty="0"/>
              <a:t> </a:t>
            </a:r>
            <a:r>
              <a:rPr kumimoji="1" lang="en-US" altLang="ko-KR" dirty="0"/>
              <a:t>view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선택해서 하면 </a:t>
            </a:r>
            <a:r>
              <a:rPr kumimoji="1" lang="ko-KR" altLang="en-US" dirty="0" err="1"/>
              <a:t>그부분은</a:t>
            </a:r>
            <a:r>
              <a:rPr kumimoji="1" lang="ko-KR" altLang="en-US" dirty="0"/>
              <a:t> 성능이 올라감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5756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B1EFD2-3F82-4063-A43F-162807BF9B6C}"/>
              </a:ext>
            </a:extLst>
          </p:cNvPr>
          <p:cNvSpPr txBox="1"/>
          <p:nvPr/>
        </p:nvSpPr>
        <p:spPr>
          <a:xfrm>
            <a:off x="0" y="2195667"/>
            <a:ext cx="125036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5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Thank you for listening!</a:t>
            </a:r>
            <a:endParaRPr lang="ko-KR" altLang="en-US" sz="65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2" name="그림 1" descr="장난감이(가) 표시된 사진&#10;&#10;자동 생성된 설명">
            <a:extLst>
              <a:ext uri="{FF2B5EF4-FFF2-40B4-BE49-F238E27FC236}">
                <a16:creationId xmlns:a16="http://schemas.microsoft.com/office/drawing/2014/main" id="{6DCA22D4-05B3-E8DE-C1F6-F9197BFC18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4721885" y="4062271"/>
            <a:ext cx="2124093" cy="2124093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52129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452030"/>
            <a:ext cx="1024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Equation in code</a:t>
            </a:r>
            <a:endParaRPr kumimoji="0" lang="ko-KR" altLang="en-US" sz="3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4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D2C7D405-1D99-A840-82AC-1BC3ADDED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455506"/>
            <a:ext cx="11887200" cy="1879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26E1E2-2C8F-7D4A-885F-9FD15A650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32" y="1996372"/>
            <a:ext cx="11187936" cy="11128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C4E3C1-A3BA-F247-AC0A-7145D47DF7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032" y="5543964"/>
            <a:ext cx="9808575" cy="48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5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51452" y="1255429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352014"/>
            <a:ext cx="1029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Distinguish</a:t>
            </a:r>
            <a:r>
              <a:rPr lang="ko-KR" altLang="en-US" sz="36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</a:t>
            </a:r>
            <a:r>
              <a:rPr lang="en-US" altLang="ko-KR" sz="36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original</a:t>
            </a:r>
            <a:r>
              <a:rPr lang="ko-KR" altLang="en-US" sz="36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</a:t>
            </a:r>
            <a:r>
              <a:rPr lang="en-US" altLang="ko-KR" sz="3600" dirty="0" err="1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img</a:t>
            </a:r>
            <a:r>
              <a:rPr lang="ko-KR" altLang="en-US" sz="36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</a:t>
            </a:r>
            <a:r>
              <a:rPr lang="en-US" altLang="ko-KR" sz="36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and</a:t>
            </a:r>
            <a:r>
              <a:rPr lang="ko-KR" altLang="en-US" sz="36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</a:t>
            </a:r>
            <a:r>
              <a:rPr lang="en-US" altLang="ko-KR" sz="36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flip</a:t>
            </a:r>
            <a:r>
              <a:rPr lang="ko-KR" altLang="en-US" sz="36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</a:t>
            </a:r>
            <a:r>
              <a:rPr lang="en-US" altLang="ko-KR" sz="3600" dirty="0" err="1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img</a:t>
            </a:r>
            <a:endParaRPr kumimoji="0" lang="ko-KR" altLang="en-US" sz="3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129188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2AE351B-883E-4D40-9F9E-0F64321A0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Make flip folder -&gt; inefficient</a:t>
            </a:r>
          </a:p>
          <a:p>
            <a:endParaRPr lang="en-US" altLang="ko-Kore-KR" dirty="0"/>
          </a:p>
          <a:p>
            <a:r>
              <a:rPr lang="en-US" altLang="ko-Kore-KR" dirty="0"/>
              <a:t>Command -&gt; make flip images and json file</a:t>
            </a:r>
          </a:p>
          <a:p>
            <a:endParaRPr lang="en-US" altLang="ko-Kore-KR" dirty="0"/>
          </a:p>
          <a:p>
            <a:r>
              <a:rPr lang="en-US" altLang="ko-Kore-KR" dirty="0"/>
              <a:t>In the Dataset class, I created and returned a dictionary related to images, and I added </a:t>
            </a:r>
            <a:r>
              <a:rPr lang="en-US" altLang="ko-Kore-KR" dirty="0" err="1"/>
              <a:t>flip_check</a:t>
            </a:r>
            <a:r>
              <a:rPr lang="en-US" altLang="ko-Kore-KR" dirty="0"/>
              <a:t> to it.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7586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51452" y="1255429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352014"/>
            <a:ext cx="1029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Consider uncertainty only one side view in code </a:t>
            </a:r>
            <a:endParaRPr kumimoji="0" lang="ko-KR" altLang="en-US" sz="3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129188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C35558E-DACB-2F47-9856-4B18F4B27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918"/>
            <a:ext cx="10515600" cy="4351338"/>
          </a:xfrm>
        </p:spPr>
        <p:txBody>
          <a:bodyPr/>
          <a:lstStyle/>
          <a:p>
            <a:r>
              <a:rPr kumimoji="1" lang="en-US" altLang="ko-Kore-KR" dirty="0"/>
              <a:t>Method 1: Calculate loss0 and loss 1 separately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10" name="그림 9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C1884AB5-8EFE-7049-BF8D-B17BD3B29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700" y="2010186"/>
            <a:ext cx="8864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4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51452" y="1255429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352014"/>
            <a:ext cx="1029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Consider uncertainty only one side view in code </a:t>
            </a:r>
            <a:endParaRPr kumimoji="0" lang="ko-KR" altLang="en-US" sz="3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129188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C35558E-DACB-2F47-9856-4B18F4B27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918"/>
            <a:ext cx="10515600" cy="4351338"/>
          </a:xfrm>
        </p:spPr>
        <p:txBody>
          <a:bodyPr/>
          <a:lstStyle/>
          <a:p>
            <a:r>
              <a:rPr kumimoji="1" lang="en-US" altLang="ko-Kore-KR" dirty="0"/>
              <a:t>Method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: Define only one loss to consider alpha term together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4" name="그림 3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D63D9151-75F5-CA49-9521-C42BE9B07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450" y="2048286"/>
            <a:ext cx="82931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6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452030"/>
            <a:ext cx="1024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Experiment Result</a:t>
            </a:r>
            <a:endParaRPr kumimoji="0" lang="ko-KR" altLang="en-US" sz="40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1FE6A67-9698-E54D-BA49-C9EDADB8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7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3400" dirty="0"/>
              <a:t>( Ship scene / Epoch = 50k )</a:t>
            </a:r>
            <a:endParaRPr kumimoji="1" lang="ko-Kore-KR" altLang="en-US" sz="3400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BC65C8E5-B47F-7949-8F93-A98780803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97382"/>
              </p:ext>
            </p:extLst>
          </p:nvPr>
        </p:nvGraphicFramePr>
        <p:xfrm>
          <a:off x="639760" y="2533356"/>
          <a:ext cx="1084950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376">
                  <a:extLst>
                    <a:ext uri="{9D8B030D-6E8A-4147-A177-3AD203B41FA5}">
                      <a16:colId xmlns:a16="http://schemas.microsoft.com/office/drawing/2014/main" val="1528142629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2322641612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624553766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1222085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PSNR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SSIM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LPIPS</a:t>
                      </a:r>
                      <a:endParaRPr lang="ko-Kore-KR" alt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1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8_ori wo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17.548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0.698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0.352</a:t>
                      </a:r>
                      <a:endParaRPr lang="ko-Kore-KR" alt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85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600" dirty="0"/>
                        <a:t>16_flip wo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21.898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0.769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0.216</a:t>
                      </a:r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7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/>
                        <a:t>16_flip w u m1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1" dirty="0"/>
                        <a:t>9.718</a:t>
                      </a:r>
                      <a:endParaRPr lang="ko-Kore-KR" alt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1" dirty="0"/>
                        <a:t>0.532</a:t>
                      </a:r>
                      <a:endParaRPr lang="ko-Kore-KR" alt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1" dirty="0"/>
                        <a:t>0.555</a:t>
                      </a:r>
                      <a:endParaRPr lang="ko-Kore-KR" altLang="en-US" sz="2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70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/>
                        <a:t>16_flip w u m2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1" dirty="0"/>
                        <a:t>11.312</a:t>
                      </a:r>
                      <a:endParaRPr lang="ko-Kore-KR" alt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1" dirty="0"/>
                        <a:t>0.612</a:t>
                      </a:r>
                      <a:endParaRPr lang="ko-Kore-KR" alt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1" dirty="0"/>
                        <a:t>0.492</a:t>
                      </a:r>
                      <a:endParaRPr lang="ko-Kore-KR" altLang="en-US" sz="2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41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/>
                        <a:t>16_flip w u all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22.047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0.771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0.225</a:t>
                      </a:r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18446"/>
                  </a:ext>
                </a:extLst>
              </a:tr>
            </a:tbl>
          </a:graphicData>
        </a:graphic>
      </p:graphicFrame>
      <p:pic>
        <p:nvPicPr>
          <p:cNvPr id="7" name="그림 6" descr="교통, 선박, 보트, 항해선이(가) 표시된 사진&#10;&#10;자동 생성된 설명">
            <a:extLst>
              <a:ext uri="{FF2B5EF4-FFF2-40B4-BE49-F238E27FC236}">
                <a16:creationId xmlns:a16="http://schemas.microsoft.com/office/drawing/2014/main" id="{99D48DB9-F819-BB41-91A9-572AB8438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493" y="-572096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1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452030"/>
            <a:ext cx="1024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Experiment Result</a:t>
            </a:r>
            <a:endParaRPr kumimoji="0" lang="ko-KR" altLang="en-US" sz="40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1FE6A67-9698-E54D-BA49-C9EDADB8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7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3400" dirty="0"/>
              <a:t>( Ship scene / Epoch = 50k )</a:t>
            </a:r>
            <a:r>
              <a:rPr kumimoji="1" lang="ko-KR" altLang="en-US" sz="3400" dirty="0"/>
              <a:t> </a:t>
            </a:r>
            <a:r>
              <a:rPr kumimoji="1" lang="en-US" altLang="ko-KR" sz="3400" dirty="0"/>
              <a:t>+</a:t>
            </a:r>
            <a:r>
              <a:rPr kumimoji="1" lang="ko-KR" altLang="en-US" sz="3400" dirty="0"/>
              <a:t> </a:t>
            </a:r>
            <a:r>
              <a:rPr kumimoji="1" lang="en-US" altLang="ko-KR" sz="3400" dirty="0"/>
              <a:t>pretrained 10k</a:t>
            </a:r>
            <a:endParaRPr kumimoji="1" lang="ko-Kore-KR" altLang="en-US" sz="3400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BC65C8E5-B47F-7949-8F93-A98780803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149106"/>
              </p:ext>
            </p:extLst>
          </p:nvPr>
        </p:nvGraphicFramePr>
        <p:xfrm>
          <a:off x="639760" y="2533356"/>
          <a:ext cx="1084950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376">
                  <a:extLst>
                    <a:ext uri="{9D8B030D-6E8A-4147-A177-3AD203B41FA5}">
                      <a16:colId xmlns:a16="http://schemas.microsoft.com/office/drawing/2014/main" val="1528142629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2322641612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624553766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1222085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PSNR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SSIM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LPIPS</a:t>
                      </a:r>
                      <a:endParaRPr lang="ko-Kore-KR" alt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1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8_ori wo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17.548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0.698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0.352</a:t>
                      </a:r>
                      <a:endParaRPr lang="ko-Kore-KR" alt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85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600" dirty="0"/>
                        <a:t>16_flip wo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21.898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0.769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0.216</a:t>
                      </a:r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7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/>
                        <a:t>16_flip w u m1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1" dirty="0"/>
                        <a:t>20.501</a:t>
                      </a:r>
                      <a:endParaRPr lang="ko-Kore-KR" alt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1" dirty="0"/>
                        <a:t>0.732</a:t>
                      </a:r>
                      <a:endParaRPr lang="ko-Kore-KR" alt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1" dirty="0"/>
                        <a:t>0.271</a:t>
                      </a:r>
                      <a:endParaRPr lang="ko-Kore-KR" altLang="en-US" sz="2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70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/>
                        <a:t>16_flip w u m2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1" dirty="0"/>
                        <a:t>20.861</a:t>
                      </a:r>
                      <a:endParaRPr lang="ko-Kore-KR" alt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1" dirty="0"/>
                        <a:t>0.741</a:t>
                      </a:r>
                      <a:endParaRPr lang="ko-Kore-KR" alt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1" dirty="0"/>
                        <a:t>0.257</a:t>
                      </a:r>
                      <a:endParaRPr lang="ko-Kore-KR" altLang="en-US" sz="2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41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/>
                        <a:t>16_flip w u all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22.047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0.771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0.225</a:t>
                      </a:r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1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1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452030"/>
            <a:ext cx="1024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Experiment</a:t>
            </a:r>
            <a:r>
              <a:rPr kumimoji="0" lang="en-US" altLang="ko-KR" sz="40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Result</a:t>
            </a:r>
            <a:endParaRPr kumimoji="0" lang="ko-KR" altLang="en-US" sz="40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1FE6A67-9698-E54D-BA49-C9EDADB8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7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3400" dirty="0"/>
              <a:t>( Ship scene / Epoch = 50k )</a:t>
            </a:r>
            <a:r>
              <a:rPr kumimoji="1" lang="ko-KR" altLang="en-US" sz="3400" dirty="0"/>
              <a:t> </a:t>
            </a:r>
            <a:r>
              <a:rPr kumimoji="1" lang="en-US" altLang="ko-KR" sz="3400" dirty="0"/>
              <a:t>+</a:t>
            </a:r>
            <a:r>
              <a:rPr kumimoji="1" lang="ko-KR" altLang="en-US" sz="3400" dirty="0"/>
              <a:t> </a:t>
            </a:r>
            <a:r>
              <a:rPr kumimoji="1" lang="en-US" altLang="ko-KR" sz="3400" dirty="0"/>
              <a:t>pretrained 10k + modify</a:t>
            </a:r>
            <a:endParaRPr kumimoji="1" lang="ko-Kore-KR" altLang="en-US" sz="3400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BC65C8E5-B47F-7949-8F93-A98780803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943966"/>
              </p:ext>
            </p:extLst>
          </p:nvPr>
        </p:nvGraphicFramePr>
        <p:xfrm>
          <a:off x="639760" y="2647659"/>
          <a:ext cx="1084950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376">
                  <a:extLst>
                    <a:ext uri="{9D8B030D-6E8A-4147-A177-3AD203B41FA5}">
                      <a16:colId xmlns:a16="http://schemas.microsoft.com/office/drawing/2014/main" val="1528142629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2322641612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624553766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1222085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PSNR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SSIM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LPIPS</a:t>
                      </a:r>
                      <a:endParaRPr lang="ko-Kore-KR" alt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1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8_ori wo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17.548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0.698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0.352</a:t>
                      </a:r>
                      <a:endParaRPr lang="ko-Kore-KR" alt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85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600" dirty="0"/>
                        <a:t>16_flip wo u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21.898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0.769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0.216</a:t>
                      </a:r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7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/>
                        <a:t>16_flip </a:t>
                      </a:r>
                      <a:r>
                        <a:rPr lang="en-US" altLang="ko-KR" sz="2600" dirty="0" err="1"/>
                        <a:t>wu</a:t>
                      </a:r>
                      <a:r>
                        <a:rPr lang="en-US" altLang="ko-KR" sz="2600" dirty="0"/>
                        <a:t> m1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1" dirty="0"/>
                        <a:t>22.273</a:t>
                      </a:r>
                      <a:endParaRPr lang="ko-Kore-KR" alt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1" dirty="0"/>
                        <a:t>0.771</a:t>
                      </a:r>
                      <a:endParaRPr lang="ko-Kore-KR" alt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1" dirty="0"/>
                        <a:t>0.219</a:t>
                      </a:r>
                      <a:endParaRPr lang="ko-Kore-KR" altLang="en-US" sz="2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70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/>
                        <a:t>16_flip </a:t>
                      </a:r>
                      <a:r>
                        <a:rPr lang="en-US" altLang="ko-KR" sz="2600" dirty="0" err="1"/>
                        <a:t>wu</a:t>
                      </a:r>
                      <a:r>
                        <a:rPr lang="en-US" altLang="ko-KR" sz="2600" dirty="0"/>
                        <a:t> all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22.047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0.771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0.225</a:t>
                      </a:r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1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600" dirty="0"/>
                        <a:t>1</a:t>
                      </a:r>
                      <a:r>
                        <a:rPr lang="en-US" altLang="ko-KR" sz="2600" dirty="0"/>
                        <a:t>6_flip </a:t>
                      </a:r>
                      <a:r>
                        <a:rPr lang="en-US" altLang="ko-KR" sz="2600" dirty="0" err="1"/>
                        <a:t>wu</a:t>
                      </a:r>
                      <a:r>
                        <a:rPr lang="en-US" altLang="ko-KR" sz="2600" dirty="0"/>
                        <a:t> 0.005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22.132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0.773</a:t>
                      </a:r>
                      <a:endParaRPr lang="ko-Kore-KR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b="0" dirty="0"/>
                        <a:t>0.218</a:t>
                      </a:r>
                      <a:endParaRPr lang="ko-Kore-KR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2773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B8A9A87-66AD-4044-84E1-5CBF84FDF5E7}"/>
              </a:ext>
            </a:extLst>
          </p:cNvPr>
          <p:cNvSpPr txBox="1"/>
          <p:nvPr/>
        </p:nvSpPr>
        <p:spPr>
          <a:xfrm>
            <a:off x="648463" y="5853339"/>
            <a:ext cx="6959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m1 : use one loss and make uncertainty value 0.01 at original images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0.005 : change the min </a:t>
            </a:r>
            <a:r>
              <a:rPr kumimoji="1" lang="en-US" altLang="ko-Kore-KR" dirty="0" err="1"/>
              <a:t>val</a:t>
            </a:r>
            <a:r>
              <a:rPr kumimoji="1" lang="en-US" altLang="ko-Kore-KR" dirty="0"/>
              <a:t> of </a:t>
            </a:r>
            <a:r>
              <a:rPr kumimoji="1" lang="en-US" altLang="ko-Kore-KR" dirty="0" err="1"/>
              <a:t>uncert</a:t>
            </a:r>
            <a:r>
              <a:rPr kumimoji="1" lang="en-US" altLang="ko-Kore-KR" dirty="0"/>
              <a:t> 0.01 to 0.005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7110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15097</TotalTime>
  <Words>877</Words>
  <Application>Microsoft Macintosh PowerPoint</Application>
  <PresentationFormat>와이드스크린</PresentationFormat>
  <Paragraphs>273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NanumSquareOTF Bold</vt:lpstr>
      <vt:lpstr>Söhne</vt:lpstr>
      <vt:lpstr>Arial</vt:lpstr>
      <vt:lpstr>Calibri</vt:lpstr>
      <vt:lpstr>Calibri Light</vt:lpstr>
      <vt:lpstr>Helvetica Neue</vt:lpstr>
      <vt:lpstr>Office 테마</vt:lpstr>
      <vt:lpstr>NeRF Uncertainty in Code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NeRD and SymmNeRF</dc:title>
  <dc:creator>(학생) 이민재 (컴퓨터공학과)</dc:creator>
  <cp:lastModifiedBy>(학생) 이민재 (컴퓨터공학과)</cp:lastModifiedBy>
  <cp:revision>19</cp:revision>
  <dcterms:created xsi:type="dcterms:W3CDTF">2023-04-04T12:55:19Z</dcterms:created>
  <dcterms:modified xsi:type="dcterms:W3CDTF">2023-07-29T08:25:20Z</dcterms:modified>
</cp:coreProperties>
</file>