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59" r:id="rId7"/>
    <p:sldId id="266" r:id="rId8"/>
    <p:sldId id="265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76" r:id="rId25"/>
    <p:sldId id="280" r:id="rId2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3537"/>
  </p:normalViewPr>
  <p:slideViewPr>
    <p:cSldViewPr snapToGrid="0" snapToObjects="1">
      <p:cViewPr varScale="1">
        <p:scale>
          <a:sx n="106" d="100"/>
          <a:sy n="106" d="100"/>
        </p:scale>
        <p:origin x="1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CCD9A-638C-A64A-940D-18A6F5380E13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5D5F4-C5B5-584D-991D-C59CE6D325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5924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AES </a:t>
            </a:r>
            <a:r>
              <a:rPr kumimoji="1" lang="ko-Kore-KR" altLang="en-US" dirty="0"/>
              <a:t>회로에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동형성질을</a:t>
            </a:r>
            <a:r>
              <a:rPr kumimoji="1" lang="ko-KR" altLang="en-US" dirty="0"/>
              <a:t> 적용하는 논문이다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AES</a:t>
            </a:r>
            <a:r>
              <a:rPr kumimoji="1" lang="ko-KR" altLang="en-US" dirty="0"/>
              <a:t>가 뭔지 알아보자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0109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key switching </a:t>
            </a:r>
            <a:r>
              <a:rPr kumimoji="1" lang="ko-KR" altLang="en-US" dirty="0"/>
              <a:t>은 곱을 하면 </a:t>
            </a:r>
            <a:r>
              <a:rPr kumimoji="1" lang="en-US" altLang="ko-KR" dirty="0"/>
              <a:t>dec</a:t>
            </a:r>
            <a:r>
              <a:rPr kumimoji="1" lang="ko-KR" altLang="en-US" dirty="0"/>
              <a:t>하는데 </a:t>
            </a:r>
            <a:r>
              <a:rPr kumimoji="1" lang="en-US" altLang="ko-KR" dirty="0"/>
              <a:t>s’(s </a:t>
            </a:r>
            <a:r>
              <a:rPr kumimoji="1" lang="ko-KR" altLang="en-US" dirty="0" err="1"/>
              <a:t>두번곱한거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비밀키가</a:t>
            </a:r>
            <a:r>
              <a:rPr kumimoji="1" lang="ko-KR" altLang="en-US" dirty="0"/>
              <a:t> 필요한데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key switching</a:t>
            </a:r>
            <a:r>
              <a:rPr kumimoji="1" lang="ko-KR" altLang="en-US" dirty="0"/>
              <a:t>은 이것을 줄여주는 역할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곱셈을하면</a:t>
            </a:r>
            <a:r>
              <a:rPr kumimoji="1" lang="ko-KR" altLang="en-US" dirty="0"/>
              <a:t> 생긴 커진 노이즈를 줄여준다는 </a:t>
            </a:r>
            <a:r>
              <a:rPr kumimoji="1" lang="ko-KR" altLang="en-US" dirty="0" err="1"/>
              <a:t>의미같음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Modulus switching </a:t>
            </a:r>
            <a:r>
              <a:rPr kumimoji="1" lang="ko-KR" altLang="en-US" dirty="0"/>
              <a:t>은 노이즈의 놈을 줄여준다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곱셈을 </a:t>
            </a:r>
            <a:r>
              <a:rPr kumimoji="1" lang="ko-KR" altLang="en-US" dirty="0" err="1"/>
              <a:t>하기전에</a:t>
            </a:r>
            <a:r>
              <a:rPr kumimoji="1" lang="ko-KR" altLang="en-US" dirty="0"/>
              <a:t> 각각의 암호문에 </a:t>
            </a:r>
            <a:r>
              <a:rPr kumimoji="1" lang="ko-KR" altLang="en-US" dirty="0" err="1"/>
              <a:t>모듈러스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스위칭을</a:t>
            </a:r>
            <a:r>
              <a:rPr kumimoji="1" lang="ko-KR" altLang="en-US" dirty="0"/>
              <a:t> 해서 놈을 줄여주고 곱한다</a:t>
            </a:r>
            <a:r>
              <a:rPr kumimoji="1" lang="en-US" altLang="ko-KR" dirty="0"/>
              <a:t>.)</a:t>
            </a:r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c(</a:t>
            </a:r>
            <a:r>
              <a:rPr kumimoji="1" lang="en-US" altLang="ko-KR" dirty="0" err="1"/>
              <a:t>s,q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c’</a:t>
            </a:r>
            <a:r>
              <a:rPr kumimoji="1" lang="ko-KR" altLang="en-US" dirty="0"/>
              <a:t>로 전환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s,q</a:t>
            </a:r>
            <a:r>
              <a:rPr kumimoji="1" lang="en-US" altLang="ko-KR" dirty="0"/>
              <a:t>’)</a:t>
            </a:r>
            <a:r>
              <a:rPr kumimoji="1" lang="ko-KR" altLang="en-US" dirty="0"/>
              <a:t>가 필요한데 </a:t>
            </a:r>
            <a:r>
              <a:rPr kumimoji="1" lang="en-US" altLang="ko-KR" dirty="0"/>
              <a:t>c’</a:t>
            </a:r>
            <a:r>
              <a:rPr kumimoji="1" lang="ko-KR" altLang="en-US" dirty="0"/>
              <a:t>는 위와 같은 성질이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6378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평문을</a:t>
            </a:r>
            <a:r>
              <a:rPr kumimoji="1" lang="ko-KR" altLang="en-US" dirty="0"/>
              <a:t> 나누는 방법에 대해 이야기한다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평문은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a </a:t>
            </a:r>
            <a:r>
              <a:rPr kumimoji="1" lang="ko-KR" altLang="en-US" dirty="0"/>
              <a:t>의 원소이며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길이가 </a:t>
            </a:r>
            <a:r>
              <a:rPr kumimoji="1" lang="en-US" altLang="ko-KR" dirty="0"/>
              <a:t>l</a:t>
            </a:r>
            <a:r>
              <a:rPr kumimoji="1" lang="ko-KR" altLang="en-US" dirty="0"/>
              <a:t>인 벡터로 생각한다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갈루아군으로 상태 좋은 </a:t>
            </a:r>
            <a:r>
              <a:rPr kumimoji="1" lang="ko-KR" altLang="en-US" dirty="0" err="1"/>
              <a:t>평문으로</a:t>
            </a:r>
            <a:r>
              <a:rPr kumimoji="1" lang="ko-KR" altLang="en-US" dirty="0"/>
              <a:t> 바꿔준다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프로베니우스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5616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Norm 1 -&gt; </a:t>
            </a:r>
            <a:r>
              <a:rPr kumimoji="1" lang="ko-KR" altLang="en-US" dirty="0"/>
              <a:t>평균 또는 총합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피타고라스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무한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가장큰값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</a:t>
            </a:r>
            <a:r>
              <a:rPr kumimoji="1" lang="ko-KR" altLang="en-US" dirty="0"/>
              <a:t> 집합에 속하면서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a’=a (mod q)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만족하는것중</a:t>
            </a:r>
            <a:r>
              <a:rPr kumimoji="1" lang="ko-KR" altLang="en-US" dirty="0"/>
              <a:t> 가장 작은 </a:t>
            </a:r>
            <a:r>
              <a:rPr kumimoji="1" lang="en-US" altLang="ko-KR" dirty="0"/>
              <a:t>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canonical embedding norm reduced modulo q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정의한다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얻은 </a:t>
            </a:r>
            <a:r>
              <a:rPr kumimoji="1" lang="en-US" altLang="ko-KR" dirty="0"/>
              <a:t>canonical embedding norm</a:t>
            </a:r>
            <a:r>
              <a:rPr kumimoji="1" lang="ko-KR" altLang="en-US" dirty="0"/>
              <a:t> 는 계수가 작다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연산할때</a:t>
            </a:r>
            <a:r>
              <a:rPr kumimoji="1" lang="ko-KR" altLang="en-US" dirty="0"/>
              <a:t> 빠르다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3962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보니까 해인 </a:t>
            </a:r>
            <a:r>
              <a:rPr kumimoji="1" lang="ko-KR" altLang="en-US" dirty="0" err="1"/>
              <a:t>제타가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들어간것을</a:t>
            </a:r>
            <a:r>
              <a:rPr kumimoji="1" lang="ko-KR" altLang="en-US" dirty="0"/>
              <a:t> 보니 </a:t>
            </a:r>
            <a:r>
              <a:rPr kumimoji="1" lang="ko-KR" altLang="en-US" dirty="0" err="1"/>
              <a:t>파이엠의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근인것</a:t>
            </a:r>
            <a:r>
              <a:rPr kumimoji="1" lang="ko-KR" altLang="en-US" dirty="0"/>
              <a:t> 같음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중국인의 나머지정리는 이 유일한 해들이 </a:t>
            </a:r>
            <a:r>
              <a:rPr kumimoji="1" lang="ko-KR" altLang="en-US" dirty="0" err="1"/>
              <a:t>제타라고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하는것</a:t>
            </a:r>
            <a:r>
              <a:rPr kumimoji="1" lang="en-US" altLang="ko-KR" dirty="0"/>
              <a:t>?!?</a:t>
            </a:r>
            <a:endParaRPr kumimoji="1" lang="en-US" altLang="ko-Kore-KR" dirty="0"/>
          </a:p>
          <a:p>
            <a:r>
              <a:rPr kumimoji="1" lang="en-US" altLang="ko-Kore-KR" dirty="0"/>
              <a:t>Double CRT</a:t>
            </a:r>
            <a:r>
              <a:rPr kumimoji="1" lang="ko-KR" altLang="en-US" dirty="0"/>
              <a:t> 는 </a:t>
            </a:r>
            <a:r>
              <a:rPr kumimoji="1" lang="en-US" altLang="ko-KR" dirty="0"/>
              <a:t>FFT </a:t>
            </a:r>
            <a:r>
              <a:rPr kumimoji="1" lang="ko-KR" altLang="en-US" dirty="0"/>
              <a:t>알고리즘에 의해서 </a:t>
            </a:r>
            <a:r>
              <a:rPr kumimoji="1" lang="en-US" altLang="ko-KR" dirty="0"/>
              <a:t>t+1 invocation</a:t>
            </a:r>
            <a:r>
              <a:rPr kumimoji="1" lang="ko-KR" altLang="en-US" dirty="0"/>
              <a:t>안에 </a:t>
            </a:r>
            <a:r>
              <a:rPr kumimoji="1" lang="ko-KR" altLang="en-US" dirty="0" err="1"/>
              <a:t>계산될수</a:t>
            </a:r>
            <a:r>
              <a:rPr kumimoji="1" lang="ko-KR" altLang="en-US" dirty="0"/>
              <a:t> 있다고 함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Double </a:t>
            </a:r>
            <a:r>
              <a:rPr kumimoji="1" lang="en-US" altLang="ko-Kore-KR" dirty="0" err="1"/>
              <a:t>crt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동형성질을</a:t>
            </a:r>
            <a:r>
              <a:rPr kumimoji="1" lang="ko-KR" altLang="en-US" dirty="0"/>
              <a:t> 만족함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갈루아</a:t>
            </a:r>
            <a:r>
              <a:rPr kumimoji="1" lang="ko-KR" altLang="en-US" dirty="0"/>
              <a:t> 군</a:t>
            </a:r>
            <a:r>
              <a:rPr kumimoji="1" lang="en-US" altLang="ko-KR" dirty="0"/>
              <a:t>(a(x)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a(</a:t>
            </a:r>
            <a:r>
              <a:rPr kumimoji="1" lang="en-US" altLang="ko-KR" dirty="0" err="1"/>
              <a:t>x^k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파이엠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으로의</a:t>
            </a:r>
            <a:r>
              <a:rPr kumimoji="1" lang="ko-KR" altLang="en-US" dirty="0"/>
              <a:t> 사상</a:t>
            </a:r>
            <a:r>
              <a:rPr kumimoji="1" lang="en-US" altLang="ko-KR" dirty="0"/>
              <a:t>)</a:t>
            </a:r>
            <a:r>
              <a:rPr kumimoji="1" lang="ko-KR" altLang="en-US" dirty="0"/>
              <a:t>은 이중 </a:t>
            </a:r>
            <a:r>
              <a:rPr kumimoji="1" lang="ko-KR" altLang="en-US" dirty="0" err="1"/>
              <a:t>중나정에</a:t>
            </a:r>
            <a:r>
              <a:rPr kumimoji="1" lang="ko-KR" altLang="en-US" dirty="0"/>
              <a:t> 의해 </a:t>
            </a:r>
            <a:r>
              <a:rPr kumimoji="1" lang="ko-KR" altLang="en-US" dirty="0" err="1"/>
              <a:t>구해질수</a:t>
            </a:r>
            <a:r>
              <a:rPr kumimoji="1" lang="ko-KR" altLang="en-US" dirty="0"/>
              <a:t> 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4932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Aq</a:t>
            </a:r>
            <a:r>
              <a:rPr kumimoji="1" lang="en-US" altLang="ko-Kore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어떤 분포에서 뽑아와서 정한다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그종류는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가지이다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pPr marL="228600" indent="-228600">
              <a:buAutoNum type="arabicPeriod"/>
            </a:pPr>
            <a:r>
              <a:rPr kumimoji="1" lang="ko-KR" altLang="en-US" dirty="0" err="1"/>
              <a:t>균등분포</a:t>
            </a:r>
            <a:r>
              <a:rPr kumimoji="1" lang="en-US" altLang="ko-KR" dirty="0"/>
              <a:t>(</a:t>
            </a:r>
            <a:r>
              <a:rPr kumimoji="1" lang="ko-KR" altLang="en-US" dirty="0"/>
              <a:t>그냥 </a:t>
            </a:r>
            <a:r>
              <a:rPr kumimoji="1" lang="ko-KR" altLang="en-US" dirty="0" err="1"/>
              <a:t>상수함수</a:t>
            </a:r>
            <a:r>
              <a:rPr kumimoji="1"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dirty="0"/>
              <a:t>정규분포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가우스분포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가장가까운</a:t>
            </a:r>
            <a:r>
              <a:rPr kumimoji="1" lang="ko-KR" altLang="en-US" dirty="0"/>
              <a:t> 정수로 추출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그이후에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 q </a:t>
            </a:r>
            <a:r>
              <a:rPr kumimoji="1" lang="ko-KR" altLang="en-US" dirty="0"/>
              <a:t>해줌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 </a:t>
            </a:r>
            <a:r>
              <a:rPr kumimoji="1" lang="en-US" altLang="ko-KR" dirty="0"/>
              <a:t>0,+-1</a:t>
            </a:r>
            <a:r>
              <a:rPr kumimoji="1" lang="ko-KR" altLang="en-US" dirty="0"/>
              <a:t> 에서 뽑아서 사용</a:t>
            </a:r>
            <a:r>
              <a:rPr kumimoji="1" lang="en-US" altLang="ko-KR" dirty="0"/>
              <a:t> ZO -&gt; 0</a:t>
            </a:r>
            <a:r>
              <a:rPr kumimoji="1" lang="ko-KR" altLang="en-US" dirty="0" err="1"/>
              <a:t>이아닌비율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인비율</a:t>
            </a:r>
            <a:r>
              <a:rPr kumimoji="1" lang="ko-KR" altLang="en-US" dirty="0"/>
              <a:t> 로우로 정함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HWT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nonzero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몇번</a:t>
            </a:r>
            <a:r>
              <a:rPr kumimoji="1" lang="ko-KR" altLang="en-US" dirty="0"/>
              <a:t> 나올지 정함</a:t>
            </a:r>
            <a:endParaRPr kumimoji="1" lang="en-US" altLang="ko-KR" dirty="0"/>
          </a:p>
          <a:p>
            <a:pPr marL="228600" indent="-228600">
              <a:buAutoNum type="arabicPeriod"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9032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a in A</a:t>
            </a:r>
            <a:r>
              <a:rPr kumimoji="1" lang="ko-KR" altLang="en-US" dirty="0"/>
              <a:t> 에서 </a:t>
            </a:r>
            <a:r>
              <a:rPr kumimoji="1" lang="en-US" altLang="ko-KR" dirty="0"/>
              <a:t>a </a:t>
            </a:r>
            <a:r>
              <a:rPr kumimoji="1" lang="ko-KR" altLang="en-US" dirty="0"/>
              <a:t>의 계수를 </a:t>
            </a:r>
            <a:r>
              <a:rPr kumimoji="1" lang="ko-KR" altLang="en-US" dirty="0" err="1"/>
              <a:t>정할때</a:t>
            </a:r>
            <a:r>
              <a:rPr kumimoji="1" lang="ko-KR" altLang="en-US" dirty="0"/>
              <a:t> 어떤 분포에서 </a:t>
            </a:r>
            <a:r>
              <a:rPr kumimoji="1" lang="ko-KR" altLang="en-US" dirty="0" err="1"/>
              <a:t>따오냐에</a:t>
            </a:r>
            <a:r>
              <a:rPr kumimoji="1" lang="ko-KR" altLang="en-US" dirty="0"/>
              <a:t> 따라 분산이 달라짐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6 </a:t>
            </a:r>
            <a:r>
              <a:rPr kumimoji="1" lang="ko-Kore-KR" altLang="en-US" dirty="0"/>
              <a:t>시그마를 사용하는데 이를 사용하면 너무 큰값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불량값</a:t>
            </a:r>
            <a:r>
              <a:rPr kumimoji="1" lang="en-US" altLang="ko-Kore-KR" dirty="0"/>
              <a:t>?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줄여 </a:t>
            </a:r>
            <a:r>
              <a:rPr kumimoji="1" lang="ko-KR" altLang="en-US" dirty="0" err="1"/>
              <a:t>보다좋은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뽑을수</a:t>
            </a:r>
            <a:r>
              <a:rPr kumimoji="1" lang="ko-KR" altLang="en-US" dirty="0"/>
              <a:t> 있음</a:t>
            </a:r>
            <a:r>
              <a:rPr kumimoji="1" lang="en-US" altLang="ko-KR" dirty="0"/>
              <a:t>. </a:t>
            </a:r>
          </a:p>
          <a:p>
            <a:r>
              <a:rPr kumimoji="1" lang="ko-Kore-KR" altLang="en-US" dirty="0"/>
              <a:t>실제로 오차함수 값이 매우 작아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유니온 바운드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집합 합집합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확률더하기</a:t>
            </a:r>
            <a:r>
              <a:rPr kumimoji="1" lang="en-US" altLang="ko-KR" dirty="0"/>
              <a:t>)</a:t>
            </a:r>
            <a:r>
              <a:rPr kumimoji="1" lang="ko-KR" altLang="en-US" dirty="0"/>
              <a:t>나 곱셈을 해도 오차가 작기때문에 문제가 </a:t>
            </a:r>
            <a:r>
              <a:rPr kumimoji="1" lang="ko-KR" altLang="en-US" dirty="0" err="1"/>
              <a:t>안생긴다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7993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Switch modulus</a:t>
            </a:r>
            <a:r>
              <a:rPr kumimoji="1" lang="ko-Kore-KR" altLang="en-US" dirty="0"/>
              <a:t>란 </a:t>
            </a:r>
            <a:r>
              <a:rPr kumimoji="1" lang="en-US" altLang="ko-Kore-KR" dirty="0"/>
              <a:t>norm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noise</a:t>
            </a:r>
            <a:r>
              <a:rPr kumimoji="1" lang="ko-Kore-KR" altLang="en-US" dirty="0"/>
              <a:t>를 줄이는 작업인데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이렇게 </a:t>
            </a:r>
            <a:r>
              <a:rPr kumimoji="1" lang="en-US" altLang="ko-Kore-KR" dirty="0"/>
              <a:t>c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3</a:t>
            </a:r>
            <a:r>
              <a:rPr kumimoji="1" lang="ko-Kore-KR" altLang="en-US" dirty="0"/>
              <a:t>가지 변수</a:t>
            </a:r>
            <a:r>
              <a:rPr kumimoji="1" lang="en-US" altLang="ko-Kore-KR" dirty="0"/>
              <a:t>?</a:t>
            </a:r>
            <a:r>
              <a:rPr kumimoji="1" lang="ko-Kore-KR" altLang="en-US" dirty="0"/>
              <a:t>로 표현할수 있다</a:t>
            </a:r>
            <a:r>
              <a:rPr kumimoji="1" lang="en-US" altLang="ko-Kore-KR" dirty="0"/>
              <a:t>. Switch modulus </a:t>
            </a:r>
            <a:r>
              <a:rPr kumimoji="1" lang="ko-Kore-KR" altLang="en-US" dirty="0"/>
              <a:t>작업을 해주면 이렇게 새로운 값들로 변하는데 이 암호문은 복호화 해도 같은 값을 가진다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다음장에서 어떤 과정을 거치는지 보자</a:t>
            </a:r>
            <a:r>
              <a:rPr kumimoji="1" lang="en-US" altLang="ko-Kore-KR" dirty="0"/>
              <a:t>!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8446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ko-Kore-KR" dirty="0"/>
              <a:t>t &lt; 1 </a:t>
            </a:r>
            <a:r>
              <a:rPr kumimoji="1" lang="ko-Kore-KR" altLang="en-US" dirty="0"/>
              <a:t>이면 </a:t>
            </a:r>
            <a:r>
              <a:rPr kumimoji="1" lang="en-US" altLang="ko-Kore-KR" dirty="0"/>
              <a:t>q</a:t>
            </a:r>
            <a:r>
              <a:rPr kumimoji="1" lang="ko-Kore-KR" altLang="en-US" dirty="0"/>
              <a:t>가 소수의 곱이 아니여서 안된다</a:t>
            </a:r>
            <a:r>
              <a:rPr kumimoji="1" lang="en-US" altLang="ko-Kore-KR" dirty="0"/>
              <a:t>. </a:t>
            </a:r>
          </a:p>
          <a:p>
            <a:pPr marL="228600" indent="-228600">
              <a:buAutoNum type="arabicPeriod"/>
            </a:pPr>
            <a:r>
              <a:rPr kumimoji="1" lang="en-US" altLang="ko-Kore-KR" dirty="0"/>
              <a:t> scale</a:t>
            </a:r>
            <a:r>
              <a:rPr kumimoji="1" lang="ko-Kore-KR" altLang="en-US" dirty="0"/>
              <a:t>을 줄여준다</a:t>
            </a:r>
            <a:r>
              <a:rPr kumimoji="1" lang="en-US" altLang="ko-Kore-KR" dirty="0"/>
              <a:t>. </a:t>
            </a:r>
          </a:p>
          <a:p>
            <a:pPr marL="228600" indent="-228600">
              <a:buAutoNum type="arabicPeriod"/>
            </a:pPr>
            <a:r>
              <a:rPr kumimoji="1" lang="en-US" altLang="ko-Kore-KR" dirty="0"/>
              <a:t> </a:t>
            </a:r>
            <a:r>
              <a:rPr kumimoji="1" lang="ko-Kore-KR" altLang="en-US" dirty="0"/>
              <a:t>다시 올바른것인지 판단한다</a:t>
            </a:r>
            <a:endParaRPr kumimoji="1" lang="en-US" altLang="ko-Kore-KR" dirty="0"/>
          </a:p>
          <a:p>
            <a:pPr marL="228600" indent="-228600">
              <a:buAutoNum type="arabicPeriod"/>
            </a:pPr>
            <a:r>
              <a:rPr kumimoji="1" lang="ko-Kore-KR" altLang="en-US" dirty="0"/>
              <a:t> 벡터</a:t>
            </a:r>
            <a:r>
              <a:rPr kumimoji="1" lang="en-US" altLang="ko-KR" dirty="0"/>
              <a:t> </a:t>
            </a:r>
            <a:r>
              <a:rPr kumimoji="1" lang="ko-KR" altLang="en-US" dirty="0"/>
              <a:t>스케일도 </a:t>
            </a:r>
            <a:r>
              <a:rPr kumimoji="1" lang="ko-KR" altLang="en-US" dirty="0" err="1"/>
              <a:t>다운한다</a:t>
            </a:r>
            <a:r>
              <a:rPr kumimoji="1" lang="en-US" altLang="ko-KR" dirty="0"/>
              <a:t>?</a:t>
            </a:r>
          </a:p>
          <a:p>
            <a:pPr marL="228600" indent="-228600">
              <a:buAutoNum type="arabicPeriod"/>
            </a:pP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상수 </a:t>
            </a:r>
            <a:r>
              <a:rPr kumimoji="1" lang="en-US" altLang="ko-KR" dirty="0"/>
              <a:t>cm, </a:t>
            </a:r>
            <a:r>
              <a:rPr kumimoji="1" lang="en-US" altLang="ko-KR" dirty="0" err="1"/>
              <a:t>Bscale</a:t>
            </a:r>
            <a:r>
              <a:rPr kumimoji="1" lang="ko-KR" altLang="en-US" dirty="0"/>
              <a:t>은 아까 </a:t>
            </a:r>
            <a:r>
              <a:rPr kumimoji="1" lang="en-US" altLang="ko-KR" dirty="0"/>
              <a:t>A2 </a:t>
            </a:r>
            <a:r>
              <a:rPr kumimoji="1" lang="ko-KR" altLang="en-US" dirty="0"/>
              <a:t>에서의 상수 </a:t>
            </a:r>
            <a:r>
              <a:rPr kumimoji="1" lang="en-US" altLang="ko-KR" dirty="0"/>
              <a:t>cm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Bscale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distribution</a:t>
            </a:r>
            <a:r>
              <a:rPr kumimoji="1" lang="ko-KR" altLang="en-US" dirty="0"/>
              <a:t>이랑 </a:t>
            </a:r>
            <a:r>
              <a:rPr kumimoji="1" lang="ko-KR" altLang="en-US" dirty="0" err="1"/>
              <a:t>뭐랑해서</a:t>
            </a:r>
            <a:r>
              <a:rPr kumimoji="1" lang="ko-KR" altLang="en-US" dirty="0"/>
              <a:t> 계산함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1141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ko-Kore-KR" altLang="en-US" dirty="0"/>
              <a:t>실제 </a:t>
            </a:r>
            <a:r>
              <a:rPr kumimoji="1" lang="en-US" altLang="ko-Kore-KR" dirty="0"/>
              <a:t>key switching </a:t>
            </a:r>
            <a:r>
              <a:rPr kumimoji="1" lang="ko-Kore-KR" altLang="en-US" dirty="0"/>
              <a:t>연산</a:t>
            </a:r>
            <a:endParaRPr kumimoji="1" lang="en-US" altLang="ko-Kore-KR" dirty="0"/>
          </a:p>
          <a:p>
            <a:pPr marL="228600" indent="-228600">
              <a:buAutoNum type="arabicPeriod"/>
            </a:pPr>
            <a:r>
              <a:rPr kumimoji="1" lang="ko-Kore-KR" altLang="en-US" dirty="0"/>
              <a:t> </a:t>
            </a:r>
            <a:r>
              <a:rPr kumimoji="1" lang="en-US" altLang="ko-Kore-KR" dirty="0"/>
              <a:t>vector scale</a:t>
            </a:r>
            <a:r>
              <a:rPr kumimoji="1" lang="ko-Kore-KR" altLang="en-US" dirty="0"/>
              <a:t>을 </a:t>
            </a:r>
            <a:r>
              <a:rPr kumimoji="1" lang="en-US" altLang="ko-Kore-KR" dirty="0"/>
              <a:t>qt </a:t>
            </a:r>
            <a:r>
              <a:rPr kumimoji="1" lang="ko-Kore-KR" altLang="en-US" dirty="0"/>
              <a:t>로 다운</a:t>
            </a:r>
            <a:endParaRPr kumimoji="1" lang="en-US" altLang="ko-Kore-KR" dirty="0"/>
          </a:p>
          <a:p>
            <a:pPr marL="228600" indent="-228600">
              <a:buAutoNum type="arabicPeriod"/>
            </a:pPr>
            <a:r>
              <a:rPr kumimoji="1" lang="en-US" altLang="ko-Kore-KR" dirty="0"/>
              <a:t>Bks</a:t>
            </a:r>
            <a:r>
              <a:rPr kumimoji="1" lang="ko-Kore-KR" altLang="en-US" dirty="0"/>
              <a:t>와 </a:t>
            </a:r>
            <a:r>
              <a:rPr kumimoji="1" lang="en-US" altLang="ko-Kore-KR" dirty="0" err="1"/>
              <a:t>Bscale</a:t>
            </a:r>
            <a:r>
              <a:rPr kumimoji="1" lang="ko-Kore-KR" altLang="en-US" dirty="0"/>
              <a:t>로 </a:t>
            </a:r>
            <a:r>
              <a:rPr kumimoji="1" lang="en-US" altLang="ko-Kore-KR" dirty="0"/>
              <a:t>v’ </a:t>
            </a:r>
            <a:r>
              <a:rPr kumimoji="1" lang="ko-Kore-KR" altLang="en-US" dirty="0"/>
              <a:t>업데이트 </a:t>
            </a:r>
            <a:r>
              <a:rPr kumimoji="1" lang="en-US" altLang="ko-Kore-KR" dirty="0"/>
              <a:t>(Bks</a:t>
            </a:r>
            <a:r>
              <a:rPr kumimoji="1" lang="ko-Kore-KR" altLang="en-US" dirty="0"/>
              <a:t>값은 가우시안 분포에서 따온것 같다</a:t>
            </a:r>
            <a:r>
              <a:rPr kumimoji="1" lang="en-US" altLang="ko-KR" dirty="0"/>
              <a:t>)</a:t>
            </a:r>
            <a:r>
              <a:rPr kumimoji="1" lang="ko-Kore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4344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b = [sa+2e+Ps]</a:t>
            </a:r>
            <a:r>
              <a:rPr kumimoji="1" lang="ko-Kore-KR" altLang="en-US" dirty="0"/>
              <a:t>에서 </a:t>
            </a:r>
            <a:r>
              <a:rPr kumimoji="1" lang="en-US" altLang="ko-Kore-KR" dirty="0" err="1"/>
              <a:t>dsa</a:t>
            </a:r>
            <a:r>
              <a:rPr kumimoji="1" lang="ko-Kore-KR" altLang="en-US" dirty="0"/>
              <a:t>가 소거되고 위에처럼 남는다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그리고 </a:t>
            </a:r>
            <a:r>
              <a:rPr kumimoji="1" lang="en-US" altLang="ko-Kore-KR" dirty="0"/>
              <a:t>2de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mod2</a:t>
            </a:r>
            <a:r>
              <a:rPr kumimoji="1" lang="ko-Kore-KR" altLang="en-US" dirty="0"/>
              <a:t>에서 지워짐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962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Block cipher </a:t>
            </a:r>
            <a:r>
              <a:rPr kumimoji="1" lang="ko-KR" altLang="en-US" dirty="0"/>
              <a:t>이란 </a:t>
            </a:r>
            <a:r>
              <a:rPr kumimoji="1" lang="ko-KR" altLang="en-US" dirty="0" err="1"/>
              <a:t>평문을</a:t>
            </a:r>
            <a:r>
              <a:rPr kumimoji="1" lang="ko-KR" altLang="en-US" dirty="0"/>
              <a:t> 블록 단위로 암호화함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예를 들어 </a:t>
            </a:r>
            <a:r>
              <a:rPr kumimoji="1" lang="en-US" altLang="ko-KR" dirty="0"/>
              <a:t>n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64</a:t>
            </a:r>
            <a:r>
              <a:rPr kumimoji="1" lang="ko-KR" altLang="en-US" dirty="0"/>
              <a:t>이면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이랑 </a:t>
            </a:r>
            <a:r>
              <a:rPr kumimoji="1" lang="en-US" altLang="ko-KR" dirty="0"/>
              <a:t>0</a:t>
            </a:r>
            <a:r>
              <a:rPr kumimoji="1" lang="ko-KR" altLang="en-US" dirty="0"/>
              <a:t> 이랑 </a:t>
            </a:r>
            <a:r>
              <a:rPr kumimoji="1" lang="ko-KR" altLang="en-US" dirty="0" err="1"/>
              <a:t>조합한수</a:t>
            </a:r>
            <a:r>
              <a:rPr kumimoji="1" lang="ko-KR" altLang="en-US" dirty="0"/>
              <a:t> </a:t>
            </a:r>
            <a:r>
              <a:rPr kumimoji="1" lang="en-US" altLang="ko-KR" dirty="0"/>
              <a:t>50</a:t>
            </a:r>
            <a:r>
              <a:rPr kumimoji="1" lang="ko-KR" altLang="en-US" dirty="0"/>
              <a:t>자리수가 들어오면 패딩으로 </a:t>
            </a:r>
            <a:r>
              <a:rPr kumimoji="1" lang="en-US" altLang="ko-KR" dirty="0"/>
              <a:t>64</a:t>
            </a:r>
            <a:r>
              <a:rPr kumimoji="1" lang="ko-KR" altLang="en-US" dirty="0"/>
              <a:t>자리로 만들어서 </a:t>
            </a:r>
            <a:r>
              <a:rPr kumimoji="1" lang="en-US" altLang="ko-KR" dirty="0"/>
              <a:t>k</a:t>
            </a:r>
            <a:r>
              <a:rPr kumimoji="1" lang="ko-KR" altLang="en-US" dirty="0"/>
              <a:t>길이 </a:t>
            </a:r>
            <a:r>
              <a:rPr kumimoji="1" lang="en-US" altLang="ko-KR" dirty="0"/>
              <a:t>key</a:t>
            </a:r>
            <a:r>
              <a:rPr kumimoji="1" lang="ko-KR" altLang="en-US" dirty="0"/>
              <a:t>로 암호화 시킴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대표적으로 </a:t>
            </a:r>
            <a:r>
              <a:rPr kumimoji="1" lang="en-US" altLang="ko-KR" dirty="0"/>
              <a:t>DES, AES</a:t>
            </a:r>
            <a:r>
              <a:rPr kumimoji="1" lang="ko-KR" altLang="en-US" dirty="0"/>
              <a:t>가 있으나 </a:t>
            </a:r>
            <a:r>
              <a:rPr kumimoji="1" lang="en-US" altLang="ko-KR" dirty="0"/>
              <a:t>DES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키길이가</a:t>
            </a:r>
            <a:r>
              <a:rPr kumimoji="1" lang="ko-KR" altLang="en-US" dirty="0"/>
              <a:t> 짧아 컴퓨터 발전으로 안전하지 않게 되어서 </a:t>
            </a:r>
            <a:r>
              <a:rPr kumimoji="1" lang="en-US" altLang="ko-KR" dirty="0"/>
              <a:t>AES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5271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Key gen : </a:t>
            </a:r>
            <a:r>
              <a:rPr kumimoji="1" lang="ko-KR" altLang="en-US" dirty="0"/>
              <a:t>비밀키는 </a:t>
            </a:r>
            <a:r>
              <a:rPr kumimoji="1" lang="en-US" altLang="ko-KR" dirty="0"/>
              <a:t>HWT</a:t>
            </a:r>
            <a:r>
              <a:rPr kumimoji="1" lang="ko-KR" altLang="en-US" dirty="0"/>
              <a:t> 로 </a:t>
            </a:r>
            <a:r>
              <a:rPr kumimoji="1" lang="en-US" altLang="ko-KR" dirty="0"/>
              <a:t>h 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nonzero</a:t>
            </a:r>
            <a:r>
              <a:rPr kumimoji="1" lang="ko-KR" altLang="en-US" dirty="0"/>
              <a:t> 등장하게 뽑음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A</a:t>
            </a:r>
            <a:r>
              <a:rPr kumimoji="1" lang="ko-KR" altLang="en-US" dirty="0"/>
              <a:t>는 균등분표에서 </a:t>
            </a:r>
            <a:r>
              <a:rPr kumimoji="1" lang="en-US" altLang="ko-KR" dirty="0"/>
              <a:t>, e </a:t>
            </a:r>
            <a:r>
              <a:rPr kumimoji="1" lang="ko-KR" altLang="en-US" dirty="0"/>
              <a:t>는 이산가우스분포에서 뽑는다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Enc : v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+-1</a:t>
            </a:r>
            <a:r>
              <a:rPr kumimoji="1" lang="ko-KR" altLang="en-US" dirty="0"/>
              <a:t> 이 각각 </a:t>
            </a:r>
            <a:r>
              <a:rPr kumimoji="1" lang="en-US" altLang="ko-KR" dirty="0"/>
              <a:t>0.25</a:t>
            </a:r>
            <a:r>
              <a:rPr kumimoji="1" lang="ko-KR" altLang="en-US" dirty="0"/>
              <a:t>확률로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0.5</a:t>
            </a:r>
            <a:r>
              <a:rPr kumimoji="1" lang="ko-KR" altLang="en-US" dirty="0"/>
              <a:t>확률로 뽑고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는 이산가우스분포에서 뽑는다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우리가 알던 방법으로 </a:t>
            </a:r>
            <a:r>
              <a:rPr kumimoji="1" lang="en-US" altLang="ko-KR" dirty="0"/>
              <a:t>c0,c1 </a:t>
            </a:r>
            <a:r>
              <a:rPr kumimoji="1" lang="ko-KR" altLang="en-US" dirty="0"/>
              <a:t>암호화한다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Dec: *[1,-s]</a:t>
            </a:r>
            <a:r>
              <a:rPr kumimoji="1" lang="ko-KR" altLang="en-US" dirty="0"/>
              <a:t> 해주고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error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날려준다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여기서 </a:t>
            </a:r>
            <a:r>
              <a:rPr kumimoji="1" lang="en-US" altLang="ko-KR" dirty="0"/>
              <a:t>cm </a:t>
            </a:r>
            <a:r>
              <a:rPr kumimoji="1" lang="ko-KR" altLang="en-US" dirty="0" err="1"/>
              <a:t>과관련된</a:t>
            </a:r>
            <a:r>
              <a:rPr kumimoji="1" lang="ko-KR" altLang="en-US" dirty="0"/>
              <a:t> 조건이 붙는다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왜인지는 모름</a:t>
            </a:r>
            <a:r>
              <a:rPr kumimoji="1" lang="en-US" altLang="ko-KR" dirty="0"/>
              <a:t>…)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7483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암호의 노이즈 크기가 크다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그러면 계산 </a:t>
            </a:r>
            <a:r>
              <a:rPr kumimoji="1" lang="ko-KR" altLang="en-US" dirty="0" err="1"/>
              <a:t>시작전에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modulus switch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그때 </a:t>
            </a:r>
            <a:r>
              <a:rPr kumimoji="1" lang="en-US" altLang="ko-KR" dirty="0" err="1"/>
              <a:t>B_clean</a:t>
            </a:r>
            <a:r>
              <a:rPr kumimoji="1" lang="en-US" altLang="ko-KR" dirty="0"/>
              <a:t> </a:t>
            </a:r>
            <a:r>
              <a:rPr kumimoji="1" lang="ko-KR" altLang="en-US" dirty="0"/>
              <a:t>값이 필요한데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</a:t>
            </a:r>
            <a:r>
              <a:rPr kumimoji="1" lang="ko-KR" altLang="en-US" dirty="0" err="1"/>
              <a:t>변수값은</a:t>
            </a:r>
            <a:r>
              <a:rPr kumimoji="1" lang="ko-KR" altLang="en-US" dirty="0"/>
              <a:t> 이렇게 잡아준다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결국 </a:t>
            </a:r>
            <a:r>
              <a:rPr kumimoji="1" lang="ko-KR" altLang="en-US" dirty="0" err="1"/>
              <a:t>복호화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할때는</a:t>
            </a:r>
            <a:r>
              <a:rPr kumimoji="1" lang="ko-KR" altLang="en-US" dirty="0"/>
              <a:t> 이런 과정으로 되는데 </a:t>
            </a:r>
            <a:r>
              <a:rPr kumimoji="1" lang="en-US" altLang="ko-KR" dirty="0"/>
              <a:t>2(error </a:t>
            </a:r>
            <a:r>
              <a:rPr kumimoji="1" lang="ko-KR" altLang="en-US" dirty="0"/>
              <a:t>들</a:t>
            </a:r>
            <a:r>
              <a:rPr kumimoji="1" lang="en-US" altLang="ko-KR" dirty="0"/>
              <a:t>)</a:t>
            </a:r>
            <a:r>
              <a:rPr kumimoji="1" lang="ko-KR" altLang="en-US" dirty="0"/>
              <a:t> 이렇게 남는다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각각을 어떤 분포에서 </a:t>
            </a:r>
            <a:r>
              <a:rPr kumimoji="1" lang="ko-KR" altLang="en-US" dirty="0" err="1"/>
              <a:t>랜덤값을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뽑았는지를</a:t>
            </a:r>
            <a:r>
              <a:rPr kumimoji="1" lang="ko-KR" altLang="en-US" dirty="0"/>
              <a:t> 알고있기때문에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canonical embedding norm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표현가능하다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그래서 각각 변환된 값을 다 더해주면 </a:t>
            </a:r>
            <a:r>
              <a:rPr kumimoji="1" lang="en-US" altLang="ko-KR" dirty="0" err="1"/>
              <a:t>B_clean</a:t>
            </a:r>
            <a:r>
              <a:rPr kumimoji="1" lang="en-US" altLang="ko-KR" dirty="0"/>
              <a:t> </a:t>
            </a:r>
            <a:r>
              <a:rPr kumimoji="1" lang="ko-KR" altLang="en-US" dirty="0"/>
              <a:t>값을 이렇게 잡아주면 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1302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Add : </a:t>
            </a:r>
            <a:r>
              <a:rPr kumimoji="1" lang="ko-KR" altLang="en-US" dirty="0"/>
              <a:t>암호문은 </a:t>
            </a:r>
            <a:r>
              <a:rPr kumimoji="1" lang="en-US" altLang="ko-KR" dirty="0"/>
              <a:t>c = ((c0,c1),</a:t>
            </a:r>
            <a:r>
              <a:rPr kumimoji="1" lang="en-US" altLang="ko-KR" dirty="0" err="1"/>
              <a:t>t,v</a:t>
            </a:r>
            <a:r>
              <a:rPr kumimoji="1" lang="en-US" altLang="ko-KR" dirty="0"/>
              <a:t>) </a:t>
            </a:r>
            <a:r>
              <a:rPr kumimoji="1" lang="ko-KR" altLang="en-US" dirty="0"/>
              <a:t>이렇게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각각 더해주면 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t(</a:t>
            </a:r>
            <a:r>
              <a:rPr kumimoji="1" lang="ko-KR" altLang="en-US" dirty="0"/>
              <a:t>레벨은 </a:t>
            </a:r>
            <a:r>
              <a:rPr kumimoji="1" lang="ko-KR" altLang="en-US" dirty="0" err="1"/>
              <a:t>큰값을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작은값으로</a:t>
            </a:r>
            <a:r>
              <a:rPr kumimoji="1" lang="ko-KR" altLang="en-US" dirty="0"/>
              <a:t> 바꿔 </a:t>
            </a:r>
            <a:r>
              <a:rPr kumimoji="1" lang="ko-KR" altLang="en-US" dirty="0" err="1"/>
              <a:t>두개값이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같게한다</a:t>
            </a:r>
            <a:r>
              <a:rPr kumimoji="1" lang="en-US" altLang="ko-KR" dirty="0"/>
              <a:t>.)</a:t>
            </a:r>
            <a:r>
              <a:rPr kumimoji="1" lang="ko-KR" altLang="en-US" dirty="0"/>
              <a:t> 단 노이즈 크기가 두 </a:t>
            </a:r>
            <a:r>
              <a:rPr kumimoji="1" lang="ko-KR" altLang="en-US" dirty="0" err="1"/>
              <a:t>모듈중</a:t>
            </a:r>
            <a:r>
              <a:rPr kumimoji="1" lang="ko-KR" altLang="en-US" dirty="0"/>
              <a:t> 작으면 작동가능하고 안되면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모듈스위치</a:t>
            </a:r>
            <a:r>
              <a:rPr kumimoji="1" lang="ko-KR" altLang="en-US" dirty="0"/>
              <a:t> 작업으로 </a:t>
            </a:r>
            <a:r>
              <a:rPr kumimoji="1" lang="ko-KR" altLang="en-US" dirty="0" err="1"/>
              <a:t>감소시켜야함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Mult</a:t>
            </a:r>
            <a:r>
              <a:rPr kumimoji="1" lang="en-US" altLang="ko-Kore-KR" dirty="0"/>
              <a:t> : </a:t>
            </a:r>
          </a:p>
          <a:p>
            <a:pPr marL="228600" indent="-228600">
              <a:buAutoNum type="arabicPeriod"/>
            </a:pPr>
            <a:r>
              <a:rPr kumimoji="1" lang="en-US" altLang="ko-Kore-KR" dirty="0"/>
              <a:t>v(c) c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noise </a:t>
            </a:r>
            <a:r>
              <a:rPr kumimoji="1" lang="ko-KR" altLang="en-US" dirty="0"/>
              <a:t>값이 </a:t>
            </a:r>
            <a:r>
              <a:rPr kumimoji="1" lang="en-US" altLang="ko-KR" dirty="0"/>
              <a:t>B</a:t>
            </a:r>
            <a:r>
              <a:rPr kumimoji="1" lang="ko-KR" altLang="en-US" dirty="0"/>
              <a:t>보다 </a:t>
            </a:r>
            <a:r>
              <a:rPr kumimoji="1" lang="ko-KR" altLang="en-US" dirty="0" err="1"/>
              <a:t>작아질때까지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SwitchModulus</a:t>
            </a:r>
            <a:r>
              <a:rPr kumimoji="1" lang="ko-KR" altLang="en-US" dirty="0"/>
              <a:t>작업을 해준다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B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</a:t>
            </a:r>
            <a:r>
              <a:rPr kumimoji="1" lang="ko-KR" altLang="en-US" dirty="0"/>
              <a:t>에서 설명하는  </a:t>
            </a:r>
            <a:r>
              <a:rPr kumimoji="1" lang="ko-KR" altLang="en-US" dirty="0" err="1"/>
              <a:t>노이즈크기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기준값</a:t>
            </a:r>
            <a:r>
              <a:rPr kumimoji="1" lang="en-US" altLang="ko-KR" dirty="0"/>
              <a:t>?</a:t>
            </a:r>
            <a:r>
              <a:rPr kumimoji="1" lang="ko-KR" altLang="en-US" dirty="0"/>
              <a:t> 인데 </a:t>
            </a:r>
            <a:r>
              <a:rPr kumimoji="1" lang="en-US" altLang="ko-KR" dirty="0"/>
              <a:t>(154</a:t>
            </a:r>
            <a:r>
              <a:rPr kumimoji="1" lang="ko-KR" altLang="en-US" dirty="0"/>
              <a:t>루트엔 정도이다</a:t>
            </a:r>
            <a:r>
              <a:rPr kumimoji="1" lang="en-US" altLang="ko-KR" dirty="0"/>
              <a:t>.)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항상 </a:t>
            </a:r>
            <a:r>
              <a:rPr kumimoji="1" lang="ko-KR" altLang="en-US" dirty="0" err="1"/>
              <a:t>곱셈전에는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모듈러스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스위칭작업</a:t>
            </a:r>
            <a:r>
              <a:rPr kumimoji="1" lang="ko-KR" altLang="en-US" dirty="0"/>
              <a:t> 해야함</a:t>
            </a:r>
            <a:r>
              <a:rPr kumimoji="1"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dirty="0" err="1"/>
              <a:t>두번쨰</a:t>
            </a:r>
            <a:r>
              <a:rPr kumimoji="1" lang="ko-KR" altLang="en-US" dirty="0"/>
              <a:t> 암호문도 마찬가지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 </a:t>
            </a:r>
            <a:r>
              <a:rPr kumimoji="1" lang="ko-KR" altLang="en-US" dirty="0" err="1"/>
              <a:t>세번쨰는</a:t>
            </a:r>
            <a:r>
              <a:rPr kumimoji="1" lang="ko-KR" altLang="en-US" dirty="0"/>
              <a:t> 같은 레벨 </a:t>
            </a:r>
            <a:r>
              <a:rPr kumimoji="1" lang="en-US" altLang="ko-KR" dirty="0"/>
              <a:t>t</a:t>
            </a:r>
            <a:r>
              <a:rPr kumimoji="1" lang="ko-KR" altLang="en-US" dirty="0"/>
              <a:t>로 맞춰준다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 </a:t>
            </a:r>
            <a:r>
              <a:rPr kumimoji="1" lang="ko-KR" altLang="en-US" dirty="0" err="1"/>
              <a:t>네번쨰는</a:t>
            </a:r>
            <a:r>
              <a:rPr kumimoji="1" lang="ko-KR" altLang="en-US" dirty="0"/>
              <a:t> 각각 </a:t>
            </a:r>
            <a:r>
              <a:rPr kumimoji="1" lang="ko-KR" altLang="en-US" dirty="0" err="1"/>
              <a:t>원소끼리</a:t>
            </a:r>
            <a:r>
              <a:rPr kumimoji="1" lang="ko-KR" altLang="en-US" dirty="0"/>
              <a:t> 곱해준다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 </a:t>
            </a:r>
            <a:r>
              <a:rPr kumimoji="1" lang="ko-KR" altLang="en-US" dirty="0" err="1"/>
              <a:t>다섯번째는</a:t>
            </a:r>
            <a:r>
              <a:rPr kumimoji="1" lang="ko-KR" altLang="en-US" dirty="0"/>
              <a:t> 다시 </a:t>
            </a:r>
            <a:r>
              <a:rPr kumimoji="1" lang="ko-KR" altLang="en-US" dirty="0" err="1"/>
              <a:t>노말한</a:t>
            </a:r>
            <a:r>
              <a:rPr kumimoji="1" lang="ko-KR" altLang="en-US" dirty="0"/>
              <a:t> 암호문</a:t>
            </a:r>
            <a:r>
              <a:rPr kumimoji="1" lang="en-US" altLang="ko-KR" dirty="0"/>
              <a:t>?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전환한다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5843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상수 </a:t>
            </a:r>
            <a:r>
              <a:rPr kumimoji="1" lang="ko-KR" altLang="en-US" dirty="0" err="1"/>
              <a:t>알파곱</a:t>
            </a:r>
            <a:r>
              <a:rPr kumimoji="1" lang="en-US" altLang="ko-KR" dirty="0"/>
              <a:t>.</a:t>
            </a:r>
            <a:r>
              <a:rPr kumimoji="1" lang="ko-KR" altLang="en-US" dirty="0"/>
              <a:t> 알파를 </a:t>
            </a:r>
            <a:r>
              <a:rPr kumimoji="1" lang="ko-KR" altLang="en-US" dirty="0" err="1"/>
              <a:t>랜덤화한값</a:t>
            </a:r>
            <a:r>
              <a:rPr kumimoji="1" lang="ko-KR" altLang="en-US" dirty="0"/>
              <a:t> 베타를 각각 </a:t>
            </a:r>
            <a:r>
              <a:rPr kumimoji="1" lang="en-US" altLang="ko-KR" dirty="0"/>
              <a:t>c0,c1</a:t>
            </a:r>
            <a:r>
              <a:rPr kumimoji="1" lang="ko-KR" altLang="en-US" dirty="0"/>
              <a:t>에 곱한다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canonical embedded norm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베타값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b_infty^can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6</a:t>
            </a:r>
            <a:r>
              <a:rPr kumimoji="1" lang="ko-KR" altLang="en-US" dirty="0"/>
              <a:t>루트</a:t>
            </a:r>
            <a:r>
              <a:rPr kumimoji="1" lang="en-US" altLang="ko-KR" dirty="0"/>
              <a:t>{</a:t>
            </a:r>
            <a:r>
              <a:rPr kumimoji="1" lang="en-US" altLang="ko-KR" dirty="0" err="1"/>
              <a:t>Wt</a:t>
            </a:r>
            <a:r>
              <a:rPr kumimoji="1" lang="en-US" altLang="ko-KR" dirty="0"/>
              <a:t>(a)}</a:t>
            </a:r>
            <a:r>
              <a:rPr kumimoji="1" lang="ko-KR" altLang="en-US" dirty="0"/>
              <a:t> 임으로 </a:t>
            </a:r>
            <a:r>
              <a:rPr kumimoji="1" lang="en-US" altLang="ko-KR" dirty="0"/>
              <a:t>v </a:t>
            </a:r>
            <a:r>
              <a:rPr kumimoji="1" lang="ko-KR" altLang="en-US" dirty="0"/>
              <a:t>값도 달라진다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자기동형사상</a:t>
            </a:r>
            <a:r>
              <a:rPr kumimoji="1" lang="en-US" altLang="ko-KR" dirty="0"/>
              <a:t> </a:t>
            </a:r>
          </a:p>
          <a:p>
            <a:r>
              <a:rPr kumimoji="1" lang="ko-KR" altLang="en-US" dirty="0" err="1"/>
              <a:t>갈루아군의</a:t>
            </a:r>
            <a:r>
              <a:rPr kumimoji="1" lang="ko-KR" altLang="en-US" dirty="0"/>
              <a:t> 원소인 </a:t>
            </a:r>
            <a:r>
              <a:rPr kumimoji="1" lang="ko-KR" altLang="en-US" dirty="0" err="1"/>
              <a:t>카파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이용해서 자기동형사상 이용해서 </a:t>
            </a:r>
            <a:r>
              <a:rPr kumimoji="1" lang="ko-KR" altLang="en-US" dirty="0" err="1"/>
              <a:t>평문을</a:t>
            </a:r>
            <a:r>
              <a:rPr kumimoji="1" lang="ko-KR" altLang="en-US" dirty="0"/>
              <a:t> 뭔가 효율적으로 </a:t>
            </a:r>
            <a:r>
              <a:rPr kumimoji="1" lang="ko-KR" altLang="en-US" dirty="0" err="1"/>
              <a:t>변환해줌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48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Noise &lt; v </a:t>
            </a:r>
            <a:r>
              <a:rPr kumimoji="1" lang="ko-Kore-KR" altLang="en-US" dirty="0"/>
              <a:t>로 노이즈는 </a:t>
            </a:r>
            <a:r>
              <a:rPr kumimoji="1" lang="en-US" altLang="ko-Kore-KR" dirty="0"/>
              <a:t>v</a:t>
            </a:r>
            <a:r>
              <a:rPr kumimoji="1" lang="ko-Kore-KR" altLang="en-US" dirty="0"/>
              <a:t>보다 작다는것을 보장한다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예측할수 없으니 그렇게 하는것</a:t>
            </a:r>
            <a:r>
              <a:rPr kumimoji="1" lang="en-US" altLang="ko-Kore-KR" dirty="0"/>
              <a:t>! </a:t>
            </a:r>
            <a:r>
              <a:rPr kumimoji="1" lang="ko-Kore-KR" altLang="en-US" dirty="0"/>
              <a:t>연산을하면 연산에따라 </a:t>
            </a:r>
            <a:r>
              <a:rPr kumimoji="1" lang="en-US" altLang="ko-Kore-KR" dirty="0"/>
              <a:t>v</a:t>
            </a:r>
            <a:r>
              <a:rPr kumimoji="1" lang="ko-KR" altLang="en-US" dirty="0"/>
              <a:t>가 변함</a:t>
            </a:r>
            <a:r>
              <a:rPr kumimoji="1" lang="en-US" altLang="ko-KR" dirty="0"/>
              <a:t>!</a:t>
            </a:r>
            <a:endParaRPr kumimoji="1" lang="en-US" altLang="ko-Kore-KR" dirty="0"/>
          </a:p>
          <a:p>
            <a:r>
              <a:rPr kumimoji="1" lang="en-US" altLang="ko-Kore-KR" dirty="0"/>
              <a:t>Root of unity</a:t>
            </a:r>
            <a:r>
              <a:rPr kumimoji="1" lang="ko-Kore-KR" altLang="en-US" dirty="0"/>
              <a:t>는 허수를 포함한것이다</a:t>
            </a:r>
            <a:endParaRPr kumimoji="1" lang="en-US" altLang="ko-Kore-KR" dirty="0"/>
          </a:p>
          <a:p>
            <a:r>
              <a:rPr kumimoji="1" lang="en-US" altLang="ko-Kore-KR" dirty="0"/>
              <a:t>Embedded norm</a:t>
            </a:r>
            <a:r>
              <a:rPr kumimoji="1" lang="ko-Kore-KR" altLang="en-US" dirty="0"/>
              <a:t>은 식의 계수중 가장 큰값</a:t>
            </a:r>
            <a:endParaRPr kumimoji="1" lang="en-US" altLang="ko-Kore-KR" dirty="0"/>
          </a:p>
          <a:p>
            <a:r>
              <a:rPr kumimoji="1" lang="ko-Kore-KR" altLang="en-US" dirty="0"/>
              <a:t>오키이</a:t>
            </a:r>
            <a:endParaRPr kumimoji="1" lang="en-US" altLang="ko-Kore-KR" dirty="0"/>
          </a:p>
          <a:p>
            <a:r>
              <a:rPr kumimoji="1" lang="en-US" altLang="ko-Kore-KR" dirty="0"/>
              <a:t>Encoding</a:t>
            </a:r>
            <a:r>
              <a:rPr kumimoji="1" lang="en-US" altLang="ko-KR" dirty="0"/>
              <a:t>(1</a:t>
            </a:r>
            <a:r>
              <a:rPr kumimoji="1" lang="ko-KR" altLang="en-US" dirty="0"/>
              <a:t>개 혹은 </a:t>
            </a:r>
            <a:r>
              <a:rPr kumimoji="1" lang="ko-KR" altLang="en-US" dirty="0" err="1"/>
              <a:t>여러개</a:t>
            </a:r>
            <a:r>
              <a:rPr kumimoji="1" lang="en-US" altLang="ko-KR" dirty="0"/>
              <a:t>)</a:t>
            </a:r>
            <a:r>
              <a:rPr kumimoji="1" lang="en-US" altLang="ko-Kore-KR" dirty="0"/>
              <a:t> ~~= </a:t>
            </a:r>
            <a:r>
              <a:rPr kumimoji="1" lang="ko-Kore-KR" altLang="en-US" dirty="0"/>
              <a:t>메시지 패킹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여러개를 한번에 페어로 하여 처리속도 빠르게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8153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V </a:t>
            </a:r>
            <a:r>
              <a:rPr kumimoji="1" lang="ko-Kore-KR" altLang="en-US" dirty="0"/>
              <a:t>는 앞에서 설명되어 있음</a:t>
            </a:r>
            <a:r>
              <a:rPr kumimoji="1" lang="en-US" altLang="ko-Kore-KR" dirty="0"/>
              <a:t>! Noise &lt; v</a:t>
            </a:r>
            <a:r>
              <a:rPr kumimoji="1" lang="ko-Kore-KR" altLang="en-US" dirty="0"/>
              <a:t>로 노이즈 최대크기 제한하여 크기 가늠할수 있따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Level</a:t>
            </a:r>
            <a:r>
              <a:rPr kumimoji="1" lang="ko-Kore-KR" altLang="en-US" dirty="0"/>
              <a:t>의 의미는 내가 생각한것이 맞음</a:t>
            </a:r>
            <a:endParaRPr kumimoji="1" lang="en-US" altLang="ko-Kore-KR" dirty="0"/>
          </a:p>
          <a:p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endParaRPr kumimoji="1" lang="en-US" altLang="ko-KR" dirty="0"/>
          </a:p>
          <a:p>
            <a:r>
              <a:rPr kumimoji="1" lang="en-US" altLang="ko-Kore-KR" dirty="0"/>
              <a:t>4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맞음</a:t>
            </a:r>
            <a:r>
              <a:rPr kumimoji="1" lang="en-US" altLang="ko-Kore-KR" dirty="0"/>
              <a:t>! </a:t>
            </a:r>
            <a:r>
              <a:rPr kumimoji="1" lang="ko-Kore-KR" altLang="en-US" dirty="0"/>
              <a:t>이논문의 의미는 </a:t>
            </a:r>
            <a:r>
              <a:rPr kumimoji="1" lang="en-US" altLang="ko-Kore-KR" dirty="0" err="1"/>
              <a:t>aes</a:t>
            </a:r>
            <a:r>
              <a:rPr kumimoji="1" lang="ko-Kore-KR" altLang="en-US" dirty="0"/>
              <a:t>에 동형암호를 적용했는데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그냥 유명하고 잘 쓰고 꽤나 복잡하다보니 타켓팅이 된것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그과정에서 여러 새로운 정의들을 도입하고</a:t>
            </a:r>
            <a:r>
              <a:rPr kumimoji="1" lang="en-US" altLang="ko-Kore-KR" dirty="0"/>
              <a:t>, level, norm </a:t>
            </a:r>
            <a:r>
              <a:rPr kumimoji="1" lang="ko-Kore-KR" altLang="en-US" dirty="0"/>
              <a:t>등등 그것이 발전에 기여함</a:t>
            </a:r>
            <a:r>
              <a:rPr kumimoji="1" lang="en-US" altLang="ko-Kore-KR" dirty="0"/>
              <a:t>. </a:t>
            </a:r>
            <a:r>
              <a:rPr kumimoji="1" lang="en-US" altLang="ko-Kore-KR" dirty="0" err="1"/>
              <a:t>Ml</a:t>
            </a:r>
            <a:r>
              <a:rPr kumimoji="1" lang="ko-Kore-KR" altLang="en-US" dirty="0"/>
              <a:t>이나 </a:t>
            </a:r>
            <a:r>
              <a:rPr kumimoji="1" lang="en-US" altLang="ko-Kore-KR" dirty="0" err="1"/>
              <a:t>cnn</a:t>
            </a:r>
            <a:r>
              <a:rPr kumimoji="1" lang="ko-Kore-KR" altLang="en-US" dirty="0"/>
              <a:t>도 그 알고리즘을 동형암호화 처리를 거쳐야함</a:t>
            </a:r>
            <a:r>
              <a:rPr kumimoji="1" lang="en-US" altLang="ko-Kore-KR" dirty="0"/>
              <a:t>!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297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Key expansion</a:t>
            </a:r>
            <a:r>
              <a:rPr kumimoji="1" lang="ko-Kore-KR" altLang="en-US" dirty="0"/>
              <a:t>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key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확장하여 각각 라운드마다 쓰일 </a:t>
            </a:r>
            <a:r>
              <a:rPr kumimoji="1" lang="en-US" altLang="ko-KR" dirty="0" err="1"/>
              <a:t>k_n</a:t>
            </a:r>
            <a:r>
              <a:rPr kumimoji="1" lang="ko-KR" altLang="en-US" dirty="0"/>
              <a:t>을 생성한다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N</a:t>
            </a:r>
            <a:r>
              <a:rPr kumimoji="1" lang="ko-Kore-KR" altLang="en-US" dirty="0"/>
              <a:t>은</a:t>
            </a:r>
            <a:r>
              <a:rPr kumimoji="1" lang="ko-KR" altLang="en-US" dirty="0"/>
              <a:t> 총 라운드 수이며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그때마다 </a:t>
            </a:r>
            <a:r>
              <a:rPr kumimoji="1" lang="en-US" altLang="ko-KR" dirty="0"/>
              <a:t>round function</a:t>
            </a:r>
            <a:r>
              <a:rPr kumimoji="1" lang="ko-KR" altLang="en-US" dirty="0"/>
              <a:t>을 진행하는데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1.sub bytes, 2.shift row(</a:t>
            </a:r>
            <a:r>
              <a:rPr kumimoji="1" lang="ko-KR" altLang="en-US" dirty="0"/>
              <a:t>행</a:t>
            </a:r>
            <a:r>
              <a:rPr kumimoji="1" lang="en-US" altLang="ko-KR" dirty="0"/>
              <a:t>) 3. mix column(</a:t>
            </a:r>
            <a:r>
              <a:rPr kumimoji="1" lang="ko-KR" altLang="en-US" dirty="0"/>
              <a:t>열</a:t>
            </a:r>
            <a:r>
              <a:rPr kumimoji="1" lang="en-US" altLang="ko-KR" dirty="0"/>
              <a:t>)</a:t>
            </a:r>
            <a:r>
              <a:rPr kumimoji="1" lang="ko-KR" altLang="en-US" dirty="0"/>
              <a:t> 을 각각 진행해준다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ko-KR" altLang="en-US" dirty="0" err="1"/>
              <a:t>총라운드가</a:t>
            </a:r>
            <a:r>
              <a:rPr kumimoji="1" lang="ko-KR" altLang="en-US" dirty="0"/>
              <a:t> 끝나면 암호문 </a:t>
            </a:r>
            <a:r>
              <a:rPr kumimoji="1" lang="en-US" altLang="ko-KR" dirty="0"/>
              <a:t>C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얻는다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360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AES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임허화</a:t>
            </a:r>
            <a:r>
              <a:rPr kumimoji="1" lang="ko-KR" altLang="en-US" dirty="0"/>
              <a:t> 알고리즘에 </a:t>
            </a:r>
            <a:r>
              <a:rPr kumimoji="1" lang="en-US" altLang="ko-KR" dirty="0"/>
              <a:t>homomorphic</a:t>
            </a:r>
            <a:r>
              <a:rPr kumimoji="1" lang="ko-KR" altLang="en-US" dirty="0"/>
              <a:t> 성질을 적용하면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데이터들도 </a:t>
            </a:r>
            <a:r>
              <a:rPr kumimoji="1" lang="en-US" altLang="ko-KR" dirty="0"/>
              <a:t>Fully homomorphic </a:t>
            </a:r>
            <a:r>
              <a:rPr kumimoji="1" lang="ko-KR" altLang="en-US" dirty="0"/>
              <a:t>성질을 가져서 우리가 원하는 연산을 </a:t>
            </a:r>
            <a:r>
              <a:rPr kumimoji="1" lang="ko-KR" altLang="en-US" dirty="0" err="1"/>
              <a:t>할수</a:t>
            </a:r>
            <a:r>
              <a:rPr kumimoji="1" lang="ko-KR" altLang="en-US" dirty="0"/>
              <a:t>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9708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Cyclotomic polynomial </a:t>
                </a:r>
                <a:r>
                  <a:rPr kumimoji="1" lang="ko-KR" altLang="en-US" dirty="0"/>
                  <a:t>의 정의를 보면 </a:t>
                </a:r>
                <a:r>
                  <a:rPr kumimoji="1" lang="en-US" altLang="ko-KR" dirty="0" err="1"/>
                  <a:t>i</a:t>
                </a:r>
                <a:r>
                  <a:rPr kumimoji="1" lang="ko-KR" altLang="en-US" dirty="0"/>
                  <a:t>가 </a:t>
                </a:r>
                <a:r>
                  <a:rPr kumimoji="1" lang="en-US" altLang="ko-KR" dirty="0"/>
                  <a:t>Z</a:t>
                </a:r>
                <a:r>
                  <a:rPr kumimoji="1" lang="ko-KR" altLang="en-US" dirty="0"/>
                  <a:t>와 서로소인 것들로만 구성해서 </a:t>
                </a:r>
                <a:r>
                  <a:rPr kumimoji="1" lang="en-US" altLang="ko-KR" dirty="0"/>
                  <a:t>(X- </a:t>
                </a:r>
                <a:r>
                  <a:rPr kumimoji="1" lang="ko-KR" altLang="en-US" dirty="0" err="1"/>
                  <a:t>제타</a:t>
                </a:r>
                <a:r>
                  <a:rPr kumimoji="1" lang="en-US" altLang="ko-KR" dirty="0"/>
                  <a:t>^</a:t>
                </a:r>
                <a:r>
                  <a:rPr kumimoji="1" lang="en-US" altLang="ko-KR" dirty="0" err="1"/>
                  <a:t>i</a:t>
                </a:r>
                <a:r>
                  <a:rPr kumimoji="1" lang="en-US" altLang="ko-KR" dirty="0"/>
                  <a:t>)</a:t>
                </a:r>
                <a:r>
                  <a:rPr kumimoji="1" lang="ko-KR" altLang="en-US" dirty="0"/>
                  <a:t> 이다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그러니 차수는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이다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ko-Kore-KR" dirty="0"/>
                  <a:t>  </a:t>
                </a:r>
              </a:p>
              <a:p>
                <a:endParaRPr kumimoji="1" lang="en-US" altLang="ko-Kore-KR" dirty="0"/>
              </a:p>
              <a:p>
                <a:r>
                  <a:rPr kumimoji="1" lang="ko-KR" altLang="en-US" dirty="0"/>
                  <a:t>또한 </a:t>
                </a:r>
                <a:r>
                  <a:rPr kumimoji="1" lang="en-US" altLang="ko-KR" dirty="0"/>
                  <a:t>cyclotomic poly</a:t>
                </a:r>
                <a:r>
                  <a:rPr kumimoji="1" lang="ko-KR" altLang="en-US" dirty="0"/>
                  <a:t> 는 </a:t>
                </a:r>
                <a:r>
                  <a:rPr kumimoji="1" lang="en-US" altLang="ko-KR" dirty="0"/>
                  <a:t>n = p</a:t>
                </a:r>
                <a:r>
                  <a:rPr kumimoji="1" lang="ko-KR" altLang="en-US" dirty="0" err="1"/>
                  <a:t>일때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n=2p</a:t>
                </a:r>
                <a:r>
                  <a:rPr kumimoji="1" lang="ko-KR" altLang="en-US" dirty="0" err="1"/>
                  <a:t>일때</a:t>
                </a:r>
                <a:r>
                  <a:rPr kumimoji="1" lang="ko-KR" altLang="en-US" dirty="0"/>
                  <a:t> 특징들이 있는데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동형암호에서는 </a:t>
                </a:r>
                <a:r>
                  <a:rPr kumimoji="1" lang="en-US" altLang="ko-KR" dirty="0"/>
                  <a:t>n = 2^m</a:t>
                </a:r>
                <a:r>
                  <a:rPr kumimoji="1" lang="ko-KR" altLang="en-US" dirty="0" err="1"/>
                  <a:t>일때</a:t>
                </a:r>
                <a:r>
                  <a:rPr kumimoji="1" lang="ko-KR" altLang="en-US" dirty="0"/>
                  <a:t> 쓴다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 err="1"/>
                  <a:t>Fft</a:t>
                </a:r>
                <a:r>
                  <a:rPr kumimoji="1" lang="ko-KR" altLang="en-US" dirty="0"/>
                  <a:t>에도 좋고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크기 설정도 좋고 등등 이유때문일것 같음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치완</a:t>
                </a:r>
                <a:r>
                  <a:rPr kumimoji="1" lang="en-US" altLang="ko-KR" dirty="0"/>
                  <a:t>?</a:t>
                </a:r>
                <a:r>
                  <a:rPr kumimoji="1" lang="ko-KR" altLang="en-US" dirty="0"/>
                  <a:t> 해주기에도 </a:t>
                </a:r>
                <a:r>
                  <a:rPr kumimoji="1" lang="ko-KR" altLang="en-US" dirty="0" err="1"/>
                  <a:t>빨리동작하고</a:t>
                </a:r>
                <a:r>
                  <a:rPr kumimoji="1" lang="ko-KR" altLang="en-US" dirty="0"/>
                  <a:t> 등등</a:t>
                </a:r>
                <a:endParaRPr kumimoji="1" lang="en-US" altLang="ko-Kore-KR" dirty="0"/>
              </a:p>
              <a:p>
                <a:r>
                  <a:rPr kumimoji="1" lang="ko-KR" altLang="en-US" dirty="0"/>
                  <a:t>그럼 </a:t>
                </a:r>
                <a:r>
                  <a:rPr kumimoji="1" lang="en-US" altLang="ko-KR" dirty="0" err="1"/>
                  <a:t>Aq</a:t>
                </a:r>
                <a:r>
                  <a:rPr kumimoji="1" lang="ko-KR" altLang="en-US" dirty="0"/>
                  <a:t> 정의는 다항식의 계수는 </a:t>
                </a:r>
                <a:r>
                  <a:rPr kumimoji="1" lang="en-US" altLang="ko-KR" dirty="0"/>
                  <a:t>q</a:t>
                </a:r>
                <a:r>
                  <a:rPr kumimoji="1" lang="ko-KR" altLang="en-US" dirty="0"/>
                  <a:t>보다 작고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차수는 </a:t>
                </a:r>
                <a:r>
                  <a:rPr kumimoji="1" lang="en-US" altLang="ko-KR" dirty="0"/>
                  <a:t>pi(m) -1 </a:t>
                </a:r>
                <a:r>
                  <a:rPr kumimoji="1" lang="ko-KR" altLang="en-US" dirty="0"/>
                  <a:t>이하이다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r>
                  <a:rPr kumimoji="1" lang="ko-KR" altLang="en-US" dirty="0" err="1"/>
                  <a:t>제타는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z/</a:t>
                </a:r>
                <a:r>
                  <a:rPr kumimoji="1" lang="en-US" altLang="ko-KR" dirty="0" err="1"/>
                  <a:t>qz</a:t>
                </a:r>
                <a:r>
                  <a:rPr kumimoji="1" lang="ko-KR" altLang="en-US" dirty="0"/>
                  <a:t> 의 원소이며 이것은 </a:t>
                </a:r>
                <a:r>
                  <a:rPr kumimoji="1" lang="ko-KR" altLang="en-US" dirty="0" err="1"/>
                  <a:t>프리미티브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엠쓰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루트오브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유니티라고</a:t>
                </a:r>
                <a:r>
                  <a:rPr kumimoji="1" lang="ko-KR" altLang="en-US" dirty="0"/>
                  <a:t> 부른다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r>
                  <a:rPr kumimoji="1" lang="ko-KR" altLang="en-US" dirty="0"/>
                  <a:t>폴리노미얼을 수식으로 표하면 시그마 </a:t>
                </a:r>
                <a:r>
                  <a:rPr kumimoji="1" lang="en-US" altLang="ko-KR" dirty="0" err="1"/>
                  <a:t>aX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 err="1"/>
                  <a:t>가되고</a:t>
                </a:r>
                <a:r>
                  <a:rPr kumimoji="1" lang="ko-KR" altLang="en-US" dirty="0"/>
                  <a:t> 각각 </a:t>
                </a:r>
                <a:r>
                  <a:rPr kumimoji="1" lang="en-US" altLang="ko-KR" dirty="0" err="1"/>
                  <a:t>i</a:t>
                </a:r>
                <a:r>
                  <a:rPr kumimoji="1" lang="ko-KR" altLang="en-US" dirty="0"/>
                  <a:t>가 붙는다</a:t>
                </a:r>
                <a:endParaRPr kumimoji="1" lang="en-US" altLang="ko-KR" dirty="0"/>
              </a:p>
              <a:p>
                <a:r>
                  <a:rPr kumimoji="1" lang="ko-KR" altLang="en-US" dirty="0"/>
                  <a:t>집합 </a:t>
                </a:r>
                <a:r>
                  <a:rPr kumimoji="1" lang="en-US" altLang="ko-KR" dirty="0" err="1"/>
                  <a:t>Aq</a:t>
                </a:r>
                <a:r>
                  <a:rPr kumimoji="1" lang="ko-KR" altLang="en-US" dirty="0"/>
                  <a:t>의 원소를 </a:t>
                </a:r>
                <a:r>
                  <a:rPr kumimoji="1" lang="en-US" altLang="ko-KR" dirty="0"/>
                  <a:t>a</a:t>
                </a:r>
                <a:r>
                  <a:rPr kumimoji="1" lang="ko-KR" altLang="en-US" dirty="0" err="1"/>
                  <a:t>라고</a:t>
                </a:r>
                <a:r>
                  <a:rPr kumimoji="1" lang="ko-KR" altLang="en-US" dirty="0"/>
                  <a:t> 하면 </a:t>
                </a:r>
                <a:r>
                  <a:rPr kumimoji="1" lang="en-US" altLang="ko-KR" dirty="0"/>
                  <a:t>a</a:t>
                </a:r>
                <a:r>
                  <a:rPr kumimoji="1" lang="ko-KR" altLang="en-US" dirty="0"/>
                  <a:t>는 이렇게 표현되고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이 집합의 원소의 계수들을 벡터로 표현한다</a:t>
                </a:r>
                <a:r>
                  <a:rPr kumimoji="1" lang="en-US" altLang="ko-KR" dirty="0"/>
                  <a:t>.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Cyclotomic polynomial </a:t>
                </a:r>
                <a:r>
                  <a:rPr kumimoji="1" lang="ko-KR" altLang="en-US" dirty="0"/>
                  <a:t>의 정의를 보면 </a:t>
                </a:r>
                <a:r>
                  <a:rPr kumimoji="1" lang="en-US" altLang="ko-KR" dirty="0" err="1"/>
                  <a:t>i</a:t>
                </a:r>
                <a:r>
                  <a:rPr kumimoji="1" lang="ko-KR" altLang="en-US" dirty="0"/>
                  <a:t>가 </a:t>
                </a:r>
                <a:r>
                  <a:rPr kumimoji="1" lang="en-US" altLang="ko-KR" dirty="0"/>
                  <a:t>Z</a:t>
                </a:r>
                <a:r>
                  <a:rPr kumimoji="1" lang="ko-KR" altLang="en-US" dirty="0"/>
                  <a:t>와 서로소인 것들로만 구성해서 </a:t>
                </a:r>
                <a:r>
                  <a:rPr kumimoji="1" lang="en-US" altLang="ko-KR" dirty="0"/>
                  <a:t>(X- </a:t>
                </a:r>
                <a:r>
                  <a:rPr kumimoji="1" lang="ko-KR" altLang="en-US" dirty="0" err="1"/>
                  <a:t>제타</a:t>
                </a:r>
                <a:r>
                  <a:rPr kumimoji="1" lang="en-US" altLang="ko-KR" dirty="0"/>
                  <a:t>^</a:t>
                </a:r>
                <a:r>
                  <a:rPr kumimoji="1" lang="en-US" altLang="ko-KR" dirty="0" err="1"/>
                  <a:t>i</a:t>
                </a:r>
                <a:r>
                  <a:rPr kumimoji="1" lang="en-US" altLang="ko-KR" dirty="0"/>
                  <a:t>)</a:t>
                </a:r>
                <a:r>
                  <a:rPr kumimoji="1" lang="ko-KR" altLang="en-US" dirty="0"/>
                  <a:t> 이다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그러니 차수는 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𝜙(𝑚)</a:t>
                </a:r>
                <a:r>
                  <a:rPr kumimoji="1" lang="ko-KR" altLang="en-US" b="0" i="0">
                    <a:latin typeface="Cambria Math" panose="02040503050406030204" pitchFamily="18" charset="0"/>
                  </a:rPr>
                  <a:t>이다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.</a:t>
                </a:r>
                <a:r>
                  <a:rPr kumimoji="1" lang="en-US" altLang="ko-Kore-KR" dirty="0"/>
                  <a:t> </a:t>
                </a:r>
              </a:p>
              <a:p>
                <a:r>
                  <a:rPr kumimoji="1" lang="ko-KR" altLang="en-US" dirty="0"/>
                  <a:t>또한 </a:t>
                </a:r>
                <a:r>
                  <a:rPr kumimoji="1" lang="en-US" altLang="ko-KR" dirty="0"/>
                  <a:t>cyclotomic poly</a:t>
                </a:r>
                <a:r>
                  <a:rPr kumimoji="1" lang="ko-KR" altLang="en-US" dirty="0"/>
                  <a:t> 는 </a:t>
                </a:r>
                <a:r>
                  <a:rPr kumimoji="1" lang="en-US" altLang="ko-KR" dirty="0"/>
                  <a:t>n = p</a:t>
                </a:r>
                <a:r>
                  <a:rPr kumimoji="1" lang="ko-KR" altLang="en-US" dirty="0" err="1"/>
                  <a:t>일때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n=2p</a:t>
                </a:r>
                <a:r>
                  <a:rPr kumimoji="1" lang="ko-KR" altLang="en-US" dirty="0" err="1"/>
                  <a:t>일때</a:t>
                </a:r>
                <a:r>
                  <a:rPr kumimoji="1" lang="ko-KR" altLang="en-US" dirty="0"/>
                  <a:t> 특징들이 있는데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동형암호에서는 </a:t>
                </a:r>
                <a:r>
                  <a:rPr kumimoji="1" lang="en-US" altLang="ko-KR" dirty="0"/>
                  <a:t>n = 2^m</a:t>
                </a:r>
                <a:r>
                  <a:rPr kumimoji="1" lang="ko-KR" altLang="en-US" dirty="0" err="1"/>
                  <a:t>일때</a:t>
                </a:r>
                <a:r>
                  <a:rPr kumimoji="1" lang="ko-KR" altLang="en-US" dirty="0"/>
                  <a:t> 쓴다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 err="1"/>
                  <a:t>Fft</a:t>
                </a:r>
                <a:r>
                  <a:rPr kumimoji="1" lang="ko-KR" altLang="en-US" dirty="0"/>
                  <a:t>에도 좋고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크기 설정도 좋고 등등 이유때문일것 같음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치완</a:t>
                </a:r>
                <a:r>
                  <a:rPr kumimoji="1" lang="en-US" altLang="ko-KR" dirty="0"/>
                  <a:t>?</a:t>
                </a:r>
                <a:r>
                  <a:rPr kumimoji="1" lang="ko-KR" altLang="en-US" dirty="0"/>
                  <a:t> 해주기에도 </a:t>
                </a:r>
                <a:r>
                  <a:rPr kumimoji="1" lang="ko-KR" altLang="en-US" dirty="0" err="1"/>
                  <a:t>빨리동작하고</a:t>
                </a:r>
                <a:r>
                  <a:rPr kumimoji="1" lang="ko-KR" altLang="en-US" dirty="0"/>
                  <a:t> 등등</a:t>
                </a:r>
                <a:endParaRPr kumimoji="1" lang="en-US" altLang="ko-Kore-KR" dirty="0"/>
              </a:p>
              <a:p>
                <a:r>
                  <a:rPr kumimoji="1" lang="ko-KR" altLang="en-US" dirty="0"/>
                  <a:t>그럼 </a:t>
                </a:r>
                <a:r>
                  <a:rPr kumimoji="1" lang="en-US" altLang="ko-KR" dirty="0" err="1"/>
                  <a:t>Aq</a:t>
                </a:r>
                <a:r>
                  <a:rPr kumimoji="1" lang="ko-KR" altLang="en-US" dirty="0"/>
                  <a:t> 정의는 다항식의 계수는 </a:t>
                </a:r>
                <a:r>
                  <a:rPr kumimoji="1" lang="en-US" altLang="ko-KR" dirty="0"/>
                  <a:t>q</a:t>
                </a:r>
                <a:r>
                  <a:rPr kumimoji="1" lang="ko-KR" altLang="en-US" dirty="0"/>
                  <a:t>보다 작고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차수는 </a:t>
                </a:r>
                <a:r>
                  <a:rPr kumimoji="1" lang="en-US" altLang="ko-KR" dirty="0"/>
                  <a:t>pi(m) -1 </a:t>
                </a:r>
                <a:r>
                  <a:rPr kumimoji="1" lang="ko-KR" altLang="en-US" dirty="0"/>
                  <a:t>이하이다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r>
                  <a:rPr kumimoji="1" lang="ko-KR" altLang="en-US" dirty="0" err="1"/>
                  <a:t>제타는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z/</a:t>
                </a:r>
                <a:r>
                  <a:rPr kumimoji="1" lang="en-US" altLang="ko-KR" dirty="0" err="1"/>
                  <a:t>qz</a:t>
                </a:r>
                <a:r>
                  <a:rPr kumimoji="1" lang="ko-KR" altLang="en-US" dirty="0"/>
                  <a:t> 의 원소이며 이것은 </a:t>
                </a:r>
                <a:r>
                  <a:rPr kumimoji="1" lang="ko-KR" altLang="en-US" dirty="0" err="1"/>
                  <a:t>프리미티브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엠쓰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루트오브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유니티라고</a:t>
                </a:r>
                <a:r>
                  <a:rPr kumimoji="1" lang="ko-KR" altLang="en-US" dirty="0"/>
                  <a:t> 부른다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r>
                  <a:rPr kumimoji="1" lang="ko-KR" altLang="en-US" dirty="0"/>
                  <a:t>폴리노미얼을 수식으로 표하면 시그마 </a:t>
                </a:r>
                <a:r>
                  <a:rPr kumimoji="1" lang="en-US" altLang="ko-KR" dirty="0" err="1"/>
                  <a:t>aX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 err="1"/>
                  <a:t>가되고</a:t>
                </a:r>
                <a:r>
                  <a:rPr kumimoji="1" lang="ko-KR" altLang="en-US" dirty="0"/>
                  <a:t> 각각 </a:t>
                </a:r>
                <a:r>
                  <a:rPr kumimoji="1" lang="en-US" altLang="ko-KR" dirty="0" err="1"/>
                  <a:t>i</a:t>
                </a:r>
                <a:r>
                  <a:rPr kumimoji="1" lang="ko-KR" altLang="en-US" dirty="0"/>
                  <a:t>가 붙는다</a:t>
                </a:r>
                <a:endParaRPr kumimoji="1" lang="en-US" altLang="ko-KR" dirty="0"/>
              </a:p>
              <a:p>
                <a:r>
                  <a:rPr kumimoji="1" lang="ko-KR" altLang="en-US" dirty="0"/>
                  <a:t>집합 </a:t>
                </a:r>
                <a:r>
                  <a:rPr kumimoji="1" lang="en-US" altLang="ko-KR" dirty="0" err="1"/>
                  <a:t>Aq</a:t>
                </a:r>
                <a:r>
                  <a:rPr kumimoji="1" lang="ko-KR" altLang="en-US" dirty="0"/>
                  <a:t>의 원소를 </a:t>
                </a:r>
                <a:r>
                  <a:rPr kumimoji="1" lang="en-US" altLang="ko-KR" dirty="0"/>
                  <a:t>a</a:t>
                </a:r>
                <a:r>
                  <a:rPr kumimoji="1" lang="ko-KR" altLang="en-US" dirty="0" err="1"/>
                  <a:t>라고</a:t>
                </a:r>
                <a:r>
                  <a:rPr kumimoji="1" lang="ko-KR" altLang="en-US" dirty="0"/>
                  <a:t> 하면 </a:t>
                </a:r>
                <a:r>
                  <a:rPr kumimoji="1" lang="en-US" altLang="ko-KR" dirty="0"/>
                  <a:t>a</a:t>
                </a:r>
                <a:r>
                  <a:rPr kumimoji="1" lang="ko-KR" altLang="en-US" dirty="0"/>
                  <a:t>는 이렇게 표현되고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이 집합의 원소의 계수들을 벡터로 표현한다</a:t>
                </a:r>
                <a:r>
                  <a:rPr kumimoji="1" lang="en-US" altLang="ko-KR" dirty="0"/>
                  <a:t>.</a:t>
                </a:r>
                <a:endParaRPr kumimoji="1" lang="ko-Kore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468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Canonical embedding norm reduced mod q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[noise]_q </a:t>
            </a:r>
            <a:r>
              <a:rPr kumimoji="1" lang="ko-KR" altLang="en-US" dirty="0"/>
              <a:t>에서 충분히 작은 </a:t>
            </a:r>
            <a:r>
              <a:rPr kumimoji="1" lang="en-US" altLang="ko-KR" dirty="0"/>
              <a:t>norm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연산할때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q</a:t>
            </a:r>
            <a:r>
              <a:rPr kumimoji="1" lang="ko-KR" altLang="en-US" dirty="0"/>
              <a:t>가 필요 없는 </a:t>
            </a:r>
            <a:r>
              <a:rPr kumimoji="1" lang="en-US" altLang="ko-KR" dirty="0"/>
              <a:t>norm </a:t>
            </a:r>
            <a:r>
              <a:rPr kumimoji="1" lang="ko-KR" altLang="en-US" dirty="0"/>
              <a:t>을 의미한다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이는 </a:t>
            </a:r>
            <a:r>
              <a:rPr kumimoji="1" lang="ko-KR" altLang="en-US" dirty="0" err="1"/>
              <a:t>연산할때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get smaller parameter </a:t>
            </a:r>
            <a:r>
              <a:rPr kumimoji="1" lang="ko-KR" altLang="en-US" dirty="0" err="1"/>
              <a:t>할때</a:t>
            </a:r>
            <a:r>
              <a:rPr kumimoji="1" lang="ko-KR" altLang="en-US" dirty="0"/>
              <a:t> 유용하다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1511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군의</a:t>
            </a:r>
            <a:r>
              <a:rPr kumimoji="1" lang="ko-KR" altLang="en-US" dirty="0"/>
              <a:t> 예 정수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7834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단사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fx</a:t>
            </a:r>
            <a:r>
              <a:rPr kumimoji="1" lang="en-US" altLang="ko-KR" dirty="0"/>
              <a:t> = </a:t>
            </a:r>
            <a:r>
              <a:rPr kumimoji="1" lang="en-US" altLang="ko-KR" dirty="0" err="1"/>
              <a:t>fy</a:t>
            </a:r>
            <a:r>
              <a:rPr kumimoji="1" lang="ko-KR" altLang="en-US" dirty="0"/>
              <a:t>이면 </a:t>
            </a:r>
            <a:r>
              <a:rPr kumimoji="1" lang="en-US" altLang="ko-KR" dirty="0"/>
              <a:t>x=y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오른쪽 집합이 받는 화살 하나</a:t>
            </a:r>
            <a:r>
              <a:rPr kumimoji="1" lang="en-US" altLang="ko-KR" dirty="0"/>
              <a:t>)</a:t>
            </a:r>
            <a:r>
              <a:rPr kumimoji="1" lang="ko-KR" altLang="en-US" dirty="0"/>
              <a:t>     </a:t>
            </a:r>
            <a:r>
              <a:rPr kumimoji="1" lang="ko-Kore-KR" altLang="en-US" dirty="0"/>
              <a:t>전사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Fx</a:t>
            </a:r>
            <a:r>
              <a:rPr kumimoji="1" lang="ko-KR" altLang="en-US" dirty="0"/>
              <a:t>값 있으면 </a:t>
            </a:r>
            <a:r>
              <a:rPr kumimoji="1" lang="en-US" altLang="ko-KR" dirty="0"/>
              <a:t>x</a:t>
            </a:r>
            <a:r>
              <a:rPr kumimoji="1" lang="ko-KR" altLang="en-US" dirty="0"/>
              <a:t>값 존재한다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2,3</a:t>
            </a:r>
            <a:r>
              <a:rPr kumimoji="1" lang="ko-KR" altLang="en-US" dirty="0"/>
              <a:t> 의 자기동형사상은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2-&gt;2,3-&gt;3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2-&gt;-2,3-&gt;3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2-&gt;2,3-&gt;-3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2-&gt;-2,3-&gt;-3</a:t>
            </a:r>
            <a:r>
              <a:rPr kumimoji="1" lang="ko-KR" altLang="en-US" dirty="0"/>
              <a:t> </a:t>
            </a:r>
            <a:r>
              <a:rPr kumimoji="1" lang="en-US" altLang="ko-KR" dirty="0"/>
              <a:t>()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즉 요약하면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체 에서 자신의 체로 대응시키는 사상이 위의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 성질을 만족시키면 </a:t>
            </a:r>
            <a:r>
              <a:rPr kumimoji="1" lang="ko-KR" altLang="en-US" dirty="0" err="1"/>
              <a:t>자기동형</a:t>
            </a:r>
            <a:r>
              <a:rPr kumimoji="1" lang="ko-KR" altLang="en-US" dirty="0"/>
              <a:t> 사상이라고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이런 사상의 집합들을 </a:t>
            </a:r>
            <a:r>
              <a:rPr kumimoji="1" lang="ko-KR" altLang="en-US" dirty="0" err="1"/>
              <a:t>갈루아</a:t>
            </a:r>
            <a:r>
              <a:rPr kumimoji="1" lang="ko-KR" altLang="en-US" dirty="0"/>
              <a:t> 군이라고 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570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뒤에 </a:t>
            </a:r>
            <a:r>
              <a:rPr kumimoji="1" lang="en-US" altLang="ko-KR" dirty="0"/>
              <a:t>appendix A,B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하기전에</a:t>
            </a:r>
            <a:r>
              <a:rPr kumimoji="1" lang="ko-KR" altLang="en-US" dirty="0"/>
              <a:t> 간단하게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연산을 </a:t>
            </a:r>
            <a:r>
              <a:rPr kumimoji="1" lang="ko-KR" altLang="en-US" dirty="0" err="1"/>
              <a:t>설명해놓았음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5</a:t>
            </a:r>
            <a:r>
              <a:rPr kumimoji="1" lang="ko-KR" altLang="en-US" dirty="0"/>
              <a:t>가지 연산이 있는데 </a:t>
            </a:r>
            <a:r>
              <a:rPr kumimoji="1" lang="en-US" altLang="ko-KR" dirty="0"/>
              <a:t>add </a:t>
            </a:r>
            <a:r>
              <a:rPr kumimoji="1" lang="en-US" altLang="ko-KR" dirty="0" err="1"/>
              <a:t>mul</a:t>
            </a:r>
            <a:r>
              <a:rPr kumimoji="1" lang="ko-KR" altLang="en-US" dirty="0"/>
              <a:t>은 저번 </a:t>
            </a:r>
            <a:r>
              <a:rPr kumimoji="1" lang="ko-KR" altLang="en-US" dirty="0" err="1"/>
              <a:t>승범이가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발표한것과</a:t>
            </a:r>
            <a:r>
              <a:rPr kumimoji="1" lang="ko-KR" altLang="en-US" dirty="0"/>
              <a:t> 같고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Automorphism(</a:t>
            </a:r>
            <a:r>
              <a:rPr kumimoji="1" lang="ko-KR" altLang="en-US" dirty="0"/>
              <a:t>자기동형사상</a:t>
            </a:r>
            <a:r>
              <a:rPr kumimoji="1" lang="en-US" altLang="ko-KR" dirty="0"/>
              <a:t>)</a:t>
            </a:r>
            <a:r>
              <a:rPr kumimoji="1" lang="ko-KR" altLang="en-US" dirty="0"/>
              <a:t>은 앞에서 설명했던 </a:t>
            </a:r>
            <a:r>
              <a:rPr kumimoji="1" lang="ko-Kore-KR" altLang="en-US" dirty="0"/>
              <a:t>개념이다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이를 이용해서 평문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바꿔줄수</a:t>
            </a:r>
            <a:r>
              <a:rPr kumimoji="1" lang="ko-KR" altLang="en-US" dirty="0"/>
              <a:t>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그려면</a:t>
            </a:r>
            <a:r>
              <a:rPr kumimoji="1" lang="ko-KR" altLang="en-US" dirty="0"/>
              <a:t> 이 </a:t>
            </a:r>
            <a:r>
              <a:rPr kumimoji="1" lang="ko-KR" altLang="en-US" dirty="0" err="1"/>
              <a:t>평문이</a:t>
            </a:r>
            <a:r>
              <a:rPr kumimoji="1" lang="ko-KR" altLang="en-US" dirty="0"/>
              <a:t> 매우 유용해진다</a:t>
            </a:r>
            <a:r>
              <a:rPr kumimoji="1" lang="en-US" altLang="ko-KR" dirty="0"/>
              <a:t>. [a1,a2,a3,a4] -&gt; [a2,a3,a4,a1] 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automorphism </a:t>
            </a:r>
            <a:r>
              <a:rPr kumimoji="1" lang="ko-KR" altLang="en-US" dirty="0"/>
              <a:t>연산인 </a:t>
            </a:r>
            <a:r>
              <a:rPr kumimoji="1" lang="en-US" altLang="ko-KR" dirty="0"/>
              <a:t>sigma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해주면 </a:t>
            </a:r>
            <a:r>
              <a:rPr kumimoji="1" lang="ko-KR" altLang="en-US" dirty="0" err="1"/>
              <a:t>바꿀수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있따</a:t>
            </a:r>
            <a:r>
              <a:rPr kumimoji="1" lang="en-US" altLang="ko-KR" dirty="0"/>
              <a:t>. </a:t>
            </a:r>
          </a:p>
          <a:p>
            <a:r>
              <a:rPr kumimoji="1" lang="en-US" altLang="ko-KR" dirty="0"/>
              <a:t>Sigma(m1,m2,m3,m4) = (m2,m3,m4,m1)</a:t>
            </a:r>
            <a:r>
              <a:rPr kumimoji="1" lang="ko-KR" altLang="en-US" dirty="0"/>
              <a:t>이 된다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이를 이용하면 </a:t>
            </a:r>
            <a:r>
              <a:rPr kumimoji="1" lang="en-US" altLang="ko-KR" dirty="0"/>
              <a:t>m1+m2 </a:t>
            </a:r>
            <a:r>
              <a:rPr kumimoji="1" lang="ko-KR" altLang="en-US" dirty="0"/>
              <a:t>등 </a:t>
            </a:r>
            <a:r>
              <a:rPr kumimoji="1" lang="ko-KR" altLang="en-US" dirty="0" err="1"/>
              <a:t>덧셈연산</a:t>
            </a:r>
            <a:r>
              <a:rPr kumimoji="1" lang="ko-KR" altLang="en-US" dirty="0"/>
              <a:t> </a:t>
            </a:r>
            <a:r>
              <a:rPr kumimoji="1" lang="en-US" altLang="ko-KR" dirty="0"/>
              <a:t>shift </a:t>
            </a:r>
            <a:r>
              <a:rPr kumimoji="1" lang="ko-KR" altLang="en-US" dirty="0" err="1"/>
              <a:t>연산등을</a:t>
            </a:r>
            <a:r>
              <a:rPr kumimoji="1" lang="ko-KR" altLang="en-US" dirty="0"/>
              <a:t> 빠르고 효율적으로 </a:t>
            </a:r>
            <a:r>
              <a:rPr kumimoji="1" lang="ko-KR" altLang="en-US" dirty="0" err="1"/>
              <a:t>할수있다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벡터를 그냥 더해서 그 값이 요소들을 </a:t>
            </a:r>
            <a:r>
              <a:rPr kumimoji="1" lang="ko-KR" altLang="en-US" dirty="0" err="1"/>
              <a:t>더한값이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되는것</a:t>
            </a:r>
            <a:r>
              <a:rPr kumimoji="1" lang="en-US" altLang="ko-KR" dirty="0"/>
              <a:t>!</a:t>
            </a:r>
          </a:p>
          <a:p>
            <a:r>
              <a:rPr kumimoji="1" lang="ko-KR" altLang="en-US" dirty="0"/>
              <a:t>그러면 </a:t>
            </a:r>
            <a:r>
              <a:rPr kumimoji="1" lang="en-US" altLang="ko-KR" dirty="0"/>
              <a:t>AES</a:t>
            </a:r>
            <a:r>
              <a:rPr kumimoji="1" lang="ko-KR" altLang="en-US" dirty="0"/>
              <a:t> 알고리즘에서 연산들을 잘 </a:t>
            </a:r>
            <a:r>
              <a:rPr kumimoji="1" lang="ko-KR" altLang="en-US" dirty="0" err="1"/>
              <a:t>할수있는데</a:t>
            </a:r>
            <a:r>
              <a:rPr kumimoji="1" lang="ko-KR" altLang="en-US" dirty="0"/>
              <a:t> 이는 </a:t>
            </a:r>
            <a:r>
              <a:rPr kumimoji="1" lang="en-US" altLang="ko-KR" dirty="0"/>
              <a:t>4</a:t>
            </a:r>
            <a:r>
              <a:rPr kumimoji="1" lang="ko-KR" altLang="en-US" dirty="0"/>
              <a:t>장에 나온다고 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D5F4-C5B5-584D-991D-C59CE6D325D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088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34844-A848-5E4D-8427-A42ADEA7F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3BA175-34E9-704F-8047-3D0DA3D97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21804-A274-3E4D-9DFA-FC686445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89E1-ADB1-4B45-8116-4D5BD9D9C6F8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7EA02-64D9-914E-84A0-E9E8EA16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F4E5E-91D6-EA43-847D-5EECC6D0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2CB8-13FD-F246-8498-60E576DB20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017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B4C58-CBB4-4C47-ADA7-FEC860D0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6D156A-20DD-294C-8815-09B28C633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8D994-32D0-A040-A5AE-562A58F6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89E1-ADB1-4B45-8116-4D5BD9D9C6F8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4C037-C734-6648-B5CB-9EDB78D1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82C38-1E95-8043-A60F-4D18269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2CB8-13FD-F246-8498-60E576DB20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783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F2958D-30B2-E844-B5E9-F25728AFF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29A181-C8CE-A64B-9631-8DABC2862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B3823-2251-7F40-A379-E738D41E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89E1-ADB1-4B45-8116-4D5BD9D9C6F8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444E3-8C4B-2547-B99E-A6A3C07C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F03D7-D712-904F-A0B7-FF34C1E7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2CB8-13FD-F246-8498-60E576DB20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975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A6CD9-5A54-8541-A9F4-10CA60E9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8D6F4-4D02-C849-B29C-9E30D7E18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2B1B5-4B01-2447-B2C7-A5717BE1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89E1-ADB1-4B45-8116-4D5BD9D9C6F8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7AAFB-78D3-D74E-90E5-881E0795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DFE2D-FD31-8A43-80F3-DBDA109E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2CB8-13FD-F246-8498-60E576DB20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868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B1EFD-0C12-9748-98A9-1876998D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424E63-2852-394E-8A6C-F7909D685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426A5-A1A3-8347-8F01-DA93F188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89E1-ADB1-4B45-8116-4D5BD9D9C6F8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7CCAA-ACF1-EB4E-BB86-A835F3A9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6382E-8DDE-4B40-8062-8BDD0CDF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2CB8-13FD-F246-8498-60E576DB20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698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11827-ECD9-834C-AE68-0559BA70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47271-89C3-F342-94AF-44ED3043F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D6525C-4A24-9E4C-9A99-1C66C0B77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0D3603-3751-A244-B082-60196118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89E1-ADB1-4B45-8116-4D5BD9D9C6F8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52DBF-9BAC-6040-ABA4-BCDEC283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CB96AD-9D79-8E47-B716-FBDB2A94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2CB8-13FD-F246-8498-60E576DB20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16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19E90-08E6-C644-A803-2F0F8ADB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D9E3E9-4C8E-0040-BA07-CBA1DA160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4D8D3-1452-C944-8CE7-B217A4937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897F06-B528-B443-892F-6315B3DB8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86A15D-E84B-3E42-8CC8-1D681CCDA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01E862-7A17-C84C-9A74-AA298AFC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89E1-ADB1-4B45-8116-4D5BD9D9C6F8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F51B52-1D1E-6D49-A7FE-E27B6F38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661F25-DA4C-0140-B863-45002018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2CB8-13FD-F246-8498-60E576DB20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558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5200-9D98-E243-8367-56D522ED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315E77-DCBA-344E-A4A9-3238A409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89E1-ADB1-4B45-8116-4D5BD9D9C6F8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DD5838-E2A7-6A44-8982-8BAC772E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32EDEA-124F-384B-84EC-26D2CCC1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2CB8-13FD-F246-8498-60E576DB20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022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9333A0-C5E7-5649-86CF-6298A951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89E1-ADB1-4B45-8116-4D5BD9D9C6F8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F91F2E-0F8A-DF4B-B223-EF35B9EA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62B69C-605F-0F46-A262-F0B5A548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2CB8-13FD-F246-8498-60E576DB20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555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552A2-C58D-B842-83C7-825B18DE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5A7E9-38DD-5646-A608-C0E0BEF09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E1682D-020B-374F-AAB0-BEDC83365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023606-1384-C649-B226-71A41A55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89E1-ADB1-4B45-8116-4D5BD9D9C6F8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2636B4-F0BC-6040-9637-3A3BCB11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6F9DE1-FC78-C543-AD69-D375A8D9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2CB8-13FD-F246-8498-60E576DB20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845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D652-5CCF-2C48-8CE7-C06D67CA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934574-7CE4-A34F-956D-54E551709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95A1D0-C8E8-444C-8162-B3C143577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A867C9-3045-B64C-A8F0-52D98DDB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89E1-ADB1-4B45-8116-4D5BD9D9C6F8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AEA8ED-C34A-7240-A4CD-84887766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13409-C6F8-C348-833F-8234974D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2CB8-13FD-F246-8498-60E576DB20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799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847145-B5EB-474F-82D5-4A9AF62B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EBA4F-060D-2C40-AFE7-BD691616E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FFD534-7B5B-364F-940A-4877BFDD0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689E1-ADB1-4B45-8116-4D5BD9D9C6F8}" type="datetimeFigureOut">
              <a:rPr kumimoji="1" lang="ko-Kore-KR" altLang="en-US" smtClean="0"/>
              <a:t>2022. 3. 14.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11EAC-AB47-0E4B-B4C7-4B8364B9D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E08E5-F30B-DE46-8CB6-A36CA8B75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2CB8-13FD-F246-8498-60E576DB20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081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C9678-D376-1A4F-BC26-D41D0A561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1654"/>
            <a:ext cx="9144000" cy="2227701"/>
          </a:xfrm>
        </p:spPr>
        <p:txBody>
          <a:bodyPr/>
          <a:lstStyle/>
          <a:p>
            <a:r>
              <a:rPr kumimoji="1" lang="en-US" altLang="ko-Kore-KR" b="1" dirty="0"/>
              <a:t>Homomorphic Evaluation of the AES Circuit</a:t>
            </a:r>
            <a:endParaRPr kumimoji="1" lang="ko-Kore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C0804A-AC67-0546-9453-519E31C60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76346"/>
            <a:ext cx="9144000" cy="586946"/>
          </a:xfrm>
        </p:spPr>
        <p:txBody>
          <a:bodyPr/>
          <a:lstStyle/>
          <a:p>
            <a:pPr algn="r"/>
            <a:r>
              <a:rPr kumimoji="1" lang="en-US" altLang="ko-Kore-KR" dirty="0"/>
              <a:t>20161190 </a:t>
            </a:r>
            <a:r>
              <a:rPr kumimoji="1" lang="ko-KR" altLang="en-US" dirty="0"/>
              <a:t>이민재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2174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D0E667F-5E4E-AA4D-85C6-244E28945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021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ore-KR" sz="2400" dirty="0"/>
                  <a:t>Key Switching : maintain q,  s’ -&gt; s (</a:t>
                </a:r>
                <a14:m>
                  <m:oMath xmlns:m="http://schemas.openxmlformats.org/officeDocument/2006/math">
                    <m:r>
                      <a:rPr kumimoji="1" lang="en-US" altLang="ko-Kore-KR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sz="2400">
                        <a:latin typeface="Cambria Math" panose="02040503050406030204" pitchFamily="18" charset="0"/>
                      </a:rPr>
                      <m:t>dec</m:t>
                    </m:r>
                    <m:r>
                      <a:rPr kumimoji="1" lang="en-US" altLang="ko-Kore-KR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𝑛𝑒𝑒𝑑</m:t>
                    </m:r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ko-Kore-KR" sz="2400" dirty="0"/>
                  <a:t>)</a:t>
                </a:r>
              </a:p>
              <a:p>
                <a:endParaRPr kumimoji="1" lang="en-US" altLang="ko-Kore-KR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ko-Kore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400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ko-KR" altLang="en-US" sz="24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ore-KR" sz="2400" i="1">
                          <a:latin typeface="Cambria Math" panose="02040503050406030204" pitchFamily="18" charset="0"/>
                        </a:rPr>
                        <m:t>𝑜𝑣𝑒𝑟</m:t>
                      </m:r>
                      <m:r>
                        <a:rPr kumimoji="1" lang="en-US" altLang="ko-Kore-KR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kumimoji="1" lang="en-US" altLang="ko-Kore-KR" sz="24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kumimoji="1" lang="en-US" altLang="ko-Kore-KR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ko-Kore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400" i="1">
                          <a:latin typeface="Cambria Math" panose="02040503050406030204" pitchFamily="18" charset="0"/>
                        </a:rPr>
                        <m:t>𝑊</m:t>
                      </m:r>
                      <m:sSup>
                        <m:sSup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ko-Kore-KR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ore-KR" sz="24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kumimoji="1" lang="en-US" altLang="ko-Kore-KR" sz="2400" i="1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ore-KR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en-US" altLang="ko-Kore-KR" sz="2400" dirty="0"/>
              </a:p>
              <a:p>
                <a:endParaRPr kumimoji="1" lang="en-US" altLang="ko-Kore-KR" sz="2400" dirty="0"/>
              </a:p>
              <a:p>
                <a:r>
                  <a:rPr kumimoji="1" lang="en-US" altLang="ko-Kore-KR" sz="2400" dirty="0"/>
                  <a:t>Modulus Switching :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reduced the norm of the noise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,    </m:t>
                    </m:r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 /</m:t>
                    </m:r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sz="2400" dirty="0"/>
                  <a:t>c (rounding error term)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∥</m:t>
                    </m:r>
                    <m:sSup>
                      <m:sSup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∥ ≤(</m:t>
                    </m:r>
                    <m:sSup>
                      <m:sSup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ko-Kore-KR" sz="2400" dirty="0"/>
                  <a:t> /</a:t>
                </a:r>
                <a14:m>
                  <m:oMath xmlns:m="http://schemas.openxmlformats.org/officeDocument/2006/math">
                    <m:r>
                      <a:rPr kumimoji="1" lang="en-US" altLang="ko-Kore-KR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ko-Kore-KR" sz="2400" i="1" dirty="0">
                        <a:latin typeface="Cambria Math" panose="02040503050406030204" pitchFamily="18" charset="0"/>
                      </a:rPr>
                      <m:t>)∥</m:t>
                    </m:r>
                    <m:r>
                      <a:rPr kumimoji="1" lang="en-US" altLang="ko-Kore-KR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ore-KR" sz="2400" i="1" dirty="0">
                        <a:latin typeface="Cambria Math" panose="02040503050406030204" pitchFamily="18" charset="0"/>
                      </a:rPr>
                      <m:t>∥+∥</m:t>
                    </m:r>
                    <m:r>
                      <a:rPr kumimoji="1" lang="en-US" altLang="ko-Kore-KR" sz="2400" i="1" dirty="0">
                        <a:latin typeface="Cambria Math" panose="02040503050406030204" pitchFamily="18" charset="0"/>
                      </a:rPr>
                      <m:t>𝜏</m:t>
                    </m:r>
                    <m:r>
                      <a:rPr kumimoji="1" lang="en-US" altLang="ko-Kore-KR" sz="24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ko-Kore-KR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ko-Kore-KR" sz="2400" i="1" dirty="0"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kumimoji="1" lang="en-US" altLang="ko-Kore-KR" sz="2400" dirty="0"/>
                  <a:t>(Norm of the noise) </a:t>
                </a:r>
              </a:p>
              <a:p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D0E667F-5E4E-AA4D-85C6-244E28945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0215"/>
                <a:ext cx="10515600" cy="4351338"/>
              </a:xfrm>
              <a:blipFill>
                <a:blip r:embed="rId3"/>
                <a:stretch>
                  <a:fillRect l="-844" t="-204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612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811ED-E54C-E94B-85D4-2DFEE6FC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968"/>
            <a:ext cx="10515600" cy="724986"/>
          </a:xfrm>
        </p:spPr>
        <p:txBody>
          <a:bodyPr/>
          <a:lstStyle/>
          <a:p>
            <a:pPr algn="ctr"/>
            <a:r>
              <a:rPr kumimoji="1" lang="en-US" altLang="ko-Kore-KR" b="1" dirty="0"/>
              <a:t>A.1 Plaintext Slots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DA5475-8FF6-7846-8752-D77FA6CC2C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0"/>
                <a:ext cx="10515600" cy="497902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sz="2600" dirty="0"/>
                  <a:t>as representing </a:t>
                </a:r>
                <a14:m>
                  <m:oMath xmlns:m="http://schemas.openxmlformats.org/officeDocument/2006/math"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kumimoji="1" lang="en-US" altLang="ko-Kore-KR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ko-Kore-KR" sz="2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ore-KR" sz="26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kumimoji="1" lang="en-US" altLang="ko-Kore-KR" sz="2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1" lang="en-US" altLang="ko-Kore-K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kumimoji="1" lang="en-US" altLang="ko-Kore-KR" sz="2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kumimoji="1" lang="en-US" altLang="ko-Kore-KR" sz="2600" dirty="0"/>
              </a:p>
              <a:p>
                <a:endParaRPr kumimoji="1" lang="en-US" altLang="ko-Kore-KR" sz="2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ore-KR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kumimoji="1" lang="en-US" altLang="ko-Kore-KR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ko-Kore-KR" sz="2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ore-KR" sz="26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ko-Kore-KR" sz="2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kumimoji="1" lang="en-US" altLang="ko-Kore-KR" sz="2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ko-Kore-KR" sz="26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ko-Kore-KR" sz="2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sz="2600" dirty="0"/>
                  <a:t> for all k co-prime</a:t>
                </a:r>
              </a:p>
              <a:p>
                <a:endParaRPr kumimoji="1" lang="en-US" altLang="ko-Kore-KR" sz="2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sz="2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en-US" altLang="ko-Kore-KR" sz="2600" dirty="0"/>
                  <a:t> </a:t>
                </a:r>
                <a:r>
                  <a:rPr kumimoji="1" lang="en-US" altLang="ko-KR" sz="2600" dirty="0"/>
                  <a:t>with</a:t>
                </a:r>
                <a:r>
                  <a:rPr kumimoji="1" lang="ko-KR" altLang="en-US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6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R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kumimoji="1" lang="en-US" altLang="ko-KR" sz="2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ko-KR" sz="2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ko-KR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ko-KR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kumimoji="1" lang="en-US" altLang="ko-Kore-KR" sz="2600" dirty="0"/>
              </a:p>
              <a:p>
                <a:pPr marL="0" indent="0">
                  <a:buNone/>
                </a:pPr>
                <a:r>
                  <a:rPr kumimoji="1" lang="en-US" altLang="ko-KR" sz="2200" dirty="0"/>
                  <a:t>Choose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dirty="0"/>
                  <a:t>the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dirty="0"/>
                  <a:t>parameter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dirty="0"/>
                  <a:t>so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dirty="0"/>
                  <a:t>that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dirty="0"/>
                  <a:t>d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dirty="0"/>
                  <a:t>is divisible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dirty="0"/>
                  <a:t>by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dirty="0"/>
                  <a:t>8</a:t>
                </a:r>
                <a:r>
                  <a:rPr kumimoji="1" lang="ko-KR" alt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</m:sSub>
                    <m:r>
                      <a:rPr kumimoji="1" lang="ko-KR" alt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sz="2200" b="0" i="0" smtClean="0">
                        <a:latin typeface="Cambria Math" panose="02040503050406030204" pitchFamily="18" charset="0"/>
                      </a:rPr>
                      <m:t>includes</m:t>
                    </m:r>
                    <m:r>
                      <a:rPr kumimoji="1"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R" sz="22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2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ko-KR" sz="22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sup>
                        </m:sSup>
                      </m:sub>
                    </m:sSub>
                    <m:r>
                      <a:rPr kumimoji="1"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sz="2200" dirty="0"/>
                  <a:t>as a subfield.</a:t>
                </a:r>
              </a:p>
              <a:p>
                <a:pPr marL="0" indent="0">
                  <a:buNone/>
                </a:pPr>
                <a:r>
                  <a:rPr kumimoji="1" lang="en-US" altLang="ko-Kore-KR" sz="2600" dirty="0"/>
                  <a:t>-&gt; this lets us plaintext space as containing </a:t>
                </a:r>
                <a14:m>
                  <m:oMath xmlns:m="http://schemas.openxmlformats.org/officeDocument/2006/math"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kumimoji="1" lang="en-US" altLang="ko-Kore-KR" sz="2200" dirty="0"/>
                  <a:t>vector over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1" lang="en-US" altLang="ko-Kore-KR" sz="220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DA5475-8FF6-7846-8752-D77FA6CC2C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0"/>
                <a:ext cx="10515600" cy="4979027"/>
              </a:xfrm>
              <a:blipFill>
                <a:blip r:embed="rId3"/>
                <a:stretch>
                  <a:fillRect l="-1086" t="-101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75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FA795F4-D589-CC4C-8766-8C462D0B63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886159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kumimoji="1" lang="en-US" altLang="ko-Kore-KR" b="1" dirty="0"/>
                  <a:t>A.2 Canonical Embedding Norm </a:t>
                </a:r>
                <a14:m>
                  <m:oMath xmlns:m="http://schemas.openxmlformats.org/officeDocument/2006/math"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 b="1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FA795F4-D589-CC4C-8766-8C462D0B6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886159"/>
              </a:xfrm>
              <a:blipFill>
                <a:blip r:embed="rId3"/>
                <a:stretch>
                  <a:fillRect t="-9859" b="-225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E4ADA81-54F0-C34B-9EC0-4ECC963F39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499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kumimoji="1" lang="en-US" altLang="ko-KR" dirty="0"/>
              </a:p>
              <a:p>
                <a:pPr marL="0" indent="0">
                  <a:buNone/>
                </a:pPr>
                <a:r>
                  <a:rPr kumimoji="1" lang="en-US" altLang="ko-KR" b="0" dirty="0"/>
                  <a:t>We can denote it by 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bSup>
                      <m:sSub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𝑐𝑎𝑛</m:t>
                        </m:r>
                      </m:sup>
                    </m:sSub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 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kumimoji="1" lang="en-US" altLang="ko-KR" b="0" dirty="0"/>
              </a:p>
              <a:p>
                <a:pPr marL="0" indent="0">
                  <a:buNone/>
                </a:pPr>
                <a:r>
                  <a:rPr kumimoji="1" lang="en-US" altLang="ko-KR" dirty="0"/>
                  <a:t>- useful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to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get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smaller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parameter</a:t>
                </a:r>
              </a:p>
              <a:p>
                <a:pPr marL="0" indent="0">
                  <a:buNone/>
                </a:pPr>
                <a:endParaRPr kumimoji="1"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𝑐𝑎𝑛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{∥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𝑐𝑎𝑛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kumimoji="1" lang="en-US" altLang="ko-KR" dirty="0"/>
              </a:p>
              <a:p>
                <a:pPr marL="0" indent="0">
                  <a:buNone/>
                </a:pPr>
                <a:endParaRPr kumimoji="1" lang="en-US" altLang="ko-KR" dirty="0"/>
              </a:p>
              <a:p>
                <a:pPr marL="0" indent="0" algn="ctr">
                  <a:buNone/>
                </a:pPr>
                <a:r>
                  <a:rPr kumimoji="1" lang="en-US" altLang="ko-Kore-KR" dirty="0"/>
                  <a:t>Trivially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𝑐𝑎𝑛</m:t>
                        </m:r>
                      </m:sup>
                    </m:sSubSup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≤ ∥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𝑎</m:t>
                    </m:r>
                    <m:sSubSup>
                      <m:sSub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𝑐𝑎𝑛</m:t>
                        </m:r>
                      </m:sup>
                    </m:sSubSup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E4ADA81-54F0-C34B-9EC0-4ECC963F3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4993"/>
                <a:ext cx="10515600" cy="4351338"/>
              </a:xfrm>
              <a:blipFill>
                <a:blip r:embed="rId4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64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18AFC-9EBC-7A48-9081-B154E799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810"/>
            <a:ext cx="10515600" cy="1090696"/>
          </a:xfrm>
        </p:spPr>
        <p:txBody>
          <a:bodyPr/>
          <a:lstStyle/>
          <a:p>
            <a:pPr algn="ctr"/>
            <a:r>
              <a:rPr kumimoji="1" lang="en-US" altLang="ko-Kore-KR" b="1" dirty="0"/>
              <a:t>A.3 Double CRT Representation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A26C97-D540-BE4C-B7E9-C33F7AEE41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 algn="ctr">
                  <a:buNone/>
                </a:pPr>
                <a:r>
                  <a:rPr kumimoji="1" lang="en-US" altLang="ko-Kore-KR" dirty="0" err="1"/>
                  <a:t>dble</a:t>
                </a:r>
                <a:r>
                  <a:rPr kumimoji="1" lang="en-US" altLang="ko-Kore-KR" dirty="0"/>
                  <a:t>-CR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p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𝑚𝑍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endParaRPr kumimoji="1" lang="en-US" altLang="ko-Kore-KR" dirty="0"/>
              </a:p>
              <a:p>
                <a:pPr marL="0" indent="0" algn="ctr">
                  <a:buNone/>
                </a:pPr>
                <a:endParaRPr kumimoji="1" lang="en-US" altLang="ko-Kore-KR" sz="500" dirty="0"/>
              </a:p>
              <a:p>
                <a:pPr marL="0" indent="0" algn="ctr">
                  <a:buNone/>
                </a:pPr>
                <a:r>
                  <a:rPr kumimoji="1" lang="en-US" altLang="ko-Kore-KR" sz="2400" dirty="0"/>
                  <a:t>dble-CR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 sz="2400" dirty="0"/>
                  <a:t> dble-CR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kumimoji="1" lang="en-US" altLang="ko-Kore-KR" sz="2400" dirty="0"/>
                  <a:t>dble-CR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kumimoji="1" lang="en-US" altLang="ko-Kore-KR" sz="2400" dirty="0"/>
              </a:p>
              <a:p>
                <a:pPr marL="0" indent="0" algn="ctr">
                  <a:buNone/>
                </a:pPr>
                <a:r>
                  <a:rPr kumimoji="1" lang="en-US" altLang="ko-Kore-KR" sz="2400" dirty="0"/>
                  <a:t>dble-CR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 sz="2400" dirty="0"/>
                  <a:t> dble-CR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sz="2400" dirty="0"/>
                  <a:t>dble-CR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kumimoji="1" lang="en-US" altLang="ko-Kore-KR" sz="2400" dirty="0"/>
              </a:p>
              <a:p>
                <a:pPr marL="0" indent="0" algn="ctr">
                  <a:buNone/>
                </a:pPr>
                <a:endParaRPr kumimoji="1" lang="en-US" altLang="ko-Kore-KR" dirty="0"/>
              </a:p>
              <a:p>
                <a:pPr marL="0" indent="0" algn="ctr">
                  <a:buNone/>
                </a:pPr>
                <a:r>
                  <a:rPr kumimoji="1" lang="en-US" altLang="ko-Kore-KR" b="0" dirty="0"/>
                  <a:t>Galois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𝐺𝑎𝑙</m:t>
                    </m:r>
                  </m:oMath>
                </a14:m>
                <a:r>
                  <a:rPr kumimoji="1" lang="en-US" altLang="ko-Kore-KR" dirty="0"/>
                  <a:t>(which maps </a:t>
                </a:r>
                <a14:m>
                  <m:oMath xmlns:m="http://schemas.openxmlformats.org/officeDocument/2006/math"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sSub>
                      <m:sSub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ore-KR" b="0" i="0" dirty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)</a:t>
                </a:r>
              </a:p>
              <a:p>
                <a:pPr marL="0" indent="0" algn="ctr">
                  <a:buNone/>
                </a:pPr>
                <a:r>
                  <a:rPr kumimoji="1" lang="en-US" altLang="ko-Kore-KR" dirty="0"/>
                  <a:t>Can 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dirty="0"/>
                  <a:t> on the double-CRT representation</a:t>
                </a:r>
              </a:p>
              <a:p>
                <a:pPr marL="0" indent="0" algn="ctr">
                  <a:buNone/>
                </a:pPr>
                <a:endParaRPr kumimoji="1" lang="en-US" altLang="ko-Kore-KR" dirty="0"/>
              </a:p>
              <a:p>
                <a:pPr marL="0" indent="0" algn="ctr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 algn="ctr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en-US" altLang="ko-Kore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A26C97-D540-BE4C-B7E9-C33F7AEE4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18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88B9380F-0868-D947-A02E-BC200C72C0C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96684"/>
                <a:ext cx="10515600" cy="1090696"/>
              </a:xfrm>
            </p:spPr>
            <p:txBody>
              <a:bodyPr/>
              <a:lstStyle/>
              <a:p>
                <a:pPr algn="ctr"/>
                <a:r>
                  <a:rPr kumimoji="1" lang="en-US" altLang="ko-Kore-KR" b="1" dirty="0"/>
                  <a:t>A.4 Sampling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endParaRPr kumimoji="1" lang="ko-Kore-KR" altLang="en-US" b="1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88B9380F-0868-D947-A02E-BC200C72C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96684"/>
                <a:ext cx="10515600" cy="1090696"/>
              </a:xfrm>
              <a:blipFill>
                <a:blip r:embed="rId3"/>
                <a:stretch>
                  <a:fillRect t="-1149" b="-689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B68FA3-511C-4F49-9F8D-CC7532BA8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9657"/>
                <a:ext cx="10515600" cy="5200942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ko-Kore-KR" sz="2600" dirty="0"/>
                  <a:t>The uniform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en-US" altLang="ko-Kore-KR" sz="2600" dirty="0"/>
                  <a:t> :</a:t>
                </a:r>
                <a:r>
                  <a:rPr kumimoji="1" lang="ko-KR" altLang="en-US" sz="2600" dirty="0"/>
                  <a:t> </a:t>
                </a:r>
                <a:endParaRPr kumimoji="1" lang="en-US" altLang="ko-KR" sz="2600" dirty="0"/>
              </a:p>
              <a:p>
                <a:pPr marL="0" indent="0">
                  <a:buNone/>
                </a:pPr>
                <a:r>
                  <a:rPr kumimoji="1" lang="en-US" altLang="ko-Kore-KR" sz="2600" dirty="0"/>
                  <a:t>-&gt; Just uniform distribution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ore-KR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kumimoji="1" lang="en-US" altLang="ko-Kore-KR" sz="26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kumimoji="1" lang="en-US" altLang="ko-Kore-KR" sz="2600" b="0" i="1" smtClean="0">
                                <a:latin typeface="Cambria Math" panose="02040503050406030204" pitchFamily="18" charset="0"/>
                              </a:rPr>
                              <m:t>𝑞𝑍</m:t>
                            </m:r>
                          </m:e>
                        </m:d>
                      </m:e>
                      <m:sup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kumimoji="1" lang="en-US" altLang="ko-Kore-KR" sz="2600" dirty="0"/>
              </a:p>
              <a:p>
                <a:endParaRPr kumimoji="1" lang="en-US" altLang="ko-Kore-KR" sz="2600" dirty="0"/>
              </a:p>
              <a:p>
                <a:r>
                  <a:rPr kumimoji="1" lang="en-US" altLang="ko-Kore-KR" sz="2600" dirty="0"/>
                  <a:t>The “discrete Gaussian” </a:t>
                </a:r>
                <a14:m>
                  <m:oMath xmlns:m="http://schemas.openxmlformats.org/officeDocument/2006/math"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sz="2600" dirty="0"/>
                  <a:t> :</a:t>
                </a:r>
                <a:r>
                  <a:rPr kumimoji="1" lang="ko-KR" altLang="en-US" sz="2600" dirty="0"/>
                  <a:t> </a:t>
                </a:r>
                <a:endParaRPr kumimoji="1" lang="en-US" altLang="ko-Kore-KR" sz="2600" dirty="0"/>
              </a:p>
              <a:p>
                <a:pPr marL="0" indent="0">
                  <a:buNone/>
                </a:pPr>
                <a:r>
                  <a:rPr kumimoji="1" lang="en-US" altLang="ko-Kore-KR" sz="2600" dirty="0"/>
                  <a:t>-&gt; Use </a:t>
                </a:r>
                <a14:m>
                  <m:oMath xmlns:m="http://schemas.openxmlformats.org/officeDocument/2006/math"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sz="2600" dirty="0"/>
                  <a:t> and rounding to the nearest integer </a:t>
                </a:r>
              </a:p>
              <a:p>
                <a:endParaRPr kumimoji="1" lang="en-US" altLang="ko-Kore-KR" sz="2600" dirty="0"/>
              </a:p>
              <a:p>
                <a:r>
                  <a:rPr kumimoji="1" lang="en-US" altLang="ko-Kore-KR" sz="2600" dirty="0"/>
                  <a:t>Sampling small polynomials </a:t>
                </a:r>
                <a14:m>
                  <m:oMath xmlns:m="http://schemas.openxmlformats.org/officeDocument/2006/math"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𝑍𝑂</m:t>
                    </m:r>
                    <m:d>
                      <m:d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kumimoji="1" lang="en-US" altLang="ko-Kore-KR" sz="2600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𝐻𝑊𝑇</m:t>
                    </m:r>
                    <m:d>
                      <m:d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ko-Kore-KR" sz="2600" dirty="0"/>
                  <a:t> :</a:t>
                </a:r>
              </a:p>
              <a:p>
                <a:pPr marL="0" indent="0">
                  <a:buNone/>
                </a:pPr>
                <a:r>
                  <a:rPr kumimoji="1" lang="en-US" altLang="ko-Kore-KR" sz="2600" dirty="0"/>
                  <a:t>-&gt;Produce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ko-Kore-KR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600" b="0" i="1" smtClean="0">
                                <a:latin typeface="Cambria Math" panose="02040503050406030204" pitchFamily="18" charset="0"/>
                              </a:rPr>
                              <m:t>0,±1</m:t>
                            </m:r>
                          </m:e>
                        </m:d>
                      </m:e>
                      <m:sup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kumimoji="1" lang="en-US" altLang="ko-Kore-KR" sz="2600" dirty="0"/>
              </a:p>
              <a:p>
                <a:pPr marL="0" indent="0">
                  <a:buNone/>
                </a:pPr>
                <a:r>
                  <a:rPr kumimoji="1" lang="en-US" altLang="ko-Kore-KR" sz="2600" dirty="0"/>
                  <a:t>-</a:t>
                </a:r>
                <a:r>
                  <a:rPr kumimoji="1" lang="en-US" altLang="ko-KR" sz="2600" dirty="0"/>
                  <a:t>&gt;</a:t>
                </a:r>
                <a:r>
                  <a:rPr kumimoji="1" lang="ko-KR" altLang="en-US" sz="26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ko-Kore-KR" sz="2600" i="1">
                            <a:latin typeface="Cambria Math" panose="02040503050406030204" pitchFamily="18" charset="0"/>
                          </a:rPr>
                          <m:t>𝑍𝑂</m:t>
                        </m:r>
                        <m:d>
                          <m:dPr>
                            <m:ctrlPr>
                              <a:rPr kumimoji="1" lang="en-US" altLang="ko-Kore-K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kumimoji="1" lang="en-US" altLang="ko-Kore-KR" sz="2600" b="0" i="0" smtClean="0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m:rPr>
                            <m:sty m:val="p"/>
                          </m:rPr>
                          <a:rPr kumimoji="1" lang="en-US" altLang="ko-KR" sz="26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600" b="0" i="1" smtClean="0">
                                <a:latin typeface="Cambria Math" panose="02040503050406030204" pitchFamily="18" charset="0"/>
                              </a:rPr>
                              <m:t>±1</m:t>
                            </m:r>
                          </m:e>
                        </m:d>
                        <m: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  <m:t>,    </m:t>
                        </m:r>
                        <m:func>
                          <m:funcPr>
                            <m:ctrlPr>
                              <a:rPr kumimoji="1"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ko-KR" sz="26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ko-K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  <m:t>⇒1−</m:t>
                        </m:r>
                        <m: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</m:oMath>
                </a14:m>
                <a:endParaRPr kumimoji="1" lang="en-US" altLang="ko-Kore-KR" sz="2600" dirty="0"/>
              </a:p>
              <a:p>
                <a:pPr marL="0" indent="0">
                  <a:buNone/>
                </a:pPr>
                <a:r>
                  <a:rPr kumimoji="1" lang="en-US" altLang="ko-Kore-KR" sz="2600" dirty="0"/>
                  <a:t>-&gt; </a:t>
                </a:r>
                <a14:m>
                  <m:oMath xmlns:m="http://schemas.openxmlformats.org/officeDocument/2006/math">
                    <m:r>
                      <a:rPr kumimoji="1" lang="en-US" altLang="ko-Kore-KR" sz="2600" i="1">
                        <a:latin typeface="Cambria Math" panose="02040503050406030204" pitchFamily="18" charset="0"/>
                      </a:rPr>
                      <m:t>𝐻𝑊𝑇</m:t>
                    </m:r>
                    <m:d>
                      <m:dPr>
                        <m:ctrlPr>
                          <a:rPr kumimoji="1" lang="en-US" altLang="ko-Kore-K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ko-Kore-KR" sz="2600" dirty="0"/>
                  <a:t> : choose vector uniformly random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ko-Kore-K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600" i="1">
                                <a:latin typeface="Cambria Math" panose="02040503050406030204" pitchFamily="18" charset="0"/>
                              </a:rPr>
                              <m:t>0,±1</m:t>
                            </m:r>
                          </m:e>
                        </m:d>
                      </m:e>
                      <m:sup>
                        <m:r>
                          <a:rPr kumimoji="1" lang="en-US" altLang="ko-Kore-KR" sz="26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ko-Kore-KR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ko-Kore-KR" sz="2600" dirty="0"/>
                  <a:t>,</a:t>
                </a:r>
              </a:p>
              <a:p>
                <a:pPr marL="0" indent="0">
                  <a:buNone/>
                </a:pPr>
                <a:r>
                  <a:rPr kumimoji="1" lang="en-US" altLang="ko-Kore-KR" sz="2600" dirty="0"/>
                  <a:t>                         it has exactly </a:t>
                </a:r>
                <a14:m>
                  <m:oMath xmlns:m="http://schemas.openxmlformats.org/officeDocument/2006/math"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ko-Kore-KR" sz="2600" dirty="0"/>
                  <a:t> nonzero entries</a:t>
                </a:r>
                <a:endParaRPr kumimoji="1" lang="ko-Kore-KR" altLang="en-US" sz="2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B68FA3-511C-4F49-9F8D-CC7532BA8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9657"/>
                <a:ext cx="10515600" cy="5200942"/>
              </a:xfrm>
              <a:blipFill>
                <a:blip r:embed="rId4"/>
                <a:stretch>
                  <a:fillRect l="-1086" t="-19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안테나이(가) 표시된 사진&#10;&#10;자동 생성된 설명">
            <a:extLst>
              <a:ext uri="{FF2B5EF4-FFF2-40B4-BE49-F238E27FC236}">
                <a16:creationId xmlns:a16="http://schemas.microsoft.com/office/drawing/2014/main" id="{1E851DB8-3672-8044-BC1E-4A057579C8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79" t="26940" r="3620" b="11965"/>
          <a:stretch/>
        </p:blipFill>
        <p:spPr>
          <a:xfrm>
            <a:off x="7720912" y="1460374"/>
            <a:ext cx="3632888" cy="14704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571904-62CC-6C48-B8F9-D691F3EA44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t="16214" r="948"/>
          <a:stretch/>
        </p:blipFill>
        <p:spPr>
          <a:xfrm>
            <a:off x="7920345" y="3073315"/>
            <a:ext cx="3744433" cy="14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59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71746-7FA7-6444-AE4F-3D94D74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915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ore-KR" b="1" dirty="0"/>
              <a:t>A.5 Canonical embedding norm of random polynomials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B5E9BE5-97CC-5D4D-A9CA-84336EA9E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8807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ore-KR" sz="2600" dirty="0"/>
                  <a:t>Variance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kumimoji="1" lang="en-US" altLang="ko-KR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26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en-US" altLang="ko-KR" sz="2600" b="0" i="0" smtClean="0">
                        <a:latin typeface="Cambria Math" panose="02040503050406030204" pitchFamily="18" charset="0"/>
                      </a:rPr>
                      <m:t>             :</m:t>
                    </m:r>
                    <m:sSub>
                      <m:sSubPr>
                        <m:ctrlP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R" sz="26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ko-KR" sz="2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  <m:r>
                      <a:rPr kumimoji="1" lang="en-US" altLang="ko-KR" sz="26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ko-KR" sz="26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kumimoji="1" lang="en-US" altLang="ko-KR" sz="2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sz="2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kumimoji="1" lang="en-US" altLang="ko-KR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2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ko-KR" sz="2600" b="0" i="1" smtClean="0">
                        <a:latin typeface="Cambria Math" panose="02040503050406030204" pitchFamily="18" charset="0"/>
                      </a:rPr>
                      <m:t>)/12</m:t>
                    </m:r>
                  </m:oMath>
                </a14:m>
                <a:r>
                  <a:rPr kumimoji="1" lang="en-US" altLang="ko-Kore-KR" sz="2600" dirty="0"/>
                  <a:t>                (</a:t>
                </a:r>
                <a14:m>
                  <m:oMath xmlns:m="http://schemas.openxmlformats.org/officeDocument/2006/math">
                    <m:r>
                      <a:rPr kumimoji="1" lang="en-US" altLang="ko-Kore-KR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ko-Kore-KR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ore-KR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6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kumimoji="1" lang="en-US" altLang="ko-Kore-KR" sz="2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ko-Kore-KR" sz="2600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ko-Kore-KR" sz="2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ko-Kore-KR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6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kumimoji="1" lang="en-US" altLang="ko-Kore-KR" sz="2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ore-KR" sz="2600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1" lang="en-US" altLang="ko-Kore-KR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ore-KR" sz="2600" dirty="0"/>
                  <a:t>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ore-KR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ko-Kore-KR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kumimoji="1" lang="en-US" altLang="ko-Kore-KR" sz="2600" b="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𝑍𝑂</m:t>
                    </m:r>
                    <m:d>
                      <m:d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      : </m:t>
                    </m:r>
                    <m:sSub>
                      <m:sSub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𝜌𝜙</m:t>
                    </m:r>
                    <m:d>
                      <m:d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kumimoji="1" lang="en-US" altLang="ko-Kore-KR" sz="2600" b="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𝐻𝑊𝑇</m:t>
                    </m:r>
                    <m:d>
                      <m:d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en-US" altLang="ko-Kore-KR" sz="2600" dirty="0"/>
              </a:p>
              <a:p>
                <a:pPr>
                  <a:buFontTx/>
                  <a:buChar char="-"/>
                </a:pPr>
                <a:endParaRPr kumimoji="1" lang="en-US" altLang="ko-Kore-KR" sz="2600" dirty="0"/>
              </a:p>
              <a:p>
                <a:pPr>
                  <a:buFontTx/>
                  <a:buChar char="-"/>
                </a:pPr>
                <a:r>
                  <a:rPr kumimoji="1" lang="en-US" altLang="ko-Kore-KR" sz="2600" dirty="0"/>
                  <a:t>Since the evaluation of </a:t>
                </a:r>
                <a14:m>
                  <m:oMath xmlns:m="http://schemas.openxmlformats.org/officeDocument/2006/math"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ko-Kore-KR" sz="2600" dirty="0"/>
                  <a:t> at all roots of unity obeys the same bound, we use </a:t>
                </a:r>
                <a:r>
                  <a:rPr kumimoji="1" lang="en-US" altLang="ko-Kore-KR" sz="2600" b="1" dirty="0"/>
                  <a:t>six standard deviations(6 sigma) </a:t>
                </a:r>
                <a:r>
                  <a:rPr kumimoji="1" lang="en-US" altLang="ko-Kore-KR" sz="2600" dirty="0"/>
                  <a:t>as our bound on the canonical embedding norm of </a:t>
                </a:r>
                <a14:m>
                  <m:oMath xmlns:m="http://schemas.openxmlformats.org/officeDocument/2006/math"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kumimoji="1" lang="en-US" altLang="ko-Kore-KR" sz="2600" dirty="0"/>
              </a:p>
              <a:p>
                <a:pPr marL="0" indent="0">
                  <a:buNone/>
                </a:pPr>
                <a:r>
                  <a:rPr kumimoji="1" lang="en-US" altLang="ko-Kore-KR" sz="2200" dirty="0"/>
                  <a:t>  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ore-KR" sz="2200" b="0" i="0" smtClean="0">
                            <a:latin typeface="Cambria Math" panose="02040503050406030204" pitchFamily="18" charset="0"/>
                          </a:rPr>
                          <m:t>erfc</m:t>
                        </m:r>
                      </m:fName>
                      <m:e>
                        <m:d>
                          <m:dPr>
                            <m:ctrlPr>
                              <a:rPr kumimoji="1" lang="en-US" altLang="ko-Kore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</m:func>
                    <m:r>
                      <a:rPr kumimoji="1" lang="en-US" altLang="ko-Kore-KR" sz="22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−55</m:t>
                        </m:r>
                      </m:sup>
                    </m:sSup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enough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us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using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union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bound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multiply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22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kumimoji="1" lang="en-US" altLang="ko-Kore-K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ko-Kore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sz="2200" dirty="0"/>
                  <a:t>)</a:t>
                </a:r>
                <a:endParaRPr kumimoji="1" lang="ko-Kore-KR" altLang="en-US" sz="2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B5E9BE5-97CC-5D4D-A9CA-84336EA9E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8807"/>
              </a:xfrm>
              <a:blipFill>
                <a:blip r:embed="rId3"/>
                <a:stretch>
                  <a:fillRect l="-1086" t="-18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557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CD010-1EB4-B148-A4E9-F45CEA81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75"/>
            <a:ext cx="10515600" cy="1055902"/>
          </a:xfrm>
        </p:spPr>
        <p:txBody>
          <a:bodyPr/>
          <a:lstStyle/>
          <a:p>
            <a:pPr algn="ctr"/>
            <a:r>
              <a:rPr kumimoji="1" lang="en-US" altLang="ko-Kore-KR" b="1" dirty="0"/>
              <a:t>B1. Our Moduli Chain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49B6AAC-0485-2442-8651-E3A1F11FE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1703" y="1253330"/>
                <a:ext cx="10515600" cy="5110399"/>
              </a:xfrm>
            </p:spPr>
            <p:txBody>
              <a:bodyPr/>
              <a:lstStyle/>
              <a:p>
                <a:r>
                  <a:rPr kumimoji="1" lang="en-US" altLang="ko-Kore-KR" dirty="0"/>
                  <a:t>ciphertext is a triple (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ko-Kore-KR" dirty="0"/>
                  <a:t>) with</a:t>
                </a:r>
              </a:p>
              <a:p>
                <a:pPr marL="0" indent="0">
                  <a:buNone/>
                </a:pPr>
                <a:r>
                  <a:rPr kumimoji="1" lang="en-US" altLang="ko-Kore-KR" sz="2400" b="0" dirty="0"/>
                  <a:t>	-&gt;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sz="2400" dirty="0"/>
                  <a:t>a vector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n-US" altLang="ko-Kore-KR" sz="24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ko-Kore-KR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ore-KR" sz="2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ko-Kore-KR" sz="2400" dirty="0"/>
                  <a:t>	-&gt; </a:t>
                </a:r>
                <a14:m>
                  <m:oMath xmlns:m="http://schemas.openxmlformats.org/officeDocument/2006/math"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−1, </m:t>
                    </m:r>
                  </m:oMath>
                </a14:m>
                <a:endParaRPr kumimoji="1" lang="en-US" altLang="ko-Kore-KR" sz="2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ko-Kore-KR" sz="2400" dirty="0"/>
                  <a:t>	-&gt; </a:t>
                </a:r>
                <a14:m>
                  <m:oMath xmlns:m="http://schemas.openxmlformats.org/officeDocument/2006/math"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ko-Kore-KR" sz="2400" dirty="0"/>
                  <a:t> used as our noise estimate</a:t>
                </a:r>
              </a:p>
              <a:p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r>
                  <a:rPr kumimoji="1" lang="en-US" altLang="ko-Kore-KR" dirty="0"/>
                  <a:t>Switch Modulus(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ko-Kore-KR" dirty="0"/>
                  <a:t>) :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kumimoji="1" lang="en-US" altLang="ko-Kore-KR" dirty="0"/>
              </a:p>
              <a:p>
                <a:endParaRPr kumimoji="1" lang="en-US" altLang="ko-Kore-KR" sz="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49B6AAC-0485-2442-8651-E3A1F11FE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1703" y="1253330"/>
                <a:ext cx="10515600" cy="5110399"/>
              </a:xfrm>
              <a:blipFill>
                <a:blip r:embed="rId3"/>
                <a:stretch>
                  <a:fillRect l="-1086" t="-198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84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DB681-E4A0-0948-A182-23C540A6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985"/>
            <a:ext cx="10515600" cy="994118"/>
          </a:xfrm>
        </p:spPr>
        <p:txBody>
          <a:bodyPr/>
          <a:lstStyle/>
          <a:p>
            <a:pPr algn="ctr"/>
            <a:r>
              <a:rPr kumimoji="1" lang="en-US" altLang="ko-Kore-KR" b="1" dirty="0"/>
              <a:t>B2. Modulus Switching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8E2269D-050F-3743-98D2-09326E5D5A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6133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ko-Kore-KR" dirty="0"/>
                  <a:t>Switch Modulus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kumimoji="1" lang="en-US" altLang="ko-Kore-KR" dirty="0"/>
                  <a:t>:</a:t>
                </a:r>
              </a:p>
              <a:p>
                <a:pPr marL="0" indent="0">
                  <a:buNone/>
                </a:pPr>
                <a:r>
                  <a:rPr kumimoji="1" lang="en-US" altLang="ko-Kore-KR" sz="2500" dirty="0"/>
                  <a:t>    1. If </a:t>
                </a:r>
                <a14:m>
                  <m:oMath xmlns:m="http://schemas.openxmlformats.org/officeDocument/2006/math"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kumimoji="1" lang="en-US" altLang="ko-Kore-KR" sz="2500" dirty="0"/>
                  <a:t> then abort;</a:t>
                </a:r>
              </a:p>
              <a:p>
                <a:pPr marL="0" indent="0">
                  <a:buNone/>
                </a:pPr>
                <a:r>
                  <a:rPr kumimoji="1" lang="en-US" altLang="ko-Kore-KR" sz="2500" dirty="0"/>
                  <a:t>    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ko-Kore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5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ko-Kore-KR" sz="2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ore-KR" sz="2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ko-Kore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5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ko-Kore-KR" sz="2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𝑠𝑐𝑎𝑙𝑒</m:t>
                        </m:r>
                      </m:sub>
                    </m:sSub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kumimoji="1" lang="en-US" altLang="ko-Kore-KR" sz="2500" dirty="0"/>
              </a:p>
              <a:p>
                <a:pPr marL="0" indent="0">
                  <a:buNone/>
                </a:pPr>
                <a:r>
                  <a:rPr kumimoji="1" lang="en-US" altLang="ko-Kore-KR" sz="2500" dirty="0"/>
                  <a:t>    3.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/2</m:t>
                    </m:r>
                    <m:sSub>
                      <m:sSubPr>
                        <m:ctrlP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ko-Kore-KR" sz="2500" dirty="0"/>
                  <a:t> then abort;</a:t>
                </a:r>
              </a:p>
              <a:p>
                <a:pPr marL="0" indent="0">
                  <a:buNone/>
                </a:pPr>
                <a:r>
                  <a:rPr kumimoji="1" lang="en-US" altLang="ko-Kore-KR" sz="2500" dirty="0"/>
                  <a:t>    4.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kumimoji="1" lang="en-US" altLang="ko-Kore-KR" sz="2500" dirty="0"/>
                  <a:t> Scale </a:t>
                </a:r>
                <a14:m>
                  <m:oMath xmlns:m="http://schemas.openxmlformats.org/officeDocument/2006/math"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sz="2500" dirty="0"/>
                  <a:t> for </a:t>
                </a:r>
                <a14:m>
                  <m:oMath xmlns:m="http://schemas.openxmlformats.org/officeDocument/2006/math"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kumimoji="1" lang="en-US" altLang="ko-Kore-KR" sz="2500" dirty="0"/>
                  <a:t>;</a:t>
                </a:r>
              </a:p>
              <a:p>
                <a:pPr marL="0" indent="0">
                  <a:buNone/>
                </a:pPr>
                <a:r>
                  <a:rPr kumimoji="1" lang="en-US" altLang="ko-Kore-KR" sz="2500" dirty="0"/>
                  <a:t>    5. Output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ore-KR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ko-Kore-KR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ko-Kore-KR" sz="25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ore-KR" sz="25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ko-Kore-KR" sz="25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kumimoji="1" lang="en-US" altLang="ko-Kore-KR" sz="25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kumimoji="1" lang="en-US" altLang="ko-Kore-KR" sz="25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1" lang="en-US" altLang="ko-Kore-KR" sz="25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ore-KR" sz="25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ko-Kore-KR" sz="2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ko-Kore-KR" sz="25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ko-Kore-KR" sz="2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sz="2500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kumimoji="1" lang="en-US" altLang="ko-Kore-KR" sz="25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ko-Kore-KR" sz="25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kumimoji="1" lang="en-US" altLang="ko-Kore-KR" sz="2500" dirty="0"/>
              </a:p>
              <a:p>
                <a:pPr marL="0" indent="0">
                  <a:buNone/>
                </a:pPr>
                <a:endParaRPr kumimoji="1" lang="en-US" altLang="ko-Kore-KR" sz="2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500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kumimoji="1" lang="en-US" altLang="ko-Kore-KR" sz="2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kumimoji="1" lang="en-US" altLang="ko-Kore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500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kumimoji="1" lang="en-US" altLang="ko-Kore-KR" sz="25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kumimoji="1" lang="en-US" altLang="ko-Kore-KR" sz="2500" b="0" i="1" smtClean="0">
                              <a:latin typeface="Cambria Math" panose="02040503050406030204" pitchFamily="18" charset="0"/>
                            </a:rPr>
                            <m:t> ≤ </m:t>
                          </m:r>
                          <m:r>
                            <a:rPr kumimoji="1" lang="en-US" altLang="ko-Kore-KR" sz="2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ko-Kore-KR" sz="2500" b="0" i="1" smtClean="0">
                          <a:latin typeface="Cambria Math" panose="02040503050406030204" pitchFamily="18" charset="0"/>
                        </a:rPr>
                        <m:t>⋅∥</m:t>
                      </m:r>
                      <m:r>
                        <a:rPr kumimoji="1" lang="en-US" altLang="ko-Kore-KR" sz="25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ko-Kore-KR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2500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kumimoji="1" lang="en-US" altLang="ko-Kore-KR" sz="25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ko-Kore-KR" sz="2500" b="0" i="1" smtClean="0">
                              <a:latin typeface="Cambria Math" panose="02040503050406030204" pitchFamily="18" charset="0"/>
                            </a:rPr>
                            <m:t>𝑐𝑎𝑛</m:t>
                          </m:r>
                        </m:sup>
                      </m:sSubSup>
                    </m:oMath>
                  </m:oMathPara>
                </a14:m>
                <a:endParaRPr kumimoji="1" lang="en-US" altLang="ko-Kore-KR" sz="25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𝑠𝑐𝑎𝑙𝑒</m:t>
                        </m:r>
                      </m:sub>
                    </m:sSub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=16</m:t>
                    </m:r>
                    <m:rad>
                      <m:radPr>
                        <m:degHide m:val="on"/>
                        <m:ctrlPr>
                          <a:rPr kumimoji="1" lang="en-US" altLang="ko-Kore-K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kumimoji="1" lang="en-US" altLang="ko-Kore-KR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/3⋅</m:t>
                        </m:r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rad>
                  </m:oMath>
                </a14:m>
                <a:r>
                  <a:rPr kumimoji="1" lang="en-US" altLang="ko-Kore-KR" sz="2500" dirty="0"/>
                  <a:t> + </a:t>
                </a:r>
                <a14:m>
                  <m:oMath xmlns:m="http://schemas.openxmlformats.org/officeDocument/2006/math"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kumimoji="1" lang="en-US" altLang="ko-Kore-K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kumimoji="1" lang="en-US" altLang="ko-Kore-KR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/3</m:t>
                        </m:r>
                      </m:e>
                    </m:rad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=77</m:t>
                    </m:r>
                    <m:rad>
                      <m:radPr>
                        <m:degHide m:val="on"/>
                        <m:ctrlPr>
                          <a:rPr kumimoji="1" lang="en-US" altLang="ko-Kore-K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kumimoji="1" lang="en-US" altLang="ko-Kore-KR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rad>
                  </m:oMath>
                </a14:m>
                <a:r>
                  <a:rPr kumimoji="1" lang="en-US" altLang="ko-Kore-KR" sz="2500" dirty="0"/>
                  <a:t> (when, h = 64) </a:t>
                </a:r>
                <a:endParaRPr kumimoji="1" lang="ko-Kore-KR" altLang="en-US" sz="25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8E2269D-050F-3743-98D2-09326E5D5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6133"/>
                <a:ext cx="10515600" cy="4351338"/>
              </a:xfrm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309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F85A1-B2A4-1A4B-AB96-33A749B1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96"/>
            <a:ext cx="10515600" cy="944691"/>
          </a:xfrm>
        </p:spPr>
        <p:txBody>
          <a:bodyPr/>
          <a:lstStyle/>
          <a:p>
            <a:pPr algn="ctr"/>
            <a:r>
              <a:rPr kumimoji="1" lang="en-US" altLang="ko-Kore-KR" b="1" dirty="0"/>
              <a:t>B3. Key Switching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F42522-0449-3D42-B839-9F0067CEE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5688"/>
                <a:ext cx="10515600" cy="539597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ore-KR" dirty="0"/>
                  <a:t>Key switching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1,−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=(1,−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en-US" altLang="ko-Kore-KR" sz="1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  <m:sup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ko-Kore-KR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p>
                              <m:sSup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kumimoji="1" lang="en-US" altLang="ko-Kore-KR" dirty="0"/>
              </a:p>
              <a:p>
                <a:pPr marL="0" indent="0" algn="ctr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r>
                  <a:rPr kumimoji="1" lang="en-US" altLang="ko-Kore-KR" dirty="0" err="1"/>
                  <a:t>SwitchKe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en-US" altLang="ko-Kore-KR" b="0" dirty="0"/>
                  <a:t> </a:t>
                </a:r>
              </a:p>
              <a:p>
                <a:pPr marL="0" indent="0">
                  <a:buNone/>
                </a:pPr>
                <a:r>
                  <a:rPr kumimoji="1" lang="en-US" altLang="ko-Kore-KR" sz="2500" dirty="0"/>
                  <a:t>    1. Set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ore-KR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ore-KR" sz="2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ko-Kore-KR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ko-Kore-KR" sz="25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ore-KR" sz="25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kumimoji="1" lang="en-US" altLang="ko-Kore-KR" sz="25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kumimoji="1" lang="en-US" altLang="ko-Kore-KR" sz="25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ko-Kore-KR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5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ore-KR" sz="2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ore-KR" sz="25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kumimoji="1" lang="ko-Kore-KR" altLang="en-US" sz="25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kumimoji="1" lang="en-US" altLang="ko-Kore-KR" sz="2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ko-Kore-KR" sz="25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ko-Kore-KR" sz="25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ko-Kore-KR" sz="2500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sz="25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ore-KR" sz="2500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ore-KR" sz="25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ore-KR" sz="25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ko-Kore-KR" sz="2500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sz="25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2500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25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ore-KR" sz="25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kumimoji="1" lang="en-US" altLang="ko-Kore-KR" sz="25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ore-KR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]"/>
                            <m:ctrlPr>
                              <a:rPr kumimoji="1" lang="en-US" altLang="ko-Kore-KR" sz="25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kumimoji="1" lang="en-US" altLang="ko-Kore-KR" sz="25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ore-KR" sz="25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ore-KR" sz="25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ore-KR" sz="25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sz="25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sz="25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  <m:sub>
                        <m:sSub>
                          <m:sSubPr>
                            <m:ctrlPr>
                              <a:rPr kumimoji="1" lang="en-US" altLang="ko-Kore-KR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5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ko-Kore-KR" sz="25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 sz="2500" b="0" dirty="0"/>
                  <a:t>;</a:t>
                </a:r>
              </a:p>
              <a:p>
                <a:pPr marL="0" indent="0">
                  <a:buNone/>
                </a:pPr>
                <a:r>
                  <a:rPr kumimoji="1" lang="en-US" altLang="ko-Kore-KR" sz="2500" dirty="0"/>
                  <a:t>    2.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kumimoji="1" lang="en-US" altLang="ko-Kore-KR" sz="2500" dirty="0"/>
                  <a:t> Scale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ore-KR" sz="2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ore-KR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sz="25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ore-KR" sz="25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ko-Kore-KR" sz="25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kumimoji="1" lang="en-US" altLang="ko-Kore-KR" sz="25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ore-KR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5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ko-Kore-KR" sz="25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ko-Kore-KR" sz="25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500" b="0" i="1" dirty="0" smtClean="0">
                            <a:latin typeface="Cambria Math" panose="02040503050406030204" pitchFamily="18" charset="0"/>
                          </a:rPr>
                          <m:t>𝑞𝑡</m:t>
                        </m:r>
                      </m:e>
                    </m:d>
                    <m:r>
                      <a:rPr kumimoji="1" lang="en-US" altLang="ko-Kore-KR" sz="25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sz="2500" dirty="0"/>
                  <a:t>for </a:t>
                </a:r>
                <a14:m>
                  <m:oMath xmlns:m="http://schemas.openxmlformats.org/officeDocument/2006/math"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=0,1;</m:t>
                    </m:r>
                  </m:oMath>
                </a14:m>
                <a:endParaRPr kumimoji="1" lang="en-US" altLang="ko-Kore-KR" sz="2500" b="0" dirty="0"/>
              </a:p>
              <a:p>
                <a:pPr marL="0" indent="0">
                  <a:buNone/>
                </a:pPr>
                <a:r>
                  <a:rPr kumimoji="1" lang="en-US" altLang="ko-Kore-KR" sz="2500" b="0" dirty="0"/>
                  <a:t>    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𝑘𝑠</m:t>
                        </m:r>
                      </m:sub>
                    </m:sSub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𝑠𝑐𝑎𝑙𝑒</m:t>
                        </m:r>
                      </m:sub>
                    </m:sSub>
                  </m:oMath>
                </a14:m>
                <a:r>
                  <a:rPr kumimoji="1" lang="en-US" altLang="ko-Kore-KR" sz="2500" dirty="0"/>
                  <a:t>                        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sz="25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2500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kumimoji="1" lang="en-US" altLang="ko-Kore-KR" sz="25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m:rPr>
                            <m:sty m:val="p"/>
                          </m:rPr>
                          <a:rPr kumimoji="1" lang="en-US" altLang="ko-Kore-KR" sz="2500" b="0" i="0" dirty="0" smtClean="0"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kumimoji="1" lang="en-US" altLang="ko-Kore-KR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5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ko-Kore-KR" sz="25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ko-Kore-KR" sz="25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kumimoji="1" lang="en-US" altLang="ko-Kore-KR" sz="25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≈9</m:t>
                    </m:r>
                    <m:r>
                      <a:rPr kumimoji="1" lang="en-US" altLang="ko-Kore-KR" sz="25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𝜎𝜙</m:t>
                    </m:r>
                    <m:d>
                      <m:dPr>
                        <m:ctrlPr>
                          <a:rPr kumimoji="1" lang="en-US" altLang="ko-Kore-KR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ko-Kore-KR" sz="25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ko-Kore-KR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</m:sub>
                    </m:sSub>
                  </m:oMath>
                </a14:m>
                <a:r>
                  <a:rPr kumimoji="1" lang="en-US" altLang="ko-Kore-KR" sz="2500" dirty="0"/>
                  <a:t>)</a:t>
                </a:r>
              </a:p>
              <a:p>
                <a:pPr marL="0" indent="0">
                  <a:buNone/>
                </a:pPr>
                <a:r>
                  <a:rPr kumimoji="1" lang="en-US" altLang="ko-Kore-KR" sz="2500" dirty="0"/>
                  <a:t>    4. Output </a:t>
                </a:r>
                <a14:m>
                  <m:oMath xmlns:m="http://schemas.openxmlformats.org/officeDocument/2006/math"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ore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sz="25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ore-KR" sz="2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ko-Kore-KR" sz="25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ore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sz="25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ore-KR" sz="2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sz="25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e>
                    </m:d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kumimoji="1" lang="ko-Kore-KR" altLang="en-US" sz="25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F42522-0449-3D42-B839-9F0067CEE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5688"/>
                <a:ext cx="10515600" cy="5395978"/>
              </a:xfrm>
              <a:blipFill>
                <a:blip r:embed="rId3"/>
                <a:stretch>
                  <a:fillRect l="-1206" t="-1878" b="-446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840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95D24B6-DD23-984C-9CB5-BCADCDCD8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14663"/>
                <a:ext cx="10515600" cy="5501932"/>
              </a:xfrm>
            </p:spPr>
            <p:txBody>
              <a:bodyPr/>
              <a:lstStyle/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ko-Kore-K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+2⋅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kumimoji="1" lang="en-US" altLang="ko-Kore-KR" b="0" dirty="0"/>
              </a:p>
              <a:p>
                <a:pPr marL="0" indent="0">
                  <a:buNone/>
                </a:pPr>
                <a:endParaRPr kumimoji="1" lang="en-US" altLang="ko-Kore-K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+2⋅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ko-Kore-K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ko-Kore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95D24B6-DD23-984C-9CB5-BCADCDCD8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14663"/>
                <a:ext cx="10515600" cy="550193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1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B35DF-E1DE-F247-85C9-613076FE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05877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4300" b="1" dirty="0"/>
              <a:t>AES(Advanced </a:t>
            </a:r>
            <a:r>
              <a:rPr kumimoji="1" lang="en-US" altLang="ko-Kore-KR" sz="4300" b="1" dirty="0" err="1"/>
              <a:t>Encrption</a:t>
            </a:r>
            <a:r>
              <a:rPr kumimoji="1" lang="en-US" altLang="ko-Kore-KR" sz="4300" b="1" dirty="0"/>
              <a:t> Standard)</a:t>
            </a:r>
            <a:endParaRPr kumimoji="1" lang="ko-Kore-KR" altLang="en-US" sz="43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092DB-239C-DF4C-8072-191400A7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kumimoji="1" lang="en-US" altLang="ko-Kore-KR" dirty="0"/>
              <a:t>Block ciphers :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D26B31-6B24-8847-B40E-855586AF7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75" y="1733335"/>
            <a:ext cx="9473649" cy="48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02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9D85C-8B0D-5543-BE08-ACD1868F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49" y="192131"/>
            <a:ext cx="11343502" cy="1059154"/>
          </a:xfrm>
        </p:spPr>
        <p:txBody>
          <a:bodyPr/>
          <a:lstStyle/>
          <a:p>
            <a:pPr algn="ctr"/>
            <a:r>
              <a:rPr kumimoji="1" lang="en-US" altLang="ko-Kore-KR" b="1" dirty="0"/>
              <a:t>B.4 Key-Generation, Encryption, and Decryption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96DAF78-FB5C-AE4B-8EB4-EE06C0336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7693"/>
                <a:ext cx="10515600" cy="5039517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ko-Kore-KR" sz="2400" dirty="0"/>
                  <a:t>Key Gen():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𝐻𝑊𝑇</m:t>
                      </m:r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ko-Kore-KR" sz="2400" b="0" dirty="0"/>
              </a:p>
              <a:p>
                <a:pPr marL="0" indent="0" algn="ctr">
                  <a:buNone/>
                </a:pPr>
                <a:r>
                  <a:rPr kumimoji="1" lang="en-US" altLang="ko-Kore-KR" sz="2400" dirty="0"/>
                  <a:t>Pk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ore-KR" sz="2400" dirty="0"/>
              </a:p>
              <a:p>
                <a:pPr marL="0" indent="0" algn="ctr">
                  <a:buNone/>
                </a:pPr>
                <a:endParaRPr kumimoji="1" lang="en-US" altLang="ko-Kore-KR" sz="2400" dirty="0"/>
              </a:p>
              <a:p>
                <a:r>
                  <a:rPr kumimoji="1" lang="en-US" altLang="ko-Kore-KR" sz="2400" dirty="0"/>
                  <a:t>Enc(m):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𝑍𝑂</m:t>
                      </m:r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ko-Kore-KR" sz="24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+2⋅</m:t>
                      </m:r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+2⋅</m:t>
                      </m:r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ore-KR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𝑐𝑙𝑒𝑎𝑛</m:t>
                          </m:r>
                        </m:sub>
                      </m:sSub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𝑠𝑙𝑖𝑑𝑒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ore-KR" sz="2400" dirty="0"/>
              </a:p>
              <a:p>
                <a:endParaRPr kumimoji="1" lang="en-US" altLang="ko-Kore-KR" sz="2400" dirty="0"/>
              </a:p>
              <a:p>
                <a:r>
                  <a:rPr kumimoji="1" lang="en-US" altLang="ko-Kore-KR" sz="2400" dirty="0"/>
                  <a:t>Dec(c):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sz="2400" dirty="0"/>
                  <a:t>then converting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endParaRPr kumimoji="1" lang="en-US" altLang="ko-Kore-KR" sz="2400" dirty="0"/>
              </a:p>
              <a:p>
                <a:pPr marL="0" indent="0" algn="ctr">
                  <a:buNone/>
                </a:pPr>
                <a:r>
                  <a:rPr kumimoji="1" lang="en-US" altLang="ko-Kore-KR" sz="2400" b="0" dirty="0"/>
                  <a:t>This procedure works when,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96DAF78-FB5C-AE4B-8EB4-EE06C0336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7693"/>
                <a:ext cx="10515600" cy="5039517"/>
              </a:xfrm>
              <a:blipFill>
                <a:blip r:embed="rId3"/>
                <a:stretch>
                  <a:fillRect l="-844" t="-226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03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7CD380C-0721-6C47-9676-C1B62D6FD4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818147"/>
                <a:ext cx="10904621" cy="536608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𝑐𝑎𝑛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≤ ∥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𝑐𝑎𝑛</m:t>
                          </m:r>
                        </m:sup>
                      </m:sSubSup>
                    </m:oMath>
                  </m:oMathPara>
                </a14:m>
                <a:endParaRPr kumimoji="1" lang="en-US" altLang="ko-KR" b="0" dirty="0"/>
              </a:p>
              <a:p>
                <a:pPr marL="0" indent="0">
                  <a:buNone/>
                </a:pPr>
                <a:endParaRPr kumimoji="1" lang="en-US" altLang="ko-KR" sz="100" b="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          =∥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+2⋅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+2⋅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+2⋅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𝑐𝑎𝑛</m:t>
                          </m:r>
                        </m:sup>
                      </m:sSubSup>
                    </m:oMath>
                  </m:oMathPara>
                </a14:m>
                <a:endParaRPr kumimoji="1" lang="en-US" altLang="ko-KR" b="0" dirty="0"/>
              </a:p>
              <a:p>
                <a:pPr marL="0" indent="0" algn="r">
                  <a:buNone/>
                </a:pPr>
                <a:endParaRPr kumimoji="1" lang="en-US" altLang="ko-KR" sz="100" b="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          =∥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+2⋅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𝑐𝑎𝑛</m:t>
                          </m:r>
                        </m:sup>
                      </m:sSubSup>
                    </m:oMath>
                  </m:oMathPara>
                </a14:m>
                <a:endParaRPr kumimoji="1" lang="en-US" altLang="ko-KR" b="0" dirty="0"/>
              </a:p>
              <a:p>
                <a:pPr marL="0" indent="0" algn="r">
                  <a:buNone/>
                </a:pPr>
                <a:endParaRPr kumimoji="1" lang="en-US" altLang="ko-KR" sz="100" b="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          ≤∥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𝑐𝑎𝑛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+2⋅(∥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𝑐𝑎𝑛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+∥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𝑐𝑎𝑛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+∥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𝑐𝑎𝑛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b="0" dirty="0"/>
              </a:p>
              <a:p>
                <a:pPr marL="0" indent="0">
                  <a:buNone/>
                </a:pPr>
                <a:endParaRPr kumimoji="1" lang="en-US" altLang="ko-KR" b="0" dirty="0"/>
              </a:p>
              <a:p>
                <a:pPr marL="0" indent="0" algn="ctr">
                  <a:buNone/>
                </a:pPr>
                <a:r>
                  <a:rPr kumimoji="1" lang="en-US" altLang="ko-KR" sz="2000" dirty="0"/>
                  <a:t>- 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∥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𝑣</m:t>
                    </m:r>
                    <m:sSubSup>
                      <m:sSub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𝑐𝑎𝑛</m:t>
                        </m:r>
                      </m:sup>
                    </m:sSubSup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≤16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m:rPr>
                        <m:sty m:val="p"/>
                      </m:rPr>
                      <a:rPr kumimoji="1" lang="en-US" altLang="ko-KR" sz="20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)/</m:t>
                    </m:r>
                    <m:rad>
                      <m:radPr>
                        <m:degHide m:val="on"/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kumimoji="1" lang="ko-KR" altLang="en-US" sz="2000" b="0" dirty="0"/>
                  <a:t> </a:t>
                </a:r>
                <a:r>
                  <a:rPr kumimoji="1" lang="en-US" altLang="ko-KR" sz="2000" dirty="0"/>
                  <a:t>     - 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𝑐𝑎𝑛</m:t>
                        </m:r>
                      </m:sup>
                    </m:sSubSup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≤6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kumimoji="1"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rad>
                    <m:r>
                      <a:rPr kumimoji="1" lang="ko-KR" alt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2000" b="0" dirty="0"/>
                  <a:t> </a:t>
                </a:r>
                <a:r>
                  <a:rPr kumimoji="1" lang="en-US" altLang="ko-KR" sz="2000" i="1" dirty="0">
                    <a:latin typeface="Cambria Math" panose="02040503050406030204" pitchFamily="18" charset="0"/>
                  </a:rPr>
                  <a:t>     </a:t>
                </a:r>
                <a:r>
                  <a:rPr kumimoji="1" lang="en-US" altLang="ko-KR" sz="2000" dirty="0"/>
                  <a:t>- 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sSubSup>
                      <m:sSub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𝑐𝑎𝑛</m:t>
                        </m:r>
                      </m:sup>
                    </m:sSubSup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≤16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kumimoji="1"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kumimoji="1" lang="en-US" altLang="ko-KR" sz="2000" b="0" dirty="0"/>
              </a:p>
              <a:p>
                <a:pPr marL="0" indent="0">
                  <a:buNone/>
                </a:pPr>
                <a:endParaRPr kumimoji="1" lang="en-US" altLang="ko-KR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=64, 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=3.2 </m:t>
                          </m:r>
                        </m:e>
                      </m:d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𝑐𝑙𝑒𝑎𝑛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=74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+858</m:t>
                      </m:r>
                      <m:rad>
                        <m:radPr>
                          <m:degHide m:val="on"/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kumimoji="1" lang="en-US" altLang="ko-Kore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7CD380C-0721-6C47-9676-C1B62D6FD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818147"/>
                <a:ext cx="10904621" cy="5366085"/>
              </a:xfrm>
              <a:blipFill>
                <a:blip r:embed="rId3"/>
                <a:stretch>
                  <a:fillRect l="-698" t="-47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103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040C3-4805-E54E-9F4D-BB05373B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6589"/>
          </a:xfrm>
        </p:spPr>
        <p:txBody>
          <a:bodyPr/>
          <a:lstStyle/>
          <a:p>
            <a:pPr algn="ctr"/>
            <a:r>
              <a:rPr kumimoji="1" lang="en-US" altLang="ko-Kore-KR" b="1" dirty="0"/>
              <a:t>B.5 Homomorphic Operations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1BADDE-A9B9-254B-BFBA-438CE3F69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5505"/>
                <a:ext cx="10515600" cy="484872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ko-Kore-KR" dirty="0"/>
                  <a:t>Add(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ko-Kore-KR" dirty="0"/>
                  <a:t>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kumimoji="1" lang="en-US" altLang="ko-Kore-KR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ore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ko-Kore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ore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ore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sSubSup>
                                    <m:sSubSupPr>
                                      <m:ctrlP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bSup>
                                </m:sub>
                              </m:s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ore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ko-Kore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ore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ore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sSubSup>
                                    <m:sSubSupPr>
                                      <m:ctrlP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kumimoji="1" lang="en-US" altLang="ko-Kore-KR" sz="2400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bSup>
                                </m:sub>
                              </m:sSub>
                            </m:e>
                          </m:d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ko-Kore-KR" sz="2400" b="0" dirty="0"/>
              </a:p>
              <a:p>
                <a:pPr marL="0" indent="0">
                  <a:buNone/>
                </a:pPr>
                <a:endParaRPr kumimoji="1" lang="en-US" altLang="ko-Kore-KR" sz="2000" b="0" dirty="0"/>
              </a:p>
              <a:p>
                <a:r>
                  <a:rPr kumimoji="1" lang="en-US" altLang="ko-Kore-KR" dirty="0" err="1"/>
                  <a:t>Mult</a:t>
                </a:r>
                <a:r>
                  <a:rPr kumimoji="1" lang="en-US" altLang="ko-Kore-KR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ko-KR" dirty="0"/>
                  <a:t>)</a:t>
                </a:r>
                <a:r>
                  <a:rPr kumimoji="1" lang="en-US" altLang="ko-Kore-KR" dirty="0"/>
                  <a:t>:</a:t>
                </a:r>
              </a:p>
              <a:p>
                <a:pPr marL="0" indent="0">
                  <a:buNone/>
                </a:pPr>
                <a:r>
                  <a:rPr kumimoji="1" lang="ko-KR" altLang="en-US" sz="2400" dirty="0"/>
                  <a:t>  </a:t>
                </a:r>
                <a:r>
                  <a:rPr kumimoji="1" lang="en-US" altLang="ko-KR" sz="2400" dirty="0"/>
                  <a:t>1.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while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2400" dirty="0"/>
                  <a:t>do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kumimoji="1" lang="en-US" altLang="ko-KR" sz="2400" dirty="0"/>
                  <a:t> </a:t>
                </a:r>
                <a:r>
                  <a:rPr kumimoji="1" lang="en-US" altLang="ko-KR" sz="2400" dirty="0" err="1"/>
                  <a:t>SwitchModulus</a:t>
                </a:r>
                <a:r>
                  <a:rPr kumimoji="1" lang="en-US" altLang="ko-KR" sz="24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ko-KR" sz="2400" dirty="0"/>
                  <a:t>);</a:t>
                </a:r>
              </a:p>
              <a:p>
                <a:pPr marL="0" indent="0">
                  <a:buNone/>
                </a:pPr>
                <a:r>
                  <a:rPr kumimoji="1" lang="ko-KR" altLang="en-US" sz="2400" dirty="0"/>
                  <a:t>  </a:t>
                </a:r>
                <a:r>
                  <a:rPr kumimoji="1" lang="en-US" altLang="ko-KR" sz="2400" dirty="0"/>
                  <a:t>2.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while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kumimoji="1"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2400" dirty="0"/>
                  <a:t>do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kumimoji="1" lang="en-US" altLang="ko-KR" sz="2400" dirty="0"/>
                  <a:t> </a:t>
                </a:r>
                <a:r>
                  <a:rPr kumimoji="1" lang="en-US" altLang="ko-KR" sz="2400" dirty="0" err="1"/>
                  <a:t>SwitchModulus</a:t>
                </a:r>
                <a:r>
                  <a:rPr kumimoji="1" lang="en-US" altLang="ko-KR" sz="24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ko-KR" sz="2400" dirty="0"/>
                  <a:t>);</a:t>
                </a:r>
              </a:p>
              <a:p>
                <a:pPr marL="0" indent="0">
                  <a:buNone/>
                </a:pPr>
                <a:r>
                  <a:rPr kumimoji="1" lang="ko-KR" altLang="en-US" sz="2400" dirty="0"/>
                  <a:t>  </a:t>
                </a:r>
                <a:r>
                  <a:rPr kumimoji="1" lang="en-US" altLang="ko-KR" sz="2400" dirty="0"/>
                  <a:t>3.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Bring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ko-KR" sz="2400" dirty="0"/>
                  <a:t>the same level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(select smaller one)</a:t>
                </a:r>
              </a:p>
              <a:p>
                <a:pPr marL="0" indent="0">
                  <a:buNone/>
                </a:pPr>
                <a:r>
                  <a:rPr kumimoji="1" lang="ko-KR" altLang="en-US" sz="2400" dirty="0"/>
                  <a:t>  </a:t>
                </a:r>
                <a:r>
                  <a:rPr kumimoji="1" lang="en-US" altLang="ko-KR" sz="2400" dirty="0"/>
                  <a:t>4. 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R" sz="2400" dirty="0"/>
                  <a:t>)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sSub>
                          <m:sSub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kumimoji="1" lang="en-US" altLang="ko-KR" sz="2400" b="0" dirty="0"/>
              </a:p>
              <a:p>
                <a:pPr marL="0" indent="0">
                  <a:buNone/>
                </a:pPr>
                <a:r>
                  <a:rPr kumimoji="1" lang="en-US" altLang="ko-KR" sz="2400" dirty="0"/>
                  <a:t>       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kumimoji="1" lang="en-US" altLang="ko-KR" sz="2400" dirty="0"/>
                  <a:t> </a:t>
                </a:r>
              </a:p>
              <a:p>
                <a:pPr marL="0" indent="0">
                  <a:buNone/>
                </a:pPr>
                <a:r>
                  <a:rPr kumimoji="1" lang="ko-KR" altLang="en-US" sz="2400" dirty="0"/>
                  <a:t>  </a:t>
                </a:r>
                <a:r>
                  <a:rPr kumimoji="1" lang="en-US" altLang="ko-KR" sz="2400" dirty="0"/>
                  <a:t>5. Output </a:t>
                </a:r>
                <a:r>
                  <a:rPr kumimoji="1" lang="en-US" altLang="ko-KR" sz="2400" dirty="0" err="1"/>
                  <a:t>SwitchKe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′′)</m:t>
                    </m:r>
                  </m:oMath>
                </a14:m>
                <a:endParaRPr kumimoji="1" lang="en-US" altLang="ko-Kore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1BADDE-A9B9-254B-BFBA-438CE3F69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5505"/>
                <a:ext cx="10515600" cy="4848727"/>
              </a:xfrm>
              <a:blipFill>
                <a:blip r:embed="rId3"/>
                <a:stretch>
                  <a:fillRect l="-965" t="-23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793874-6F78-954D-98BC-C90ABC8815F6}"/>
                  </a:ext>
                </a:extLst>
              </p:cNvPr>
              <p:cNvSpPr txBox="1"/>
              <p:nvPr/>
            </p:nvSpPr>
            <p:spPr>
              <a:xfrm>
                <a:off x="7543800" y="3429000"/>
                <a:ext cx="3525581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≈154</m:t>
                      </m:r>
                      <m:rad>
                        <m:radPr>
                          <m:degHide m:val="on"/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ko-Kore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793874-6F78-954D-98BC-C90ABC881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429000"/>
                <a:ext cx="3525581" cy="502766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010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FA7A28E-2073-8B41-BA34-2BAC7C8744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38463"/>
                <a:ext cx="10515600" cy="5238500"/>
              </a:xfrm>
            </p:spPr>
            <p:txBody>
              <a:bodyPr/>
              <a:lstStyle/>
              <a:p>
                <a:r>
                  <a:rPr kumimoji="1" lang="en-US" altLang="ko-Kore-KR" dirty="0"/>
                  <a:t>Scala-</a:t>
                </a:r>
                <a:r>
                  <a:rPr kumimoji="1" lang="en-US" altLang="ko-Kore-KR" dirty="0" err="1"/>
                  <a:t>Mult</a:t>
                </a:r>
                <a:r>
                  <a:rPr kumimoji="1" lang="en-US" altLang="ko-Kore-KR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ko-Kore-KR" dirty="0"/>
                  <a:t>)</a:t>
                </a:r>
              </a:p>
              <a:p>
                <a:pPr marL="0" indent="0">
                  <a:buNone/>
                </a:pPr>
                <a:endParaRPr kumimoji="1" lang="en-US" altLang="ko-Kore-KR" sz="5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ko-Kore-KR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ko-Kore-KR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ko-Kore-KR" sz="2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ore-K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ko-Kore-KR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kumimoji="1" lang="en-US" altLang="ko-Kore-KR" sz="2600" b="0" dirty="0"/>
                  <a:t>Randomize(</a:t>
                </a:r>
                <a14:m>
                  <m:oMath xmlns:m="http://schemas.openxmlformats.org/officeDocument/2006/math"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ko-Kore-KR" sz="2600" b="0" dirty="0"/>
                  <a:t>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ko-Kore-K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ko-Kore-KR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ore-K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ore-KR" sz="2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ko-Kore-KR" sz="2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ko-Kore-KR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ko-Kore-K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ore-KR" sz="2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ko-Kore-KR" sz="2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ko-Kore-KR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ko-Kore-KR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ko-Kore-KR" sz="2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ko-Kore-KR" sz="2600" b="0" i="1" smtClean="0">
                          <a:latin typeface="Cambria Math" panose="02040503050406030204" pitchFamily="18" charset="0"/>
                        </a:rPr>
                        <m:t>⋅6</m:t>
                      </m:r>
                      <m:rad>
                        <m:radPr>
                          <m:degHide m:val="on"/>
                          <m:ctrlPr>
                            <a:rPr kumimoji="1" lang="en-US" altLang="ko-Kore-K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kumimoji="1" lang="en-US" altLang="ko-Kore-K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Wt</m:t>
                          </m:r>
                          <m:r>
                            <a:rPr kumimoji="1" lang="en-US" altLang="ko-Kore-K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ko-Kore-K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kumimoji="1" lang="en-US" altLang="ko-Kore-KR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ore-KR" sz="2600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r>
                  <a:rPr kumimoji="1" lang="en-US" altLang="ko-Kore-KR" dirty="0"/>
                  <a:t>Automorphism(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kumimoji="1" lang="en-US" altLang="ko-Kore-KR" dirty="0"/>
                  <a:t>)</a:t>
                </a:r>
              </a:p>
              <a:p>
                <a:endParaRPr kumimoji="1" lang="en-US" altLang="ko-Kore-KR" sz="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ko-Kore-KR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ore-K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600" b="0" i="1" smtClean="0">
                          <a:latin typeface="Cambria Math" panose="02040503050406030204" pitchFamily="18" charset="0"/>
                        </a:rPr>
                        <m:t>𝜅</m:t>
                      </m:r>
                      <m:d>
                        <m:dPr>
                          <m:ctrlPr>
                            <a:rPr kumimoji="1" lang="en-US" altLang="ko-Kore-K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ko-Kore-KR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ko-Kore-KR" sz="2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ko-Kore-K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6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kumimoji="1" lang="en-US" altLang="ko-Kore-KR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ko-Kore-KR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ore-KR" sz="2600" b="0" i="1" smtClean="0">
                          <a:latin typeface="Cambria Math" panose="02040503050406030204" pitchFamily="18" charset="0"/>
                        </a:rPr>
                        <m:t>←0, </m:t>
                      </m:r>
                      <m:sSub>
                        <m:sSubPr>
                          <m:ctrlPr>
                            <a:rPr kumimoji="1" lang="en-US" altLang="ko-Kore-K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6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kumimoji="1" lang="en-US" altLang="ko-Kore-KR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ko-Kore-KR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ore-KR" sz="2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ko-Kore-KR" sz="26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kumimoji="1" lang="en-US" altLang="ko-Kore-KR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ore-K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ore-KR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ore-KR" sz="2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ko-KR" sz="26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ko-KR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ko-KR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ko-KR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2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R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2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ko-KR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sz="2600" dirty="0"/>
                  <a:t> using the matrix </a:t>
                </a:r>
                <a14:m>
                  <m:oMath xmlns:m="http://schemas.openxmlformats.org/officeDocument/2006/math"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ko-Kore-KR" altLang="en-US" sz="2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FA7A28E-2073-8B41-BA34-2BAC7C874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38463"/>
                <a:ext cx="10515600" cy="5238500"/>
              </a:xfrm>
              <a:blipFill>
                <a:blip r:embed="rId3"/>
                <a:stretch>
                  <a:fillRect l="-1086" t="-193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2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1FB38-68A4-D74B-B6B6-9D3E3790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8305"/>
          </a:xfrm>
        </p:spPr>
        <p:txBody>
          <a:bodyPr/>
          <a:lstStyle/>
          <a:p>
            <a:r>
              <a:rPr kumimoji="1" lang="en-US" altLang="ko-Kore-KR" b="1" dirty="0"/>
              <a:t>Q. 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D028D-6C91-924C-9603-DD9CF04C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8304"/>
            <a:ext cx="10515600" cy="5702969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Bound</a:t>
            </a:r>
            <a:r>
              <a:rPr kumimoji="1" lang="ko-Kore-KR" altLang="en-US" dirty="0"/>
              <a:t> 의미 </a:t>
            </a:r>
            <a:r>
              <a:rPr kumimoji="1" lang="en-US" altLang="ko-Kore-KR" dirty="0"/>
              <a:t>: Noise is bounded by v. </a:t>
            </a:r>
            <a:r>
              <a:rPr kumimoji="1" lang="ko-Kore-KR" altLang="en-US" dirty="0"/>
              <a:t>에서 </a:t>
            </a:r>
            <a:endParaRPr kumimoji="1" lang="en-US" altLang="ko-Kore-KR" dirty="0"/>
          </a:p>
          <a:p>
            <a:r>
              <a:rPr kumimoji="1" lang="en-US" altLang="ko-Kore-KR" dirty="0"/>
              <a:t>Root of unity </a:t>
            </a:r>
            <a:r>
              <a:rPr kumimoji="1" lang="ko-Kore-KR" altLang="en-US" dirty="0"/>
              <a:t>실수</a:t>
            </a:r>
            <a:r>
              <a:rPr kumimoji="1" lang="ko-KR" altLang="en-US" dirty="0"/>
              <a:t> 복소수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/>
              <a:t>embedded norm </a:t>
            </a:r>
            <a:r>
              <a:rPr kumimoji="1" lang="ko-KR" altLang="en-US" dirty="0"/>
              <a:t>이 계수의 최댓값인지</a:t>
            </a:r>
            <a:r>
              <a:rPr kumimoji="1" lang="en-US" altLang="ko-KR" dirty="0"/>
              <a:t>, </a:t>
            </a:r>
            <a:r>
              <a:rPr kumimoji="1" lang="ko-KR" altLang="en-US" dirty="0"/>
              <a:t>최솟값을 선정하는데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방정식은 근을 </a:t>
            </a:r>
            <a:r>
              <a:rPr kumimoji="1" lang="ko-KR" altLang="en-US" dirty="0" err="1"/>
              <a:t>구할때쓰는데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그것이 근을 알고 이식을 적용해서 </a:t>
            </a:r>
            <a:r>
              <a:rPr kumimoji="1" lang="en-US" altLang="ko-KR" dirty="0"/>
              <a:t>a’</a:t>
            </a:r>
            <a:r>
              <a:rPr kumimoji="1" lang="ko-KR" altLang="en-US" dirty="0" err="1"/>
              <a:t>인것을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한것인가</a:t>
            </a:r>
            <a:r>
              <a:rPr kumimoji="1" lang="en-US" altLang="ko-KR" dirty="0"/>
              <a:t>!?</a:t>
            </a:r>
          </a:p>
          <a:p>
            <a:r>
              <a:rPr kumimoji="1" lang="en-US" altLang="ko-KR" dirty="0"/>
              <a:t>Encoding</a:t>
            </a:r>
            <a:r>
              <a:rPr kumimoji="1" lang="ko-KR" altLang="en-US" dirty="0"/>
              <a:t>이랑 메시지 </a:t>
            </a:r>
            <a:r>
              <a:rPr kumimoji="1" lang="ko-KR" altLang="en-US" dirty="0" err="1"/>
              <a:t>패킹이랑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같은뜻인가요</a:t>
            </a:r>
            <a:r>
              <a:rPr kumimoji="1" lang="en-US" altLang="ko-KR" dirty="0"/>
              <a:t>?!</a:t>
            </a:r>
          </a:p>
          <a:p>
            <a:r>
              <a:rPr kumimoji="1" lang="en-US" altLang="ko-KR" dirty="0"/>
              <a:t>Standard binary encoding for the coefficient representation , double CRT for the evaluation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24357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0AF76-0908-354B-90B3-873882AD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r>
              <a:rPr kumimoji="1" lang="en-US" altLang="ko-Kore-KR" b="1" dirty="0"/>
              <a:t>Q.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D66C539-2CA0-4643-9317-18FCDBF4C5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5347"/>
                <a:ext cx="10515600" cy="4901616"/>
              </a:xfrm>
            </p:spPr>
            <p:txBody>
              <a:bodyPr/>
              <a:lstStyle/>
              <a:p>
                <a:r>
                  <a:rPr kumimoji="1" lang="en-US" altLang="ko-Kore-KR" dirty="0"/>
                  <a:t>V</a:t>
                </a:r>
                <a:r>
                  <a:rPr kumimoji="1" lang="ko-Kore-KR" altLang="en-US" dirty="0"/>
                  <a:t> </a:t>
                </a:r>
                <a:r>
                  <a:rPr kumimoji="1" lang="en-US" altLang="ko-Kore-KR" dirty="0"/>
                  <a:t>-</a:t>
                </a:r>
                <a:r>
                  <a:rPr kumimoji="1" lang="en-US" altLang="ko-KR" dirty="0"/>
                  <a:t>&gt; a real number which is used as our noise estimate</a:t>
                </a:r>
                <a:endParaRPr kumimoji="1" lang="en-US" altLang="ko-Kore-KR" dirty="0"/>
              </a:p>
              <a:p>
                <a:r>
                  <a:rPr kumimoji="1" lang="en-US" altLang="ko-Kore-KR" dirty="0"/>
                  <a:t>Level</a:t>
                </a:r>
                <a:r>
                  <a:rPr kumimoji="1" lang="ko-KR" altLang="en-US" dirty="0"/>
                  <a:t> </a:t>
                </a:r>
                <a:r>
                  <a:rPr kumimoji="1" lang="ko-Kore-KR" altLang="en-US" dirty="0"/>
                  <a:t>의미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q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n-US" altLang="ko-KR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ko-KR" altLang="en-US" dirty="0"/>
                  <a:t>에서 </a:t>
                </a:r>
                <a:r>
                  <a:rPr kumimoji="1" lang="en-US" altLang="ko-KR" dirty="0"/>
                  <a:t>t </a:t>
                </a:r>
                <a:r>
                  <a:rPr kumimoji="1" lang="ko-KR" altLang="en-US" dirty="0" err="1"/>
                  <a:t>의값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즉 소수들의 곱으로 </a:t>
                </a:r>
                <a:r>
                  <a:rPr kumimoji="1" lang="en-US" altLang="ko-KR" dirty="0"/>
                  <a:t>q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만들때</a:t>
                </a:r>
                <a:r>
                  <a:rPr kumimoji="1" lang="ko-KR" altLang="en-US" dirty="0"/>
                  <a:t> 쓰인 소수의 </a:t>
                </a:r>
                <a:r>
                  <a:rPr kumimoji="1" lang="ko-KR" altLang="en-US" dirty="0" err="1"/>
                  <a:t>갯수</a:t>
                </a:r>
                <a:r>
                  <a:rPr kumimoji="1" lang="en-US" altLang="ko-KR" dirty="0"/>
                  <a:t>?</a:t>
                </a:r>
                <a:r>
                  <a:rPr kumimoji="1" lang="ko-KR" altLang="en-US" dirty="0"/>
                  <a:t> 그 </a:t>
                </a:r>
                <a:r>
                  <a:rPr kumimoji="1" lang="en-US" altLang="ko-KR" dirty="0"/>
                  <a:t>q </a:t>
                </a:r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에쓰임</m:t>
                    </m:r>
                  </m:oMath>
                </a14:m>
                <a:endParaRPr kumimoji="1" lang="en-US" altLang="ko-Kore-KR" dirty="0"/>
              </a:p>
              <a:p>
                <a:r>
                  <a:rPr kumimoji="1" lang="en-US" altLang="ko-Kore-KR" dirty="0"/>
                  <a:t>B5</a:t>
                </a:r>
                <a:r>
                  <a:rPr kumimoji="1" lang="ko-Kore-KR" altLang="en-US" dirty="0"/>
                  <a:t>에서</a:t>
                </a:r>
                <a:r>
                  <a:rPr kumimoji="1" lang="ko-KR" altLang="en-US" dirty="0"/>
                  <a:t> 다시 </a:t>
                </a:r>
                <a:r>
                  <a:rPr kumimoji="1" lang="ko-KR" altLang="en-US" dirty="0" err="1"/>
                  <a:t>노말한</a:t>
                </a:r>
                <a:r>
                  <a:rPr kumimoji="1" lang="ko-KR" altLang="en-US" dirty="0"/>
                  <a:t> 암호문으로 바꾼다고 하는데 어떤 차이점이 </a:t>
                </a:r>
                <a:r>
                  <a:rPr kumimoji="1" lang="ko-KR" altLang="en-US" dirty="0" err="1"/>
                  <a:t>있는것인지</a:t>
                </a:r>
                <a:r>
                  <a:rPr kumimoji="1" lang="en-US" altLang="ko-KR" dirty="0"/>
                  <a:t>…</a:t>
                </a:r>
              </a:p>
              <a:p>
                <a:r>
                  <a:rPr kumimoji="1" lang="ko-KR" altLang="en-US" dirty="0"/>
                  <a:t>지금 이것이 </a:t>
                </a:r>
                <a:r>
                  <a:rPr kumimoji="1" lang="en-US" altLang="ko-KR" dirty="0"/>
                  <a:t>AES</a:t>
                </a:r>
                <a:r>
                  <a:rPr kumimoji="1" lang="ko-KR" altLang="en-US" dirty="0"/>
                  <a:t>알고리즘을 </a:t>
                </a:r>
                <a:r>
                  <a:rPr kumimoji="1" lang="ko-KR" altLang="en-US" dirty="0" err="1"/>
                  <a:t>동형암호화</a:t>
                </a:r>
                <a:r>
                  <a:rPr kumimoji="1" lang="ko-KR" altLang="en-US" dirty="0"/>
                  <a:t> 시켜서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데이터들도 </a:t>
                </a:r>
                <a:r>
                  <a:rPr kumimoji="1" lang="ko-KR" altLang="en-US" dirty="0" err="1"/>
                  <a:t>동형성질을</a:t>
                </a:r>
                <a:r>
                  <a:rPr kumimoji="1" lang="ko-KR" altLang="en-US" dirty="0"/>
                  <a:t> 가지게 </a:t>
                </a:r>
                <a:r>
                  <a:rPr kumimoji="1" lang="ko-KR" altLang="en-US" dirty="0" err="1"/>
                  <a:t>만드는것인데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ML</a:t>
                </a:r>
                <a:r>
                  <a:rPr kumimoji="1" lang="ko-KR" altLang="en-US" dirty="0"/>
                  <a:t>이나 </a:t>
                </a:r>
                <a:r>
                  <a:rPr kumimoji="1" lang="en-US" altLang="ko-KR" dirty="0" err="1"/>
                  <a:t>Deeplearning</a:t>
                </a:r>
                <a:r>
                  <a:rPr kumimoji="1" lang="ko-KR" altLang="en-US" dirty="0"/>
                  <a:t>도 </a:t>
                </a:r>
                <a:r>
                  <a:rPr kumimoji="1" lang="en-US" altLang="ko-KR" dirty="0" err="1"/>
                  <a:t>cnn</a:t>
                </a:r>
                <a:r>
                  <a:rPr kumimoji="1" lang="ko-KR" altLang="en-US" dirty="0"/>
                  <a:t>같은 과정을 </a:t>
                </a:r>
                <a:r>
                  <a:rPr kumimoji="1" lang="ko-KR" altLang="en-US" dirty="0" err="1"/>
                  <a:t>동형암호화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해야하는것인가요</a:t>
                </a:r>
                <a:r>
                  <a:rPr kumimoji="1" lang="en-US" altLang="ko-KR" dirty="0"/>
                  <a:t>?</a:t>
                </a:r>
                <a:endParaRPr kumimoji="1" lang="ko-Kore-KR" altLang="en-US" dirty="0"/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D66C539-2CA0-4643-9317-18FCDBF4C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5347"/>
                <a:ext cx="10515600" cy="4901616"/>
              </a:xfrm>
              <a:blipFill>
                <a:blip r:embed="rId3"/>
                <a:stretch>
                  <a:fillRect l="-1086" t="-2067" r="-8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35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091163-0064-A247-9C2A-427562FC2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6697" y="842211"/>
            <a:ext cx="9963300" cy="5486399"/>
          </a:xfrm>
        </p:spPr>
      </p:pic>
    </p:spTree>
    <p:extLst>
      <p:ext uri="{BB962C8B-B14F-4D97-AF65-F5344CB8AC3E}">
        <p14:creationId xmlns:p14="http://schemas.microsoft.com/office/powerpoint/2010/main" val="425654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D4CC6-AADA-424B-BA0C-DC25C967A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046"/>
            <a:ext cx="10515600" cy="2577933"/>
          </a:xfrm>
        </p:spPr>
        <p:txBody>
          <a:bodyPr/>
          <a:lstStyle/>
          <a:p>
            <a:r>
              <a:rPr lang="en" altLang="ko-Kore-KR" dirty="0"/>
              <a:t>When data is encrypted under AES and we want to compute on that data, then homomorphic AES decryption would transform this AES-encrypted data into an FHE-encrypted data, and then we could perform whatever computation we wanted </a:t>
            </a:r>
          </a:p>
        </p:txBody>
      </p:sp>
    </p:spTree>
    <p:extLst>
      <p:ext uri="{BB962C8B-B14F-4D97-AF65-F5344CB8AC3E}">
        <p14:creationId xmlns:p14="http://schemas.microsoft.com/office/powerpoint/2010/main" val="263113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AFDFF-4420-4945-BBD8-C7BF2DD7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049"/>
            <a:ext cx="10146631" cy="1126924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5000" b="1" dirty="0"/>
              <a:t>Background</a:t>
            </a:r>
            <a:endParaRPr kumimoji="1" lang="ko-Kore-KR" altLang="en-US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DD5799-8565-2343-9FFF-A8F4CDAB2F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0863" y="1191127"/>
                <a:ext cx="8369968" cy="494497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R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ko-KR">
                                    <a:latin typeface="Cambria Math" panose="02040503050406030204" pitchFamily="18" charset="0"/>
                                  </a:rPr>
                                  <m:t>Ζ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ko-KR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ko-KR">
                                    <a:latin typeface="Cambria Math" panose="02040503050406030204" pitchFamily="18" charset="0"/>
                                  </a:rPr>
                                  <m:t>Ζ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kumimoji="1"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b="0" i="1" dirty="0">
                  <a:latin typeface="Cambria Math" panose="02040503050406030204" pitchFamily="18" charset="0"/>
                </a:endParaRPr>
              </a:p>
              <a:p>
                <a:endParaRPr kumimoji="1" lang="en-US" altLang="ko-KR" sz="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−1=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ko-KR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ko-KR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en-US" altLang="ko-KR" dirty="0"/>
                  <a:t> </a:t>
                </a:r>
                <a:endParaRPr kumimoji="1" lang="ko-Kore-KR" altLang="en-US" dirty="0"/>
              </a:p>
              <a:p>
                <a:endParaRPr kumimoji="1" lang="en-US" altLang="ko-Kore-KR" sz="800" dirty="0"/>
              </a:p>
              <a:p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dirty="0"/>
                  <a:t> </a:t>
                </a:r>
              </a:p>
              <a:p>
                <a:endParaRPr kumimoji="1" lang="en-US" altLang="ko-Kore-KR" sz="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qA</m:t>
                    </m:r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]/(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en-US" altLang="ko-Kore-KR" sz="800" dirty="0"/>
              </a:p>
              <a:p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kumimoji="1" lang="en-US" altLang="ko-Kore-KR" dirty="0"/>
              </a:p>
              <a:p>
                <a:endParaRPr kumimoji="1" lang="en-US" altLang="ko-Kore-KR" sz="800" dirty="0"/>
              </a:p>
              <a:p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&gt; ∈</m:t>
                    </m:r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m:rPr>
                                <m:nor/>
                              </m:rPr>
                              <a:rPr kumimoji="1" lang="en-US" altLang="ko-Kore-KR" dirty="0"/>
                              <m:t>/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𝑞𝑍</m:t>
                            </m:r>
                          </m:e>
                        </m:d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DD5799-8565-2343-9FFF-A8F4CDAB2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0863" y="1191127"/>
                <a:ext cx="8369968" cy="4944978"/>
              </a:xfrm>
              <a:blipFill>
                <a:blip r:embed="rId3"/>
                <a:stretch>
                  <a:fillRect l="-1212" t="-7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7731FC-A230-274E-A3A0-FF930D818967}"/>
                  </a:ext>
                </a:extLst>
              </p:cNvPr>
              <p:cNvSpPr txBox="1"/>
              <p:nvPr/>
            </p:nvSpPr>
            <p:spPr>
              <a:xfrm>
                <a:off x="7180009" y="2113063"/>
                <a:ext cx="303195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ko-Kore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ko-Kore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en-US" altLang="ko-Kore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ko-Kore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ko-Kore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ko-Kore-KR" altLang="en-US" dirty="0"/>
              </a:p>
              <a:p>
                <a:endParaRPr kumimoji="1" lang="en-US" altLang="ko-Kore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7731FC-A230-274E-A3A0-FF930D818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009" y="2113063"/>
                <a:ext cx="3031958" cy="2031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84B15A-AE78-0A45-B0AB-DA110EED4926}"/>
                  </a:ext>
                </a:extLst>
              </p:cNvPr>
              <p:cNvSpPr txBox="1"/>
              <p:nvPr/>
            </p:nvSpPr>
            <p:spPr>
              <a:xfrm>
                <a:off x="7180009" y="1191127"/>
                <a:ext cx="4743285" cy="530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kumimoji="1" lang="en-US" altLang="ko-Kore-KR" sz="2000" dirty="0"/>
                  <a:t>  (a primitive m-</a:t>
                </a:r>
                <a:r>
                  <a:rPr kumimoji="1" lang="en-US" altLang="ko-Kore-KR" sz="2000" dirty="0" err="1"/>
                  <a:t>th</a:t>
                </a:r>
                <a:r>
                  <a:rPr kumimoji="1" lang="en-US" altLang="ko-Kore-KR" sz="2000" dirty="0"/>
                  <a:t> root of unity)</a:t>
                </a:r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84B15A-AE78-0A45-B0AB-DA110EED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009" y="1191127"/>
                <a:ext cx="4743285" cy="530658"/>
              </a:xfrm>
              <a:prstGeom prst="rect">
                <a:avLst/>
              </a:prstGeom>
              <a:blipFill>
                <a:blip r:embed="rId5"/>
                <a:stretch>
                  <a:fillRect l="-267" b="-1860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21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442F1-9BFF-7B45-98A0-15D1C0F6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4800" b="1" dirty="0"/>
              <a:t>BGV-type Cryptosystem</a:t>
            </a:r>
            <a:endParaRPr kumimoji="1" lang="ko-Kore-KR" alt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090069-4DD3-ED48-856E-5F295EF2C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063" y="1530101"/>
                <a:ext cx="11381874" cy="42450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ko-KR" altLang="en-US" sz="2600" dirty="0"/>
                  <a:t>∙ </a:t>
                </a:r>
                <a:r>
                  <a:rPr kumimoji="1" lang="en-US" altLang="ko-Kore-KR" sz="2600" dirty="0"/>
                  <a:t>Plain text space </a:t>
                </a:r>
                <a:r>
                  <a:rPr kumimoji="1" lang="ko-KR" altLang="en-US" sz="2600" dirty="0"/>
                  <a:t>  </a:t>
                </a:r>
                <a:r>
                  <a:rPr kumimoji="1" lang="en-US" altLang="ko-Kore-KR" sz="2600" dirty="0"/>
                  <a:t>:</a:t>
                </a:r>
                <a:r>
                  <a:rPr kumimoji="1" lang="ko-KR" altLang="en-US" sz="2600" dirty="0"/>
                  <a:t> </a:t>
                </a:r>
                <a:r>
                  <a:rPr kumimoji="1" lang="en-US" altLang="ko-Kore-KR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ore-K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ko-Kore-KR" sz="2600" dirty="0"/>
              </a:p>
              <a:p>
                <a:pPr marL="0" indent="0">
                  <a:buNone/>
                </a:pPr>
                <a:r>
                  <a:rPr kumimoji="1" lang="ko-KR" altLang="en-US" sz="2600" dirty="0"/>
                  <a:t>∙ </a:t>
                </a:r>
                <a:r>
                  <a:rPr kumimoji="1" lang="en-US" altLang="ko-Kore-KR" sz="2600" dirty="0" err="1"/>
                  <a:t>Chiper</a:t>
                </a:r>
                <a:r>
                  <a:rPr kumimoji="1" lang="en-US" altLang="ko-Kore-KR" sz="2600" dirty="0"/>
                  <a:t> text space : vectors over the polynomial ring A</a:t>
                </a:r>
              </a:p>
              <a:p>
                <a:pPr marL="0" indent="0">
                  <a:buNone/>
                </a:pPr>
                <a:r>
                  <a:rPr kumimoji="1" lang="ko-KR" altLang="en-US" sz="2600" dirty="0"/>
                  <a:t>∙ </a:t>
                </a:r>
                <a:r>
                  <a:rPr kumimoji="1" lang="en-US" altLang="ko-Kore-KR" sz="2600" dirty="0"/>
                  <a:t>Secret key</a:t>
                </a:r>
                <a:r>
                  <a:rPr kumimoji="1" lang="ko-KR" altLang="en-US" sz="2600" dirty="0"/>
                  <a:t> </a:t>
                </a:r>
                <a:r>
                  <a:rPr kumimoji="1" lang="en-US" altLang="ko-KR" sz="2600" dirty="0"/>
                  <a:t>space</a:t>
                </a:r>
                <a:r>
                  <a:rPr kumimoji="1" lang="en-US" altLang="ko-Kore-KR" sz="2600" dirty="0"/>
                  <a:t> </a:t>
                </a:r>
                <a:r>
                  <a:rPr kumimoji="1" lang="ko-KR" altLang="en-US" sz="2600" dirty="0"/>
                  <a:t> </a:t>
                </a:r>
                <a:r>
                  <a:rPr kumimoji="1" lang="en-US" altLang="ko-Kore-KR" sz="2600" dirty="0"/>
                  <a:t>:</a:t>
                </a:r>
                <a:r>
                  <a:rPr kumimoji="1" lang="ko-KR" altLang="en-US" sz="2600" dirty="0"/>
                  <a:t> </a:t>
                </a:r>
                <a:r>
                  <a:rPr kumimoji="1" lang="en-US" altLang="ko-Kore-KR" sz="2600" dirty="0"/>
                  <a:t> vectors over the polynomial ring  </a:t>
                </a:r>
              </a:p>
              <a:p>
                <a:pPr marL="0" indent="0">
                  <a:buNone/>
                </a:pPr>
                <a:endParaRPr kumimoji="1" lang="en-US" altLang="ko-Kore-KR" sz="2600" dirty="0"/>
              </a:p>
              <a:p>
                <a:pPr marL="0" indent="0" algn="ctr">
                  <a:buNone/>
                </a:pPr>
                <a:r>
                  <a:rPr kumimoji="1" lang="en-US" altLang="ko-Kore-KR" sz="2600" dirty="0"/>
                  <a:t>Dec = </a:t>
                </a:r>
                <a14:m>
                  <m:oMath xmlns:m="http://schemas.openxmlformats.org/officeDocument/2006/math">
                    <m:r>
                      <a:rPr kumimoji="1" lang="en-US" altLang="ko-Kore-KR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26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ko-KR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2600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kumimoji="1" lang="en-US" altLang="ko-KR" sz="2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kumimoji="1" lang="en-US" altLang="ko-KR" sz="2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ko-KR" sz="2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kumimoji="1" lang="en-US" altLang="ko-KR" sz="2600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r>
                                      <a:rPr kumimoji="1" lang="en-US" altLang="ko-KR" sz="2600" b="0" i="1" smtClean="0">
                                        <a:latin typeface="Cambria Math" panose="02040503050406030204" pitchFamily="18" charset="0"/>
                                      </a:rPr>
                                      <m:t>𝑚𝑜𝑑</m:t>
                                    </m:r>
                                    <m:r>
                                      <a:rPr kumimoji="1" lang="en-US" altLang="ko-KR" sz="2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ko-KR" sz="2600" b="0" i="0" smtClean="0">
                                            <a:latin typeface="Cambria Math" panose="02040503050406030204" pitchFamily="18" charset="0"/>
                                          </a:rPr>
                                          <m:t>Φ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kumimoji="1" lang="en-US" altLang="ko-KR" sz="2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ko-KR" sz="2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kumimoji="1" lang="en-US" altLang="ko-KR" sz="2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kumimoji="1" lang="en-US" altLang="ko-KR" sz="2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600" b="0" i="1" smtClean="0"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e>
                        </m:d>
                      </m:e>
                      <m:sub>
                        <m:r>
                          <a:rPr kumimoji="1" lang="en-US" altLang="ko-K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ko-KR" sz="2600" b="0" dirty="0"/>
              </a:p>
              <a:p>
                <a:pPr marL="0" indent="0">
                  <a:buNone/>
                </a:pPr>
                <a:endParaRPr kumimoji="1" lang="en-US" altLang="ko-KR" sz="2600" dirty="0"/>
              </a:p>
              <a:p>
                <a:pPr marL="0" indent="0">
                  <a:buNone/>
                </a:pPr>
                <a:r>
                  <a:rPr kumimoji="1" lang="ko-KR" altLang="en-US" sz="2400" dirty="0"/>
                  <a:t>∙ </a:t>
                </a:r>
                <a:r>
                  <a:rPr kumimoji="1" lang="en-US" altLang="ko-KR" sz="2600" dirty="0"/>
                  <a:t>Canonical embedding norm reduced mod q -&gt;</a:t>
                </a:r>
                <a:r>
                  <a:rPr kumimoji="1" lang="ko-KR" altLang="en-US" sz="2600" dirty="0"/>
                  <a:t> </a:t>
                </a:r>
                <a:r>
                  <a:rPr kumimoji="1" lang="en-US" altLang="ko-KR" sz="2600" dirty="0"/>
                  <a:t>useful</a:t>
                </a:r>
                <a:r>
                  <a:rPr kumimoji="1" lang="ko-KR" altLang="en-US" sz="2600" dirty="0"/>
                  <a:t> </a:t>
                </a:r>
                <a:r>
                  <a:rPr kumimoji="1" lang="en-US" altLang="ko-KR" sz="2600" dirty="0"/>
                  <a:t>to</a:t>
                </a:r>
                <a:r>
                  <a:rPr kumimoji="1" lang="ko-KR" altLang="en-US" sz="2600" dirty="0"/>
                  <a:t> </a:t>
                </a:r>
                <a:r>
                  <a:rPr kumimoji="1" lang="en-US" altLang="ko-KR" sz="2600" dirty="0"/>
                  <a:t>get</a:t>
                </a:r>
                <a:r>
                  <a:rPr kumimoji="1" lang="ko-KR" altLang="en-US" sz="2600" dirty="0"/>
                  <a:t> </a:t>
                </a:r>
                <a:r>
                  <a:rPr kumimoji="1" lang="en-US" altLang="ko-KR" sz="2600" dirty="0"/>
                  <a:t>smaller</a:t>
                </a:r>
                <a:r>
                  <a:rPr kumimoji="1" lang="ko-KR" altLang="en-US" sz="2600" dirty="0"/>
                  <a:t> </a:t>
                </a:r>
                <a:r>
                  <a:rPr kumimoji="1" lang="en-US" altLang="ko-KR" sz="2600" dirty="0"/>
                  <a:t>parameter</a:t>
                </a:r>
              </a:p>
              <a:p>
                <a:pPr marL="0" indent="0">
                  <a:buNone/>
                </a:pPr>
                <a:endParaRPr kumimoji="1" lang="en-US" altLang="ko-KR" sz="2600" dirty="0"/>
              </a:p>
              <a:p>
                <a:pPr marL="0" indent="0" algn="ctr">
                  <a:buNone/>
                </a:pPr>
                <a:endParaRPr kumimoji="1" lang="en-US" altLang="ko-KR" sz="2600" b="0" dirty="0"/>
              </a:p>
              <a:p>
                <a:pPr marL="0" indent="0">
                  <a:buNone/>
                </a:pPr>
                <a:endParaRPr kumimoji="1" lang="en-US" altLang="ko-KR" sz="2600" b="0" dirty="0"/>
              </a:p>
              <a:p>
                <a:pPr marL="0" indent="0" algn="ctr">
                  <a:buNone/>
                </a:pPr>
                <a:endParaRPr kumimoji="1" lang="en-US" altLang="ko-Kore-KR" sz="2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090069-4DD3-ED48-856E-5F295EF2C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063" y="1530101"/>
                <a:ext cx="11381874" cy="4245058"/>
              </a:xfrm>
              <a:blipFill>
                <a:blip r:embed="rId3"/>
                <a:stretch>
                  <a:fillRect l="-891" t="-209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83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7E13A-7C51-AF43-9425-073CA6C8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20"/>
            <a:ext cx="10515600" cy="838033"/>
          </a:xfrm>
        </p:spPr>
        <p:txBody>
          <a:bodyPr/>
          <a:lstStyle/>
          <a:p>
            <a:pPr algn="ctr"/>
            <a:r>
              <a:rPr kumimoji="1" lang="en-US" altLang="ko-Kore-KR" b="1" dirty="0"/>
              <a:t>Group, ring ,field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6EE56-8B19-4543-BFC5-861AEF0F4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804"/>
            <a:ext cx="10515600" cy="4351338"/>
          </a:xfrm>
        </p:spPr>
        <p:txBody>
          <a:bodyPr/>
          <a:lstStyle/>
          <a:p>
            <a:r>
              <a:rPr kumimoji="1" lang="en-US" altLang="ko-Kore-KR" dirty="0"/>
              <a:t>Group(</a:t>
            </a:r>
            <a:r>
              <a:rPr kumimoji="1" lang="ko-Kore-KR" altLang="en-US" dirty="0"/>
              <a:t>군</a:t>
            </a:r>
            <a:r>
              <a:rPr kumimoji="1" lang="en-US" altLang="ko-Kore-KR" dirty="0"/>
              <a:t>) : </a:t>
            </a:r>
            <a:r>
              <a:rPr kumimoji="1" lang="ko-KR" altLang="en-US" dirty="0"/>
              <a:t>결합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항등원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역원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R" sz="2400" dirty="0"/>
              <a:t>-&gt; + </a:t>
            </a:r>
            <a:r>
              <a:rPr kumimoji="1" lang="ko-KR" altLang="en-US" sz="2400" dirty="0" err="1"/>
              <a:t>교환법칙</a:t>
            </a:r>
            <a:r>
              <a:rPr kumimoji="1" lang="en-US" altLang="ko-KR" sz="2400" dirty="0"/>
              <a:t>(abelian group or commutative group)</a:t>
            </a:r>
          </a:p>
          <a:p>
            <a:pPr marL="0" indent="0">
              <a:buNone/>
            </a:pPr>
            <a:endParaRPr kumimoji="1" lang="en-US" altLang="ko-Kore-KR" sz="2400" dirty="0"/>
          </a:p>
          <a:p>
            <a:r>
              <a:rPr kumimoji="1" lang="en-US" altLang="ko-Kore-KR" dirty="0"/>
              <a:t>Ring(</a:t>
            </a:r>
            <a:r>
              <a:rPr kumimoji="1" lang="ko-KR" altLang="en-US" dirty="0"/>
              <a:t>환</a:t>
            </a:r>
            <a:r>
              <a:rPr kumimoji="1" lang="en-US" altLang="ko-Kore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곱셈결합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분배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400" dirty="0"/>
              <a:t>-&gt;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Ring with identity : </a:t>
            </a:r>
            <a:r>
              <a:rPr kumimoji="1" lang="ko-KR" altLang="en-US" sz="2400" dirty="0"/>
              <a:t>임의의 </a:t>
            </a:r>
            <a:r>
              <a:rPr kumimoji="1" lang="en-US" altLang="ko-KR" sz="2400" dirty="0"/>
              <a:t>a</a:t>
            </a:r>
            <a:r>
              <a:rPr kumimoji="1" lang="ko-KR" altLang="en-US" sz="2400" dirty="0"/>
              <a:t>가 곱셈에 대해 </a:t>
            </a:r>
            <a:r>
              <a:rPr kumimoji="1" lang="ko-KR" altLang="en-US" sz="2400" dirty="0" err="1"/>
              <a:t>항등원</a:t>
            </a:r>
            <a:r>
              <a:rPr kumimoji="1" lang="ko-KR" altLang="en-US" sz="2400" dirty="0"/>
              <a:t> 존재</a:t>
            </a:r>
            <a:endParaRPr kumimoji="1" lang="en-US" altLang="ko-Kore-KR" sz="2400" dirty="0"/>
          </a:p>
          <a:p>
            <a:endParaRPr kumimoji="1" lang="en-US" altLang="ko-Kore-KR" sz="2400" dirty="0"/>
          </a:p>
          <a:p>
            <a:r>
              <a:rPr kumimoji="1" lang="en-US" altLang="ko-Kore-KR" dirty="0"/>
              <a:t>Field(</a:t>
            </a:r>
            <a:r>
              <a:rPr kumimoji="1" lang="ko-KR" altLang="en-US" dirty="0"/>
              <a:t>체</a:t>
            </a:r>
            <a:r>
              <a:rPr kumimoji="1" lang="en-US" altLang="ko-Kore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덧셈곱셈</a:t>
            </a:r>
            <a:r>
              <a:rPr kumimoji="1" lang="ko-KR" altLang="en-US" dirty="0"/>
              <a:t> 교환결합분배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항등원</a:t>
            </a:r>
            <a:r>
              <a:rPr kumimoji="1" lang="ko-KR" altLang="en-US" dirty="0"/>
              <a:t> 역원</a:t>
            </a: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078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6F048-3148-1B47-AF53-DFA2A0EA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ore-KR" b="1" dirty="0"/>
              <a:t>Automorphism 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F3D8FC-B4BF-2F42-92FD-8B7B09E466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411" y="169068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ko-Kore-KR" sz="1800" dirty="0"/>
                  <a:t>Automorphism(</a:t>
                </a:r>
                <a:r>
                  <a:rPr kumimoji="1" lang="ko-KR" altLang="en-US" sz="1800" dirty="0" err="1"/>
                  <a:t>자기동형</a:t>
                </a:r>
                <a:r>
                  <a:rPr kumimoji="1" lang="ko-KR" altLang="en-US" sz="1800" dirty="0"/>
                  <a:t> 사상</a:t>
                </a:r>
                <a:r>
                  <a:rPr kumimoji="1" lang="en-US" altLang="ko-Kore-KR" sz="1800" dirty="0"/>
                  <a:t>)</a:t>
                </a:r>
              </a:p>
              <a:p>
                <a:pPr marL="0" indent="0">
                  <a:buNone/>
                </a:pPr>
                <a:r>
                  <a:rPr kumimoji="1" lang="en-US" altLang="ko-KR" sz="1800" dirty="0"/>
                  <a:t>-&gt;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injection,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 err="1"/>
                  <a:t>surjection,bijection</a:t>
                </a:r>
                <a:r>
                  <a:rPr kumimoji="1" lang="en-US" altLang="ko-KR" sz="1800" dirty="0"/>
                  <a:t>,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conserve operation</a:t>
                </a:r>
              </a:p>
              <a:p>
                <a:pPr marL="0" indent="0">
                  <a:buNone/>
                </a:pPr>
                <a:endParaRPr kumimoji="1" lang="en-US" altLang="ko-Kore-KR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−2=0   </m:t>
                    </m:r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kumimoji="1" lang="en-US" altLang="ko-Kore-KR" sz="1800" dirty="0"/>
                  <a:t>)</a:t>
                </a:r>
              </a:p>
              <a:p>
                <a:pPr marL="0" indent="0">
                  <a:buNone/>
                </a:pPr>
                <a:r>
                  <a:rPr kumimoji="1" lang="ko-KR" altLang="en-US" sz="1800" dirty="0"/>
                  <a:t>자기자신으로</a:t>
                </a:r>
                <a:r>
                  <a:rPr kumimoji="1" lang="en-US" altLang="ko-KR" sz="1800" dirty="0"/>
                  <a:t>(</a:t>
                </a:r>
                <a:r>
                  <a:rPr kumimoji="1" lang="ko-KR" altLang="en-US" sz="1800" dirty="0" err="1"/>
                  <a:t>항등사상</a:t>
                </a:r>
                <a:r>
                  <a:rPr kumimoji="1" lang="en-US" altLang="ko-KR" sz="1800" dirty="0"/>
                  <a:t>)</a:t>
                </a:r>
                <a14:m>
                  <m:oMath xmlns:m="http://schemas.openxmlformats.org/officeDocument/2006/math">
                    <m:r>
                      <a:rPr kumimoji="1" lang="en-US" altLang="ko-KR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sz="1800" dirty="0"/>
                  <a:t>,</a:t>
                </a:r>
                <a:r>
                  <a:rPr kumimoji="1" lang="ko-KR" altLang="en-US" sz="1800" dirty="0"/>
                  <a:t> 켤레로 가는 경우</a:t>
                </a:r>
                <a:r>
                  <a:rPr kumimoji="1" lang="en-US" altLang="ko-KR" sz="1800" dirty="0"/>
                  <a:t>(</a:t>
                </a:r>
                <a:r>
                  <a:rPr kumimoji="1" lang="ko-KR" altLang="en-US" sz="1800" dirty="0" err="1"/>
                  <a:t>공액사상</a:t>
                </a:r>
                <a:r>
                  <a:rPr kumimoji="1" lang="en-US" altLang="ko-KR" sz="1800" dirty="0"/>
                  <a:t>)</a:t>
                </a:r>
                <a14:m>
                  <m:oMath xmlns:m="http://schemas.openxmlformats.org/officeDocument/2006/math"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2</a:t>
                </a:r>
                <a:r>
                  <a:rPr kumimoji="1" lang="ko-KR" altLang="en-US" sz="1800" dirty="0"/>
                  <a:t>개가 존재</a:t>
                </a:r>
                <a:endParaRPr kumimoji="1" lang="en-US" altLang="ko-KR" sz="1800" dirty="0"/>
              </a:p>
              <a:p>
                <a:pPr marL="0" indent="0">
                  <a:buNone/>
                </a:pPr>
                <a:r>
                  <a:rPr kumimoji="1" lang="ko-KR" altLang="en-US" sz="1800" dirty="0"/>
                  <a:t>따라서 자가동형사상</a:t>
                </a:r>
                <a14:m>
                  <m:oMath xmlns:m="http://schemas.openxmlformats.org/officeDocument/2006/math"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ko-Kore-KR" altLang="en-US" sz="1800" dirty="0"/>
                  <a:t>는</a:t>
                </a:r>
                <a:r>
                  <a:rPr kumimoji="1" lang="ko-KR" altLang="en-US" sz="1800" dirty="0"/>
                  <a:t> </a:t>
                </a:r>
                <a:r>
                  <a:rPr kumimoji="1" lang="ko-KR" altLang="en-US" sz="1800" dirty="0" err="1"/>
                  <a:t>군이된다</a:t>
                </a:r>
                <a:r>
                  <a:rPr kumimoji="1" lang="en-US" altLang="ko-KR" sz="1800" dirty="0"/>
                  <a:t>.</a:t>
                </a:r>
              </a:p>
              <a:p>
                <a:pPr marL="0" indent="0">
                  <a:buNone/>
                </a:pPr>
                <a:endParaRPr kumimoji="1" lang="en-US" altLang="ko-Kore-K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1800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sz="1800" b="0" i="1" smtClean="0">
                          <a:latin typeface="Cambria Math" panose="02040503050406030204" pitchFamily="18" charset="0"/>
                        </a:rPr>
                        <m:t>−2)(</m:t>
                      </m:r>
                      <m:sSup>
                        <m:sSup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sz="1800" b="0" i="1" smtClean="0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kumimoji="1" lang="en-US" altLang="ko-Kore-KR" sz="1800" dirty="0"/>
              </a:p>
              <a:p>
                <a:pPr marL="0" indent="0">
                  <a:buNone/>
                </a:pPr>
                <a:r>
                  <a:rPr kumimoji="1" lang="en-US" altLang="ko-KR" sz="1500" dirty="0"/>
                  <a:t>2,3</a:t>
                </a:r>
                <a:r>
                  <a:rPr kumimoji="1" lang="ko-KR" altLang="en-US" sz="1500" dirty="0"/>
                  <a:t> 의 자기동형사상은 </a:t>
                </a:r>
                <a:r>
                  <a:rPr kumimoji="1" lang="en-US" altLang="ko-KR" sz="1500" dirty="0"/>
                  <a:t>4</a:t>
                </a:r>
                <a:r>
                  <a:rPr kumimoji="1" lang="ko-KR" altLang="en-US" sz="1500" dirty="0"/>
                  <a:t>가지이다</a:t>
                </a:r>
                <a:r>
                  <a:rPr kumimoji="1" lang="en-US" altLang="ko-KR" sz="1500" dirty="0"/>
                  <a:t>.</a:t>
                </a:r>
                <a:r>
                  <a:rPr kumimoji="1" lang="ko-KR" altLang="en-US" sz="1500" dirty="0"/>
                  <a:t> </a:t>
                </a:r>
                <a:r>
                  <a:rPr kumimoji="1" lang="en-US" altLang="ko-KR" sz="1500" dirty="0"/>
                  <a:t>2-&gt;2,3-&gt;3</a:t>
                </a:r>
                <a:r>
                  <a:rPr kumimoji="1" lang="ko-KR" altLang="en-US" sz="1500" dirty="0"/>
                  <a:t> </a:t>
                </a:r>
                <a:r>
                  <a:rPr kumimoji="1" lang="en-US" altLang="ko-KR" sz="1500" dirty="0"/>
                  <a:t>/</a:t>
                </a:r>
                <a:r>
                  <a:rPr kumimoji="1" lang="ko-KR" altLang="en-US" sz="1500" dirty="0"/>
                  <a:t> </a:t>
                </a:r>
                <a:r>
                  <a:rPr kumimoji="1" lang="en-US" altLang="ko-KR" sz="1500" dirty="0"/>
                  <a:t>2-&gt;-2,3-&gt;3</a:t>
                </a:r>
                <a:r>
                  <a:rPr kumimoji="1" lang="ko-KR" altLang="en-US" sz="1500" dirty="0"/>
                  <a:t> </a:t>
                </a:r>
                <a:r>
                  <a:rPr kumimoji="1" lang="en-US" altLang="ko-KR" sz="1500" dirty="0"/>
                  <a:t>/</a:t>
                </a:r>
                <a:r>
                  <a:rPr kumimoji="1" lang="ko-KR" altLang="en-US" sz="1500" dirty="0"/>
                  <a:t> </a:t>
                </a:r>
                <a:r>
                  <a:rPr kumimoji="1" lang="en-US" altLang="ko-KR" sz="1500" dirty="0"/>
                  <a:t>2-&gt;2,3-&gt;-3</a:t>
                </a:r>
                <a:r>
                  <a:rPr kumimoji="1" lang="ko-KR" altLang="en-US" sz="1500" dirty="0"/>
                  <a:t> </a:t>
                </a:r>
                <a:r>
                  <a:rPr kumimoji="1" lang="en-US" altLang="ko-KR" sz="1500" dirty="0"/>
                  <a:t>/</a:t>
                </a:r>
                <a:r>
                  <a:rPr kumimoji="1" lang="ko-KR" altLang="en-US" sz="1500" dirty="0"/>
                  <a:t> </a:t>
                </a:r>
                <a:r>
                  <a:rPr kumimoji="1" lang="en-US" altLang="ko-KR" sz="1500" dirty="0"/>
                  <a:t>2-&gt;-2,3-&gt;-3</a:t>
                </a:r>
                <a:r>
                  <a:rPr kumimoji="1" lang="ko-KR" altLang="en-US" sz="1500" dirty="0"/>
                  <a:t> </a:t>
                </a:r>
                <a:r>
                  <a:rPr kumimoji="1" lang="en-US" altLang="ko-KR" sz="1500" dirty="0"/>
                  <a:t>()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ko-KR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sz="15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kumimoji="1" lang="en-US" altLang="ko-KR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sz="15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kumimoji="1" lang="en-US" altLang="ko-KR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sz="1500" b="0" i="1" smtClean="0">
                              <a:latin typeface="Cambria Math" panose="02040503050406030204" pitchFamily="18" charset="0"/>
                            </a:rPr>
                            <m:t>𝜎𝜏</m:t>
                          </m:r>
                        </m:e>
                      </m:d>
                    </m:oMath>
                  </m:oMathPara>
                </a14:m>
                <a:endParaRPr kumimoji="1" lang="en-US" altLang="ko-KR" sz="1500" dirty="0"/>
              </a:p>
              <a:p>
                <a:pPr marL="0" indent="0">
                  <a:buNone/>
                </a:pPr>
                <a:endParaRPr kumimoji="1" lang="en-US" altLang="ko-KR" sz="1500" dirty="0"/>
              </a:p>
              <a:p>
                <a:pPr marL="0" indent="0">
                  <a:buNone/>
                </a:pPr>
                <a:r>
                  <a:rPr kumimoji="1" lang="en-US" altLang="ko-KR" sz="1500" dirty="0"/>
                  <a:t>Galois group :</a:t>
                </a:r>
                <a:r>
                  <a:rPr kumimoji="1" lang="ko-KR" altLang="en-US" sz="1500" dirty="0"/>
                  <a:t> 방정식의 근을 포함하는 체를 이용하여 얻은 자기동형사상들의 집합</a:t>
                </a:r>
                <a:endParaRPr kumimoji="1" lang="en-US" altLang="ko-KR" sz="15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ko-KR" sz="1500" b="0" i="1" smtClean="0">
                        <a:latin typeface="Cambria Math" panose="02040503050406030204" pitchFamily="18" charset="0"/>
                      </a:rPr>
                      <m:t>𝐺𝑎𝑙</m:t>
                    </m:r>
                    <m:r>
                      <a:rPr kumimoji="1"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15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kumimoji="1"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ko-KR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kumimoji="1" lang="en-US" altLang="ko-KR" sz="1500" b="0" i="1" smtClean="0"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kumimoji="1"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ko-KR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kumimoji="1" lang="en-US" altLang="ko-KR" sz="15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kumimoji="1" lang="en-US" altLang="ko-KR" sz="15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sz="15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ko-KR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5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kumimoji="1" lang="en-US" altLang="ko-KR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sz="15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kumimoji="1" lang="en-US" altLang="ko-KR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sz="15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kumimoji="1" lang="en-US" altLang="ko-KR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sz="1500" i="1">
                            <a:latin typeface="Cambria Math" panose="02040503050406030204" pitchFamily="18" charset="0"/>
                          </a:rPr>
                          <m:t>𝜎𝜏</m:t>
                        </m:r>
                      </m:e>
                    </m:d>
                  </m:oMath>
                </a14:m>
                <a:endParaRPr kumimoji="1" lang="en-US" altLang="ko-KR" sz="1500" dirty="0"/>
              </a:p>
              <a:p>
                <a:pPr marL="0" indent="0">
                  <a:buNone/>
                </a:pPr>
                <a:endParaRPr kumimoji="1" lang="en-US" altLang="ko-Kore-KR" sz="2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F3D8FC-B4BF-2F42-92FD-8B7B09E466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411" y="1690688"/>
                <a:ext cx="10515600" cy="4351338"/>
              </a:xfrm>
              <a:blipFill>
                <a:blip r:embed="rId3"/>
                <a:stretch>
                  <a:fillRect l="-483" t="-20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055E30D8-1E73-4841-A93D-B5C1F74F31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0101795"/>
                  </p:ext>
                </p:extLst>
              </p:nvPr>
            </p:nvGraphicFramePr>
            <p:xfrm>
              <a:off x="7712243" y="3604381"/>
              <a:ext cx="4263190" cy="243764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52638">
                      <a:extLst>
                        <a:ext uri="{9D8B030D-6E8A-4147-A177-3AD203B41FA5}">
                          <a16:colId xmlns:a16="http://schemas.microsoft.com/office/drawing/2014/main" val="1902803704"/>
                        </a:ext>
                      </a:extLst>
                    </a:gridCol>
                    <a:gridCol w="852638">
                      <a:extLst>
                        <a:ext uri="{9D8B030D-6E8A-4147-A177-3AD203B41FA5}">
                          <a16:colId xmlns:a16="http://schemas.microsoft.com/office/drawing/2014/main" val="3473729351"/>
                        </a:ext>
                      </a:extLst>
                    </a:gridCol>
                    <a:gridCol w="852638">
                      <a:extLst>
                        <a:ext uri="{9D8B030D-6E8A-4147-A177-3AD203B41FA5}">
                          <a16:colId xmlns:a16="http://schemas.microsoft.com/office/drawing/2014/main" val="3848518512"/>
                        </a:ext>
                      </a:extLst>
                    </a:gridCol>
                    <a:gridCol w="852638">
                      <a:extLst>
                        <a:ext uri="{9D8B030D-6E8A-4147-A177-3AD203B41FA5}">
                          <a16:colId xmlns:a16="http://schemas.microsoft.com/office/drawing/2014/main" val="439470402"/>
                        </a:ext>
                      </a:extLst>
                    </a:gridCol>
                    <a:gridCol w="852638">
                      <a:extLst>
                        <a:ext uri="{9D8B030D-6E8A-4147-A177-3AD203B41FA5}">
                          <a16:colId xmlns:a16="http://schemas.microsoft.com/office/drawing/2014/main" val="3711284592"/>
                        </a:ext>
                      </a:extLst>
                    </a:gridCol>
                  </a:tblGrid>
                  <a:tr h="4875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1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𝜎𝜏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121233"/>
                      </a:ext>
                    </a:extLst>
                  </a:tr>
                  <a:tr h="4875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𝜎𝜏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5290355"/>
                      </a:ext>
                    </a:extLst>
                  </a:tr>
                  <a:tr h="4875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𝜎𝜏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0432592"/>
                      </a:ext>
                    </a:extLst>
                  </a:tr>
                  <a:tr h="4875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𝜎𝜏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280350"/>
                      </a:ext>
                    </a:extLst>
                  </a:tr>
                  <a:tr h="4875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𝜎𝜏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𝜎𝜏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37187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055E30D8-1E73-4841-A93D-B5C1F74F31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0101795"/>
                  </p:ext>
                </p:extLst>
              </p:nvPr>
            </p:nvGraphicFramePr>
            <p:xfrm>
              <a:off x="7712243" y="3604381"/>
              <a:ext cx="4263190" cy="243764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52638">
                      <a:extLst>
                        <a:ext uri="{9D8B030D-6E8A-4147-A177-3AD203B41FA5}">
                          <a16:colId xmlns:a16="http://schemas.microsoft.com/office/drawing/2014/main" val="1902803704"/>
                        </a:ext>
                      </a:extLst>
                    </a:gridCol>
                    <a:gridCol w="852638">
                      <a:extLst>
                        <a:ext uri="{9D8B030D-6E8A-4147-A177-3AD203B41FA5}">
                          <a16:colId xmlns:a16="http://schemas.microsoft.com/office/drawing/2014/main" val="3473729351"/>
                        </a:ext>
                      </a:extLst>
                    </a:gridCol>
                    <a:gridCol w="852638">
                      <a:extLst>
                        <a:ext uri="{9D8B030D-6E8A-4147-A177-3AD203B41FA5}">
                          <a16:colId xmlns:a16="http://schemas.microsoft.com/office/drawing/2014/main" val="3848518512"/>
                        </a:ext>
                      </a:extLst>
                    </a:gridCol>
                    <a:gridCol w="852638">
                      <a:extLst>
                        <a:ext uri="{9D8B030D-6E8A-4147-A177-3AD203B41FA5}">
                          <a16:colId xmlns:a16="http://schemas.microsoft.com/office/drawing/2014/main" val="439470402"/>
                        </a:ext>
                      </a:extLst>
                    </a:gridCol>
                    <a:gridCol w="852638">
                      <a:extLst>
                        <a:ext uri="{9D8B030D-6E8A-4147-A177-3AD203B41FA5}">
                          <a16:colId xmlns:a16="http://schemas.microsoft.com/office/drawing/2014/main" val="3711284592"/>
                        </a:ext>
                      </a:extLst>
                    </a:gridCol>
                  </a:tblGrid>
                  <a:tr h="487529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493" r="-40597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01493" r="-30597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98529" r="-20147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302985" r="-10447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402985" r="-4478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21233"/>
                      </a:ext>
                    </a:extLst>
                  </a:tr>
                  <a:tr h="487529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493" t="-102632" r="-405970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01493" t="-102632" r="-305970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98529" t="-102632" r="-201471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302985" t="-102632" r="-104478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402985" t="-102632" r="-4478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290355"/>
                      </a:ext>
                    </a:extLst>
                  </a:tr>
                  <a:tr h="487529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493" t="-197436" r="-405970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01493" t="-197436" r="-305970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98529" t="-197436" r="-201471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302985" t="-197436" r="-104478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402985" t="-197436" r="-4478" b="-2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0432592"/>
                      </a:ext>
                    </a:extLst>
                  </a:tr>
                  <a:tr h="487529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493" t="-305263" r="-405970" b="-1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01493" t="-305263" r="-305970" b="-1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98529" t="-305263" r="-201471" b="-1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302985" t="-305263" r="-104478" b="-1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402985" t="-305263" r="-4478" b="-1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4280350"/>
                      </a:ext>
                    </a:extLst>
                  </a:tr>
                  <a:tr h="487529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493" t="-394872" r="-405970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01493" t="-394872" r="-305970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98529" t="-394872" r="-201471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302985" t="-394872" r="-104478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402985" t="-394872" r="-4478" b="-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37187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545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75C88-5DB3-494F-A99E-14680EA6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778"/>
            <a:ext cx="10515600" cy="98241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5000" b="1" dirty="0"/>
              <a:t>5 operation</a:t>
            </a:r>
            <a:endParaRPr kumimoji="1" lang="ko-Kore-KR" altLang="en-US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FE6FD4-C20A-CC43-AF2D-8658430427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1772"/>
                <a:ext cx="10515600" cy="5283450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ore-KR" sz="2400" dirty="0"/>
                  <a:t>Addition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2400" b="0" i="0" smtClean="0">
                        <a:latin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ore-KR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kumimoji="1" lang="en-US" altLang="ko-Kore-KR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ore-KR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kumimoji="1" lang="en-US" altLang="ko-Kore-KR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ko-Kore-KR" sz="2400" dirty="0"/>
              </a:p>
              <a:p>
                <a:endParaRPr kumimoji="1" lang="en-US" altLang="ko-Kore-KR" sz="400" dirty="0"/>
              </a:p>
              <a:p>
                <a:r>
                  <a:rPr kumimoji="1" lang="en-US" altLang="ko-Kore-KR" sz="2400" dirty="0" err="1"/>
                  <a:t>Mul</a:t>
                </a:r>
                <a:r>
                  <a:rPr kumimoji="1" lang="en-US" altLang="ko-Kore-KR" sz="24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2400">
                        <a:latin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ore-KR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kumimoji="1" lang="en-US" altLang="ko-Kore-KR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ore-KR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kumimoji="1" lang="en-US" altLang="ko-Kore-KR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sz="24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 sz="2400" dirty="0"/>
                  <a:t> (tensor product)</a:t>
                </a:r>
              </a:p>
              <a:p>
                <a:endParaRPr kumimoji="1" lang="en-US" altLang="ko-Kore-KR" sz="400" dirty="0"/>
              </a:p>
              <a:p>
                <a:r>
                  <a:rPr kumimoji="1" lang="en-US" altLang="ko-Kore-KR" sz="2400" dirty="0"/>
                  <a:t>Automorphism</a:t>
                </a:r>
                <a:r>
                  <a:rPr kumimoji="1" lang="ko-KR" altLang="en-US" sz="2400" dirty="0"/>
                  <a:t> </a:t>
                </a:r>
                <a:endParaRPr kumimoji="1" lang="en-US" altLang="ko-KR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ko-KR" sz="2400" dirty="0"/>
                  <a:t>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 /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𝑚𝑍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sz="2400" dirty="0"/>
                  <a:t>*)</a:t>
                </a:r>
              </a:p>
              <a:p>
                <a:pPr marL="0" indent="0" algn="ctr">
                  <a:buNone/>
                </a:pPr>
                <a:endParaRPr kumimoji="1" lang="en-US" altLang="ko-KR" sz="2400" dirty="0"/>
              </a:p>
              <a:p>
                <a:pPr marL="0" indent="0">
                  <a:buNone/>
                </a:pPr>
                <a:r>
                  <a:rPr kumimoji="1" lang="en-US" altLang="ko-KR" sz="2400" dirty="0"/>
                  <a:t>Automorphism -&gt; injection, surjection, bijection, conserver operation</a:t>
                </a:r>
              </a:p>
              <a:p>
                <a:pPr marL="0" indent="0">
                  <a:buNone/>
                </a:pPr>
                <a:r>
                  <a:rPr kumimoji="1" lang="en-US" altLang="ko-KR" sz="2400" dirty="0"/>
                  <a:t>Galois group</a:t>
                </a:r>
                <a:r>
                  <a:rPr kumimoji="1"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𝐺𝑎𝑙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kumimoji="1" lang="en-US" altLang="ko-KR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)/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sz="2400" dirty="0"/>
                  <a:t> and this group is isomorphic to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𝑚𝑍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sz="2400" dirty="0"/>
                  <a:t>* </a:t>
                </a:r>
              </a:p>
              <a:p>
                <a:pPr marL="0" indent="0">
                  <a:buNone/>
                </a:pPr>
                <a:endParaRPr kumimoji="1" lang="en-US" altLang="ko-KR" sz="2400" dirty="0"/>
              </a:p>
              <a:p>
                <a:pPr marL="0" indent="0">
                  <a:buNone/>
                </a:pPr>
                <a:r>
                  <a:rPr kumimoji="1" lang="en-US" altLang="ko-KR" sz="2400" dirty="0"/>
                  <a:t>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R" sz="2400" dirty="0"/>
                  <a:t> to the plaintext polynomials is very useful</a:t>
                </a:r>
              </a:p>
              <a:p>
                <a:pPr marL="0" indent="0">
                  <a:buNone/>
                </a:pPr>
                <a:endParaRPr kumimoji="1" lang="en-US" altLang="ko-KR" sz="2400" dirty="0"/>
              </a:p>
              <a:p>
                <a:endParaRPr kumimoji="1" lang="en-US" altLang="ko-Kore-KR" sz="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FE6FD4-C20A-CC43-AF2D-8658430427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1772"/>
                <a:ext cx="10515600" cy="5283450"/>
              </a:xfrm>
              <a:blipFill>
                <a:blip r:embed="rId3"/>
                <a:stretch>
                  <a:fillRect l="-965" t="-143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39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15682</TotalTime>
  <Words>3179</Words>
  <Application>Microsoft Macintosh PowerPoint</Application>
  <PresentationFormat>와이드스크린</PresentationFormat>
  <Paragraphs>370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테마</vt:lpstr>
      <vt:lpstr>Homomorphic Evaluation of the AES Circuit</vt:lpstr>
      <vt:lpstr>AES(Advanced Encrption Standard)</vt:lpstr>
      <vt:lpstr>PowerPoint 프레젠테이션</vt:lpstr>
      <vt:lpstr>PowerPoint 프레젠테이션</vt:lpstr>
      <vt:lpstr>Background</vt:lpstr>
      <vt:lpstr>BGV-type Cryptosystem</vt:lpstr>
      <vt:lpstr>Group, ring ,field</vt:lpstr>
      <vt:lpstr>Automorphism </vt:lpstr>
      <vt:lpstr>5 operation</vt:lpstr>
      <vt:lpstr>PowerPoint 프레젠테이션</vt:lpstr>
      <vt:lpstr>A.1 Plaintext Slots</vt:lpstr>
      <vt:lpstr>A.2 Canonical Embedding Norm σ(a)</vt:lpstr>
      <vt:lpstr>A.3 Double CRT Representation</vt:lpstr>
      <vt:lpstr>A.4 Sampling From A_q</vt:lpstr>
      <vt:lpstr>A.5 Canonical embedding norm of random polynomials</vt:lpstr>
      <vt:lpstr>B1. Our Moduli Chain</vt:lpstr>
      <vt:lpstr>B2. Modulus Switching</vt:lpstr>
      <vt:lpstr>B3. Key Switching</vt:lpstr>
      <vt:lpstr>PowerPoint 프레젠테이션</vt:lpstr>
      <vt:lpstr>B.4 Key-Generation, Encryption, and Decryption</vt:lpstr>
      <vt:lpstr>PowerPoint 프레젠테이션</vt:lpstr>
      <vt:lpstr>B.5 Homomorphic Operations</vt:lpstr>
      <vt:lpstr>PowerPoint 프레젠테이션</vt:lpstr>
      <vt:lpstr>Q. </vt:lpstr>
      <vt:lpstr>Q.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Homomorphic Evaluation of the AES Circuit</dc:title>
  <dc:creator>(학생) 이민재 (컴퓨터공학과)</dc:creator>
  <cp:lastModifiedBy>(학생) 이민재 (컴퓨터공학과)</cp:lastModifiedBy>
  <cp:revision>12</cp:revision>
  <dcterms:created xsi:type="dcterms:W3CDTF">2022-02-15T08:06:07Z</dcterms:created>
  <dcterms:modified xsi:type="dcterms:W3CDTF">2022-03-15T06:29:41Z</dcterms:modified>
</cp:coreProperties>
</file>