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342" r:id="rId3"/>
    <p:sldId id="343" r:id="rId4"/>
    <p:sldId id="361" r:id="rId5"/>
    <p:sldId id="363" r:id="rId6"/>
    <p:sldId id="366" r:id="rId7"/>
    <p:sldId id="365" r:id="rId8"/>
    <p:sldId id="367" r:id="rId9"/>
    <p:sldId id="371" r:id="rId10"/>
    <p:sldId id="364" r:id="rId11"/>
    <p:sldId id="368" r:id="rId12"/>
    <p:sldId id="362" r:id="rId13"/>
    <p:sldId id="369" r:id="rId14"/>
    <p:sldId id="370" r:id="rId15"/>
    <p:sldId id="311" r:id="rId16"/>
  </p:sldIdLst>
  <p:sldSz cx="9144000" cy="6858000" type="screen4x3"/>
  <p:notesSz cx="6805613" cy="9939338"/>
  <p:embeddedFontLst>
    <p:embeddedFont>
      <p:font typeface="Cambria Math" panose="02040503050406030204" pitchFamily="18" charset="0"/>
      <p:regular r:id="rId19"/>
    </p:embeddedFont>
    <p:embeddedFont>
      <p:font typeface="나눔고딕" pitchFamily="2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경수" initials="강경" lastIdx="1" clrIdx="0">
    <p:extLst>
      <p:ext uri="{19B8F6BF-5375-455C-9EA6-DF929625EA0E}">
        <p15:presenceInfo xmlns:p15="http://schemas.microsoft.com/office/powerpoint/2012/main" userId="c46516ceea7bb4b9" providerId="Windows Live"/>
      </p:ext>
    </p:extLst>
  </p:cmAuthor>
  <p:cmAuthor id="2" name="PC" initials="P" lastIdx="1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4" autoAdjust="0"/>
    <p:restoredTop sz="94788" autoAdjust="0"/>
  </p:normalViewPr>
  <p:slideViewPr>
    <p:cSldViewPr snapToGrid="0">
      <p:cViewPr varScale="1">
        <p:scale>
          <a:sx n="108" d="100"/>
          <a:sy n="108" d="100"/>
        </p:scale>
        <p:origin x="2070" y="10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23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721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08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26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98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8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7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8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6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117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3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13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5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0715" y="2575267"/>
            <a:ext cx="8058095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800" b="1" spc="-2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8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2022.09.29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강경수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428273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1" y="460950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0" y="49570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CA0A99-69D7-4C65-80E4-AD586882ECA7}"/>
              </a:ext>
            </a:extLst>
          </p:cNvPr>
          <p:cNvSpPr/>
          <p:nvPr/>
        </p:nvSpPr>
        <p:spPr>
          <a:xfrm>
            <a:off x="1953088" y="2234183"/>
            <a:ext cx="1216241" cy="1065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132ED85-7275-4B9B-8F67-898A658F7591}"/>
              </a:ext>
            </a:extLst>
          </p:cNvPr>
          <p:cNvCxnSpPr>
            <a:cxnSpLocks/>
            <a:stCxn id="28" idx="0"/>
            <a:endCxn id="28" idx="2"/>
          </p:cNvCxnSpPr>
          <p:nvPr/>
        </p:nvCxnSpPr>
        <p:spPr>
          <a:xfrm>
            <a:off x="2561209" y="2234183"/>
            <a:ext cx="0" cy="1065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3AF43DC-1D25-4F3B-8456-895FF91710A3}"/>
              </a:ext>
            </a:extLst>
          </p:cNvPr>
          <p:cNvCxnSpPr>
            <a:cxnSpLocks/>
            <a:stCxn id="28" idx="1"/>
            <a:endCxn id="28" idx="3"/>
          </p:cNvCxnSpPr>
          <p:nvPr/>
        </p:nvCxnSpPr>
        <p:spPr>
          <a:xfrm>
            <a:off x="1953088" y="2766843"/>
            <a:ext cx="1216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십자형 39">
            <a:extLst>
              <a:ext uri="{FF2B5EF4-FFF2-40B4-BE49-F238E27FC236}">
                <a16:creationId xmlns:a16="http://schemas.microsoft.com/office/drawing/2014/main" id="{4D69363E-C47F-46C5-A5FD-DB01C2115C67}"/>
              </a:ext>
            </a:extLst>
          </p:cNvPr>
          <p:cNvSpPr/>
          <p:nvPr/>
        </p:nvSpPr>
        <p:spPr>
          <a:xfrm>
            <a:off x="2104009" y="2369006"/>
            <a:ext cx="292962" cy="301840"/>
          </a:xfrm>
          <a:prstGeom prst="plus">
            <a:avLst>
              <a:gd name="adj" fmla="val 409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6E1679B-6087-452B-911F-BCA5E4AD7EDF}"/>
              </a:ext>
            </a:extLst>
          </p:cNvPr>
          <p:cNvSpPr/>
          <p:nvPr/>
        </p:nvSpPr>
        <p:spPr>
          <a:xfrm>
            <a:off x="2725447" y="2369005"/>
            <a:ext cx="279643" cy="3018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E7D6A433-9CB6-4D40-B281-E5C2AE8C1343}"/>
              </a:ext>
            </a:extLst>
          </p:cNvPr>
          <p:cNvSpPr/>
          <p:nvPr/>
        </p:nvSpPr>
        <p:spPr>
          <a:xfrm>
            <a:off x="2104009" y="2910544"/>
            <a:ext cx="292960" cy="1864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F2A4F76-6438-4054-A2F8-DF36DF63749D}"/>
              </a:ext>
            </a:extLst>
          </p:cNvPr>
          <p:cNvSpPr/>
          <p:nvPr/>
        </p:nvSpPr>
        <p:spPr>
          <a:xfrm>
            <a:off x="2725447" y="2981566"/>
            <a:ext cx="279642" cy="115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CBA465A-0D80-4F31-83E4-CA629B952F0D}"/>
              </a:ext>
            </a:extLst>
          </p:cNvPr>
          <p:cNvCxnSpPr/>
          <p:nvPr/>
        </p:nvCxnSpPr>
        <p:spPr>
          <a:xfrm>
            <a:off x="3266983" y="2766843"/>
            <a:ext cx="40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0B4634E-428A-407C-8E9D-55E95541079B}"/>
              </a:ext>
            </a:extLst>
          </p:cNvPr>
          <p:cNvCxnSpPr/>
          <p:nvPr/>
        </p:nvCxnSpPr>
        <p:spPr>
          <a:xfrm>
            <a:off x="4369293" y="2757787"/>
            <a:ext cx="40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A0E065D-40EA-494C-8F70-46D28572A3D3}"/>
              </a:ext>
            </a:extLst>
          </p:cNvPr>
          <p:cNvSpPr/>
          <p:nvPr/>
        </p:nvSpPr>
        <p:spPr>
          <a:xfrm>
            <a:off x="4860980" y="2239093"/>
            <a:ext cx="1216241" cy="1065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69B5B359-D522-4F77-87A0-41F72165D221}"/>
              </a:ext>
            </a:extLst>
          </p:cNvPr>
          <p:cNvSpPr/>
          <p:nvPr/>
        </p:nvSpPr>
        <p:spPr>
          <a:xfrm>
            <a:off x="4854112" y="1925121"/>
            <a:ext cx="1484545" cy="309061"/>
          </a:xfrm>
          <a:prstGeom prst="parallelogram">
            <a:avLst>
              <a:gd name="adj" fmla="val 881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평행 사변형 57">
            <a:extLst>
              <a:ext uri="{FF2B5EF4-FFF2-40B4-BE49-F238E27FC236}">
                <a16:creationId xmlns:a16="http://schemas.microsoft.com/office/drawing/2014/main" id="{0AE8B9F0-FEDD-4241-AF26-F43191D81A05}"/>
              </a:ext>
            </a:extLst>
          </p:cNvPr>
          <p:cNvSpPr/>
          <p:nvPr/>
        </p:nvSpPr>
        <p:spPr>
          <a:xfrm rot="5400000" flipH="1">
            <a:off x="5527247" y="2493701"/>
            <a:ext cx="1353284" cy="243879"/>
          </a:xfrm>
          <a:prstGeom prst="parallelogram">
            <a:avLst>
              <a:gd name="adj" fmla="val 117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D09DCF4-A696-4402-9A2E-77A5A28C8383}"/>
              </a:ext>
            </a:extLst>
          </p:cNvPr>
          <p:cNvCxnSpPr>
            <a:stCxn id="55" idx="5"/>
            <a:endCxn id="55" idx="2"/>
          </p:cNvCxnSpPr>
          <p:nvPr/>
        </p:nvCxnSpPr>
        <p:spPr>
          <a:xfrm>
            <a:off x="4990399" y="2079652"/>
            <a:ext cx="1211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2EF3F1E-116A-47BD-9AAA-1B099BC7FC96}"/>
              </a:ext>
            </a:extLst>
          </p:cNvPr>
          <p:cNvCxnSpPr>
            <a:cxnSpLocks/>
            <a:stCxn id="58" idx="2"/>
            <a:endCxn id="58" idx="5"/>
          </p:cNvCxnSpPr>
          <p:nvPr/>
        </p:nvCxnSpPr>
        <p:spPr>
          <a:xfrm>
            <a:off x="6203889" y="2082054"/>
            <a:ext cx="0" cy="106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DC2FB5B-2B49-4693-B912-9D34C7B2DD53}"/>
              </a:ext>
            </a:extLst>
          </p:cNvPr>
          <p:cNvCxnSpPr>
            <a:stCxn id="55" idx="3"/>
            <a:endCxn id="49" idx="2"/>
          </p:cNvCxnSpPr>
          <p:nvPr/>
        </p:nvCxnSpPr>
        <p:spPr>
          <a:xfrm>
            <a:off x="5460098" y="2234182"/>
            <a:ext cx="9003" cy="1070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60D47A8-1105-448E-87FE-5EE7985D7A4E}"/>
              </a:ext>
            </a:extLst>
          </p:cNvPr>
          <p:cNvCxnSpPr>
            <a:cxnSpLocks/>
            <a:stCxn id="49" idx="1"/>
            <a:endCxn id="58" idx="3"/>
          </p:cNvCxnSpPr>
          <p:nvPr/>
        </p:nvCxnSpPr>
        <p:spPr>
          <a:xfrm flipV="1">
            <a:off x="4860980" y="2758696"/>
            <a:ext cx="1220970" cy="13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C42016E-5020-4516-A39E-E4FB54BA86D3}"/>
              </a:ext>
            </a:extLst>
          </p:cNvPr>
          <p:cNvCxnSpPr>
            <a:cxnSpLocks/>
          </p:cNvCxnSpPr>
          <p:nvPr/>
        </p:nvCxnSpPr>
        <p:spPr>
          <a:xfrm>
            <a:off x="4555723" y="2154284"/>
            <a:ext cx="35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2ECE47F-22BB-43E9-8DC1-ACC8BB1A684A}"/>
              </a:ext>
            </a:extLst>
          </p:cNvPr>
          <p:cNvCxnSpPr>
            <a:cxnSpLocks/>
          </p:cNvCxnSpPr>
          <p:nvPr/>
        </p:nvCxnSpPr>
        <p:spPr>
          <a:xfrm>
            <a:off x="4713057" y="1974331"/>
            <a:ext cx="35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2575D63-AB88-43E6-A07E-E3387800E75B}"/>
              </a:ext>
            </a:extLst>
          </p:cNvPr>
          <p:cNvSpPr txBox="1"/>
          <p:nvPr/>
        </p:nvSpPr>
        <p:spPr>
          <a:xfrm>
            <a:off x="4101478" y="1943818"/>
            <a:ext cx="585927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112AE4-D1AB-46E1-A698-2D2CE65D6297}"/>
              </a:ext>
            </a:extLst>
          </p:cNvPr>
          <p:cNvSpPr txBox="1"/>
          <p:nvPr/>
        </p:nvSpPr>
        <p:spPr>
          <a:xfrm>
            <a:off x="4209987" y="1761997"/>
            <a:ext cx="585927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173E56-7A02-42D3-86E2-C633C8043037}"/>
              </a:ext>
            </a:extLst>
          </p:cNvPr>
          <p:cNvSpPr txBox="1"/>
          <p:nvPr/>
        </p:nvSpPr>
        <p:spPr>
          <a:xfrm>
            <a:off x="5026855" y="23629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04E2C69-9878-411C-87A6-DB8653F025FA}"/>
              </a:ext>
            </a:extLst>
          </p:cNvPr>
          <p:cNvSpPr txBox="1"/>
          <p:nvPr/>
        </p:nvSpPr>
        <p:spPr>
          <a:xfrm>
            <a:off x="5603397" y="23494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C243E1-AD6E-4D85-8D12-89C8A0612EC0}"/>
              </a:ext>
            </a:extLst>
          </p:cNvPr>
          <p:cNvSpPr txBox="1"/>
          <p:nvPr/>
        </p:nvSpPr>
        <p:spPr>
          <a:xfrm>
            <a:off x="5046701" y="28408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180D36-C631-482F-B869-034E263A728D}"/>
              </a:ext>
            </a:extLst>
          </p:cNvPr>
          <p:cNvSpPr txBox="1"/>
          <p:nvPr/>
        </p:nvSpPr>
        <p:spPr>
          <a:xfrm>
            <a:off x="5610640" y="28739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80493A-4760-4519-B826-98CF923D8DA1}"/>
              </a:ext>
            </a:extLst>
          </p:cNvPr>
          <p:cNvSpPr txBox="1"/>
          <p:nvPr/>
        </p:nvSpPr>
        <p:spPr>
          <a:xfrm>
            <a:off x="3470393" y="2481567"/>
            <a:ext cx="1178756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CNN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EEAEA11-F652-42FD-965A-A70D6F30E24E}"/>
              </a:ext>
            </a:extLst>
          </p:cNvPr>
          <p:cNvCxnSpPr>
            <a:cxnSpLocks/>
          </p:cNvCxnSpPr>
          <p:nvPr/>
        </p:nvCxnSpPr>
        <p:spPr>
          <a:xfrm flipV="1">
            <a:off x="1270594" y="4004641"/>
            <a:ext cx="0" cy="116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56A8F1E-7318-4923-937B-EB0FA65615D0}"/>
              </a:ext>
            </a:extLst>
          </p:cNvPr>
          <p:cNvCxnSpPr>
            <a:cxnSpLocks/>
          </p:cNvCxnSpPr>
          <p:nvPr/>
        </p:nvCxnSpPr>
        <p:spPr>
          <a:xfrm>
            <a:off x="1270594" y="5167616"/>
            <a:ext cx="1336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CBDE9606-7BB1-4972-82CF-341F165D2FE0}"/>
              </a:ext>
            </a:extLst>
          </p:cNvPr>
          <p:cNvSpPr/>
          <p:nvPr/>
        </p:nvSpPr>
        <p:spPr>
          <a:xfrm>
            <a:off x="1412638" y="4082256"/>
            <a:ext cx="79899" cy="1580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87453A2-9508-4B20-8900-7F07DBA90FB7}"/>
              </a:ext>
            </a:extLst>
          </p:cNvPr>
          <p:cNvSpPr/>
          <p:nvPr/>
        </p:nvSpPr>
        <p:spPr>
          <a:xfrm>
            <a:off x="1938637" y="4820583"/>
            <a:ext cx="79899" cy="1580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50380B43-CA45-497A-A66D-37F98854E625}"/>
              </a:ext>
            </a:extLst>
          </p:cNvPr>
          <p:cNvSpPr/>
          <p:nvPr/>
        </p:nvSpPr>
        <p:spPr>
          <a:xfrm>
            <a:off x="1412638" y="4409588"/>
            <a:ext cx="79899" cy="1580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6EEC4020-8D3E-4D18-B124-3179F4874DE2}"/>
              </a:ext>
            </a:extLst>
          </p:cNvPr>
          <p:cNvSpPr/>
          <p:nvPr/>
        </p:nvSpPr>
        <p:spPr>
          <a:xfrm>
            <a:off x="2238260" y="4836022"/>
            <a:ext cx="79899" cy="1580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C59A51C-B15D-4EAA-9E0A-6EC09764A94C}"/>
              </a:ext>
            </a:extLst>
          </p:cNvPr>
          <p:cNvSpPr txBox="1"/>
          <p:nvPr/>
        </p:nvSpPr>
        <p:spPr>
          <a:xfrm>
            <a:off x="755689" y="3916525"/>
            <a:ext cx="585927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3CFA15-E491-4076-B9BC-0979339F920A}"/>
              </a:ext>
            </a:extLst>
          </p:cNvPr>
          <p:cNvSpPr txBox="1"/>
          <p:nvPr/>
        </p:nvSpPr>
        <p:spPr>
          <a:xfrm>
            <a:off x="2132921" y="5159787"/>
            <a:ext cx="585927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651063A-E8B0-4AEC-B769-E2CE203307EF}"/>
              </a:ext>
            </a:extLst>
          </p:cNvPr>
          <p:cNvSpPr/>
          <p:nvPr/>
        </p:nvSpPr>
        <p:spPr>
          <a:xfrm>
            <a:off x="1297824" y="3846971"/>
            <a:ext cx="425532" cy="817445"/>
          </a:xfrm>
          <a:prstGeom prst="ellipse">
            <a:avLst/>
          </a:prstGeom>
          <a:noFill/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302FD3BC-38F0-4DC4-B16E-6F67A7F831F4}"/>
              </a:ext>
            </a:extLst>
          </p:cNvPr>
          <p:cNvSpPr/>
          <p:nvPr/>
        </p:nvSpPr>
        <p:spPr>
          <a:xfrm>
            <a:off x="1812729" y="4635617"/>
            <a:ext cx="611951" cy="452100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1A2BBD4-7E6E-4F46-8D5A-1B4F147EF785}"/>
              </a:ext>
            </a:extLst>
          </p:cNvPr>
          <p:cNvSpPr txBox="1"/>
          <p:nvPr/>
        </p:nvSpPr>
        <p:spPr>
          <a:xfrm>
            <a:off x="1136619" y="3550257"/>
            <a:ext cx="747942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A46427B-6C20-43D0-A2E7-79CDB9A68348}"/>
              </a:ext>
            </a:extLst>
          </p:cNvPr>
          <p:cNvSpPr txBox="1"/>
          <p:nvPr/>
        </p:nvSpPr>
        <p:spPr>
          <a:xfrm>
            <a:off x="2050709" y="4339675"/>
            <a:ext cx="747942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466BC06-3219-4835-BAA6-DA872021A00F}"/>
              </a:ext>
            </a:extLst>
          </p:cNvPr>
          <p:cNvCxnSpPr>
            <a:cxnSpLocks/>
          </p:cNvCxnSpPr>
          <p:nvPr/>
        </p:nvCxnSpPr>
        <p:spPr>
          <a:xfrm>
            <a:off x="3182648" y="4635617"/>
            <a:ext cx="1389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E8231E0-A18F-402C-BB69-9F9D4551CDD9}"/>
              </a:ext>
            </a:extLst>
          </p:cNvPr>
          <p:cNvSpPr/>
          <p:nvPr/>
        </p:nvSpPr>
        <p:spPr>
          <a:xfrm>
            <a:off x="5690455" y="3903164"/>
            <a:ext cx="1934136" cy="1609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F19D097D-AEA2-4CD2-A5DA-8A933C711238}"/>
              </a:ext>
            </a:extLst>
          </p:cNvPr>
          <p:cNvCxnSpPr>
            <a:stCxn id="121" idx="1"/>
            <a:endCxn id="121" idx="3"/>
          </p:cNvCxnSpPr>
          <p:nvPr/>
        </p:nvCxnSpPr>
        <p:spPr>
          <a:xfrm>
            <a:off x="5690455" y="4707666"/>
            <a:ext cx="193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6C250A0-34D1-4CDB-B6B8-BEA23E72C09D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6657523" y="3903164"/>
            <a:ext cx="0" cy="1609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B847217-1B5E-4B0D-9914-834886E981A6}"/>
              </a:ext>
            </a:extLst>
          </p:cNvPr>
          <p:cNvSpPr txBox="1"/>
          <p:nvPr/>
        </p:nvSpPr>
        <p:spPr>
          <a:xfrm>
            <a:off x="5690455" y="3535563"/>
            <a:ext cx="85409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C340DA-2108-44FE-B2E2-F7F146FF0A24}"/>
              </a:ext>
            </a:extLst>
          </p:cNvPr>
          <p:cNvSpPr txBox="1"/>
          <p:nvPr/>
        </p:nvSpPr>
        <p:spPr>
          <a:xfrm>
            <a:off x="6678731" y="3532317"/>
            <a:ext cx="85409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85A3F08-42D2-44A1-8BAE-2FBA4B0FD02A}"/>
              </a:ext>
            </a:extLst>
          </p:cNvPr>
          <p:cNvSpPr txBox="1"/>
          <p:nvPr/>
        </p:nvSpPr>
        <p:spPr>
          <a:xfrm>
            <a:off x="4892850" y="3947263"/>
            <a:ext cx="854093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line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91477AE-0179-411A-B271-4C1DDD0E0EE4}"/>
              </a:ext>
            </a:extLst>
          </p:cNvPr>
          <p:cNvSpPr txBox="1"/>
          <p:nvPr/>
        </p:nvSpPr>
        <p:spPr>
          <a:xfrm>
            <a:off x="4889437" y="4773208"/>
            <a:ext cx="854093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curve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BD18544-4EE1-4FCF-A42E-F284AF712859}"/>
              </a:ext>
            </a:extLst>
          </p:cNvPr>
          <p:cNvSpPr txBox="1"/>
          <p:nvPr/>
        </p:nvSpPr>
        <p:spPr>
          <a:xfrm>
            <a:off x="1562880" y="5748450"/>
            <a:ext cx="5374219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K(cluster num) * D(depth or channel num) dimension  vector</a:t>
            </a:r>
          </a:p>
        </p:txBody>
      </p:sp>
    </p:spTree>
    <p:extLst>
      <p:ext uri="{BB962C8B-B14F-4D97-AF65-F5344CB8AC3E}">
        <p14:creationId xmlns:p14="http://schemas.microsoft.com/office/powerpoint/2010/main" val="349972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learning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330A40-3F02-4B7E-84CE-905C5AF98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295" y="1813080"/>
            <a:ext cx="6096851" cy="100026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88DFA3-9C53-4546-8B66-9D4210ECC2B6}"/>
              </a:ext>
            </a:extLst>
          </p:cNvPr>
          <p:cNvCxnSpPr>
            <a:cxnSpLocks/>
          </p:cNvCxnSpPr>
          <p:nvPr/>
        </p:nvCxnSpPr>
        <p:spPr>
          <a:xfrm>
            <a:off x="3391270" y="2618913"/>
            <a:ext cx="15624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003E6E-5EDB-4BFD-A189-1B33ADD43EEA}"/>
              </a:ext>
            </a:extLst>
          </p:cNvPr>
          <p:cNvCxnSpPr>
            <a:cxnSpLocks/>
          </p:cNvCxnSpPr>
          <p:nvPr/>
        </p:nvCxnSpPr>
        <p:spPr>
          <a:xfrm>
            <a:off x="4172505" y="2618913"/>
            <a:ext cx="0" cy="32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6DA461-CEA2-48C6-8CD8-E28D5B569FC5}"/>
              </a:ext>
            </a:extLst>
          </p:cNvPr>
          <p:cNvSpPr txBox="1"/>
          <p:nvPr/>
        </p:nvSpPr>
        <p:spPr>
          <a:xfrm>
            <a:off x="3201549" y="2858125"/>
            <a:ext cx="260962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Closest image in positive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E251B76-7EEF-4072-99B5-74AE51CCE8D9}"/>
              </a:ext>
            </a:extLst>
          </p:cNvPr>
          <p:cNvCxnSpPr>
            <a:cxnSpLocks/>
          </p:cNvCxnSpPr>
          <p:nvPr/>
        </p:nvCxnSpPr>
        <p:spPr>
          <a:xfrm>
            <a:off x="6048676" y="2618913"/>
            <a:ext cx="108897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19DD9B7-2A1B-40D6-9A93-CAAE55E39664}"/>
              </a:ext>
            </a:extLst>
          </p:cNvPr>
          <p:cNvCxnSpPr>
            <a:cxnSpLocks/>
          </p:cNvCxnSpPr>
          <p:nvPr/>
        </p:nvCxnSpPr>
        <p:spPr>
          <a:xfrm>
            <a:off x="6668609" y="2618912"/>
            <a:ext cx="0" cy="32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E98CE1A-CED3-49F0-99C7-10AC416A3637}"/>
              </a:ext>
            </a:extLst>
          </p:cNvPr>
          <p:cNvSpPr txBox="1"/>
          <p:nvPr/>
        </p:nvSpPr>
        <p:spPr>
          <a:xfrm>
            <a:off x="5708391" y="2850327"/>
            <a:ext cx="192043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Negative image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757DC56-9B47-448C-8AF1-42DC457CC5DB}"/>
                  </a:ext>
                </a:extLst>
              </p:cNvPr>
              <p:cNvSpPr txBox="1"/>
              <p:nvPr/>
            </p:nvSpPr>
            <p:spPr>
              <a:xfrm>
                <a:off x="782311" y="3404885"/>
                <a:ext cx="5845449" cy="990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If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min</m:t>
                        </m:r>
                      </m:fName>
                      <m:e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</m:func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&lt;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sz="2000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Else 				   0</a:t>
                </a:r>
                <a:endParaRPr lang="en-US" altLang="ko-KR" sz="2000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757DC56-9B47-448C-8AF1-42DC457CC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11" y="3404885"/>
                <a:ext cx="5845449" cy="990656"/>
              </a:xfrm>
              <a:prstGeom prst="rect">
                <a:avLst/>
              </a:prstGeom>
              <a:blipFill>
                <a:blip r:embed="rId4"/>
                <a:stretch>
                  <a:fillRect l="-1043" b="-10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E568478-D2D6-4DB8-A023-5E0D7C0DFDD5}"/>
              </a:ext>
            </a:extLst>
          </p:cNvPr>
          <p:cNvCxnSpPr>
            <a:cxnSpLocks/>
          </p:cNvCxnSpPr>
          <p:nvPr/>
        </p:nvCxnSpPr>
        <p:spPr>
          <a:xfrm>
            <a:off x="3071674" y="2618912"/>
            <a:ext cx="0" cy="81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BCC723C-178E-4D29-A4D7-00255285864E}"/>
              </a:ext>
            </a:extLst>
          </p:cNvPr>
          <p:cNvSpPr txBox="1"/>
          <p:nvPr/>
        </p:nvSpPr>
        <p:spPr>
          <a:xfrm>
            <a:off x="1819251" y="4855991"/>
            <a:ext cx="537421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netVLAD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module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finded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vlad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vector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finding Closest image,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Lose = 0 </a:t>
            </a:r>
          </a:p>
        </p:txBody>
      </p:sp>
    </p:spTree>
    <p:extLst>
      <p:ext uri="{BB962C8B-B14F-4D97-AF65-F5344CB8AC3E}">
        <p14:creationId xmlns:p14="http://schemas.microsoft.com/office/powerpoint/2010/main" val="140792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Experiments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8CB9CF-010B-4EC3-A1C2-6BE95472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58" y="2385867"/>
            <a:ext cx="753532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5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Experiments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E394B9-C86D-4EDA-B320-959996B6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0" y="2599645"/>
            <a:ext cx="3745599" cy="24574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110779-A2AA-47E1-99B1-A8769D316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336" y="1899279"/>
            <a:ext cx="362953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5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limitation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A1381-95F4-481B-904B-A4ABDC4D81E9}"/>
              </a:ext>
            </a:extLst>
          </p:cNvPr>
          <p:cNvSpPr txBox="1"/>
          <p:nvPr/>
        </p:nvSpPr>
        <p:spPr>
          <a:xfrm>
            <a:off x="1880693" y="1833397"/>
            <a:ext cx="537421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So, exactly where?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netVLAD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only know similarity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BE6BF88-CD1A-41D1-BB8B-752687C46D9A}"/>
              </a:ext>
            </a:extLst>
          </p:cNvPr>
          <p:cNvCxnSpPr>
            <a:cxnSpLocks/>
          </p:cNvCxnSpPr>
          <p:nvPr/>
        </p:nvCxnSpPr>
        <p:spPr>
          <a:xfrm flipH="1">
            <a:off x="4567801" y="3512842"/>
            <a:ext cx="1" cy="1307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74FB94-F1F0-4746-95AD-C9B692E34F14}"/>
              </a:ext>
            </a:extLst>
          </p:cNvPr>
          <p:cNvSpPr txBox="1"/>
          <p:nvPr/>
        </p:nvSpPr>
        <p:spPr>
          <a:xfrm>
            <a:off x="585926" y="4828696"/>
            <a:ext cx="8184877" cy="13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Patch –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netVLAD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Patch-</a:t>
            </a:r>
            <a:r>
              <a:rPr lang="en-US" altLang="ko-KR" sz="1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NetVLAD</a:t>
            </a:r>
            <a:r>
              <a:rPr lang="en-US" altLang="ko-KR" sz="1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Multi-Scale Fusion of Locally-Global Descriptors for Place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200255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03307" y="3138537"/>
            <a:ext cx="773738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A.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3929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opic – global place recognition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BoW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 descr="https://www.mathworks.com/matlabcentral/mlc-downloads/downloads/332d4533-550a-42b4-8f3d-2ed5ea997846/1c612c80-75db-433f-8824-a35e92259b65/images/screensho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222" y="3466094"/>
            <a:ext cx="2395955" cy="13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625/1*QgI1t-7yJApi4vQigFgsLQ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63" y="1495458"/>
            <a:ext cx="2191614" cy="205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E5D1F5-49AB-3AB3-6545-9FCD4BE355A8}"/>
              </a:ext>
            </a:extLst>
          </p:cNvPr>
          <p:cNvSpPr txBox="1"/>
          <p:nvPr/>
        </p:nvSpPr>
        <p:spPr>
          <a:xfrm>
            <a:off x="3187647" y="2592148"/>
            <a:ext cx="29597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SIFT feature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5D1F5-49AB-3AB3-6545-9FCD4BE355A8}"/>
              </a:ext>
            </a:extLst>
          </p:cNvPr>
          <p:cNvSpPr txBox="1"/>
          <p:nvPr/>
        </p:nvSpPr>
        <p:spPr>
          <a:xfrm>
            <a:off x="1956865" y="5410765"/>
            <a:ext cx="5221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and training CNN feature 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other) ?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65"/>
          <a:stretch/>
        </p:blipFill>
        <p:spPr>
          <a:xfrm>
            <a:off x="994448" y="2216271"/>
            <a:ext cx="2164148" cy="206087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758393" y="3249050"/>
            <a:ext cx="18182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48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Motivat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ion &amp; contribute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DFB56-44C3-B2CC-6718-09C118208C32}"/>
              </a:ext>
            </a:extLst>
          </p:cNvPr>
          <p:cNvSpPr txBox="1"/>
          <p:nvPr/>
        </p:nvSpPr>
        <p:spPr>
          <a:xfrm>
            <a:off x="796819" y="3908872"/>
            <a:ext cx="7352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(1). Combine Traditional and deep method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change from SIFT to CNN and made by end-to-end learning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18ADB-1185-22E7-B589-AA010DF5275F}"/>
              </a:ext>
            </a:extLst>
          </p:cNvPr>
          <p:cNvSpPr txBox="1"/>
          <p:nvPr/>
        </p:nvSpPr>
        <p:spPr>
          <a:xfrm>
            <a:off x="1170802" y="2201165"/>
            <a:ext cx="69643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deep learning using VLAD </a:t>
            </a:r>
          </a:p>
          <a:p>
            <a:pPr algn="ctr">
              <a:lnSpc>
                <a:spcPct val="150000"/>
              </a:lnSpc>
            </a:pP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place recognition </a:t>
            </a:r>
          </a:p>
        </p:txBody>
      </p:sp>
    </p:spTree>
    <p:extLst>
      <p:ext uri="{BB962C8B-B14F-4D97-AF65-F5344CB8AC3E}">
        <p14:creationId xmlns:p14="http://schemas.microsoft.com/office/powerpoint/2010/main" val="343339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overview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429B8C-8070-8856-AB62-6788BDBB0D12}"/>
              </a:ext>
            </a:extLst>
          </p:cNvPr>
          <p:cNvSpPr txBox="1"/>
          <p:nvPr/>
        </p:nvSpPr>
        <p:spPr>
          <a:xfrm>
            <a:off x="1845879" y="1993027"/>
            <a:ext cx="240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VGG-16,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Pretraining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architecture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31" y="3732182"/>
            <a:ext cx="7336343" cy="1453280"/>
          </a:xfrm>
          <a:prstGeom prst="rect">
            <a:avLst/>
          </a:prstGeom>
        </p:spPr>
      </p:pic>
      <p:cxnSp>
        <p:nvCxnSpPr>
          <p:cNvPr id="6" name="직선 연결선 5"/>
          <p:cNvCxnSpPr>
            <a:stCxn id="23" idx="2"/>
          </p:cNvCxnSpPr>
          <p:nvPr/>
        </p:nvCxnSpPr>
        <p:spPr>
          <a:xfrm flipH="1">
            <a:off x="3047934" y="2916357"/>
            <a:ext cx="1" cy="815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429B8C-8070-8856-AB62-6788BDBB0D12}"/>
              </a:ext>
            </a:extLst>
          </p:cNvPr>
          <p:cNvSpPr txBox="1"/>
          <p:nvPr/>
        </p:nvSpPr>
        <p:spPr>
          <a:xfrm>
            <a:off x="4996455" y="2275392"/>
            <a:ext cx="240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VLAD Vector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(pooling) </a:t>
            </a:r>
          </a:p>
        </p:txBody>
      </p:sp>
      <p:cxnSp>
        <p:nvCxnSpPr>
          <p:cNvPr id="21" name="직선 연결선 20"/>
          <p:cNvCxnSpPr>
            <a:cxnSpLocks/>
            <a:stCxn id="17" idx="2"/>
          </p:cNvCxnSpPr>
          <p:nvPr/>
        </p:nvCxnSpPr>
        <p:spPr>
          <a:xfrm>
            <a:off x="6198511" y="2921723"/>
            <a:ext cx="0" cy="810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VLAD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59"/>
          <a:stretch/>
        </p:blipFill>
        <p:spPr>
          <a:xfrm>
            <a:off x="492055" y="2274031"/>
            <a:ext cx="3080743" cy="222783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096370" y="1530642"/>
            <a:ext cx="3231337" cy="653453"/>
            <a:chOff x="4126606" y="1675053"/>
            <a:chExt cx="3231337" cy="6534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E5D1F5-49AB-3AB3-6545-9FCD4BE355A8}"/>
                </a:ext>
              </a:extLst>
            </p:cNvPr>
            <p:cNvSpPr txBox="1"/>
            <p:nvPr/>
          </p:nvSpPr>
          <p:spPr>
            <a:xfrm>
              <a:off x="4126606" y="1694453"/>
              <a:ext cx="32313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BoW</a:t>
              </a:r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4221" y="1675053"/>
              <a:ext cx="2123722" cy="653453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4096370" y="3521987"/>
            <a:ext cx="4537928" cy="796805"/>
            <a:chOff x="4126606" y="4518935"/>
            <a:chExt cx="4537928" cy="79680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4221" y="4518935"/>
              <a:ext cx="3430313" cy="79680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E5D1F5-49AB-3AB3-6545-9FCD4BE355A8}"/>
                </a:ext>
              </a:extLst>
            </p:cNvPr>
            <p:cNvSpPr txBox="1"/>
            <p:nvPr/>
          </p:nvSpPr>
          <p:spPr>
            <a:xfrm>
              <a:off x="4126606" y="4615415"/>
              <a:ext cx="45379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VLAD </a:t>
              </a:r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FE5D1F5-49AB-3AB3-6545-9FCD4BE355A8}"/>
              </a:ext>
            </a:extLst>
          </p:cNvPr>
          <p:cNvSpPr txBox="1"/>
          <p:nvPr/>
        </p:nvSpPr>
        <p:spPr>
          <a:xfrm>
            <a:off x="4096370" y="2267784"/>
            <a:ext cx="366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K-mean cluster &amp;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histogramming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5D1F5-49AB-3AB3-6545-9FCD4BE355A8}"/>
              </a:ext>
            </a:extLst>
          </p:cNvPr>
          <p:cNvSpPr txBox="1"/>
          <p:nvPr/>
        </p:nvSpPr>
        <p:spPr>
          <a:xfrm>
            <a:off x="4096370" y="4172465"/>
            <a:ext cx="3665836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K-mean cluster &amp; sum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vector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58213F-8BB0-49F9-B63C-6D9484CE48F5}"/>
              </a:ext>
            </a:extLst>
          </p:cNvPr>
          <p:cNvCxnSpPr/>
          <p:nvPr/>
        </p:nvCxnSpPr>
        <p:spPr>
          <a:xfrm>
            <a:off x="6613864" y="2006352"/>
            <a:ext cx="2485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566724-0F33-4891-8092-E249FB0B1278}"/>
              </a:ext>
            </a:extLst>
          </p:cNvPr>
          <p:cNvCxnSpPr/>
          <p:nvPr/>
        </p:nvCxnSpPr>
        <p:spPr>
          <a:xfrm>
            <a:off x="6569474" y="4067451"/>
            <a:ext cx="2485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F29ADE0-A3D2-492F-8449-A215172A1121}"/>
              </a:ext>
            </a:extLst>
          </p:cNvPr>
          <p:cNvCxnSpPr>
            <a:cxnSpLocks/>
          </p:cNvCxnSpPr>
          <p:nvPr/>
        </p:nvCxnSpPr>
        <p:spPr>
          <a:xfrm rot="5400000">
            <a:off x="3921710" y="2044084"/>
            <a:ext cx="2845297" cy="2769834"/>
          </a:xfrm>
          <a:prstGeom prst="bentConnector3">
            <a:avLst>
              <a:gd name="adj1" fmla="val 100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4C76EC-709F-4AD2-A155-3F37CE04DAF8}"/>
              </a:ext>
            </a:extLst>
          </p:cNvPr>
          <p:cNvCxnSpPr/>
          <p:nvPr/>
        </p:nvCxnSpPr>
        <p:spPr>
          <a:xfrm>
            <a:off x="6693761" y="4067451"/>
            <a:ext cx="0" cy="251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6927E8F-E041-43EF-ACB5-32DA9C81E380}"/>
              </a:ext>
            </a:extLst>
          </p:cNvPr>
          <p:cNvCxnSpPr/>
          <p:nvPr/>
        </p:nvCxnSpPr>
        <p:spPr>
          <a:xfrm flipH="1">
            <a:off x="3959441" y="4318792"/>
            <a:ext cx="273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8D6AC3-7970-49DA-BD54-ADB96356CA1F}"/>
                  </a:ext>
                </a:extLst>
              </p:cNvPr>
              <p:cNvSpPr txBox="1"/>
              <p:nvPr/>
            </p:nvSpPr>
            <p:spPr>
              <a:xfrm>
                <a:off x="2018641" y="4870393"/>
                <a:ext cx="3899355" cy="1421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𝑐𝑙𝑢𝑠𝑡𝑒𝑟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include 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endParaRPr lang="en-US" altLang="ko-KR" sz="2000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Else,</a:t>
                </a:r>
                <a:r>
                  <a:rPr lang="en-US" altLang="ko-KR" sz="200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)=0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Non differentiable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8D6AC3-7970-49DA-BD54-ADB96356C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641" y="4870393"/>
                <a:ext cx="3899355" cy="1421992"/>
              </a:xfrm>
              <a:prstGeom prst="rect">
                <a:avLst/>
              </a:prstGeom>
              <a:blipFill>
                <a:blip r:embed="rId6"/>
                <a:stretch>
                  <a:fillRect l="-1563" b="-6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31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VLAD to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CC17FF7E-2E5F-4F21-9C0F-E479C8C0E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83" y="1948320"/>
            <a:ext cx="6495240" cy="1847378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4881AA98-BDDF-4AD8-A4A8-42780A11E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56" y="4615233"/>
            <a:ext cx="7336343" cy="1453280"/>
          </a:xfrm>
          <a:prstGeom prst="rect">
            <a:avLst/>
          </a:prstGeom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B1CAC8B-0777-46DE-97C1-0F0B8717F10E}"/>
              </a:ext>
            </a:extLst>
          </p:cNvPr>
          <p:cNvCxnSpPr>
            <a:cxnSpLocks/>
          </p:cNvCxnSpPr>
          <p:nvPr/>
        </p:nvCxnSpPr>
        <p:spPr>
          <a:xfrm flipH="1">
            <a:off x="3018408" y="2872009"/>
            <a:ext cx="1127465" cy="174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4E98CF3-35BF-454C-BEA4-1B5F0F53026E}"/>
              </a:ext>
            </a:extLst>
          </p:cNvPr>
          <p:cNvCxnSpPr>
            <a:cxnSpLocks/>
          </p:cNvCxnSpPr>
          <p:nvPr/>
        </p:nvCxnSpPr>
        <p:spPr>
          <a:xfrm flipH="1">
            <a:off x="6098959" y="2872009"/>
            <a:ext cx="1359766" cy="174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8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4B87F0-BE20-46E3-B8F4-AA0FD4993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1" y="2673645"/>
            <a:ext cx="3430313" cy="7968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3A632E-A435-4D2C-90F7-957D37AE314F}"/>
                  </a:ext>
                </a:extLst>
              </p:cNvPr>
              <p:cNvSpPr txBox="1"/>
              <p:nvPr/>
            </p:nvSpPr>
            <p:spPr>
              <a:xfrm>
                <a:off x="782311" y="1962730"/>
                <a:ext cx="4537928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ko-KR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learing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can be </a:t>
                </a:r>
                <a:r>
                  <a:rPr lang="en-US" altLang="ko-KR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differentiable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3A632E-A435-4D2C-90F7-957D37AE3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11" y="1962730"/>
                <a:ext cx="4537928" cy="498663"/>
              </a:xfrm>
              <a:prstGeom prst="rect">
                <a:avLst/>
              </a:prstGeom>
              <a:blipFill>
                <a:blip r:embed="rId4"/>
                <a:stretch>
                  <a:fillRect l="-1342" r="-805" b="-20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E15ED493-2D25-4782-B160-4144F7D87C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359"/>
          <a:stretch/>
        </p:blipFill>
        <p:spPr>
          <a:xfrm>
            <a:off x="782311" y="4233119"/>
            <a:ext cx="3568476" cy="145328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247174F-2AF2-4852-A4CC-FF1CEE037FD2}"/>
              </a:ext>
            </a:extLst>
          </p:cNvPr>
          <p:cNvCxnSpPr/>
          <p:nvPr/>
        </p:nvCxnSpPr>
        <p:spPr>
          <a:xfrm>
            <a:off x="2172342" y="3228687"/>
            <a:ext cx="506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6907C7-83F3-4D46-A08D-BD24AD7297EA}"/>
              </a:ext>
            </a:extLst>
          </p:cNvPr>
          <p:cNvSpPr/>
          <p:nvPr/>
        </p:nvSpPr>
        <p:spPr>
          <a:xfrm>
            <a:off x="867324" y="4740677"/>
            <a:ext cx="1935332" cy="36308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222530B-E4F0-4B3D-9E7D-508157AE116E}"/>
              </a:ext>
            </a:extLst>
          </p:cNvPr>
          <p:cNvCxnSpPr/>
          <p:nvPr/>
        </p:nvCxnSpPr>
        <p:spPr>
          <a:xfrm>
            <a:off x="2802656" y="3228687"/>
            <a:ext cx="12073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92300B-E47F-4A8C-AF90-F005EFC89699}"/>
              </a:ext>
            </a:extLst>
          </p:cNvPr>
          <p:cNvSpPr/>
          <p:nvPr/>
        </p:nvSpPr>
        <p:spPr>
          <a:xfrm>
            <a:off x="1897134" y="5212723"/>
            <a:ext cx="861132" cy="36308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48EE07-C9EF-491A-85D9-2C3960D21E6E}"/>
              </a:ext>
            </a:extLst>
          </p:cNvPr>
          <p:cNvCxnSpPr>
            <a:cxnSpLocks/>
          </p:cNvCxnSpPr>
          <p:nvPr/>
        </p:nvCxnSpPr>
        <p:spPr>
          <a:xfrm>
            <a:off x="4239258" y="3127534"/>
            <a:ext cx="6058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0D5C065-8BE7-4350-9333-8E99BC4BF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379" y="2777941"/>
            <a:ext cx="3331310" cy="6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2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4B87F0-BE20-46E3-B8F4-AA0FD4993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1" y="2673645"/>
            <a:ext cx="3430313" cy="7968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3A632E-A435-4D2C-90F7-957D37AE314F}"/>
                  </a:ext>
                </a:extLst>
              </p:cNvPr>
              <p:cNvSpPr txBox="1"/>
              <p:nvPr/>
            </p:nvSpPr>
            <p:spPr>
              <a:xfrm>
                <a:off x="782311" y="1962730"/>
                <a:ext cx="4537928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ko-KR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learing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can be </a:t>
                </a:r>
                <a:r>
                  <a:rPr lang="en-US" altLang="ko-KR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differentiable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3A632E-A435-4D2C-90F7-957D37AE3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11" y="1962730"/>
                <a:ext cx="4537928" cy="498663"/>
              </a:xfrm>
              <a:prstGeom prst="rect">
                <a:avLst/>
              </a:prstGeom>
              <a:blipFill>
                <a:blip r:embed="rId4"/>
                <a:stretch>
                  <a:fillRect l="-1342" r="-805" b="-20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E15ED493-2D25-4782-B160-4144F7D87C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359"/>
          <a:stretch/>
        </p:blipFill>
        <p:spPr>
          <a:xfrm>
            <a:off x="782311" y="4233119"/>
            <a:ext cx="3568476" cy="145328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247174F-2AF2-4852-A4CC-FF1CEE037FD2}"/>
              </a:ext>
            </a:extLst>
          </p:cNvPr>
          <p:cNvCxnSpPr/>
          <p:nvPr/>
        </p:nvCxnSpPr>
        <p:spPr>
          <a:xfrm>
            <a:off x="2172342" y="3228687"/>
            <a:ext cx="506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6907C7-83F3-4D46-A08D-BD24AD7297EA}"/>
              </a:ext>
            </a:extLst>
          </p:cNvPr>
          <p:cNvSpPr/>
          <p:nvPr/>
        </p:nvSpPr>
        <p:spPr>
          <a:xfrm>
            <a:off x="867324" y="4740677"/>
            <a:ext cx="1935332" cy="36308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222530B-E4F0-4B3D-9E7D-508157AE116E}"/>
              </a:ext>
            </a:extLst>
          </p:cNvPr>
          <p:cNvCxnSpPr/>
          <p:nvPr/>
        </p:nvCxnSpPr>
        <p:spPr>
          <a:xfrm>
            <a:off x="2802656" y="3228687"/>
            <a:ext cx="12073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92300B-E47F-4A8C-AF90-F005EFC89699}"/>
              </a:ext>
            </a:extLst>
          </p:cNvPr>
          <p:cNvSpPr/>
          <p:nvPr/>
        </p:nvSpPr>
        <p:spPr>
          <a:xfrm>
            <a:off x="1897134" y="5212723"/>
            <a:ext cx="861132" cy="36308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48EE07-C9EF-491A-85D9-2C3960D21E6E}"/>
              </a:ext>
            </a:extLst>
          </p:cNvPr>
          <p:cNvCxnSpPr>
            <a:cxnSpLocks/>
          </p:cNvCxnSpPr>
          <p:nvPr/>
        </p:nvCxnSpPr>
        <p:spPr>
          <a:xfrm>
            <a:off x="4239258" y="3127534"/>
            <a:ext cx="6058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0D5C065-8BE7-4350-9333-8E99BC4BF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379" y="2777941"/>
            <a:ext cx="3331310" cy="635325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1B33D4A-0AFA-4A73-9CCB-033FD133A564}"/>
              </a:ext>
            </a:extLst>
          </p:cNvPr>
          <p:cNvCxnSpPr/>
          <p:nvPr/>
        </p:nvCxnSpPr>
        <p:spPr>
          <a:xfrm>
            <a:off x="6090082" y="3429000"/>
            <a:ext cx="1065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EE10959-FEEC-4A00-BA41-952F365A8556}"/>
              </a:ext>
            </a:extLst>
          </p:cNvPr>
          <p:cNvCxnSpPr/>
          <p:nvPr/>
        </p:nvCxnSpPr>
        <p:spPr>
          <a:xfrm>
            <a:off x="6596110" y="3429000"/>
            <a:ext cx="0" cy="92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3FC0BC-C90B-4AED-B718-9B8D4F065403}"/>
              </a:ext>
            </a:extLst>
          </p:cNvPr>
          <p:cNvSpPr txBox="1"/>
          <p:nvPr/>
        </p:nvSpPr>
        <p:spPr>
          <a:xfrm>
            <a:off x="4707139" y="4396608"/>
            <a:ext cx="3831205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Probability of inclusion in a cluster</a:t>
            </a:r>
          </a:p>
        </p:txBody>
      </p:sp>
    </p:spTree>
    <p:extLst>
      <p:ext uri="{BB962C8B-B14F-4D97-AF65-F5344CB8AC3E}">
        <p14:creationId xmlns:p14="http://schemas.microsoft.com/office/powerpoint/2010/main" val="280325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BD18544-4EE1-4FCF-A42E-F284AF712859}"/>
              </a:ext>
            </a:extLst>
          </p:cNvPr>
          <p:cNvSpPr txBox="1"/>
          <p:nvPr/>
        </p:nvSpPr>
        <p:spPr>
          <a:xfrm>
            <a:off x="1812240" y="5277278"/>
            <a:ext cx="5374219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Distance of cluster center and feature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 Probability of inclusion in a cluster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853764-FCB8-42F1-AAB1-1C90A19A7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548" y="2615277"/>
            <a:ext cx="2643604" cy="258047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C21BEE09-E6F3-4079-A7BE-5BB3C895A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646" y="1573304"/>
            <a:ext cx="3430313" cy="796805"/>
          </a:xfrm>
          <a:prstGeom prst="rect">
            <a:avLst/>
          </a:prstGeom>
        </p:spPr>
      </p:pic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922B855D-6C93-4EFB-8EBD-B792F11E4A92}"/>
              </a:ext>
            </a:extLst>
          </p:cNvPr>
          <p:cNvSpPr/>
          <p:nvPr/>
        </p:nvSpPr>
        <p:spPr>
          <a:xfrm>
            <a:off x="4189138" y="3531032"/>
            <a:ext cx="97655" cy="5104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63655D7C-744C-429F-8BFB-331FCF0E1569}"/>
              </a:ext>
            </a:extLst>
          </p:cNvPr>
          <p:cNvSpPr/>
          <p:nvPr/>
        </p:nvSpPr>
        <p:spPr>
          <a:xfrm>
            <a:off x="4956316" y="4228340"/>
            <a:ext cx="97655" cy="510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29CB86C-3951-40CA-B0A7-64B421E3C774}"/>
              </a:ext>
            </a:extLst>
          </p:cNvPr>
          <p:cNvCxnSpPr>
            <a:cxnSpLocks/>
            <a:stCxn id="5" idx="5"/>
          </p:cNvCxnSpPr>
          <p:nvPr/>
        </p:nvCxnSpPr>
        <p:spPr>
          <a:xfrm flipV="1">
            <a:off x="4262379" y="2151901"/>
            <a:ext cx="1558773" cy="140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8C25586-8D9D-4DF2-9A67-74FCBD2193DB}"/>
              </a:ext>
            </a:extLst>
          </p:cNvPr>
          <p:cNvCxnSpPr>
            <a:cxnSpLocks/>
            <a:stCxn id="82" idx="5"/>
          </p:cNvCxnSpPr>
          <p:nvPr/>
        </p:nvCxnSpPr>
        <p:spPr>
          <a:xfrm flipV="1">
            <a:off x="5029557" y="2151901"/>
            <a:ext cx="791595" cy="210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B951659-BBDA-4275-95A8-A2CB3F8F0BEB}"/>
              </a:ext>
            </a:extLst>
          </p:cNvPr>
          <p:cNvCxnSpPr>
            <a:cxnSpLocks/>
          </p:cNvCxnSpPr>
          <p:nvPr/>
        </p:nvCxnSpPr>
        <p:spPr>
          <a:xfrm flipV="1">
            <a:off x="4110361" y="2151901"/>
            <a:ext cx="943610" cy="116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CFC6F9B-E194-401E-B006-52DE0E6A1EA6}"/>
              </a:ext>
            </a:extLst>
          </p:cNvPr>
          <p:cNvCxnSpPr>
            <a:cxnSpLocks/>
          </p:cNvCxnSpPr>
          <p:nvPr/>
        </p:nvCxnSpPr>
        <p:spPr>
          <a:xfrm flipV="1">
            <a:off x="4110361" y="2151901"/>
            <a:ext cx="919196" cy="161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0741589-A0A1-43E4-8CB4-7DED2154E093}"/>
              </a:ext>
            </a:extLst>
          </p:cNvPr>
          <p:cNvCxnSpPr>
            <a:cxnSpLocks/>
          </p:cNvCxnSpPr>
          <p:nvPr/>
        </p:nvCxnSpPr>
        <p:spPr>
          <a:xfrm flipV="1">
            <a:off x="4765960" y="2120426"/>
            <a:ext cx="263597" cy="213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3E765FD-DB9B-4ABE-B534-107BE56531D7}"/>
              </a:ext>
            </a:extLst>
          </p:cNvPr>
          <p:cNvCxnSpPr>
            <a:cxnSpLocks/>
          </p:cNvCxnSpPr>
          <p:nvPr/>
        </p:nvCxnSpPr>
        <p:spPr>
          <a:xfrm flipH="1" flipV="1">
            <a:off x="5029557" y="2151901"/>
            <a:ext cx="97655" cy="214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03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7340</TotalTime>
  <Words>326</Words>
  <Application>Microsoft Office PowerPoint</Application>
  <PresentationFormat>화면 슬라이드 쇼(4:3)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Cambria Math</vt:lpstr>
      <vt:lpstr>Times New Roman</vt:lpstr>
      <vt:lpstr>Wingdings</vt:lpstr>
      <vt:lpstr>나눔고딕</vt:lpstr>
      <vt:lpstr>Office 테마</vt:lpstr>
      <vt:lpstr>netVLAD</vt:lpstr>
      <vt:lpstr>Topic – global place recognition </vt:lpstr>
      <vt:lpstr>Motivation &amp; contribute</vt:lpstr>
      <vt:lpstr>netVLAD</vt:lpstr>
      <vt:lpstr>netVLAD</vt:lpstr>
      <vt:lpstr>netVLAD</vt:lpstr>
      <vt:lpstr>netVLAD</vt:lpstr>
      <vt:lpstr>netVLAD</vt:lpstr>
      <vt:lpstr>netVLAD</vt:lpstr>
      <vt:lpstr>netVLAD</vt:lpstr>
      <vt:lpstr>netVLAD</vt:lpstr>
      <vt:lpstr>netVLAD</vt:lpstr>
      <vt:lpstr>netVLAD</vt:lpstr>
      <vt:lpstr>netVLAD</vt:lpstr>
      <vt:lpstr>Q &amp; 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PC</cp:lastModifiedBy>
  <cp:revision>1126</cp:revision>
  <cp:lastPrinted>2011-08-28T13:13:29Z</cp:lastPrinted>
  <dcterms:created xsi:type="dcterms:W3CDTF">2011-08-24T01:05:33Z</dcterms:created>
  <dcterms:modified xsi:type="dcterms:W3CDTF">2022-09-27T07:42:30Z</dcterms:modified>
</cp:coreProperties>
</file>