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7" r:id="rId2"/>
    <p:sldId id="383" r:id="rId3"/>
    <p:sldId id="342" r:id="rId4"/>
    <p:sldId id="343" r:id="rId5"/>
    <p:sldId id="361" r:id="rId6"/>
    <p:sldId id="364" r:id="rId7"/>
    <p:sldId id="371" r:id="rId8"/>
    <p:sldId id="372" r:id="rId9"/>
    <p:sldId id="373" r:id="rId10"/>
    <p:sldId id="369" r:id="rId11"/>
    <p:sldId id="370" r:id="rId12"/>
    <p:sldId id="384" r:id="rId13"/>
    <p:sldId id="374" r:id="rId14"/>
    <p:sldId id="385" r:id="rId15"/>
    <p:sldId id="375" r:id="rId16"/>
    <p:sldId id="376" r:id="rId17"/>
    <p:sldId id="377" r:id="rId18"/>
    <p:sldId id="378" r:id="rId19"/>
    <p:sldId id="388" r:id="rId20"/>
    <p:sldId id="386" r:id="rId21"/>
    <p:sldId id="387" r:id="rId22"/>
    <p:sldId id="381" r:id="rId23"/>
    <p:sldId id="389" r:id="rId24"/>
    <p:sldId id="311" r:id="rId25"/>
  </p:sldIdLst>
  <p:sldSz cx="9144000" cy="6858000" type="screen4x3"/>
  <p:notesSz cx="6805613" cy="9939338"/>
  <p:embeddedFontLst>
    <p:embeddedFont>
      <p:font typeface="나눔고딕" pitchFamily="2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경수" initials="강경" lastIdx="1" clrIdx="0">
    <p:extLst>
      <p:ext uri="{19B8F6BF-5375-455C-9EA6-DF929625EA0E}">
        <p15:presenceInfo xmlns:p15="http://schemas.microsoft.com/office/powerpoint/2012/main" userId="c46516ceea7bb4b9" providerId="Windows Live"/>
      </p:ext>
    </p:extLst>
  </p:cmAuthor>
  <p:cmAuthor id="2" name="PC" initials="P" lastIdx="1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7" autoAdjust="0"/>
    <p:restoredTop sz="94788" autoAdjust="0"/>
  </p:normalViewPr>
  <p:slideViewPr>
    <p:cSldViewPr snapToGrid="0">
      <p:cViewPr varScale="1">
        <p:scale>
          <a:sx n="106" d="100"/>
          <a:sy n="106" d="100"/>
        </p:scale>
        <p:origin x="2082" y="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26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9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42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3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89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97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42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08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85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8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97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84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08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24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71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8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74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8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2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4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94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8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0715" y="2575267"/>
            <a:ext cx="8058095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800" b="1" spc="-250" dirty="0" err="1">
                <a:solidFill>
                  <a:schemeClr val="accent4">
                    <a:lumMod val="50000"/>
                  </a:schemeClr>
                </a:solidFill>
              </a:rPr>
              <a:t>pointnetVLAD</a:t>
            </a:r>
            <a:r>
              <a:rPr lang="en-US" altLang="ko-KR" sz="4800" b="1" spc="-250" dirty="0">
                <a:solidFill>
                  <a:schemeClr val="accent4">
                    <a:lumMod val="50000"/>
                  </a:schemeClr>
                </a:solidFill>
              </a:rPr>
              <a:t> &amp; patch </a:t>
            </a:r>
            <a:r>
              <a:rPr lang="en-US" altLang="ko-KR" sz="4800" b="1" spc="-2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8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2022.10.06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강경수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2" y="428273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1" y="460950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0" y="495707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pointnetVLAD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Experiments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F01D62-BB4D-4449-B099-E9DEA48DF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704" y="1869422"/>
            <a:ext cx="5274195" cy="24277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4F60BF-F158-49AB-BAF9-3BD6CCD9F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54" y="4786151"/>
            <a:ext cx="3962953" cy="12860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823E99-7A69-4132-8BB8-C98F01F19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968" y="4786151"/>
            <a:ext cx="3473193" cy="129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5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pointnetVLAD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limitation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B476AA-9FB2-4849-8797-E632F4AFB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863" y="1681483"/>
            <a:ext cx="4077269" cy="24768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C59B44-E296-4BFF-AE1E-75B22DF1E76B}"/>
              </a:ext>
            </a:extLst>
          </p:cNvPr>
          <p:cNvSpPr txBox="1"/>
          <p:nvPr/>
        </p:nvSpPr>
        <p:spPr>
          <a:xfrm>
            <a:off x="1857112" y="4657903"/>
            <a:ext cx="542029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Fail with similar feature &amp; occluded areas</a:t>
            </a:r>
          </a:p>
        </p:txBody>
      </p:sp>
    </p:spTree>
    <p:extLst>
      <p:ext uri="{BB962C8B-B14F-4D97-AF65-F5344CB8AC3E}">
        <p14:creationId xmlns:p14="http://schemas.microsoft.com/office/powerpoint/2010/main" val="200255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168649" y="3138537"/>
            <a:ext cx="6798308" cy="580926"/>
          </a:xfrm>
        </p:spPr>
        <p:txBody>
          <a:bodyPr>
            <a:noAutofit/>
          </a:bodyPr>
          <a:lstStyle/>
          <a:p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Patch -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4925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opic – improvement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Limitation of 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5D1F5-49AB-3AB3-6545-9FCD4BE355A8}"/>
              </a:ext>
            </a:extLst>
          </p:cNvPr>
          <p:cNvSpPr txBox="1"/>
          <p:nvPr/>
        </p:nvSpPr>
        <p:spPr>
          <a:xfrm>
            <a:off x="1956865" y="5384509"/>
            <a:ext cx="5221876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point &amp; local image matching error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global(all pixel) VLAD vector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9C8EBF-1A6C-472C-8786-2AD1505F6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685" y="1984215"/>
            <a:ext cx="1677810" cy="12450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4D9FA5-792B-4341-9EC7-DEAF18972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309" y="1984215"/>
            <a:ext cx="1655641" cy="12450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0F31E2-ECE6-448B-B9FD-38454FDD7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685" y="3618990"/>
            <a:ext cx="1678100" cy="12450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61BAF6-AE49-4284-8A22-E1CBA8CDE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2309" y="3618990"/>
            <a:ext cx="1678101" cy="12518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2A4785-D744-4B4E-A42E-91DF79835B82}"/>
              </a:ext>
            </a:extLst>
          </p:cNvPr>
          <p:cNvSpPr txBox="1"/>
          <p:nvPr/>
        </p:nvSpPr>
        <p:spPr>
          <a:xfrm>
            <a:off x="1296534" y="3253831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8F5741-F274-4505-9129-7A3E93F33BDD}"/>
              </a:ext>
            </a:extLst>
          </p:cNvPr>
          <p:cNvSpPr txBox="1"/>
          <p:nvPr/>
        </p:nvSpPr>
        <p:spPr>
          <a:xfrm>
            <a:off x="3469303" y="3253831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netVLAD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25F5C4-91A0-4639-AA2A-7C80731E8106}"/>
              </a:ext>
            </a:extLst>
          </p:cNvPr>
          <p:cNvSpPr/>
          <p:nvPr/>
        </p:nvSpPr>
        <p:spPr>
          <a:xfrm>
            <a:off x="3740869" y="3683242"/>
            <a:ext cx="625391" cy="56007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5CC1820-6381-4E52-86C4-D0A957F6AE03}"/>
              </a:ext>
            </a:extLst>
          </p:cNvPr>
          <p:cNvSpPr/>
          <p:nvPr/>
        </p:nvSpPr>
        <p:spPr>
          <a:xfrm>
            <a:off x="1659685" y="3683242"/>
            <a:ext cx="625391" cy="56007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A564DD3-98CA-4A27-A5EA-97E03BCCA2AD}"/>
              </a:ext>
            </a:extLst>
          </p:cNvPr>
          <p:cNvSpPr/>
          <p:nvPr/>
        </p:nvSpPr>
        <p:spPr>
          <a:xfrm>
            <a:off x="4480560" y="1975446"/>
            <a:ext cx="1007390" cy="99635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B369F22-43C3-42EE-B75F-E1DA24F05CBA}"/>
              </a:ext>
            </a:extLst>
          </p:cNvPr>
          <p:cNvSpPr/>
          <p:nvPr/>
        </p:nvSpPr>
        <p:spPr>
          <a:xfrm>
            <a:off x="3048926" y="1985096"/>
            <a:ext cx="254279" cy="105232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2AAB5AB-31B9-481B-8128-5C38C7060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0687" y="1984215"/>
            <a:ext cx="1704321" cy="126961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9FC3027-84F9-4E63-94E4-E0C2698A84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08" y="3604170"/>
            <a:ext cx="1685278" cy="12450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4D41488-0C17-47E4-95D7-FEFAE9C2404A}"/>
              </a:ext>
            </a:extLst>
          </p:cNvPr>
          <p:cNvSpPr txBox="1"/>
          <p:nvPr/>
        </p:nvSpPr>
        <p:spPr>
          <a:xfrm>
            <a:off x="5730791" y="3251097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</a:t>
            </a:r>
          </a:p>
        </p:txBody>
      </p:sp>
    </p:spTree>
    <p:extLst>
      <p:ext uri="{BB962C8B-B14F-4D97-AF65-F5344CB8AC3E}">
        <p14:creationId xmlns:p14="http://schemas.microsoft.com/office/powerpoint/2010/main" val="176878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opic – improvement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How to improve 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6DF57B-6DD0-4B6D-80A4-BAB563628759}"/>
              </a:ext>
            </a:extLst>
          </p:cNvPr>
          <p:cNvSpPr txBox="1"/>
          <p:nvPr/>
        </p:nvSpPr>
        <p:spPr>
          <a:xfrm>
            <a:off x="921530" y="2487332"/>
            <a:ext cx="7491935" cy="1883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place recognition with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Netvlad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image search by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netVLAD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verification using local feature (SIFT)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replace from local feature to patch(small) -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netVLAD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70FFAF-6D40-43C8-90C4-2EC107D4B859}"/>
              </a:ext>
            </a:extLst>
          </p:cNvPr>
          <p:cNvSpPr txBox="1"/>
          <p:nvPr/>
        </p:nvSpPr>
        <p:spPr>
          <a:xfrm>
            <a:off x="1578341" y="5350135"/>
            <a:ext cx="6178312" cy="96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stage verification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 stage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method(only use patch -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netVLAD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582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Motivat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ion &amp; contribute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Patch 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DFB56-44C3-B2CC-6718-09C118208C32}"/>
              </a:ext>
            </a:extLst>
          </p:cNvPr>
          <p:cNvSpPr txBox="1"/>
          <p:nvPr/>
        </p:nvSpPr>
        <p:spPr>
          <a:xfrm>
            <a:off x="891370" y="3719492"/>
            <a:ext cx="7352866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(1). multi-scale fusion technique that generates and combines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(2). novel place recognition system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- compare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size VLAD 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18ADB-1185-22E7-B589-AA010DF5275F}"/>
              </a:ext>
            </a:extLst>
          </p:cNvPr>
          <p:cNvSpPr txBox="1"/>
          <p:nvPr/>
        </p:nvSpPr>
        <p:spPr>
          <a:xfrm>
            <a:off x="1170802" y="2201165"/>
            <a:ext cx="7218818" cy="600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global &amp; local feature to patch </a:t>
            </a:r>
            <a:r>
              <a:rPr lang="en-US" altLang="ko-KR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netVLAD</a:t>
            </a:r>
            <a:endParaRPr lang="en-US" altLang="ko-KR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5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Patch -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overview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429B8C-8070-8856-AB62-6788BDBB0D12}"/>
              </a:ext>
            </a:extLst>
          </p:cNvPr>
          <p:cNvSpPr txBox="1"/>
          <p:nvPr/>
        </p:nvSpPr>
        <p:spPr>
          <a:xfrm>
            <a:off x="1111952" y="3317204"/>
            <a:ext cx="2027553" cy="61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search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(global VLAD vector)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29B8C-8070-8856-AB62-6788BDBB0D12}"/>
              </a:ext>
            </a:extLst>
          </p:cNvPr>
          <p:cNvSpPr txBox="1"/>
          <p:nvPr/>
        </p:nvSpPr>
        <p:spPr>
          <a:xfrm>
            <a:off x="5136109" y="5536672"/>
            <a:ext cx="2141302" cy="61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verification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(local VLAD vector)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BFB809-783E-47D7-BCE0-C5DF4A429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115" y="2033392"/>
            <a:ext cx="3715268" cy="27912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9B4674-14EF-4A05-8D69-4BD5F6EAF8EF}"/>
              </a:ext>
            </a:extLst>
          </p:cNvPr>
          <p:cNvSpPr/>
          <p:nvPr/>
        </p:nvSpPr>
        <p:spPr>
          <a:xfrm>
            <a:off x="1420562" y="2096356"/>
            <a:ext cx="1092209" cy="486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A90B8AE-4468-46E2-B64D-2D7E7DCBC631}"/>
              </a:ext>
            </a:extLst>
          </p:cNvPr>
          <p:cNvCxnSpPr>
            <a:stCxn id="5" idx="3"/>
          </p:cNvCxnSpPr>
          <p:nvPr/>
        </p:nvCxnSpPr>
        <p:spPr>
          <a:xfrm>
            <a:off x="2512771" y="2339768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59A269-BB1E-4DAB-8B5F-3A5F81EA0332}"/>
              </a:ext>
            </a:extLst>
          </p:cNvPr>
          <p:cNvCxnSpPr>
            <a:stCxn id="23" idx="3"/>
          </p:cNvCxnSpPr>
          <p:nvPr/>
        </p:nvCxnSpPr>
        <p:spPr>
          <a:xfrm>
            <a:off x="3139505" y="3623763"/>
            <a:ext cx="447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4E59DC-B764-414A-93C7-949C1D4FF974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206760" y="4743450"/>
            <a:ext cx="0" cy="79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D1FBC1B-D5D9-4F97-B640-C512E0CA6BF0}"/>
              </a:ext>
            </a:extLst>
          </p:cNvPr>
          <p:cNvCxnSpPr>
            <a:cxnSpLocks/>
          </p:cNvCxnSpPr>
          <p:nvPr/>
        </p:nvCxnSpPr>
        <p:spPr>
          <a:xfrm>
            <a:off x="6809053" y="2305478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286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Patch -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Global &amp; local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BB7062-054E-40C7-9D63-14627620D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1" y="1822169"/>
            <a:ext cx="4412529" cy="8240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EDC69C4-7BE4-4B60-9805-217CE8AE2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420" y="2786880"/>
            <a:ext cx="5046991" cy="124364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5471474-FC60-450A-AF5C-14BE2CF18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420" y="4506855"/>
            <a:ext cx="5046989" cy="124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1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Patch -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Search &amp; special scoring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087339-1173-428C-9B3D-BAD32653BC17}"/>
              </a:ext>
            </a:extLst>
          </p:cNvPr>
          <p:cNvSpPr/>
          <p:nvPr/>
        </p:nvSpPr>
        <p:spPr>
          <a:xfrm>
            <a:off x="1053638" y="3437175"/>
            <a:ext cx="1243792" cy="1013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</a:t>
            </a:r>
          </a:p>
          <a:p>
            <a:pPr algn="ctr"/>
            <a:r>
              <a:rPr lang="en-US" altLang="ko-KR" dirty="0"/>
              <a:t>descriptor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CCECB82-2A24-434D-A29E-2EEA05CFA51D}"/>
              </a:ext>
            </a:extLst>
          </p:cNvPr>
          <p:cNvCxnSpPr>
            <a:stCxn id="13" idx="3"/>
          </p:cNvCxnSpPr>
          <p:nvPr/>
        </p:nvCxnSpPr>
        <p:spPr>
          <a:xfrm>
            <a:off x="2297430" y="3943987"/>
            <a:ext cx="1565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EAB5B2-2573-4341-B73A-4DA1EA124D65}"/>
              </a:ext>
            </a:extLst>
          </p:cNvPr>
          <p:cNvSpPr/>
          <p:nvPr/>
        </p:nvSpPr>
        <p:spPr>
          <a:xfrm>
            <a:off x="3888755" y="3036515"/>
            <a:ext cx="1243792" cy="1805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Candidate</a:t>
            </a:r>
          </a:p>
          <a:p>
            <a:pPr algn="ctr"/>
            <a:r>
              <a:rPr lang="en-US" altLang="ko-KR" dirty="0"/>
              <a:t>Image </a:t>
            </a:r>
          </a:p>
          <a:p>
            <a:pPr algn="ctr"/>
            <a:r>
              <a:rPr lang="en-US" altLang="ko-KR" dirty="0"/>
              <a:t>&amp;</a:t>
            </a:r>
          </a:p>
          <a:p>
            <a:pPr algn="ctr"/>
            <a:r>
              <a:rPr lang="en-US" altLang="ko-KR" dirty="0"/>
              <a:t>Local descriptor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B566C6-DCD5-4C7E-86F0-53155C2C71C0}"/>
              </a:ext>
            </a:extLst>
          </p:cNvPr>
          <p:cNvSpPr txBox="1"/>
          <p:nvPr/>
        </p:nvSpPr>
        <p:spPr>
          <a:xfrm>
            <a:off x="2426842" y="4029334"/>
            <a:ext cx="133250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 search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024C61-C882-4842-83D0-177A51940B53}"/>
              </a:ext>
            </a:extLst>
          </p:cNvPr>
          <p:cNvCxnSpPr/>
          <p:nvPr/>
        </p:nvCxnSpPr>
        <p:spPr>
          <a:xfrm>
            <a:off x="5132547" y="3943986"/>
            <a:ext cx="1565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7D32B7-A37A-485E-A5E8-E9501BB56B06}"/>
              </a:ext>
            </a:extLst>
          </p:cNvPr>
          <p:cNvSpPr txBox="1"/>
          <p:nvPr/>
        </p:nvSpPr>
        <p:spPr>
          <a:xfrm>
            <a:off x="5249251" y="4020513"/>
            <a:ext cx="1332501" cy="61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 search,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score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ABF5CF-3BD8-49AF-B6BA-B44E15D1DE4B}"/>
              </a:ext>
            </a:extLst>
          </p:cNvPr>
          <p:cNvSpPr/>
          <p:nvPr/>
        </p:nvSpPr>
        <p:spPr>
          <a:xfrm>
            <a:off x="6698456" y="3478367"/>
            <a:ext cx="1243792" cy="1013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matching</a:t>
            </a:r>
          </a:p>
          <a:p>
            <a:pPr algn="ctr"/>
            <a:r>
              <a:rPr lang="en-US" altLang="ko-KR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072660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Patch -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Search &amp; special scoring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18D22E-C499-55ED-C7E1-A702335FC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453" y="1930454"/>
            <a:ext cx="2562699" cy="11223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07BA3B-DB55-AEB6-C2A0-AB0AC077EC61}"/>
              </a:ext>
            </a:extLst>
          </p:cNvPr>
          <p:cNvSpPr/>
          <p:nvPr/>
        </p:nvSpPr>
        <p:spPr>
          <a:xfrm>
            <a:off x="2401292" y="4287705"/>
            <a:ext cx="840399" cy="770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query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4345C3-794E-3356-7B1F-D59D14161057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3241691" y="3687163"/>
            <a:ext cx="2607461" cy="98593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74B714-D605-A14E-60A6-F0E5B171D884}"/>
              </a:ext>
            </a:extLst>
          </p:cNvPr>
          <p:cNvSpPr/>
          <p:nvPr/>
        </p:nvSpPr>
        <p:spPr>
          <a:xfrm>
            <a:off x="5849152" y="3301774"/>
            <a:ext cx="840399" cy="770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854343-F85C-2BB6-6BE7-BD9821E99605}"/>
              </a:ext>
            </a:extLst>
          </p:cNvPr>
          <p:cNvSpPr/>
          <p:nvPr/>
        </p:nvSpPr>
        <p:spPr>
          <a:xfrm>
            <a:off x="5849152" y="4287705"/>
            <a:ext cx="840399" cy="770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CDD3F-F277-5601-26BF-CEE81486EB1F}"/>
              </a:ext>
            </a:extLst>
          </p:cNvPr>
          <p:cNvSpPr/>
          <p:nvPr/>
        </p:nvSpPr>
        <p:spPr>
          <a:xfrm>
            <a:off x="5849151" y="5273636"/>
            <a:ext cx="840399" cy="770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58218C8-A246-1CFC-4686-63BD0149064D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3241691" y="4673094"/>
            <a:ext cx="260746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FE3A456-CAEC-072A-9F59-9E094FE6F97D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3241691" y="4673094"/>
            <a:ext cx="2607460" cy="98593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434FD4-1935-FA34-5177-52C1ADEB33EA}"/>
              </a:ext>
            </a:extLst>
          </p:cNvPr>
          <p:cNvSpPr txBox="1"/>
          <p:nvPr/>
        </p:nvSpPr>
        <p:spPr>
          <a:xfrm>
            <a:off x="2797826" y="5607147"/>
            <a:ext cx="3531236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Find candidate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9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168649" y="3138537"/>
            <a:ext cx="6798308" cy="580926"/>
          </a:xfrm>
        </p:spPr>
        <p:txBody>
          <a:bodyPr>
            <a:noAutofit/>
          </a:bodyPr>
          <a:lstStyle/>
          <a:p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pointnetVLAD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142187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Patch -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Search &amp; special scoring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1065E-E006-4AD0-A6E0-0312C1BE70D9}"/>
              </a:ext>
            </a:extLst>
          </p:cNvPr>
          <p:cNvSpPr/>
          <p:nvPr/>
        </p:nvSpPr>
        <p:spPr>
          <a:xfrm>
            <a:off x="2192465" y="3560540"/>
            <a:ext cx="2075269" cy="1805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074C87-CFB4-4FD0-A63A-C2E305CE633A}"/>
              </a:ext>
            </a:extLst>
          </p:cNvPr>
          <p:cNvSpPr/>
          <p:nvPr/>
        </p:nvSpPr>
        <p:spPr>
          <a:xfrm>
            <a:off x="5039180" y="3560539"/>
            <a:ext cx="2075269" cy="1805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C524572-7CEC-4C22-839A-B60643B1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82" y="1871367"/>
            <a:ext cx="2779841" cy="12354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343344-59E6-489E-97B3-6C50B0F8E9CA}"/>
              </a:ext>
            </a:extLst>
          </p:cNvPr>
          <p:cNvSpPr/>
          <p:nvPr/>
        </p:nvSpPr>
        <p:spPr>
          <a:xfrm>
            <a:off x="2376386" y="3735800"/>
            <a:ext cx="330598" cy="3542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5A4D8C-2B13-437A-9137-E56631F6C5BF}"/>
              </a:ext>
            </a:extLst>
          </p:cNvPr>
          <p:cNvSpPr/>
          <p:nvPr/>
        </p:nvSpPr>
        <p:spPr>
          <a:xfrm>
            <a:off x="3158854" y="4109071"/>
            <a:ext cx="330598" cy="3542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CED877-C87B-420E-AA54-1B5C44943D59}"/>
              </a:ext>
            </a:extLst>
          </p:cNvPr>
          <p:cNvSpPr/>
          <p:nvPr/>
        </p:nvSpPr>
        <p:spPr>
          <a:xfrm>
            <a:off x="2376386" y="4850071"/>
            <a:ext cx="330598" cy="3542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0E1099-E21A-4222-BC5E-F55E9F7939CF}"/>
              </a:ext>
            </a:extLst>
          </p:cNvPr>
          <p:cNvSpPr/>
          <p:nvPr/>
        </p:nvSpPr>
        <p:spPr>
          <a:xfrm>
            <a:off x="5465795" y="3754830"/>
            <a:ext cx="330598" cy="3542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672C04-0F15-4371-853D-4E137857024B}"/>
              </a:ext>
            </a:extLst>
          </p:cNvPr>
          <p:cNvSpPr/>
          <p:nvPr/>
        </p:nvSpPr>
        <p:spPr>
          <a:xfrm>
            <a:off x="6163763" y="4396383"/>
            <a:ext cx="330598" cy="3542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3EE8E0-8F7E-4500-ACFB-BC16D660EB79}"/>
              </a:ext>
            </a:extLst>
          </p:cNvPr>
          <p:cNvSpPr/>
          <p:nvPr/>
        </p:nvSpPr>
        <p:spPr>
          <a:xfrm>
            <a:off x="5465795" y="4850070"/>
            <a:ext cx="330598" cy="3542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E1082C-DEBE-4D02-A91A-CD37E6995059}"/>
              </a:ext>
            </a:extLst>
          </p:cNvPr>
          <p:cNvSpPr/>
          <p:nvPr/>
        </p:nvSpPr>
        <p:spPr>
          <a:xfrm>
            <a:off x="6402540" y="3781584"/>
            <a:ext cx="330598" cy="3542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96B50FE-65D7-4D1E-B273-EAC2E4E5FE84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2706984" y="3912921"/>
            <a:ext cx="2758811" cy="1903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460EA7C-3F98-4AF4-AAA7-F618C1D7D187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2706984" y="5027191"/>
            <a:ext cx="2758811" cy="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6C7E9C0-1831-4106-9696-F943BD288002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3489452" y="3958705"/>
            <a:ext cx="2913088" cy="3274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AE0FF6D-5C35-40FF-9A97-320CE240A54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489452" y="4312945"/>
            <a:ext cx="2674311" cy="26055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60260B-07FA-8EDA-F9A6-910DE2266ADE}"/>
              </a:ext>
            </a:extLst>
          </p:cNvPr>
          <p:cNvSpPr txBox="1"/>
          <p:nvPr/>
        </p:nvSpPr>
        <p:spPr>
          <a:xfrm>
            <a:off x="2797826" y="5607147"/>
            <a:ext cx="3531236" cy="61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local descriptor by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 search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CCA48A-7915-9204-45A1-B3E4A44E7BB0}"/>
              </a:ext>
            </a:extLst>
          </p:cNvPr>
          <p:cNvSpPr/>
          <p:nvPr/>
        </p:nvSpPr>
        <p:spPr>
          <a:xfrm>
            <a:off x="4303946" y="2598345"/>
            <a:ext cx="548710" cy="1696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77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Patch -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Search &amp; special scoring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1065E-E006-4AD0-A6E0-0312C1BE70D9}"/>
              </a:ext>
            </a:extLst>
          </p:cNvPr>
          <p:cNvSpPr/>
          <p:nvPr/>
        </p:nvSpPr>
        <p:spPr>
          <a:xfrm>
            <a:off x="599053" y="3578644"/>
            <a:ext cx="2075269" cy="1805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074C87-CFB4-4FD0-A63A-C2E305CE633A}"/>
              </a:ext>
            </a:extLst>
          </p:cNvPr>
          <p:cNvSpPr/>
          <p:nvPr/>
        </p:nvSpPr>
        <p:spPr>
          <a:xfrm>
            <a:off x="3445768" y="3578643"/>
            <a:ext cx="2075269" cy="1805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C524572-7CEC-4C22-839A-B60643B1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82" y="1871367"/>
            <a:ext cx="2779841" cy="12354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343344-59E6-489E-97B3-6C50B0F8E9CA}"/>
              </a:ext>
            </a:extLst>
          </p:cNvPr>
          <p:cNvSpPr/>
          <p:nvPr/>
        </p:nvSpPr>
        <p:spPr>
          <a:xfrm>
            <a:off x="782974" y="3753904"/>
            <a:ext cx="330598" cy="3542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5A4D8C-2B13-437A-9137-E56631F6C5BF}"/>
              </a:ext>
            </a:extLst>
          </p:cNvPr>
          <p:cNvSpPr/>
          <p:nvPr/>
        </p:nvSpPr>
        <p:spPr>
          <a:xfrm>
            <a:off x="1565442" y="4127175"/>
            <a:ext cx="330598" cy="3542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CED877-C87B-420E-AA54-1B5C44943D59}"/>
              </a:ext>
            </a:extLst>
          </p:cNvPr>
          <p:cNvSpPr/>
          <p:nvPr/>
        </p:nvSpPr>
        <p:spPr>
          <a:xfrm>
            <a:off x="782974" y="4868175"/>
            <a:ext cx="330598" cy="3542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0E1099-E21A-4222-BC5E-F55E9F7939CF}"/>
              </a:ext>
            </a:extLst>
          </p:cNvPr>
          <p:cNvSpPr/>
          <p:nvPr/>
        </p:nvSpPr>
        <p:spPr>
          <a:xfrm>
            <a:off x="3872383" y="3772934"/>
            <a:ext cx="330598" cy="3542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672C04-0F15-4371-853D-4E137857024B}"/>
              </a:ext>
            </a:extLst>
          </p:cNvPr>
          <p:cNvSpPr/>
          <p:nvPr/>
        </p:nvSpPr>
        <p:spPr>
          <a:xfrm>
            <a:off x="4570351" y="4414487"/>
            <a:ext cx="330598" cy="3542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3EE8E0-8F7E-4500-ACFB-BC16D660EB79}"/>
              </a:ext>
            </a:extLst>
          </p:cNvPr>
          <p:cNvSpPr/>
          <p:nvPr/>
        </p:nvSpPr>
        <p:spPr>
          <a:xfrm>
            <a:off x="3872383" y="4868174"/>
            <a:ext cx="330598" cy="3542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E1082C-DEBE-4D02-A91A-CD37E6995059}"/>
              </a:ext>
            </a:extLst>
          </p:cNvPr>
          <p:cNvSpPr/>
          <p:nvPr/>
        </p:nvSpPr>
        <p:spPr>
          <a:xfrm>
            <a:off x="4809128" y="3799688"/>
            <a:ext cx="330598" cy="3542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96B50FE-65D7-4D1E-B273-EAC2E4E5FE84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1113572" y="3931025"/>
            <a:ext cx="2758811" cy="1903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460EA7C-3F98-4AF4-AAA7-F618C1D7D187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1113572" y="5045295"/>
            <a:ext cx="2758811" cy="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6C7E9C0-1831-4106-9696-F943BD288002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1896040" y="3976809"/>
            <a:ext cx="2913088" cy="32748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AE0FF6D-5C35-40FF-9A97-320CE240A54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896040" y="4331049"/>
            <a:ext cx="2674311" cy="26055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60260B-07FA-8EDA-F9A6-910DE2266ADE}"/>
              </a:ext>
            </a:extLst>
          </p:cNvPr>
          <p:cNvSpPr txBox="1"/>
          <p:nvPr/>
        </p:nvSpPr>
        <p:spPr>
          <a:xfrm>
            <a:off x="1144908" y="5606642"/>
            <a:ext cx="3531236" cy="61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verification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Highest spatial score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CCA48A-7915-9204-45A1-B3E4A44E7BB0}"/>
              </a:ext>
            </a:extLst>
          </p:cNvPr>
          <p:cNvSpPr/>
          <p:nvPr/>
        </p:nvSpPr>
        <p:spPr>
          <a:xfrm>
            <a:off x="4285840" y="2761305"/>
            <a:ext cx="603032" cy="2244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ADC74-515B-1206-90F8-49D32C9D3B75}"/>
              </a:ext>
            </a:extLst>
          </p:cNvPr>
          <p:cNvSpPr txBox="1"/>
          <p:nvPr/>
        </p:nvSpPr>
        <p:spPr>
          <a:xfrm>
            <a:off x="5957723" y="3270985"/>
            <a:ext cx="2747094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 RANSAC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 Rapid Spatial Scoring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695BC9-978E-6947-C0D7-69BE09C5B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022" y="4591608"/>
            <a:ext cx="3065837" cy="96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37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Patch -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Experiments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D6EAF3-52F5-4DB1-DE8A-7D2FD5BD4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61" y="2209041"/>
            <a:ext cx="7650178" cy="33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84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Patch -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Experiments (limitation)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889F68-CF79-994B-28E3-AB6217E2B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77" y="3029940"/>
            <a:ext cx="7001852" cy="130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090157-5FAD-538E-3DC1-0930F752DA08}"/>
              </a:ext>
            </a:extLst>
          </p:cNvPr>
          <p:cNvSpPr txBox="1"/>
          <p:nvPr/>
        </p:nvSpPr>
        <p:spPr>
          <a:xfrm>
            <a:off x="1302267" y="4267574"/>
            <a:ext cx="1263314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53AA3-FE0C-1F08-67ED-B54606D874A2}"/>
              </a:ext>
            </a:extLst>
          </p:cNvPr>
          <p:cNvSpPr txBox="1"/>
          <p:nvPr/>
        </p:nvSpPr>
        <p:spPr>
          <a:xfrm>
            <a:off x="3075236" y="4267574"/>
            <a:ext cx="1263314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4B928-F80F-07EB-6EE9-B500FD45F02E}"/>
              </a:ext>
            </a:extLst>
          </p:cNvPr>
          <p:cNvSpPr txBox="1"/>
          <p:nvPr/>
        </p:nvSpPr>
        <p:spPr>
          <a:xfrm>
            <a:off x="4848205" y="4267574"/>
            <a:ext cx="1263314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GLUE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B55CB-AE58-05DE-0C01-D57DC43D2BDA}"/>
              </a:ext>
            </a:extLst>
          </p:cNvPr>
          <p:cNvSpPr txBox="1"/>
          <p:nvPr/>
        </p:nvSpPr>
        <p:spPr>
          <a:xfrm>
            <a:off x="6621174" y="4267574"/>
            <a:ext cx="1263314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netvlad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1AAE72-D0AC-564F-4991-50C3A6BD68E6}"/>
              </a:ext>
            </a:extLst>
          </p:cNvPr>
          <p:cNvSpPr/>
          <p:nvPr/>
        </p:nvSpPr>
        <p:spPr>
          <a:xfrm>
            <a:off x="1112144" y="3288667"/>
            <a:ext cx="660903" cy="78765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4BA0CB-A92C-AECA-FF67-2DBFF7A68C1C}"/>
              </a:ext>
            </a:extLst>
          </p:cNvPr>
          <p:cNvSpPr/>
          <p:nvPr/>
        </p:nvSpPr>
        <p:spPr>
          <a:xfrm>
            <a:off x="6247969" y="3335574"/>
            <a:ext cx="922376" cy="78765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33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03307" y="3138537"/>
            <a:ext cx="773738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A.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3929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opic –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 from point cloud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Global place recognition from Point cloud 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5D1F5-49AB-3AB3-6545-9FCD4BE355A8}"/>
              </a:ext>
            </a:extLst>
          </p:cNvPr>
          <p:cNvSpPr txBox="1"/>
          <p:nvPr/>
        </p:nvSpPr>
        <p:spPr>
          <a:xfrm>
            <a:off x="1956865" y="5757442"/>
            <a:ext cx="5221876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Global recognition in only point cloud</a:t>
            </a:r>
          </a:p>
        </p:txBody>
      </p:sp>
      <p:pic>
        <p:nvPicPr>
          <p:cNvPr id="2" name="Picture 2" descr="VISUAL ODOMETRY CORRECTION BASED ON LOOP CLOSURE DETECTION">
            <a:extLst>
              <a:ext uri="{FF2B5EF4-FFF2-40B4-BE49-F238E27FC236}">
                <a16:creationId xmlns:a16="http://schemas.microsoft.com/office/drawing/2014/main" id="{4CD9CEEB-F273-C8E3-0D13-65156CE4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11" y="1980438"/>
            <a:ext cx="1887474" cy="119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767D89-FA72-A04E-816B-9E630A7E2FDF}"/>
              </a:ext>
            </a:extLst>
          </p:cNvPr>
          <p:cNvSpPr txBox="1"/>
          <p:nvPr/>
        </p:nvSpPr>
        <p:spPr>
          <a:xfrm>
            <a:off x="1613286" y="3137823"/>
            <a:ext cx="1797724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178218CA-A09A-DDB1-D2A3-5AC0BCFC8EE5}"/>
              </a:ext>
            </a:extLst>
          </p:cNvPr>
          <p:cNvSpPr/>
          <p:nvPr/>
        </p:nvSpPr>
        <p:spPr>
          <a:xfrm>
            <a:off x="4032903" y="2344727"/>
            <a:ext cx="434174" cy="469497"/>
          </a:xfrm>
          <a:prstGeom prst="mathPlus">
            <a:avLst>
              <a:gd name="adj1" fmla="val 46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26BB2B-1210-1571-38C3-BB3BA34F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23" y="1931648"/>
            <a:ext cx="2417982" cy="119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AFC576-CDFC-6994-45C8-B3EAE47ADB79}"/>
              </a:ext>
            </a:extLst>
          </p:cNvPr>
          <p:cNvSpPr txBox="1"/>
          <p:nvPr/>
        </p:nvSpPr>
        <p:spPr>
          <a:xfrm>
            <a:off x="5571552" y="3092882"/>
            <a:ext cx="1797724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F0AC66-7780-6132-AA61-28129F92D602}"/>
              </a:ext>
            </a:extLst>
          </p:cNvPr>
          <p:cNvSpPr txBox="1"/>
          <p:nvPr/>
        </p:nvSpPr>
        <p:spPr>
          <a:xfrm>
            <a:off x="1956865" y="3455583"/>
            <a:ext cx="5221876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stage loop closing Using GPS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recognition for GPS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ICP  (overlap)</a:t>
            </a:r>
          </a:p>
        </p:txBody>
      </p:sp>
    </p:spTree>
    <p:extLst>
      <p:ext uri="{BB962C8B-B14F-4D97-AF65-F5344CB8AC3E}">
        <p14:creationId xmlns:p14="http://schemas.microsoft.com/office/powerpoint/2010/main" val="90248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Motivat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ion &amp; contribute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pointNetvlad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DFB56-44C3-B2CC-6718-09C118208C32}"/>
              </a:ext>
            </a:extLst>
          </p:cNvPr>
          <p:cNvSpPr txBox="1"/>
          <p:nvPr/>
        </p:nvSpPr>
        <p:spPr>
          <a:xfrm>
            <a:off x="891370" y="3479462"/>
            <a:ext cx="7352866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(1). Paper prove that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netVLAD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use point cloud feature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netVLAD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symmetric function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Permutation Invariance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(2). New loss function (lazy triplet, lazy quadruplet)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18ADB-1185-22E7-B589-AA010DF5275F}"/>
              </a:ext>
            </a:extLst>
          </p:cNvPr>
          <p:cNvSpPr txBox="1"/>
          <p:nvPr/>
        </p:nvSpPr>
        <p:spPr>
          <a:xfrm>
            <a:off x="1170802" y="2201165"/>
            <a:ext cx="6964375" cy="117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ko-KR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NetVLAD</a:t>
            </a: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only point cloud</a:t>
            </a:r>
          </a:p>
          <a:p>
            <a:pPr algn="ctr">
              <a:lnSpc>
                <a:spcPct val="150000"/>
              </a:lnSpc>
            </a:pP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39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pointnetVLAD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overview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429B8C-8070-8856-AB62-6788BDBB0D12}"/>
              </a:ext>
            </a:extLst>
          </p:cNvPr>
          <p:cNvSpPr txBox="1"/>
          <p:nvPr/>
        </p:nvSpPr>
        <p:spPr>
          <a:xfrm>
            <a:off x="1833416" y="2145446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pointNet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3035472" y="2679725"/>
            <a:ext cx="1" cy="815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429B8C-8070-8856-AB62-6788BDBB0D12}"/>
              </a:ext>
            </a:extLst>
          </p:cNvPr>
          <p:cNvSpPr txBox="1"/>
          <p:nvPr/>
        </p:nvSpPr>
        <p:spPr>
          <a:xfrm>
            <a:off x="4470802" y="2083728"/>
            <a:ext cx="240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VLAD Vector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(pooling) </a:t>
            </a: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>
            <a:off x="5672858" y="2847032"/>
            <a:ext cx="0" cy="810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24CF5CC-CB10-7929-ECE6-F783A9464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063" y="3429000"/>
            <a:ext cx="6713114" cy="18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pointnetVLAD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pointnet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2A7297-3C78-DD1D-BC80-AE3947050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158" y="1710870"/>
            <a:ext cx="3107290" cy="1742870"/>
          </a:xfrm>
          <a:prstGeom prst="rect">
            <a:avLst/>
          </a:prstGeom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BDD7DB84-CCCB-3A1F-74C6-7FA5DB5BD12A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2596131" y="3454629"/>
            <a:ext cx="925845" cy="6750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7077B1B-1100-1A51-AD00-51F0AC5171FD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5659107" y="3355690"/>
            <a:ext cx="925844" cy="9091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A4AB88-A225-F990-BC90-4DF25E7633EC}"/>
              </a:ext>
            </a:extLst>
          </p:cNvPr>
          <p:cNvSpPr txBox="1"/>
          <p:nvPr/>
        </p:nvSpPr>
        <p:spPr>
          <a:xfrm>
            <a:off x="1948446" y="4255063"/>
            <a:ext cx="1546192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{P1,…}, P </a:t>
            </a:r>
            <a:r>
              <a:rPr lang="el-GR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4FDB2-C83B-29A2-BA0C-D1731118C977}"/>
              </a:ext>
            </a:extLst>
          </p:cNvPr>
          <p:cNvSpPr txBox="1"/>
          <p:nvPr/>
        </p:nvSpPr>
        <p:spPr>
          <a:xfrm>
            <a:off x="5765543" y="4273169"/>
            <a:ext cx="1622085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P` = {P`1,…}, P` </a:t>
            </a:r>
            <a:r>
              <a:rPr lang="el-GR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16977-359E-6E9A-AB1C-E45C8DA75DD9}"/>
              </a:ext>
            </a:extLst>
          </p:cNvPr>
          <p:cNvSpPr txBox="1"/>
          <p:nvPr/>
        </p:nvSpPr>
        <p:spPr>
          <a:xfrm>
            <a:off x="1880693" y="4822755"/>
            <a:ext cx="537421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 cloud 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pointNet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point cloud feature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PointNet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similar role that 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9972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pointnetVLAD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Point feature &amp; 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16977-359E-6E9A-AB1C-E45C8DA75DD9}"/>
              </a:ext>
            </a:extLst>
          </p:cNvPr>
          <p:cNvSpPr txBox="1"/>
          <p:nvPr/>
        </p:nvSpPr>
        <p:spPr>
          <a:xfrm>
            <a:off x="1880692" y="4659793"/>
            <a:ext cx="537421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 feature is permutation invariance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 want to using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netVLAD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into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pointcloud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netVLAD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should must symmetric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fuction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259A63-CFAE-68E1-2E35-944906A41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599" y="1897231"/>
            <a:ext cx="4024406" cy="21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5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pointnetVLAD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Point feature &amp; 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netVLAD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081570-691B-0FF9-73C7-4DAF2AD66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81" y="1987734"/>
            <a:ext cx="3507879" cy="413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BA1BA0-3B18-4976-B85F-098E59156F1F}"/>
              </a:ext>
            </a:extLst>
          </p:cNvPr>
          <p:cNvSpPr txBox="1"/>
          <p:nvPr/>
        </p:nvSpPr>
        <p:spPr>
          <a:xfrm>
            <a:off x="5034708" y="2930337"/>
            <a:ext cx="3410025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NetVLAD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module output is order invariant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AB3F3-CD56-4C21-B593-8F62494B4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870" y="4744214"/>
            <a:ext cx="3582758" cy="29049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BE771F2-6A3A-4C22-AF07-B8AFF73E5808}"/>
              </a:ext>
            </a:extLst>
          </p:cNvPr>
          <p:cNvCxnSpPr/>
          <p:nvPr/>
        </p:nvCxnSpPr>
        <p:spPr>
          <a:xfrm>
            <a:off x="4994870" y="5034708"/>
            <a:ext cx="35578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85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pointnetVLAD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Lazy triplet &amp; quadruplet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A1BA0-3B18-4976-B85F-098E59156F1F}"/>
              </a:ext>
            </a:extLst>
          </p:cNvPr>
          <p:cNvSpPr txBox="1"/>
          <p:nvPr/>
        </p:nvSpPr>
        <p:spPr>
          <a:xfrm>
            <a:off x="1857651" y="5757442"/>
            <a:ext cx="542029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Faster than original triplet &amp; quadruplet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18A4DA-058C-4547-8E6E-F6F252A1B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751" y="3056171"/>
            <a:ext cx="5774090" cy="48213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891C4C5-EADD-4931-959B-6D99AA3D7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167" y="1780609"/>
            <a:ext cx="5529266" cy="90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EC98AF-8687-4C86-86E7-B5A1C48F9212}"/>
              </a:ext>
            </a:extLst>
          </p:cNvPr>
          <p:cNvSpPr txBox="1"/>
          <p:nvPr/>
        </p:nvSpPr>
        <p:spPr>
          <a:xfrm>
            <a:off x="3365745" y="2399889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Netvlad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2F6CB-2E8A-42BB-B3E5-796816AB76AB}"/>
              </a:ext>
            </a:extLst>
          </p:cNvPr>
          <p:cNvSpPr txBox="1"/>
          <p:nvPr/>
        </p:nvSpPr>
        <p:spPr>
          <a:xfrm>
            <a:off x="3365742" y="3538302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triplet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0D8EAA-E3D3-400C-9749-54BF3EADC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241" y="4154728"/>
            <a:ext cx="5287113" cy="8478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20D8A8-9E41-46F6-8A24-ABECEFA1B0DF}"/>
              </a:ext>
            </a:extLst>
          </p:cNvPr>
          <p:cNvSpPr txBox="1"/>
          <p:nvPr/>
        </p:nvSpPr>
        <p:spPr>
          <a:xfrm>
            <a:off x="3365741" y="5002571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quadruplet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FE4677-A434-4AF7-849F-7D97F3159A67}"/>
              </a:ext>
            </a:extLst>
          </p:cNvPr>
          <p:cNvSpPr/>
          <p:nvPr/>
        </p:nvSpPr>
        <p:spPr>
          <a:xfrm>
            <a:off x="1680751" y="2966224"/>
            <a:ext cx="5946683" cy="24867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E8EA79-E0D4-41F2-B289-34D2BF47B3E8}"/>
              </a:ext>
            </a:extLst>
          </p:cNvPr>
          <p:cNvSpPr/>
          <p:nvPr/>
        </p:nvSpPr>
        <p:spPr>
          <a:xfrm>
            <a:off x="1680750" y="1722863"/>
            <a:ext cx="5946683" cy="105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42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7872</TotalTime>
  <Words>532</Words>
  <Application>Microsoft Office PowerPoint</Application>
  <PresentationFormat>화면 슬라이드 쇼(4:3)</PresentationFormat>
  <Paragraphs>167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Wingdings</vt:lpstr>
      <vt:lpstr>Arial</vt:lpstr>
      <vt:lpstr>Times New Roman</vt:lpstr>
      <vt:lpstr>나눔고딕</vt:lpstr>
      <vt:lpstr>맑은 고딕</vt:lpstr>
      <vt:lpstr>Office 테마</vt:lpstr>
      <vt:lpstr>pointnetVLAD &amp; patch netvlad</vt:lpstr>
      <vt:lpstr>pointnetVLAD</vt:lpstr>
      <vt:lpstr>Topic – netVLAD from point cloud</vt:lpstr>
      <vt:lpstr>Motivation &amp; contribute</vt:lpstr>
      <vt:lpstr>pointnetVLAD</vt:lpstr>
      <vt:lpstr>pointnetVLAD</vt:lpstr>
      <vt:lpstr>pointnetVLAD</vt:lpstr>
      <vt:lpstr>pointnetVLAD</vt:lpstr>
      <vt:lpstr>pointnetVLAD</vt:lpstr>
      <vt:lpstr>pointnetVLAD</vt:lpstr>
      <vt:lpstr>pointnetVLAD</vt:lpstr>
      <vt:lpstr>Patch - netVLAD</vt:lpstr>
      <vt:lpstr>Topic – improvement netVLAD</vt:lpstr>
      <vt:lpstr>Topic – improvement netVLAD</vt:lpstr>
      <vt:lpstr>Motivation &amp; contribute</vt:lpstr>
      <vt:lpstr>Patch - netVLAD</vt:lpstr>
      <vt:lpstr>Patch - netVLAD</vt:lpstr>
      <vt:lpstr>Patch - netVLAD</vt:lpstr>
      <vt:lpstr>Patch - netVLAD</vt:lpstr>
      <vt:lpstr>Patch - netVLAD</vt:lpstr>
      <vt:lpstr>Patch - netVLAD</vt:lpstr>
      <vt:lpstr>Patch - netVLAD</vt:lpstr>
      <vt:lpstr>Patch - netVLAD</vt:lpstr>
      <vt:lpstr>Q &amp; 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강경수</cp:lastModifiedBy>
  <cp:revision>1459</cp:revision>
  <cp:lastPrinted>2011-08-28T13:13:29Z</cp:lastPrinted>
  <dcterms:created xsi:type="dcterms:W3CDTF">2011-08-24T01:05:33Z</dcterms:created>
  <dcterms:modified xsi:type="dcterms:W3CDTF">2022-10-05T08:35:19Z</dcterms:modified>
</cp:coreProperties>
</file>