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58" r:id="rId5"/>
    <p:sldId id="263" r:id="rId6"/>
    <p:sldId id="259" r:id="rId7"/>
    <p:sldId id="264" r:id="rId8"/>
    <p:sldId id="265" r:id="rId9"/>
    <p:sldId id="260" r:id="rId10"/>
    <p:sldId id="261" r:id="rId11"/>
    <p:sldId id="262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8"/>
    <p:restoredTop sz="89604"/>
  </p:normalViewPr>
  <p:slideViewPr>
    <p:cSldViewPr snapToGrid="0" snapToObjects="1">
      <p:cViewPr varScale="1">
        <p:scale>
          <a:sx n="75" d="100"/>
          <a:sy n="75" d="100"/>
        </p:scale>
        <p:origin x="160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5A79D-599B-3B48-84D4-35AFA0A1A26D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70E6B-DAAF-9F4C-9D1E-0E3713A5DC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891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9930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내용 밑에는 </a:t>
            </a:r>
            <a:r>
              <a:rPr lang="en-US" altLang="ko-KR" dirty="0"/>
              <a:t>slot </a:t>
            </a:r>
            <a:r>
              <a:rPr lang="en-US" altLang="ko-KR" dirty="0" err="1"/>
              <a:t>permuation</a:t>
            </a:r>
            <a:r>
              <a:rPr lang="en-US" altLang="ko-KR" dirty="0"/>
              <a:t> </a:t>
            </a:r>
            <a:r>
              <a:rPr lang="ko-KR" altLang="en-US" dirty="0"/>
              <a:t>에 대해서 </a:t>
            </a:r>
            <a:r>
              <a:rPr lang="ko-KR" altLang="en-US" dirty="0" err="1"/>
              <a:t>적혀있는듯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755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행렬</a:t>
            </a:r>
            <a:r>
              <a:rPr lang="en-US" altLang="ko-KR" dirty="0"/>
              <a:t>-</a:t>
            </a:r>
            <a:r>
              <a:rPr lang="ko-KR" altLang="en-US" dirty="0"/>
              <a:t>벡터 </a:t>
            </a:r>
            <a:r>
              <a:rPr lang="ko-KR" altLang="en-US" dirty="0" err="1"/>
              <a:t>곱연산</a:t>
            </a:r>
            <a:r>
              <a:rPr lang="ko-KR" altLang="en-US" dirty="0"/>
              <a:t> </a:t>
            </a:r>
            <a:r>
              <a:rPr lang="en-US" altLang="ko-KR" dirty="0"/>
              <a:t>A-z</a:t>
            </a:r>
            <a:r>
              <a:rPr lang="ko-KR" altLang="en-US" dirty="0"/>
              <a:t>는 로테이션의 조합과 스칼라 곱으로 표현된다</a:t>
            </a:r>
            <a:r>
              <a:rPr lang="en-US" altLang="ko-KR" dirty="0"/>
              <a:t>.</a:t>
            </a:r>
          </a:p>
          <a:p>
            <a:r>
              <a:rPr lang="en-US" dirty="0"/>
              <a:t>P(</a:t>
            </a:r>
            <a:r>
              <a:rPr lang="en-US" dirty="0" err="1"/>
              <a:t>z;j</a:t>
            </a:r>
            <a:r>
              <a:rPr lang="en-US" dirty="0"/>
              <a:t>)</a:t>
            </a:r>
            <a:r>
              <a:rPr lang="ko-KR" altLang="en-US" dirty="0"/>
              <a:t>는 </a:t>
            </a:r>
            <a:r>
              <a:rPr lang="en-US" altLang="ko-KR" dirty="0" err="1"/>
              <a:t>ct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의 로테이션으로 동형 </a:t>
            </a:r>
            <a:r>
              <a:rPr lang="ko-KR" altLang="en-US" dirty="0" err="1"/>
              <a:t>연산될</a:t>
            </a:r>
            <a:r>
              <a:rPr lang="ko-KR" altLang="en-US" dirty="0"/>
              <a:t> 수 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Hadamard</a:t>
            </a:r>
            <a:r>
              <a:rPr lang="ko-KR" altLang="en-US" dirty="0"/>
              <a:t> 스칼라 곱은 </a:t>
            </a:r>
            <a:r>
              <a:rPr lang="ko-KR" altLang="en-US" dirty="0" err="1"/>
              <a:t>타우</a:t>
            </a:r>
            <a:r>
              <a:rPr lang="en-US" altLang="ko-KR" dirty="0"/>
              <a:t>-1(</a:t>
            </a:r>
            <a:r>
              <a:rPr lang="en-US" altLang="ko-KR" dirty="0" err="1"/>
              <a:t>uj</a:t>
            </a:r>
            <a:r>
              <a:rPr lang="en-US" altLang="ko-KR" dirty="0"/>
              <a:t>)</a:t>
            </a:r>
            <a:r>
              <a:rPr lang="ko-KR" altLang="en-US" dirty="0"/>
              <a:t>의 곱으로 행해질 수 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5256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알고리즘은 </a:t>
            </a:r>
            <a:r>
              <a:rPr lang="en-US" altLang="ko-KR" dirty="0"/>
              <a:t>N/2-1</a:t>
            </a:r>
            <a:r>
              <a:rPr lang="ko-KR" altLang="en-US" dirty="0"/>
              <a:t>번의 로테이션과 </a:t>
            </a:r>
            <a:r>
              <a:rPr lang="en-US" altLang="ko-KR" dirty="0"/>
              <a:t>N </a:t>
            </a:r>
            <a:r>
              <a:rPr lang="ko-KR" altLang="en-US" dirty="0"/>
              <a:t>번의 곱셈을 요구한다</a:t>
            </a:r>
            <a:r>
              <a:rPr lang="en-US" altLang="ko-KR" dirty="0"/>
              <a:t>.</a:t>
            </a:r>
            <a:r>
              <a:rPr lang="ko-KR" altLang="en-US" dirty="0"/>
              <a:t> 하지만 </a:t>
            </a:r>
            <a:r>
              <a:rPr lang="en-US" altLang="ko-KR" dirty="0"/>
              <a:t>Baby-step Giant-step </a:t>
            </a:r>
            <a:r>
              <a:rPr lang="ko-KR" altLang="en-US" dirty="0"/>
              <a:t>알고리즘으로 복잡도를 낮출 수 있다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3566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생기는 에러는 스케일링 </a:t>
            </a:r>
            <a:r>
              <a:rPr lang="ko-KR" altLang="en-US" dirty="0" err="1"/>
              <a:t>팩터로</a:t>
            </a:r>
            <a:r>
              <a:rPr lang="ko-KR" altLang="en-US" dirty="0"/>
              <a:t> 처리가 가능하다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641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411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F(t) </a:t>
            </a:r>
            <a:r>
              <a:rPr lang="ko-KR" altLang="en-US" dirty="0"/>
              <a:t>함수에 단순히 다항식 보간</a:t>
            </a:r>
            <a:r>
              <a:rPr lang="en-US" altLang="ko-KR" dirty="0"/>
              <a:t>(?)</a:t>
            </a:r>
            <a:r>
              <a:rPr lang="ko-KR" altLang="en-US" dirty="0"/>
              <a:t>을 하면 파라미터 크기나 컴퓨팅 코스트가 너무 커지게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반올림 연산의 장점을 활용하여 서킷의 </a:t>
            </a:r>
            <a:r>
              <a:rPr lang="ko-KR" altLang="en-US" dirty="0" err="1"/>
              <a:t>뎁스와</a:t>
            </a:r>
            <a:r>
              <a:rPr lang="ko-KR" altLang="en-US" dirty="0"/>
              <a:t> </a:t>
            </a:r>
            <a:r>
              <a:rPr lang="en-US" altLang="ko-KR" dirty="0"/>
              <a:t>evaluation </a:t>
            </a:r>
            <a:r>
              <a:rPr lang="ko-KR" altLang="en-US" dirty="0"/>
              <a:t>복잡도를 낮추었다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0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589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en-US" altLang="ko-KR" dirty="0"/>
              <a:t>m</a:t>
            </a:r>
            <a:r>
              <a:rPr lang="ko-KR" altLang="en-US" dirty="0"/>
              <a:t>이 여전히 </a:t>
            </a:r>
            <a:r>
              <a:rPr lang="en-US" altLang="ko-KR" dirty="0"/>
              <a:t>modulus q </a:t>
            </a:r>
            <a:r>
              <a:rPr lang="ko-KR" altLang="en-US" dirty="0"/>
              <a:t>보다 훨씬 작다고 가정하자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I</a:t>
            </a:r>
            <a:r>
              <a:rPr lang="ko-KR" altLang="en-US" dirty="0"/>
              <a:t>는 아까 정한 </a:t>
            </a:r>
            <a:r>
              <a:rPr lang="en-US" altLang="ko-KR" dirty="0"/>
              <a:t>K</a:t>
            </a:r>
            <a:r>
              <a:rPr lang="ko-KR" altLang="en-US" dirty="0"/>
              <a:t>보다 작다고 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가정은 </a:t>
            </a:r>
            <a:r>
              <a:rPr lang="en-US" altLang="ko-KR" dirty="0"/>
              <a:t>reasonable</a:t>
            </a:r>
            <a:r>
              <a:rPr lang="ko-KR" altLang="en-US" dirty="0"/>
              <a:t> 하다</a:t>
            </a:r>
            <a:r>
              <a:rPr lang="en-US" altLang="ko-KR" dirty="0"/>
              <a:t>.</a:t>
            </a:r>
            <a:r>
              <a:rPr lang="ko-KR" altLang="en-US" dirty="0"/>
              <a:t> 왜냐하면 암호문의 </a:t>
            </a:r>
            <a:r>
              <a:rPr lang="ko-KR" altLang="en-US" dirty="0" err="1"/>
              <a:t>모듈러스가</a:t>
            </a:r>
            <a:r>
              <a:rPr lang="ko-KR" altLang="en-US" dirty="0"/>
              <a:t> 너무 </a:t>
            </a:r>
            <a:r>
              <a:rPr lang="ko-KR" altLang="en-US" dirty="0" err="1"/>
              <a:t>작아지기</a:t>
            </a:r>
            <a:r>
              <a:rPr lang="ko-KR" altLang="en-US" dirty="0"/>
              <a:t> 전에 </a:t>
            </a:r>
            <a:r>
              <a:rPr lang="en-US" altLang="ko-KR" dirty="0"/>
              <a:t>bootstrapping</a:t>
            </a:r>
            <a:r>
              <a:rPr lang="ko-KR" altLang="en-US" dirty="0"/>
              <a:t>을 시작할 수 있기 때문이다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993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en-US" altLang="ko-KR" dirty="0"/>
              <a:t>m</a:t>
            </a:r>
            <a:r>
              <a:rPr lang="ko-KR" altLang="en-US" dirty="0"/>
              <a:t>이 여전히 </a:t>
            </a:r>
            <a:r>
              <a:rPr lang="en-US" altLang="ko-KR" dirty="0"/>
              <a:t>modulus q </a:t>
            </a:r>
            <a:r>
              <a:rPr lang="ko-KR" altLang="en-US" dirty="0"/>
              <a:t>보다 훨씬 작다고 가정하자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I</a:t>
            </a:r>
            <a:r>
              <a:rPr lang="ko-KR" altLang="en-US" dirty="0"/>
              <a:t>는 아까 정한 </a:t>
            </a:r>
            <a:r>
              <a:rPr lang="en-US" altLang="ko-KR" dirty="0"/>
              <a:t>K</a:t>
            </a:r>
            <a:r>
              <a:rPr lang="ko-KR" altLang="en-US" dirty="0"/>
              <a:t>보다 작다고 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가정은 </a:t>
            </a:r>
            <a:r>
              <a:rPr lang="en-US" altLang="ko-KR" dirty="0"/>
              <a:t>reasonable</a:t>
            </a:r>
            <a:r>
              <a:rPr lang="ko-KR" altLang="en-US" dirty="0"/>
              <a:t> 하다</a:t>
            </a:r>
            <a:r>
              <a:rPr lang="en-US" altLang="ko-KR" dirty="0"/>
              <a:t>.</a:t>
            </a:r>
            <a:r>
              <a:rPr lang="ko-KR" altLang="en-US" dirty="0"/>
              <a:t> 왜냐하면 암호문의 </a:t>
            </a:r>
            <a:r>
              <a:rPr lang="ko-KR" altLang="en-US" dirty="0" err="1"/>
              <a:t>모듈러스가</a:t>
            </a:r>
            <a:r>
              <a:rPr lang="ko-KR" altLang="en-US" dirty="0"/>
              <a:t> 너무 </a:t>
            </a:r>
            <a:r>
              <a:rPr lang="ko-KR" altLang="en-US" dirty="0" err="1"/>
              <a:t>작아지기</a:t>
            </a:r>
            <a:r>
              <a:rPr lang="ko-KR" altLang="en-US" dirty="0"/>
              <a:t> 전에 </a:t>
            </a:r>
            <a:r>
              <a:rPr lang="en-US" altLang="ko-KR" dirty="0"/>
              <a:t>bootstrapping</a:t>
            </a:r>
            <a:r>
              <a:rPr lang="ko-KR" altLang="en-US" dirty="0"/>
              <a:t>을 시작할 수 있기 때문이다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81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다항함수가 아니라는 것은 </a:t>
            </a:r>
            <a:r>
              <a:rPr lang="en-US" altLang="ko-KR" dirty="0"/>
              <a:t>HE </a:t>
            </a:r>
            <a:r>
              <a:rPr lang="ko-KR" altLang="en-US" dirty="0" err="1"/>
              <a:t>스킴에</a:t>
            </a:r>
            <a:r>
              <a:rPr lang="ko-KR" altLang="en-US" dirty="0"/>
              <a:t> 바로 사용할 수 없다는 것을 의미한다</a:t>
            </a:r>
            <a:r>
              <a:rPr lang="en-US" altLang="ko-KR" dirty="0"/>
              <a:t>.</a:t>
            </a:r>
          </a:p>
          <a:p>
            <a:r>
              <a:rPr lang="en-KR" dirty="0"/>
              <a:t>S(t)</a:t>
            </a:r>
            <a:r>
              <a:rPr lang="ko-KR" altLang="en-US" dirty="0" err="1"/>
              <a:t>를</a:t>
            </a:r>
            <a:r>
              <a:rPr lang="ko-KR" altLang="en-US" dirty="0"/>
              <a:t> 테일러 다항식으로 바꾸면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높은 정확도에도 불구하고</a:t>
            </a:r>
            <a:r>
              <a:rPr lang="en-US" altLang="ko-KR" dirty="0"/>
              <a:t>,</a:t>
            </a:r>
            <a:r>
              <a:rPr lang="ko-KR" altLang="en-US" dirty="0"/>
              <a:t> 이 방법은 실용적으로 사용될 수 없다</a:t>
            </a:r>
            <a:r>
              <a:rPr lang="en-US" altLang="ko-KR" dirty="0"/>
              <a:t>.</a:t>
            </a:r>
          </a:p>
          <a:p>
            <a:r>
              <a:rPr lang="en-US" dirty="0"/>
              <a:t>Complexity</a:t>
            </a:r>
            <a:r>
              <a:rPr lang="ko-KR" altLang="en-US" dirty="0"/>
              <a:t>가 </a:t>
            </a:r>
            <a:r>
              <a:rPr lang="en-US" altLang="ko-KR" dirty="0"/>
              <a:t>circuit</a:t>
            </a:r>
            <a:r>
              <a:rPr lang="ko-KR" altLang="en-US" dirty="0"/>
              <a:t>의 </a:t>
            </a:r>
            <a:r>
              <a:rPr lang="en-US" altLang="ko-KR" dirty="0"/>
              <a:t>depth</a:t>
            </a:r>
            <a:r>
              <a:rPr lang="ko-KR" altLang="en-US" dirty="0"/>
              <a:t>에 따라 지수적으로 증가한다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844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배각공식을 활용해서 삼각함수의 작은 정의역을 확장할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HEAAN</a:t>
            </a:r>
            <a:r>
              <a:rPr lang="ko-KR" altLang="en-US" dirty="0"/>
              <a:t> </a:t>
            </a:r>
            <a:r>
              <a:rPr lang="ko-KR" altLang="en-US" dirty="0" err="1"/>
              <a:t>스킴은</a:t>
            </a:r>
            <a:r>
              <a:rPr lang="ko-KR" altLang="en-US" dirty="0"/>
              <a:t> 복소수를 암호화하기에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evaluation </a:t>
            </a:r>
            <a:r>
              <a:rPr lang="ko-KR" altLang="en-US" dirty="0"/>
              <a:t>알고리즘은 복소수 지수 함수를 활용하여 간단</a:t>
            </a:r>
            <a:r>
              <a:rPr lang="en-US" altLang="ko-KR" dirty="0"/>
              <a:t>(?)</a:t>
            </a:r>
            <a:r>
              <a:rPr lang="ko-KR" altLang="en-US" dirty="0"/>
              <a:t>해 져야한다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110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HEAAN </a:t>
            </a:r>
            <a:r>
              <a:rPr lang="ko-KR" altLang="en-US" dirty="0" err="1"/>
              <a:t>스킴을</a:t>
            </a:r>
            <a:r>
              <a:rPr lang="ko-KR" altLang="en-US" dirty="0"/>
              <a:t> 생각하면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encryption,</a:t>
            </a:r>
            <a:r>
              <a:rPr lang="ko-KR" altLang="en-US" dirty="0"/>
              <a:t> </a:t>
            </a:r>
            <a:r>
              <a:rPr lang="en-US" altLang="ko-KR" dirty="0"/>
              <a:t>evaluation,</a:t>
            </a:r>
            <a:r>
              <a:rPr lang="ko-KR" altLang="en-US" dirty="0"/>
              <a:t> </a:t>
            </a:r>
            <a:r>
              <a:rPr lang="en-US" altLang="ko-KR" dirty="0"/>
              <a:t>rescaling,</a:t>
            </a:r>
            <a:r>
              <a:rPr lang="ko-KR" altLang="en-US" dirty="0"/>
              <a:t> </a:t>
            </a:r>
            <a:r>
              <a:rPr lang="en-US" altLang="ko-KR" dirty="0"/>
              <a:t>slot</a:t>
            </a:r>
            <a:r>
              <a:rPr lang="ko-KR" altLang="en-US" dirty="0"/>
              <a:t> </a:t>
            </a:r>
            <a:r>
              <a:rPr lang="en-US" altLang="ko-KR" dirty="0"/>
              <a:t>permutation </a:t>
            </a:r>
            <a:r>
              <a:rPr lang="ko-KR" altLang="en-US" dirty="0"/>
              <a:t>과정들에 계속 작은 복소수 에러가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decryption formula</a:t>
            </a:r>
            <a:r>
              <a:rPr lang="ko-KR" altLang="en-US" dirty="0"/>
              <a:t> 는 그 작은 복소수 에러를 수용</a:t>
            </a:r>
            <a:r>
              <a:rPr lang="en-US" altLang="ko-KR" dirty="0"/>
              <a:t>(?)</a:t>
            </a:r>
            <a:r>
              <a:rPr lang="ko-KR" altLang="en-US" dirty="0"/>
              <a:t>할 수 있어야 한다는 제한조건 한가지만 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853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스털링의</a:t>
            </a:r>
            <a:r>
              <a:rPr lang="ko-KR" altLang="en-US" dirty="0"/>
              <a:t> 공식으로부터</a:t>
            </a:r>
            <a:r>
              <a:rPr lang="en-US" altLang="ko-KR" dirty="0"/>
              <a:t>..??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70E6B-DAAF-9F4C-9D1E-0E3713A5DC7A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245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4DF-69C4-F8D2-E4D4-19ECD4957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0CD52-922F-465F-E09B-EEF0D5C23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FA63-2E95-8E5C-688C-6B62624D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D767-E73B-1A28-593A-B1AF97ED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63338-74F3-BFC0-30FD-FEF367E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980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F7D8-D581-4D31-00DA-36A8CAB8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B53FC-367E-3F1B-8167-E6FDD814D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C484-E68A-6386-BCCE-49BEFC63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6C30-698E-24F2-34CB-74B0EC0C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C333A-C04F-AE5C-B8EE-61625DFA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921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22DC7-F14D-6742-0D48-0EF32CEB4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8F14E-0447-CB87-412E-299E93E3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CFBF-4A3F-2ED6-D59E-FC94C25C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98E6-1585-0129-434B-72ADCBE9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3A783-5676-61A5-6E3D-388B88FA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89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3BD8-9847-8172-A348-CCF79AB7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7FC5-4093-D3AE-B93D-A09A64AF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E1B92-8100-404C-45C8-F2600EE6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E8CF-816D-F900-2C4C-0AC9E6A2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1A87-8368-2FA2-12FF-EDFDC2A3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56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D301-B0DD-E417-F030-CAEBE376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B3414-FAF1-10A6-ACD9-A85AB5D4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8D2E-E708-C4EE-D0CC-94C342A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554E-9A73-79AD-20D3-3752F82E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EFDC-8651-E0D5-5FC9-1528DCCD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1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159E-5FDF-6657-B816-D9D2A87B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528D-8A90-9FB6-5EA2-15DE69CC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9D5E6-69B0-BB4C-BB2F-A481F86E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89644-49BC-55A8-FCF1-F529F77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C659-F86E-44FE-C6A9-C61BFE6E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A494-B71A-0323-5A5E-E37FF52E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729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A83B-21DF-B0AC-0BB8-69921E2F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1988-CA03-FCBF-917F-BFED4709F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1743B-1790-3219-91C8-EAF918108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A173E-FB96-322A-CC23-7ABC612B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24D65-8143-6F80-9F7E-FB1CAF0C0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71BF3-4C21-5933-72CF-E98FF8D3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CC2D1-9E5A-C554-6F1E-F6EF1577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935AC-CF47-1A3C-3E21-F3E2FE38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87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935D-616B-3238-8EF7-9443E817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E91F6-1457-F7DA-A90A-5B3F687C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D220F-7539-22AD-3172-0FAF191E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FCEAA-7BB1-7010-CA38-CB21F9C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782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5E011-BB46-BEAA-A51C-D78E1F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C52D4-FA43-A702-A6EA-F9C3FAD8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8361-CFAA-11A0-9CCE-5630A53C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96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34E6-6618-0E4F-A99E-1EA8DAFE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2747-E924-0743-0150-A13207FF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05309-A0D5-00AF-4F0C-111ACE9E4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B3648-C7A6-57ED-8DF5-F63A2018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A7436-F683-5C2A-660B-3EF515E9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C35E8-8310-B25B-026F-476BE095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492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370B-9DA8-617A-8FA1-4BE97B03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7A661-4893-1BED-D95B-8408A0686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05089-BE96-7DD3-1E3E-056A54D65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090C5-9E98-4A49-9219-0B3D128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3D60-1654-0CB0-6C16-A69D1FD9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C5B8-C306-A270-1F2E-0D53A686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60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D75FB-E4AD-4442-F591-0DF14B34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4BF6E-AAE4-E000-7B96-A8713841C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295B-DC6D-3F60-D0D8-BDF77861D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6322-6B20-7944-BAE5-3CB4638AEA77}" type="datetimeFigureOut">
              <a:rPr lang="en-KR" smtClean="0"/>
              <a:t>2022/05/09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0E9B-BA61-785A-976F-D8284297B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4D8FB-1B52-29A1-8BA4-EE9B82B5F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55D4-DDB9-514E-A407-927B4B292E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8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1964-0628-C265-AE09-6BF597562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Bootstrapping for Approximate Homomorphic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BB68-C41E-08E0-CD79-E6528A2F7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A</a:t>
            </a:r>
            <a:r>
              <a:rPr lang="en-US" dirty="0" err="1"/>
              <a:t>CLab</a:t>
            </a:r>
            <a:r>
              <a:rPr lang="en-US" dirty="0"/>
              <a:t> </a:t>
            </a:r>
            <a:r>
              <a:rPr lang="en-US" dirty="0" err="1"/>
              <a:t>Seungbum</a:t>
            </a:r>
            <a:r>
              <a:rPr lang="en-US" dirty="0"/>
              <a:t> Ha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6764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61A0-5F9D-D616-C1A1-6F66A70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Homomorphic Evaluation of the Complex Exponential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08806-B647-5CE6-D4EC-A337929A7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Instead, we can reduce the computational cost by exploiting the following double-angle formulas: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KR" dirty="0"/>
                  <a:t> </a:t>
                </a:r>
              </a:p>
              <a:p>
                <a:endParaRPr lang="en-KR" dirty="0"/>
              </a:p>
              <a:p>
                <a:pPr marL="0" indent="0">
                  <a:buNone/>
                </a:pPr>
                <a:r>
                  <a:rPr lang="en-US" dirty="0"/>
                  <a:t>the error growth from squaring can be bounded by about one bit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08806-B647-5CE6-D4EC-A337929A7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08" t="-18895" r="-603" b="-502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6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CFF3-6E02-5251-9F7E-1919E9E9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Homomorphic Evaluation of the Complex Exponential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52690-69F3-068B-27F9-4C6BC52CD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We take the Taylor polynomial of a small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KR" dirty="0"/>
                  <a:t> as a high-precision approximation of the complex exponential function within a small range. </a:t>
                </a:r>
              </a:p>
              <a:p>
                <a:endParaRPr lang="en-KR" dirty="0"/>
              </a:p>
              <a:p>
                <a:r>
                  <a:rPr lang="en-KR" dirty="0"/>
                  <a:t>Then we perform the squaring operation repeatedly to get an approximation of the complex exponential function over the desirable domain.</a:t>
                </a:r>
              </a:p>
              <a:p>
                <a:endParaRPr lang="en-K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52690-69F3-068B-27F9-4C6BC52CD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80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2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CFF3-6E02-5251-9F7E-1919E9E9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Homomorphic Evaluation of the Complex Exponential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91C3BE-D80B-AB27-3F4F-23729490D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8243" y="1690688"/>
            <a:ext cx="10235514" cy="3627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E7B14-9516-422B-D9AA-F019C6535615}"/>
                  </a:ext>
                </a:extLst>
              </p:cNvPr>
              <p:cNvSpPr txBox="1"/>
              <p:nvPr/>
            </p:nvSpPr>
            <p:spPr>
              <a:xfrm>
                <a:off x="1158593" y="5299535"/>
                <a:ext cx="9874814" cy="1193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size of the initial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)/(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sz="2000" dirty="0"/>
                  <a:t> of the complex exponential function has a small upper bound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sz="2000" dirty="0"/>
                  <a:t>, even the Taylor polynomial of a small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KR" sz="2000" dirty="0"/>
                  <a:t> can be a good approximation to the complex exponential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K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E7B14-9516-422B-D9AA-F019C6535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93" y="5299535"/>
                <a:ext cx="9874814" cy="1193340"/>
              </a:xfrm>
              <a:prstGeom prst="rect">
                <a:avLst/>
              </a:prstGeom>
              <a:blipFill>
                <a:blip r:embed="rId4"/>
                <a:stretch>
                  <a:fillRect l="-643" t="-3158" b="-105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21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F16F-FC1A-68C3-0F2A-5EDA0BE1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Homomorphic Evaluation of the Complex Exponential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D15FE-BAE8-408E-6B99-875B27D09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From the above observation,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is a polynomial of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KR" dirty="0"/>
                  <a:t> and it is an 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≔∆∙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KR" dirty="0"/>
                  <a:t> on a wide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:r>
                  <a:rPr lang="en-KR" dirty="0"/>
                  <a:t>By the congujation operation, we can extract the imaginary (sine) part.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- Section 4.</a:t>
                </a:r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D15FE-BAE8-408E-6B99-875B27D0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8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F16F-FC1A-68C3-0F2A-5EDA0BE1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Homomorphic Evaluation of the Complex Exponential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E00FA-B2DA-AF09-014E-212CD7277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2"/>
          <a:stretch/>
        </p:blipFill>
        <p:spPr>
          <a:xfrm>
            <a:off x="966470" y="1714496"/>
            <a:ext cx="10259060" cy="3301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15940C-54D2-4405-9367-405C9CF484BD}"/>
                  </a:ext>
                </a:extLst>
              </p:cNvPr>
              <p:cNvSpPr txBox="1"/>
              <p:nvPr/>
            </p:nvSpPr>
            <p:spPr>
              <a:xfrm>
                <a:off x="838200" y="5274129"/>
                <a:ext cx="10796482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Asymptotically the choice of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KR" dirty="0"/>
                  <a:t> gives us a sufficiently small error bound.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15940C-54D2-4405-9367-405C9CF4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74129"/>
                <a:ext cx="10796482" cy="410497"/>
              </a:xfrm>
              <a:prstGeom prst="rect">
                <a:avLst/>
              </a:prstGeom>
              <a:blipFill>
                <a:blip r:embed="rId4"/>
                <a:stretch>
                  <a:fillRect l="-588" b="-2121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67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2613-6D5F-DFDE-9AED-9000EFAE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Method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81DA3-DB90-3C74-6E91-730C02A2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649" y="1690688"/>
            <a:ext cx="5158702" cy="2718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030F46-618C-BB8A-EB21-F4964D0D95BC}"/>
                  </a:ext>
                </a:extLst>
              </p:cNvPr>
              <p:cNvSpPr txBox="1"/>
              <p:nvPr/>
            </p:nvSpPr>
            <p:spPr>
              <a:xfrm>
                <a:off x="1387929" y="5355771"/>
                <a:ext cx="7627024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We have identities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𝐶𝑅𝑇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KR" dirty="0"/>
              </a:p>
              <a:p>
                <a:r>
                  <a:rPr lang="en-KR" dirty="0"/>
                  <a:t>This implies that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KR" dirty="0"/>
                  <a:t> can be computed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030F46-618C-BB8A-EB21-F4964D0D9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29" y="5355771"/>
                <a:ext cx="7627024" cy="874598"/>
              </a:xfrm>
              <a:prstGeom prst="rect">
                <a:avLst/>
              </a:prstGeom>
              <a:blipFill>
                <a:blip r:embed="rId3"/>
                <a:stretch>
                  <a:fillRect l="-666" b="-428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2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07AF-46B3-AEEA-680F-75B94904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Key-switching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A0BB5-99B0-8165-7638-BA61B714B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6262" y="1883116"/>
            <a:ext cx="8719476" cy="4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12A3-1FAA-D98A-456C-4012E5F8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and Conjugation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ECB25-67A0-3229-87F8-5150D30E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865" y="1690688"/>
            <a:ext cx="9816269" cy="43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6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12A3-1FAA-D98A-456C-4012E5F8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and Conjugation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058EBA-7FBF-CF3A-369D-723B7836C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541" y="2049917"/>
            <a:ext cx="10662917" cy="32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8FA6-7348-B740-1616-9AE07316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CD34E-139B-BBDE-62E5-D7BD5FC0A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An arbitrary linear transformation over the vector of plaintext slots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KR" dirty="0"/>
                  <a:t> can be represented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KR" b="1" dirty="0"/>
                  <a:t> </a:t>
                </a:r>
                <a:r>
                  <a:rPr lang="en-KR" dirty="0"/>
                  <a:t>for some complex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KR" b="1" dirty="0"/>
                  <a:t>.</a:t>
                </a:r>
              </a:p>
              <a:p>
                <a:endParaRPr lang="en-KR" b="1" dirty="0"/>
              </a:p>
              <a:p>
                <a:r>
                  <a:rPr lang="en-KR" dirty="0"/>
                  <a:t>Specifically,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KR" dirty="0"/>
                  <a:t> denote the shifted diagonal vector of A. Then we have </a:t>
                </a:r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CD34E-139B-BBDE-62E5-D7BD5FC0A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A988C4C-06C1-A85A-0AD0-272E560DE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202" y="5194112"/>
            <a:ext cx="3767596" cy="9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EC48-B23D-C5D8-8857-BF454923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3B972-A81C-7599-6943-6734A51C7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For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KR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KR" dirty="0"/>
                  <a:t> and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KR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denotes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KR" dirty="0"/>
                  <a:t> matrix obtained by concatenating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KR" dirty="0"/>
                  <a:t> in a vertical direction.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3B972-A81C-7599-6943-6734A51C7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1914B6-7CA6-0910-08F8-80DAD4EC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4999"/>
            <a:ext cx="9625799" cy="22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3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814F-B3E1-19D2-8327-5D1774C1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FB72E-A877-6A09-EF96-B5FE88292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7028" y="1690688"/>
            <a:ext cx="8917944" cy="2768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C35959-84C9-95E2-E57A-0B37AF8906D1}"/>
                  </a:ext>
                </a:extLst>
              </p:cNvPr>
              <p:cNvSpPr txBox="1"/>
              <p:nvPr/>
            </p:nvSpPr>
            <p:spPr>
              <a:xfrm>
                <a:off x="342469" y="4680489"/>
                <a:ext cx="11507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Similarly, the second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KR" b="1" dirty="0"/>
                  <a:t> </a:t>
                </a:r>
                <a:r>
                  <a:rPr lang="en-KR" dirty="0"/>
                  <a:t>can be obtained by multiplying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KR" b="1" dirty="0"/>
                  <a:t> </a:t>
                </a:r>
                <a:r>
                  <a:rPr lang="en-KR" dirty="0"/>
                  <a:t>after applying the slot-wise conjugation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KR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C35959-84C9-95E2-E57A-0B37AF890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9" y="4680489"/>
                <a:ext cx="11507061" cy="369332"/>
              </a:xfrm>
              <a:prstGeom prst="rect">
                <a:avLst/>
              </a:prstGeom>
              <a:blipFill>
                <a:blip r:embed="rId4"/>
                <a:stretch>
                  <a:fillRect l="-330" t="-6667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5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DB3E-473D-96AF-CDC5-334FA04E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67034E-544A-6DD7-506C-8CE61B335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1461" y="1690688"/>
            <a:ext cx="7869078" cy="21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0487-5761-57B3-076F-D008CF8B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Sparsely Packed Ciphertext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EE0CC-5B78-4661-B25A-5DF4EAB9E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KR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KR" dirty="0"/>
              </a:p>
              <a:p>
                <a:r>
                  <a:rPr lang="en-KR" dirty="0"/>
                  <a:t>A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is mapped to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KR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KR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KR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:r>
                  <a:rPr lang="en-KR" dirty="0"/>
                  <a:t>If we consider a plaintext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KR" dirty="0"/>
                  <a:t> as a polynomial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KR" dirty="0"/>
                  <a:t> then the image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KR" dirty="0"/>
                  <a:t> through the ordinary decoding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KR" dirty="0"/>
                  <a:t> is obtained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KR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KR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KR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EE0CC-5B78-4661-B25A-5DF4EAB9E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189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39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5542-E5C9-DEF2-3269-A783497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Bootstrapping for HEAAN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2BE4C-165A-4F11-83EC-6D4C08C0E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939" y="1690688"/>
            <a:ext cx="3612122" cy="49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94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0BD-18C1-C718-011A-662D877C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Modulus raising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15298-AD6F-7052-28D0-0DF209859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sk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KR" dirty="0"/>
              </a:p>
              <a:p>
                <a:r>
                  <a:rPr lang="en-US" dirty="0"/>
                  <a:t>I</a:t>
                </a:r>
                <a:r>
                  <a:rPr lang="en-KR" dirty="0"/>
                  <a:t>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KR" dirty="0"/>
                  <a:t> -&gt;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Thus</a:t>
                </a:r>
                <a:r>
                  <a:rPr lang="en-US" dirty="0"/>
                  <a:t> </a:t>
                </a:r>
                <a:r>
                  <a:rPr lang="en-US" dirty="0" err="1"/>
                  <a:t>ct</a:t>
                </a:r>
                <a:r>
                  <a:rPr lang="en-US" dirty="0"/>
                  <a:t> itself can be viewed as an encryption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/>
                  <a:t> in a large modulus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/>
                  <a:t>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ct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sk</m:t>
                                </m:r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Hence we </a:t>
                </a:r>
                <a:r>
                  <a:rPr lang="en-US" dirty="0"/>
                  <a:t>can generate an encryption of the original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b="0" dirty="0"/>
                  <a:t> with a ciphertext modulus larger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15298-AD6F-7052-28D0-0DF209859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3DC73-62D0-631E-40CE-CD1F2BCEEC6F}"/>
                  </a:ext>
                </a:extLst>
              </p:cNvPr>
              <p:cNvSpPr txBox="1"/>
              <p:nvPr/>
            </p:nvSpPr>
            <p:spPr>
              <a:xfrm>
                <a:off x="7704667" y="1690688"/>
                <a:ext cx="2101986" cy="348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3DC73-62D0-631E-40CE-CD1F2BCE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67" y="1690688"/>
                <a:ext cx="2101986" cy="348750"/>
              </a:xfrm>
              <a:prstGeom prst="rect">
                <a:avLst/>
              </a:prstGeom>
              <a:blipFill>
                <a:blip r:embed="rId4"/>
                <a:stretch>
                  <a:fillRect l="-599" r="-599" b="-1034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42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8679-D40E-0DD2-5A79-65EC4ED7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Putting polynomial coefficients in plaintext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2D11-4DE1-1871-2D6B-620B61AE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361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6583-B3F7-222E-E4F6-720211E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E3F54D-3157-493B-D96D-480ABDD53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039" y="1690688"/>
            <a:ext cx="9889922" cy="35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FAC0-A9A8-C04C-4237-8DDA3259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Decryption Formula over the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1A6D4-4A4E-51AB-2B36-090D29AF8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The goal of bootstrapping is to refresh a ciphertext and keep computing on encrypted data.</a:t>
                </a:r>
              </a:p>
              <a:p>
                <a:endParaRPr lang="en-KR" dirty="0"/>
              </a:p>
              <a:p>
                <a:r>
                  <a:rPr lang="en-KR" dirty="0"/>
                  <a:t>Its decryption formula consists of two steps: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</m:e>
                    </m:d>
                  </m:oMath>
                </a14:m>
                <a:r>
                  <a:rPr lang="en-KR" dirty="0"/>
                  <a:t> over the integers and the modular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:r>
                  <a:rPr lang="en-KR" dirty="0"/>
                  <a:t>We therefor have to express this decryption formula efficiently using homomorphic encryptions provided in the HEAAN scheme.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1A6D4-4A4E-51AB-2B36-090D29AF8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6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FAC0-A9A8-C04C-4237-8DDA3259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Decryption Formula over the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1A6D4-4A4E-51AB-2B36-090D29AF8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reduction modular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KR" dirty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KR" dirty="0"/>
                  <a:t> is not represented as a small-degree polynomial.</a:t>
                </a:r>
              </a:p>
              <a:p>
                <a:endParaRPr lang="en-KR" dirty="0"/>
              </a:p>
              <a:p>
                <a:r>
                  <a:rPr lang="en-KR" dirty="0"/>
                  <a:t>We reduce the required circuit depth and the evaluation complexity by exploiting a polynomial approximation of the decryption formula and taking advantage of approximate arithmetic.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1A6D4-4A4E-51AB-2B36-090D29AF8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 r="-132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3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2977-45B3-6C8D-0CA6-D018B605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Approximation of the Modular Reduction Function</a:t>
            </a:r>
            <a:endParaRPr lang="en-K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4C2E8-E004-520E-A536-B3BE6D772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err="1"/>
                  <a:t>sk</a:t>
                </a:r>
                <a:r>
                  <a:rPr lang="en-US" dirty="0"/>
                  <a:t> is sampled from a small distribution, the size of its decryption structure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</m:e>
                    </m:d>
                  </m:oMath>
                </a14:m>
                <a:r>
                  <a:rPr lang="en-KR" dirty="0"/>
                  <a:t> is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KR" dirty="0"/>
                  <a:t> for some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:r>
                  <a:rPr lang="en-KR" dirty="0"/>
                  <a:t>So, decryption formula is defined 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and it maps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KR" dirty="0"/>
                  <a:t> to the reduction modular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:r>
                  <a:rPr lang="en-KR" dirty="0"/>
                  <a:t>It is infeasible to find a good approximation of the modular reduction function since it is not continuous.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4C2E8-E004-520E-A536-B3BE6D772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41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2977-45B3-6C8D-0CA6-D018B605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Approximation of the Modular Reduction Function</a:t>
            </a:r>
            <a:endParaRPr lang="en-K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4C2E8-E004-520E-A536-B3BE6D772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</m:e>
                    </m:d>
                  </m:oMath>
                </a14:m>
                <a:r>
                  <a:rPr lang="en-KR" dirty="0"/>
                  <a:t> can be expressed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KR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KR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:r>
                  <a:rPr lang="en-KR" dirty="0"/>
                  <a:t>Then the modular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KR" dirty="0"/>
                  <a:t> on a restricted domain becomes a </a:t>
                </a:r>
                <a:r>
                  <a:rPr lang="en-KR" i="1" dirty="0"/>
                  <a:t>piecewise linear</a:t>
                </a:r>
                <a:r>
                  <a:rPr lang="en-KR" dirty="0"/>
                  <a:t> function.</a:t>
                </a:r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4C2E8-E004-520E-A536-B3BE6D772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D945EE-684B-C555-9D6B-2084F7651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4333875"/>
            <a:ext cx="6743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3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2977-45B3-6C8D-0CA6-D018B605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Approximation of the Modular Reduction Function</a:t>
            </a:r>
            <a:endParaRPr lang="en-K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4C2E8-E004-520E-A536-B3BE6D772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KR" dirty="0"/>
                  <a:t>This function is the indentity near zero and periodic, so it looks like a part of the scaled sine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KR" dirty="0"/>
              </a:p>
              <a:p>
                <a:pPr marL="0" indent="0">
                  <a:buNone/>
                </a:pPr>
                <a:r>
                  <a:rPr lang="en-KR" dirty="0"/>
                  <a:t>Note that it gives a good approximation to the piecewise linear funciton when an input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KR" dirty="0"/>
                  <a:t> is close to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KR" dirty="0"/>
                  <a:t>.</a:t>
                </a:r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:r>
                  <a:rPr lang="en-KR" dirty="0"/>
                  <a:t>Specifically, an error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is bounded by</a:t>
                </a:r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KR" dirty="0"/>
                  <a:t>hich is equivalently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KR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.</a:t>
                </a:r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4C2E8-E004-520E-A536-B3BE6D772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65" t="-2981" b="-271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2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7ECA-ED7C-6355-A613-D3B0CDA6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Homomorphic Evaluation of the Complex Exponential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739B0B-4F34-F142-9224-8C9DD65E4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KR" dirty="0"/>
                  <a:t>The scaled sine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is a good approximation of the reduction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KR" dirty="0"/>
                  <a:t> </a:t>
                </a:r>
              </a:p>
              <a:p>
                <a:endParaRPr lang="en-KR" dirty="0"/>
              </a:p>
              <a:p>
                <a:r>
                  <a:rPr lang="en-KR" dirty="0"/>
                  <a:t>But it is not polynomial!</a:t>
                </a:r>
              </a:p>
              <a:p>
                <a:endParaRPr lang="en-KR" dirty="0"/>
              </a:p>
              <a:p>
                <a:r>
                  <a:rPr lang="en-US" dirty="0"/>
                  <a:t>Taylor polynomial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KR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:r>
                  <a:rPr lang="en-KR" dirty="0"/>
                  <a:t>The size of error converges to zero very rapidly as the degree grows, an error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i="1" dirty="0"/>
                  <a:t> </a:t>
                </a:r>
                <a:r>
                  <a:rPr lang="en-KR" dirty="0"/>
                  <a:t>and its Taylor polynomial of degree 2d is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KR" i="1" dirty="0"/>
                  <a:t> </a:t>
                </a:r>
                <a:r>
                  <a:rPr lang="en-KR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KR" i="1" dirty="0"/>
                  <a:t> </a:t>
                </a:r>
                <a:r>
                  <a:rPr lang="en-KR" dirty="0"/>
                  <a:t>and it becomes small enough when the degree of the Taylor polynomial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i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739B0B-4F34-F142-9224-8C9DD65E4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965" t="-22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67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1438</Words>
  <Application>Microsoft Macintosh PowerPoint</Application>
  <PresentationFormat>Widescreen</PresentationFormat>
  <Paragraphs>127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Bootstrapping for Approximate Homomorphic Encryption</vt:lpstr>
      <vt:lpstr>Preliminaries</vt:lpstr>
      <vt:lpstr>Preliminaries</vt:lpstr>
      <vt:lpstr>Decryption Formula over the Integers</vt:lpstr>
      <vt:lpstr>Decryption Formula over the Integers</vt:lpstr>
      <vt:lpstr>Approximation of the Modular Reduction Function</vt:lpstr>
      <vt:lpstr>Approximation of the Modular Reduction Function</vt:lpstr>
      <vt:lpstr>Approximation of the Modular Reduction Function</vt:lpstr>
      <vt:lpstr>Homomorphic Evaluation of the Complex Exponential Function</vt:lpstr>
      <vt:lpstr>Homomorphic Evaluation of the Complex Exponential Function</vt:lpstr>
      <vt:lpstr>Homomorphic Evaluation of the Complex Exponential Function</vt:lpstr>
      <vt:lpstr>Homomorphic Evaluation of the Complex Exponential Function</vt:lpstr>
      <vt:lpstr>Homomorphic Evaluation of the Complex Exponential Function</vt:lpstr>
      <vt:lpstr>Homomorphic Evaluation of the Complex Exponential Function</vt:lpstr>
      <vt:lpstr>Packing Method</vt:lpstr>
      <vt:lpstr>Key-switching</vt:lpstr>
      <vt:lpstr>Rotation and Conjugation</vt:lpstr>
      <vt:lpstr>Rotation and Conjugation</vt:lpstr>
      <vt:lpstr>Linear Transformations</vt:lpstr>
      <vt:lpstr>Linear Transformations</vt:lpstr>
      <vt:lpstr>Linear Transformations</vt:lpstr>
      <vt:lpstr>Sparsely Packed Ciphertext</vt:lpstr>
      <vt:lpstr>Bootstrapping for HEAAN</vt:lpstr>
      <vt:lpstr>Modulus raising</vt:lpstr>
      <vt:lpstr>Putting polynomial coefficients in plaintext slots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for Approximate Homomorphic Encryption</dc:title>
  <dc:creator>(학생) 하승범 (산업공학과)</dc:creator>
  <cp:lastModifiedBy>(학생) 하승범 (산업공학과)</cp:lastModifiedBy>
  <cp:revision>4</cp:revision>
  <cp:lastPrinted>2022-05-08T11:27:48Z</cp:lastPrinted>
  <dcterms:created xsi:type="dcterms:W3CDTF">2022-05-06T09:35:28Z</dcterms:created>
  <dcterms:modified xsi:type="dcterms:W3CDTF">2022-05-09T01:12:32Z</dcterms:modified>
</cp:coreProperties>
</file>