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4" r:id="rId3"/>
    <p:sldId id="268" r:id="rId4"/>
    <p:sldId id="275" r:id="rId5"/>
    <p:sldId id="276" r:id="rId6"/>
    <p:sldId id="277" r:id="rId7"/>
    <p:sldId id="278" r:id="rId8"/>
    <p:sldId id="279" r:id="rId9"/>
    <p:sldId id="280" r:id="rId10"/>
    <p:sldId id="281" r:id="rId11"/>
    <p:sldId id="2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1C8"/>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1" autoAdjust="0"/>
    <p:restoredTop sz="72857" autoAdjust="0"/>
  </p:normalViewPr>
  <p:slideViewPr>
    <p:cSldViewPr snapToGrid="0">
      <p:cViewPr varScale="1">
        <p:scale>
          <a:sx n="91" d="100"/>
          <a:sy n="91" d="100"/>
        </p:scale>
        <p:origin x="2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C09EF-B401-4AFD-AE98-EAE5AB0102C1}" type="datetimeFigureOut">
              <a:rPr lang="ko-KR" altLang="en-US" smtClean="0"/>
              <a:t>2022. 5. 18.</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CF2E7-4A76-482D-B18A-DD49837ED59D}" type="slidenum">
              <a:rPr lang="ko-KR" altLang="en-US" smtClean="0"/>
              <a:t>‹#›</a:t>
            </a:fld>
            <a:endParaRPr lang="ko-KR" altLang="en-US"/>
          </a:p>
        </p:txBody>
      </p:sp>
    </p:spTree>
    <p:extLst>
      <p:ext uri="{BB962C8B-B14F-4D97-AF65-F5344CB8AC3E}">
        <p14:creationId xmlns:p14="http://schemas.microsoft.com/office/powerpoint/2010/main" val="263239266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Hello we are pes-</a:t>
            </a:r>
            <a:r>
              <a:rPr kumimoji="1" lang="en-US" altLang="ko-Kore-KR" dirty="0" err="1"/>
              <a:t>guin</a:t>
            </a:r>
            <a:r>
              <a:rPr kumimoji="1" lang="en-US" altLang="ko-Kore-KR" dirty="0"/>
              <a:t> team. Let’s starts presentation</a:t>
            </a:r>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1</a:t>
            </a:fld>
            <a:endParaRPr lang="ko-KR" altLang="en-US"/>
          </a:p>
        </p:txBody>
      </p:sp>
    </p:spTree>
    <p:extLst>
      <p:ext uri="{BB962C8B-B14F-4D97-AF65-F5344CB8AC3E}">
        <p14:creationId xmlns:p14="http://schemas.microsoft.com/office/powerpoint/2010/main" val="153949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R" sz="1200" b="0" i="0" kern="1200" dirty="0">
                <a:solidFill>
                  <a:schemeClr val="tx1"/>
                </a:solidFill>
                <a:effectLst/>
                <a:latin typeface="+mn-lt"/>
                <a:ea typeface="+mn-ea"/>
                <a:cs typeface="+mn-cs"/>
              </a:rPr>
              <a:t>This is a Statistics page where user can view the history of user's posture.</a:t>
            </a:r>
          </a:p>
          <a:p>
            <a:endParaRPr lang="en-US" altLang="ko-KR" sz="1200" b="0" i="0" kern="1200" dirty="0">
              <a:solidFill>
                <a:schemeClr val="tx1"/>
              </a:solidFill>
              <a:effectLst/>
              <a:latin typeface="+mn-lt"/>
              <a:ea typeface="+mn-ea"/>
              <a:cs typeface="+mn-cs"/>
            </a:endParaRPr>
          </a:p>
          <a:p>
            <a:r>
              <a:rPr lang="en" altLang="ko-KR" sz="1200" b="0" i="0" kern="1200" dirty="0">
                <a:solidFill>
                  <a:schemeClr val="tx1"/>
                </a:solidFill>
                <a:effectLst/>
                <a:latin typeface="+mn-lt"/>
                <a:ea typeface="+mn-ea"/>
                <a:cs typeface="+mn-cs"/>
              </a:rPr>
              <a:t>They can see at once what time they were in the right posture through a circular graph.</a:t>
            </a:r>
          </a:p>
          <a:p>
            <a:endParaRPr kumimoji="1" lang="en-US" altLang="ko-Kore-KR" sz="1200" b="0" i="0" kern="1200" dirty="0">
              <a:solidFill>
                <a:schemeClr val="tx1"/>
              </a:solidFill>
              <a:effectLst/>
              <a:latin typeface="+mn-lt"/>
              <a:ea typeface="+mn-ea"/>
              <a:cs typeface="+mn-cs"/>
            </a:endParaRPr>
          </a:p>
          <a:p>
            <a:r>
              <a:rPr kumimoji="1" lang="en-US" altLang="ko-Kore-KR" sz="1200" b="0" i="0" kern="1200" dirty="0">
                <a:solidFill>
                  <a:schemeClr val="tx1"/>
                </a:solidFill>
                <a:effectLst/>
                <a:latin typeface="+mn-lt"/>
                <a:ea typeface="+mn-ea"/>
                <a:cs typeface="+mn-cs"/>
              </a:rPr>
              <a:t>And they can check the </a:t>
            </a:r>
            <a:r>
              <a:rPr lang="en-US" altLang="ko-KR" dirty="0"/>
              <a:t>time spent sitting on the chair is expressed by scoring the time spent sitting in the correct posture.</a:t>
            </a:r>
          </a:p>
          <a:p>
            <a:endParaRPr lang="en-US" altLang="ko-KR" dirty="0"/>
          </a:p>
          <a:p>
            <a:r>
              <a:rPr lang="en" altLang="ko-Kore-KR" sz="1200" b="0" i="0" kern="1200" dirty="0">
                <a:solidFill>
                  <a:schemeClr val="tx1"/>
                </a:solidFill>
                <a:effectLst/>
                <a:latin typeface="+mn-lt"/>
                <a:ea typeface="+mn-ea"/>
                <a:cs typeface="+mn-cs"/>
              </a:rPr>
              <a:t>Our prototype also supports viewing user’s records by day, week, and month.</a:t>
            </a:r>
          </a:p>
          <a:p>
            <a:r>
              <a:rPr lang="en-US" altLang="ko-KR" dirty="0"/>
              <a:t>It's expressed in various colors, like a grass in a </a:t>
            </a:r>
            <a:r>
              <a:rPr lang="en-US" altLang="ko-KR" dirty="0" err="1"/>
              <a:t>github</a:t>
            </a:r>
            <a:r>
              <a:rPr lang="en-US" altLang="ko-KR" dirty="0"/>
              <a:t>.</a:t>
            </a:r>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10</a:t>
            </a:fld>
            <a:endParaRPr lang="ko-KR" altLang="en-US"/>
          </a:p>
        </p:txBody>
      </p:sp>
    </p:spTree>
    <p:extLst>
      <p:ext uri="{BB962C8B-B14F-4D97-AF65-F5344CB8AC3E}">
        <p14:creationId xmlns:p14="http://schemas.microsoft.com/office/powerpoint/2010/main" val="142471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Based on these two low prototypes, we plan to conduct a face to face user study and attempt to create a high prototype.</a:t>
            </a:r>
          </a:p>
          <a:p>
            <a:endParaRPr kumimoji="1" lang="en-US" altLang="ko-Kore-KR" dirty="0"/>
          </a:p>
          <a:p>
            <a:r>
              <a:rPr kumimoji="1" lang="en-US" altLang="ko-Kore-KR" dirty="0"/>
              <a:t>Thank you for </a:t>
            </a:r>
            <a:r>
              <a:rPr kumimoji="1" lang="en-US" altLang="ko-Kore-KR" dirty="0" err="1"/>
              <a:t>listenign</a:t>
            </a:r>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11</a:t>
            </a:fld>
            <a:endParaRPr lang="ko-KR" altLang="en-US"/>
          </a:p>
        </p:txBody>
      </p:sp>
    </p:spTree>
    <p:extLst>
      <p:ext uri="{BB962C8B-B14F-4D97-AF65-F5344CB8AC3E}">
        <p14:creationId xmlns:p14="http://schemas.microsoft.com/office/powerpoint/2010/main" val="366281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User study part.</a:t>
            </a:r>
          </a:p>
          <a:p>
            <a:endParaRPr lang="en-US" altLang="ko-KR" dirty="0"/>
          </a:p>
          <a:p>
            <a:r>
              <a:rPr lang="en-US" altLang="ko-KR" dirty="0"/>
              <a:t>Our team conducted a survey of people using Google Forms in online. Based on these results, we designed our prototypes.</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a:t>
            </a:r>
            <a:r>
              <a:rPr lang="ko-KR" altLang="en-US" dirty="0"/>
              <a:t> </a:t>
            </a:r>
            <a:r>
              <a:rPr lang="en-US" altLang="ko-KR" dirty="0"/>
              <a:t>after</a:t>
            </a:r>
            <a:r>
              <a:rPr lang="ko-KR" altLang="en-US" dirty="0"/>
              <a:t> </a:t>
            </a:r>
            <a:r>
              <a:rPr lang="en-US" altLang="ko-KR" dirty="0"/>
              <a:t>presentation</a:t>
            </a:r>
            <a:r>
              <a:rPr lang="ko-KR" altLang="en-US" dirty="0"/>
              <a:t> </a:t>
            </a:r>
            <a:r>
              <a:rPr lang="en-US" altLang="ko-KR" dirty="0"/>
              <a:t>We’re going to experiment with people using real machines we’ve built. Through this, we plan to receive feedback from people on the machine and make modifications.</a:t>
            </a:r>
            <a:endParaRPr lang="ko-KR" altLang="en-US"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2</a:t>
            </a:fld>
            <a:endParaRPr lang="ko-KR" altLang="en-US"/>
          </a:p>
        </p:txBody>
      </p:sp>
    </p:spTree>
    <p:extLst>
      <p:ext uri="{BB962C8B-B14F-4D97-AF65-F5344CB8AC3E}">
        <p14:creationId xmlns:p14="http://schemas.microsoft.com/office/powerpoint/2010/main" val="163390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At the question, “</a:t>
            </a:r>
            <a:r>
              <a:rPr lang="en-US" altLang="ko-KR" dirty="0"/>
              <a:t>Have you ever tried to maintain good posture?”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Most people want to maintain an correct posture when sitting in a chair.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But, at the question </a:t>
            </a:r>
            <a:r>
              <a:rPr kumimoji="1" lang="en-US" altLang="ko-KR" dirty="0"/>
              <a:t>”</a:t>
            </a:r>
            <a:r>
              <a:rPr lang="en-US" altLang="ko-KR" dirty="0"/>
              <a:t> How much time were you able to maintain the correct posture?</a:t>
            </a:r>
            <a:r>
              <a:rPr kumimoji="0" lang="en-US" altLang="ko-KR" dirty="0"/>
              <a:t> </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People reply that they fail most of the time.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So our team think we really need a device that maintains people’s correct posture</a:t>
            </a:r>
            <a:endParaRPr lang="ko-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3</a:t>
            </a:fld>
            <a:endParaRPr lang="ko-KR" altLang="en-US"/>
          </a:p>
        </p:txBody>
      </p:sp>
    </p:spTree>
    <p:extLst>
      <p:ext uri="{BB962C8B-B14F-4D97-AF65-F5344CB8AC3E}">
        <p14:creationId xmlns:p14="http://schemas.microsoft.com/office/powerpoint/2010/main" val="415197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At the disease question, </a:t>
            </a:r>
            <a:r>
              <a:rPr lang="en-US" altLang="ko-KR" dirty="0"/>
              <a:t>People suffer from many diseases due to incorrect posture. </a:t>
            </a:r>
            <a:endParaRPr lang="ko-KR" altLang="en-US" dirty="0"/>
          </a:p>
          <a:p>
            <a:r>
              <a:rPr lang="en" altLang="ko-Kore-KR" sz="1200" b="0" i="0" kern="1200" dirty="0">
                <a:solidFill>
                  <a:schemeClr val="tx1"/>
                </a:solidFill>
                <a:effectLst/>
                <a:latin typeface="+mn-lt"/>
                <a:ea typeface="+mn-ea"/>
                <a:cs typeface="+mn-cs"/>
              </a:rPr>
              <a:t>Especially, many people had turtle neck disease</a:t>
            </a:r>
          </a:p>
          <a:p>
            <a:endParaRPr kumimoji="1" lang="en" altLang="ko-Kore-KR" sz="1200" b="0" i="0" kern="1200" dirty="0">
              <a:solidFill>
                <a:schemeClr val="tx1"/>
              </a:solidFill>
              <a:effectLst/>
              <a:latin typeface="+mn-lt"/>
              <a:ea typeface="+mn-ea"/>
              <a:cs typeface="+mn-cs"/>
            </a:endParaRPr>
          </a:p>
          <a:p>
            <a:r>
              <a:rPr kumimoji="1" lang="en-US" altLang="ko-KR" sz="1200" b="0" i="0" kern="1200" dirty="0">
                <a:solidFill>
                  <a:schemeClr val="tx1"/>
                </a:solidFill>
                <a:effectLst/>
                <a:latin typeface="+mn-lt"/>
                <a:ea typeface="+mn-ea"/>
                <a:cs typeface="+mn-cs"/>
              </a:rPr>
              <a:t>And</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at</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the</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question</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of</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important</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part</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of</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the</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body,</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most</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people</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think</a:t>
            </a:r>
            <a:r>
              <a:rPr kumimoji="1" lang="ko-KR" altLang="en-US" sz="1200" b="0" i="0" kern="1200" dirty="0">
                <a:solidFill>
                  <a:schemeClr val="tx1"/>
                </a:solidFill>
                <a:effectLst/>
                <a:latin typeface="+mn-lt"/>
                <a:ea typeface="+mn-ea"/>
                <a:cs typeface="+mn-cs"/>
              </a:rPr>
              <a:t> </a:t>
            </a:r>
            <a:r>
              <a:rPr kumimoji="1" lang="en-US" altLang="ko-KR" sz="1200" b="0" i="0" kern="1200" dirty="0">
                <a:solidFill>
                  <a:schemeClr val="tx1"/>
                </a:solidFill>
                <a:effectLst/>
                <a:latin typeface="+mn-lt"/>
                <a:ea typeface="+mn-ea"/>
                <a:cs typeface="+mn-cs"/>
              </a:rPr>
              <a:t>waist.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sz="1200" b="0" i="0" kern="1200" dirty="0">
                <a:solidFill>
                  <a:schemeClr val="tx1"/>
                </a:solidFill>
                <a:effectLst/>
                <a:latin typeface="+mn-lt"/>
                <a:ea typeface="+mn-ea"/>
                <a:cs typeface="+mn-cs"/>
              </a:rPr>
              <a:t>So, </a:t>
            </a:r>
            <a:r>
              <a:rPr lang="en-US" altLang="ko-KR" dirty="0"/>
              <a:t>We build hardware prototypes around the neck and waist by these </a:t>
            </a:r>
            <a:r>
              <a:rPr lang="en-US" altLang="ko-KR"/>
              <a:t>user study.</a:t>
            </a:r>
            <a:endParaRPr lang="ko-KR" altLang="en-US"/>
          </a:p>
          <a:p>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4</a:t>
            </a:fld>
            <a:endParaRPr lang="ko-KR" altLang="en-US"/>
          </a:p>
        </p:txBody>
      </p:sp>
    </p:spTree>
    <p:extLst>
      <p:ext uri="{BB962C8B-B14F-4D97-AF65-F5344CB8AC3E}">
        <p14:creationId xmlns:p14="http://schemas.microsoft.com/office/powerpoint/2010/main" val="302081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ore-KR" sz="1200" b="0" i="0" kern="1200" dirty="0">
                <a:solidFill>
                  <a:schemeClr val="tx1"/>
                </a:solidFill>
                <a:effectLst/>
                <a:latin typeface="+mn-lt"/>
                <a:ea typeface="+mn-ea"/>
                <a:cs typeface="+mn-cs"/>
              </a:rPr>
              <a:t>Hardware </a:t>
            </a:r>
            <a:r>
              <a:rPr lang="en" altLang="ko-Kore-KR" sz="1200" b="0" i="0" kern="1200" dirty="0" err="1">
                <a:solidFill>
                  <a:schemeClr val="tx1"/>
                </a:solidFill>
                <a:effectLst/>
                <a:latin typeface="+mn-lt"/>
                <a:ea typeface="+mn-ea"/>
                <a:cs typeface="+mn-cs"/>
              </a:rPr>
              <a:t>part.We</a:t>
            </a:r>
            <a:r>
              <a:rPr lang="en" altLang="ko-Kore-KR" sz="1200" b="0" i="0" kern="1200" dirty="0">
                <a:solidFill>
                  <a:schemeClr val="tx1"/>
                </a:solidFill>
                <a:effectLst/>
                <a:latin typeface="+mn-lt"/>
                <a:ea typeface="+mn-ea"/>
                <a:cs typeface="+mn-cs"/>
              </a:rPr>
              <a:t> think 4 hardware.</a:t>
            </a:r>
            <a:br>
              <a:rPr lang="en" altLang="ko-Kore-KR" dirty="0"/>
            </a:br>
            <a:br>
              <a:rPr lang="en" altLang="ko-Kore-KR" dirty="0"/>
            </a:br>
            <a:r>
              <a:rPr lang="en" altLang="ko-Kore-KR" sz="1200" b="0" i="0" kern="1200" dirty="0">
                <a:solidFill>
                  <a:schemeClr val="tx1"/>
                </a:solidFill>
                <a:effectLst/>
                <a:latin typeface="+mn-lt"/>
                <a:ea typeface="+mn-ea"/>
                <a:cs typeface="+mn-cs"/>
              </a:rPr>
              <a:t>First</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a:t>
            </a:r>
            <a:r>
              <a:rPr lang="en-US" altLang="ko-KR" dirty="0"/>
              <a:t>Arduino Nano Board</a:t>
            </a:r>
            <a:endParaRPr lang="ko-KR" altLang="en-US" dirty="0"/>
          </a:p>
          <a:p>
            <a:r>
              <a:rPr lang="en" altLang="ko-Kore-KR" sz="1200" b="0" i="0" kern="1200" dirty="0">
                <a:solidFill>
                  <a:schemeClr val="tx1"/>
                </a:solidFill>
                <a:effectLst/>
                <a:latin typeface="+mn-lt"/>
                <a:ea typeface="+mn-ea"/>
                <a:cs typeface="+mn-cs"/>
              </a:rPr>
              <a:t>The reason </a:t>
            </a:r>
            <a:r>
              <a:rPr lang="en-US" altLang="ko-Kore-KR" sz="1200" b="0" i="0" kern="1200" dirty="0">
                <a:solidFill>
                  <a:schemeClr val="tx1"/>
                </a:solidFill>
                <a:effectLst/>
                <a:latin typeface="+mn-lt"/>
                <a:ea typeface="+mn-ea"/>
                <a:cs typeface="+mn-cs"/>
              </a:rPr>
              <a:t>select this </a:t>
            </a:r>
            <a:r>
              <a:rPr lang="en-US" altLang="ko-Kore-KR" sz="1200" b="0" i="0" kern="1200" dirty="0" err="1">
                <a:solidFill>
                  <a:schemeClr val="tx1"/>
                </a:solidFill>
                <a:effectLst/>
                <a:latin typeface="+mn-lt"/>
                <a:ea typeface="+mn-ea"/>
                <a:cs typeface="+mn-cs"/>
              </a:rPr>
              <a:t>nono</a:t>
            </a:r>
            <a:r>
              <a:rPr lang="en-US" altLang="ko-Kore-KR" sz="1200" b="0" i="0" kern="1200" dirty="0">
                <a:solidFill>
                  <a:schemeClr val="tx1"/>
                </a:solidFill>
                <a:effectLst/>
                <a:latin typeface="+mn-lt"/>
                <a:ea typeface="+mn-ea"/>
                <a:cs typeface="+mn-cs"/>
              </a:rPr>
              <a:t> board </a:t>
            </a:r>
            <a:r>
              <a:rPr lang="en" altLang="ko-Kore-KR" sz="1200" b="0" i="0" kern="1200" dirty="0">
                <a:solidFill>
                  <a:schemeClr val="tx1"/>
                </a:solidFill>
                <a:effectLst/>
                <a:latin typeface="+mn-lt"/>
                <a:ea typeface="+mn-ea"/>
                <a:cs typeface="+mn-cs"/>
              </a:rPr>
              <a:t>is that the small size</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does not cause discomfort</a:t>
            </a:r>
            <a:r>
              <a:rPr lang="en" altLang="ko-Kore-KR" sz="1200" b="0" i="0" kern="1200" dirty="0">
                <a:solidFill>
                  <a:schemeClr val="tx1"/>
                </a:solidFill>
                <a:effectLst/>
                <a:latin typeface="+mn-lt"/>
                <a:ea typeface="+mn-ea"/>
                <a:cs typeface="+mn-cs"/>
              </a:rPr>
              <a:t>. And we don’t need many devices to connect and don’t need many other functions.</a:t>
            </a:r>
            <a:endParaRPr kumimoji="1" lang="en" altLang="ko-Kore-KR" sz="1200" b="0" i="0" kern="1200" dirty="0">
              <a:solidFill>
                <a:schemeClr val="tx1"/>
              </a:solidFill>
              <a:effectLst/>
              <a:latin typeface="+mn-lt"/>
              <a:ea typeface="+mn-ea"/>
              <a:cs typeface="+mn-cs"/>
            </a:endParaRPr>
          </a:p>
          <a:p>
            <a:r>
              <a:rPr kumimoji="1" lang="en" altLang="ko-Kore-KR" sz="1200" b="0" i="0" kern="1200" dirty="0">
                <a:solidFill>
                  <a:schemeClr val="tx1"/>
                </a:solidFill>
                <a:effectLst/>
                <a:latin typeface="+mn-lt"/>
                <a:ea typeface="+mn-ea"/>
                <a:cs typeface="+mn-cs"/>
              </a:rPr>
              <a:t>Second is Arduino Bluetooth module </a:t>
            </a:r>
            <a:r>
              <a:rPr kumimoji="1" lang="en" altLang="ko-Kore-KR" sz="1200" b="0" i="0" kern="1200" dirty="0" err="1">
                <a:solidFill>
                  <a:schemeClr val="tx1"/>
                </a:solidFill>
                <a:effectLst/>
                <a:latin typeface="+mn-lt"/>
                <a:ea typeface="+mn-ea"/>
                <a:cs typeface="+mn-cs"/>
              </a:rPr>
              <a:t>hc</a:t>
            </a:r>
            <a:r>
              <a:rPr kumimoji="1" lang="en" altLang="ko-Kore-KR" sz="1200" b="0" i="0" kern="1200" dirty="0">
                <a:solidFill>
                  <a:schemeClr val="tx1"/>
                </a:solidFill>
                <a:effectLst/>
                <a:latin typeface="+mn-lt"/>
                <a:ea typeface="+mn-ea"/>
                <a:cs typeface="+mn-cs"/>
              </a:rPr>
              <a:t> 06.</a:t>
            </a:r>
          </a:p>
          <a:p>
            <a:r>
              <a:rPr lang="en" altLang="ko-Kore-KR" sz="1200" b="0" i="0" kern="1200" dirty="0">
                <a:solidFill>
                  <a:schemeClr val="tx1"/>
                </a:solidFill>
                <a:effectLst/>
                <a:latin typeface="+mn-lt"/>
                <a:ea typeface="+mn-ea"/>
                <a:cs typeface="+mn-cs"/>
              </a:rPr>
              <a:t>It is the most widely used, and our member had experienced it. So we decide it.</a:t>
            </a:r>
          </a:p>
          <a:p>
            <a:endParaRPr kumimoji="1" lang="en" altLang="ko-Kore-KR" sz="1200" b="0" i="0" kern="1200" dirty="0">
              <a:solidFill>
                <a:schemeClr val="tx1"/>
              </a:solidFill>
              <a:effectLst/>
              <a:latin typeface="+mn-lt"/>
              <a:ea typeface="+mn-ea"/>
              <a:cs typeface="+mn-cs"/>
            </a:endParaRPr>
          </a:p>
          <a:p>
            <a:r>
              <a:rPr kumimoji="1" lang="en" altLang="ko-Kore-KR" sz="1200" b="0" i="0" kern="1200" dirty="0">
                <a:solidFill>
                  <a:schemeClr val="tx1"/>
                </a:solidFill>
                <a:effectLst/>
                <a:latin typeface="+mn-lt"/>
                <a:ea typeface="+mn-ea"/>
                <a:cs typeface="+mn-cs"/>
              </a:rPr>
              <a:t>Third item is Lithium Battery charging module and lithium polymer battery </a:t>
            </a:r>
          </a:p>
          <a:p>
            <a:r>
              <a:rPr lang="en-US" altLang="ko-Kore-KR" sz="1200" b="0" i="0" kern="1200" dirty="0">
                <a:solidFill>
                  <a:schemeClr val="tx1"/>
                </a:solidFill>
                <a:effectLst/>
                <a:latin typeface="+mn-lt"/>
                <a:ea typeface="+mn-ea"/>
                <a:cs typeface="+mn-cs"/>
              </a:rPr>
              <a:t>We </a:t>
            </a:r>
            <a:r>
              <a:rPr lang="en" altLang="ko-Kore-KR" sz="1200" b="0" i="0" kern="1200" dirty="0">
                <a:solidFill>
                  <a:schemeClr val="tx1"/>
                </a:solidFill>
                <a:effectLst/>
                <a:latin typeface="+mn-lt"/>
                <a:ea typeface="+mn-ea"/>
                <a:cs typeface="+mn-cs"/>
              </a:rPr>
              <a:t>judged that it would be easy to use 600mAh by repeating charging and discharging.</a:t>
            </a:r>
            <a:endParaRPr kumimoji="1" lang="en" altLang="ko-Kore-KR" sz="1200" b="0" i="0" kern="1200" dirty="0">
              <a:solidFill>
                <a:schemeClr val="tx1"/>
              </a:solidFill>
              <a:effectLst/>
              <a:latin typeface="+mn-lt"/>
              <a:ea typeface="+mn-ea"/>
              <a:cs typeface="+mn-cs"/>
            </a:endParaRPr>
          </a:p>
          <a:p>
            <a:r>
              <a:rPr kumimoji="1" lang="en" altLang="ko-Kore-KR" sz="1200" b="0" i="0" kern="1200" dirty="0">
                <a:solidFill>
                  <a:schemeClr val="tx1"/>
                </a:solidFill>
                <a:effectLst/>
                <a:latin typeface="+mn-lt"/>
                <a:ea typeface="+mn-ea"/>
                <a:cs typeface="+mn-cs"/>
              </a:rPr>
              <a:t>Forth item is Laser distanced sensor</a:t>
            </a:r>
            <a:r>
              <a:rPr kumimoji="1" lang="en-US" altLang="ko-KR" sz="1200" b="0" i="0" kern="1200" dirty="0">
                <a:solidFill>
                  <a:schemeClr val="tx1"/>
                </a:solidFill>
                <a:effectLst/>
                <a:latin typeface="+mn-lt"/>
                <a:ea typeface="+mn-ea"/>
                <a:cs typeface="+mn-cs"/>
              </a:rPr>
              <a:t>.</a:t>
            </a:r>
            <a:endParaRPr kumimoji="1" lang="en" altLang="ko-KR" sz="1200" b="0" i="0" kern="1200" dirty="0">
              <a:solidFill>
                <a:schemeClr val="tx1"/>
              </a:solidFill>
              <a:effectLst/>
              <a:latin typeface="+mn-lt"/>
              <a:ea typeface="+mn-ea"/>
              <a:cs typeface="+mn-cs"/>
            </a:endParaRPr>
          </a:p>
          <a:p>
            <a:r>
              <a:rPr kumimoji="1" lang="en-US" altLang="ko-Kore-KR" sz="1200" b="0" i="0" kern="1200" dirty="0">
                <a:solidFill>
                  <a:schemeClr val="tx1"/>
                </a:solidFill>
                <a:effectLst/>
                <a:latin typeface="+mn-lt"/>
                <a:ea typeface="+mn-ea"/>
                <a:cs typeface="+mn-cs"/>
              </a:rPr>
              <a:t>This sensor </a:t>
            </a:r>
            <a:r>
              <a:rPr lang="en" altLang="ko-Kore-KR" sz="1200" b="0" i="0" kern="1200" dirty="0">
                <a:solidFill>
                  <a:schemeClr val="tx1"/>
                </a:solidFill>
                <a:effectLst/>
                <a:latin typeface="+mn-lt"/>
                <a:ea typeface="+mn-ea"/>
                <a:cs typeface="+mn-cs"/>
              </a:rPr>
              <a:t>was determined that the measurement range was appropriate at 5mm to 200mm, so it was possible to measure within a short distance required by our study, and the size was also selected as small.</a:t>
            </a:r>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5</a:t>
            </a:fld>
            <a:endParaRPr lang="ko-KR" altLang="en-US"/>
          </a:p>
        </p:txBody>
      </p:sp>
    </p:spTree>
    <p:extLst>
      <p:ext uri="{BB962C8B-B14F-4D97-AF65-F5344CB8AC3E}">
        <p14:creationId xmlns:p14="http://schemas.microsoft.com/office/powerpoint/2010/main" val="346818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This picture is a prototype of modules and sensors </a:t>
            </a:r>
            <a:r>
              <a:rPr lang="en-US" altLang="ko-Kore-KR" sz="1200" b="0" i="0" kern="1200" dirty="0">
                <a:solidFill>
                  <a:schemeClr val="tx1"/>
                </a:solidFill>
                <a:effectLst/>
                <a:latin typeface="+mn-lt"/>
                <a:ea typeface="+mn-ea"/>
                <a:cs typeface="+mn-cs"/>
              </a:rPr>
              <a:t>by</a:t>
            </a:r>
            <a:r>
              <a:rPr lang="en" altLang="ko-Kore-KR" sz="1200" b="0" i="0" kern="1200" dirty="0">
                <a:solidFill>
                  <a:schemeClr val="tx1"/>
                </a:solidFill>
                <a:effectLst/>
                <a:latin typeface="+mn-lt"/>
                <a:ea typeface="+mn-ea"/>
                <a:cs typeface="+mn-cs"/>
              </a:rPr>
              <a:t> cutting boxes for attaching them to chairs</a:t>
            </a:r>
            <a:r>
              <a:rPr lang="en-US" altLang="ko-KR" sz="1200" b="0" i="0" kern="1200" dirty="0">
                <a:solidFill>
                  <a:schemeClr val="tx1"/>
                </a:solidFill>
                <a:effectLst/>
                <a:latin typeface="+mn-lt"/>
                <a:ea typeface="+mn-ea"/>
                <a:cs typeface="+mn-cs"/>
              </a:rPr>
              <a:t>.</a:t>
            </a:r>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6</a:t>
            </a:fld>
            <a:endParaRPr lang="ko-KR" altLang="en-US"/>
          </a:p>
        </p:txBody>
      </p:sp>
    </p:spTree>
    <p:extLst>
      <p:ext uri="{BB962C8B-B14F-4D97-AF65-F5344CB8AC3E}">
        <p14:creationId xmlns:p14="http://schemas.microsoft.com/office/powerpoint/2010/main" val="113138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We considered suitable fixing method for sensors and </a:t>
            </a:r>
            <a:r>
              <a:rPr lang="en" altLang="ko-Kore-KR" sz="1200" b="0" i="0" kern="1200" dirty="0" err="1">
                <a:solidFill>
                  <a:schemeClr val="tx1"/>
                </a:solidFill>
                <a:effectLst/>
                <a:latin typeface="+mn-lt"/>
                <a:ea typeface="+mn-ea"/>
                <a:cs typeface="+mn-cs"/>
              </a:rPr>
              <a:t>arduino</a:t>
            </a:r>
            <a:r>
              <a:rPr lang="en" altLang="ko-Kore-KR" sz="1200" b="0" i="0" kern="1200" dirty="0">
                <a:solidFill>
                  <a:schemeClr val="tx1"/>
                </a:solidFill>
                <a:effectLst/>
                <a:latin typeface="+mn-lt"/>
                <a:ea typeface="+mn-ea"/>
                <a:cs typeface="+mn-cs"/>
              </a:rPr>
              <a:t> to chairs. In the case of paper prototypes, rubber bands and double-sided tape were used as shown.</a:t>
            </a:r>
          </a:p>
          <a:p>
            <a:endParaRPr kumimoji="1" lang="en" altLang="ko-Kore-KR" sz="1200" b="0" i="0" kern="1200" dirty="0">
              <a:solidFill>
                <a:schemeClr val="tx1"/>
              </a:solidFill>
              <a:effectLst/>
              <a:latin typeface="+mn-lt"/>
              <a:ea typeface="+mn-ea"/>
              <a:cs typeface="+mn-cs"/>
            </a:endParaRPr>
          </a:p>
          <a:p>
            <a:r>
              <a:rPr kumimoji="1" lang="en" altLang="ko-Kore-KR" dirty="0"/>
              <a:t>we thought of two ways to fix it using strap or double-sided. In the case of double-sided tape, it can be fixed easily, but it is inconvenient to remove. </a:t>
            </a:r>
          </a:p>
          <a:p>
            <a:r>
              <a:rPr kumimoji="1" lang="en" altLang="ko-Kore-KR" dirty="0"/>
              <a:t>In the case of straps, they are easy to attach and detach, but the straps could have caused inconvenience.</a:t>
            </a:r>
          </a:p>
          <a:p>
            <a:endParaRPr kumimoji="1" lang="en" altLang="ko-Kore-KR" dirty="0"/>
          </a:p>
          <a:p>
            <a:r>
              <a:rPr kumimoji="1" lang="en" altLang="ko-Kore-KR" dirty="0"/>
              <a:t>In the case of the prototype, we did not feel any inconvenience in actual use.</a:t>
            </a:r>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7</a:t>
            </a:fld>
            <a:endParaRPr lang="ko-KR" altLang="en-US"/>
          </a:p>
        </p:txBody>
      </p:sp>
    </p:spTree>
    <p:extLst>
      <p:ext uri="{BB962C8B-B14F-4D97-AF65-F5344CB8AC3E}">
        <p14:creationId xmlns:p14="http://schemas.microsoft.com/office/powerpoint/2010/main" val="32806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And next is software prototype</a:t>
            </a:r>
          </a:p>
          <a:p>
            <a:endParaRPr lang="en" altLang="ko-Kore-KR" sz="1200" b="0" i="0" kern="1200" dirty="0">
              <a:solidFill>
                <a:schemeClr val="tx1"/>
              </a:solidFill>
              <a:effectLst/>
              <a:latin typeface="+mn-lt"/>
              <a:ea typeface="+mn-ea"/>
              <a:cs typeface="+mn-cs"/>
            </a:endParaRPr>
          </a:p>
          <a:p>
            <a:r>
              <a:rPr lang="en" altLang="ko-Kore-KR" sz="1200" b="0" i="0" kern="1200" dirty="0">
                <a:solidFill>
                  <a:schemeClr val="tx1"/>
                </a:solidFill>
                <a:effectLst/>
                <a:latin typeface="+mn-lt"/>
                <a:ea typeface="+mn-ea"/>
                <a:cs typeface="+mn-cs"/>
              </a:rPr>
              <a:t>This screen is a home screen, and user can know user’s real-time posture information. Render an animation of a human model on the chair based on the distance information of the sensor attached to the chair.</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If user click the set posture button, A dash-line is created.</a:t>
            </a:r>
          </a:p>
          <a:p>
            <a:r>
              <a:rPr lang="en-US" altLang="ko-KR" sz="1200" b="0" i="0" kern="1200" dirty="0">
                <a:solidFill>
                  <a:schemeClr val="tx1"/>
                </a:solidFill>
                <a:effectLst/>
                <a:latin typeface="+mn-lt"/>
                <a:ea typeface="+mn-ea"/>
                <a:cs typeface="+mn-cs"/>
              </a:rPr>
              <a:t>After the baseline is created, the current posture is marked in blue color if it is located close to the baseline, and red line is marked if it is located away from the baseline. </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If user maintain the wrong posture for more than a certain amount of time, the app will run in the background and receive push notifications that users posture are bad now.</a:t>
            </a:r>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8</a:t>
            </a:fld>
            <a:endParaRPr lang="ko-KR" altLang="en-US"/>
          </a:p>
        </p:txBody>
      </p:sp>
    </p:spTree>
    <p:extLst>
      <p:ext uri="{BB962C8B-B14F-4D97-AF65-F5344CB8AC3E}">
        <p14:creationId xmlns:p14="http://schemas.microsoft.com/office/powerpoint/2010/main" val="347275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This page </a:t>
            </a:r>
            <a:r>
              <a:rPr lang="en-US" altLang="ko-Kore-KR" sz="1200" b="0" i="0" kern="1200" dirty="0">
                <a:solidFill>
                  <a:schemeClr val="tx1"/>
                </a:solidFill>
                <a:effectLst/>
                <a:latin typeface="+mn-lt"/>
                <a:ea typeface="+mn-ea"/>
                <a:cs typeface="+mn-cs"/>
              </a:rPr>
              <a:t>a page that user can </a:t>
            </a:r>
            <a:r>
              <a:rPr lang="en" altLang="ko-Kore-KR" sz="1200" b="0" i="0" kern="1200" dirty="0">
                <a:solidFill>
                  <a:schemeClr val="tx1"/>
                </a:solidFill>
                <a:effectLst/>
                <a:latin typeface="+mn-lt"/>
                <a:ea typeface="+mn-ea"/>
                <a:cs typeface="+mn-cs"/>
              </a:rPr>
              <a:t>set associated with notifications.</a:t>
            </a:r>
            <a:endParaRPr kumimoji="1" lang="en-US" altLang="ko-Kore-KR"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first, Sensitivity part, Set the sensitivity of the measurement the higher the sensitivity, the more sophisticated the position is to be judged.</a:t>
            </a:r>
            <a:endParaRPr lang="ko-KR" altLang="en-US" dirty="0"/>
          </a:p>
          <a:p>
            <a:endParaRPr kumimoji="1" lang="en-US" altLang="ko-Kore-KR"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And at notification time, </a:t>
            </a:r>
            <a:r>
              <a:rPr lang="en-US" altLang="ko-KR" dirty="0"/>
              <a:t>Set the time to push the alarm after how long time the incorrect posture is maintained</a:t>
            </a:r>
            <a:endParaRPr lang="ko-KR" altLang="en-US"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And also can  s</a:t>
            </a:r>
            <a:r>
              <a:rPr lang="en-US" altLang="ko-KR" dirty="0"/>
              <a:t>et the stretching induction alarm.</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Finally User can set chair type with a headrest or without a headrest</a:t>
            </a:r>
            <a:endParaRPr lang="ko-KR" alt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178CF2E7-4A76-482D-B18A-DD49837ED59D}" type="slidenum">
              <a:rPr lang="ko-KR" altLang="en-US" smtClean="0"/>
              <a:t>9</a:t>
            </a:fld>
            <a:endParaRPr lang="ko-KR" altLang="en-US"/>
          </a:p>
        </p:txBody>
      </p:sp>
    </p:spTree>
    <p:extLst>
      <p:ext uri="{BB962C8B-B14F-4D97-AF65-F5344CB8AC3E}">
        <p14:creationId xmlns:p14="http://schemas.microsoft.com/office/powerpoint/2010/main" val="3502084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2987" y="2033841"/>
            <a:ext cx="6638026" cy="939291"/>
          </a:xfrm>
        </p:spPr>
        <p:txBody>
          <a:bodyPr anchor="b">
            <a:normAutofit/>
          </a:bodyPr>
          <a:lstStyle>
            <a:lvl1pPr algn="ctr">
              <a:defRPr sz="4400"/>
            </a:lvl1pPr>
          </a:lstStyle>
          <a:p>
            <a:r>
              <a:rPr lang="ko-KR" altLang="en-US" dirty="0"/>
              <a:t>마스터 제목 스타일 편집</a:t>
            </a:r>
            <a:endParaRPr lang="en-US" dirty="0"/>
          </a:p>
        </p:txBody>
      </p:sp>
      <p:sp>
        <p:nvSpPr>
          <p:cNvPr id="3" name="Subtitle 2"/>
          <p:cNvSpPr>
            <a:spLocks noGrp="1"/>
          </p:cNvSpPr>
          <p:nvPr>
            <p:ph type="subTitle" idx="1"/>
          </p:nvPr>
        </p:nvSpPr>
        <p:spPr>
          <a:xfrm>
            <a:off x="1143000" y="3236913"/>
            <a:ext cx="6858000" cy="762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114860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0" y="1690776"/>
            <a:ext cx="5211433" cy="3398809"/>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132121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4844" y="1319841"/>
            <a:ext cx="5029201" cy="4080295"/>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36004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3472" y="1250831"/>
            <a:ext cx="4977441" cy="3899140"/>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12364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02441" y="100521"/>
            <a:ext cx="8894909" cy="851199"/>
          </a:xfrm>
        </p:spPr>
        <p:txBody>
          <a:bodyPr>
            <a:normAutofit/>
          </a:bodyPr>
          <a:lstStyle>
            <a:lvl1pPr>
              <a:defRPr sz="3200">
                <a:solidFill>
                  <a:schemeClr val="bg1"/>
                </a:solidFill>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628650" y="1328468"/>
            <a:ext cx="7886700" cy="4848495"/>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197107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41" y="100521"/>
            <a:ext cx="8894909" cy="851199"/>
          </a:xfrm>
        </p:spPr>
        <p:txBody>
          <a:bodyPr>
            <a:normAutofit/>
          </a:bodyPr>
          <a:lstStyle>
            <a:lvl1pPr>
              <a:defRPr sz="3200">
                <a:solidFill>
                  <a:schemeClr val="bg1"/>
                </a:solidFill>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628650" y="1328468"/>
            <a:ext cx="7886700" cy="4848495"/>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401683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157653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2855B72-28CA-47A7-8113-27076DE5CBB6}" type="datetimeFigureOut">
              <a:rPr lang="ko-KR" altLang="en-US" smtClean="0"/>
              <a:t>2022. 5. 18.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400014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013" y="136524"/>
            <a:ext cx="7886700" cy="825319"/>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55B72-28CA-47A7-8113-27076DE5CBB6}" type="datetimeFigureOut">
              <a:rPr lang="ko-KR" altLang="en-US" smtClean="0"/>
              <a:t>2022. 5. 18.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A688B-6651-4A9A-A506-6259ABE46593}" type="slidenum">
              <a:rPr lang="ko-KR" altLang="en-US" smtClean="0"/>
              <a:t>‹#›</a:t>
            </a:fld>
            <a:endParaRPr lang="ko-KR" altLang="en-US"/>
          </a:p>
        </p:txBody>
      </p:sp>
    </p:spTree>
    <p:extLst>
      <p:ext uri="{BB962C8B-B14F-4D97-AF65-F5344CB8AC3E}">
        <p14:creationId xmlns:p14="http://schemas.microsoft.com/office/powerpoint/2010/main" val="2723416894"/>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3" r:id="rId3"/>
    <p:sldLayoutId id="2147483674" r:id="rId4"/>
    <p:sldLayoutId id="2147483662" r:id="rId5"/>
    <p:sldLayoutId id="2147483672" r:id="rId6"/>
    <p:sldLayoutId id="2147483667" r:id="rId7"/>
    <p:sldLayoutId id="2147483666" r:id="rId8"/>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D3A0D50F-1E28-4A60-B0AE-F5605BB3842C}"/>
              </a:ext>
            </a:extLst>
          </p:cNvPr>
          <p:cNvSpPr txBox="1">
            <a:spLocks/>
          </p:cNvSpPr>
          <p:nvPr/>
        </p:nvSpPr>
        <p:spPr>
          <a:xfrm>
            <a:off x="1579808" y="955255"/>
            <a:ext cx="6290196" cy="766763"/>
          </a:xfrm>
          <a:prstGeom prst="rect">
            <a:avLst/>
          </a:prstGeom>
        </p:spPr>
        <p:txBody>
          <a:bodyPr>
            <a:normAutofit fontScale="70000" lnSpcReduction="2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야놀자 야체 B" panose="02020603020101020101" pitchFamily="18" charset="-127"/>
                <a:ea typeface="야놀자 야체 B" panose="02020603020101020101" pitchFamily="18" charset="-127"/>
              </a:rPr>
              <a:t>Intro to HCI: Interim Presentation</a:t>
            </a:r>
            <a:endParaRPr lang="ko-KR" altLang="en-US" dirty="0">
              <a:solidFill>
                <a:schemeClr val="bg1"/>
              </a:solidFill>
              <a:latin typeface="야놀자 야체 B" panose="02020603020101020101" pitchFamily="18" charset="-127"/>
              <a:ea typeface="야놀자 야체 B" panose="02020603020101020101" pitchFamily="18" charset="-127"/>
            </a:endParaRPr>
          </a:p>
        </p:txBody>
      </p:sp>
      <p:sp>
        <p:nvSpPr>
          <p:cNvPr id="6" name="직사각형 5">
            <a:extLst>
              <a:ext uri="{FF2B5EF4-FFF2-40B4-BE49-F238E27FC236}">
                <a16:creationId xmlns:a16="http://schemas.microsoft.com/office/drawing/2014/main" id="{442E2026-E0A3-4134-8407-53538C3E852B}"/>
              </a:ext>
            </a:extLst>
          </p:cNvPr>
          <p:cNvSpPr/>
          <p:nvPr/>
        </p:nvSpPr>
        <p:spPr>
          <a:xfrm>
            <a:off x="2466303" y="1744163"/>
            <a:ext cx="421139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야놀자 야체 B" panose="02020603020101020101" pitchFamily="18" charset="-127"/>
              <a:ea typeface="야놀자 야체 B" panose="02020603020101020101" pitchFamily="18" charset="-127"/>
            </a:endParaRPr>
          </a:p>
        </p:txBody>
      </p:sp>
      <p:graphicFrame>
        <p:nvGraphicFramePr>
          <p:cNvPr id="7" name="Table 4">
            <a:extLst>
              <a:ext uri="{FF2B5EF4-FFF2-40B4-BE49-F238E27FC236}">
                <a16:creationId xmlns:a16="http://schemas.microsoft.com/office/drawing/2014/main" id="{6683F677-0F74-40A3-9D91-1779E3025E2C}"/>
              </a:ext>
            </a:extLst>
          </p:cNvPr>
          <p:cNvGraphicFramePr>
            <a:graphicFrameLocks noGrp="1"/>
          </p:cNvGraphicFramePr>
          <p:nvPr>
            <p:extLst>
              <p:ext uri="{D42A27DB-BD31-4B8C-83A1-F6EECF244321}">
                <p14:modId xmlns:p14="http://schemas.microsoft.com/office/powerpoint/2010/main" val="627896490"/>
              </p:ext>
            </p:extLst>
          </p:nvPr>
        </p:nvGraphicFramePr>
        <p:xfrm>
          <a:off x="2066641" y="2010997"/>
          <a:ext cx="5497550" cy="2836006"/>
        </p:xfrm>
        <a:graphic>
          <a:graphicData uri="http://schemas.openxmlformats.org/drawingml/2006/table">
            <a:tbl>
              <a:tblPr firstCol="1" bandRow="1">
                <a:tableStyleId>{2D5ABB26-0587-4C30-8999-92F81FD0307C}</a:tableStyleId>
              </a:tblPr>
              <a:tblGrid>
                <a:gridCol w="1589426">
                  <a:extLst>
                    <a:ext uri="{9D8B030D-6E8A-4147-A177-3AD203B41FA5}">
                      <a16:colId xmlns:a16="http://schemas.microsoft.com/office/drawing/2014/main" val="1532019396"/>
                    </a:ext>
                  </a:extLst>
                </a:gridCol>
                <a:gridCol w="3908124">
                  <a:extLst>
                    <a:ext uri="{9D8B030D-6E8A-4147-A177-3AD203B41FA5}">
                      <a16:colId xmlns:a16="http://schemas.microsoft.com/office/drawing/2014/main" val="979779250"/>
                    </a:ext>
                  </a:extLst>
                </a:gridCol>
              </a:tblGrid>
              <a:tr h="622538">
                <a:tc>
                  <a:txBody>
                    <a:bodyPr/>
                    <a:lstStyle/>
                    <a:p>
                      <a:r>
                        <a:rPr lang="en-KR" sz="1500" dirty="0"/>
                        <a:t>Team </a:t>
                      </a:r>
                      <a:r>
                        <a:rPr lang="en-KR" sz="1500" dirty="0">
                          <a:ea typeface="야놀자 야체 B" panose="02020603020101020101"/>
                        </a:rPr>
                        <a:t>Name</a:t>
                      </a:r>
                    </a:p>
                  </a:txBody>
                  <a:tcPr/>
                </a:tc>
                <a:tc>
                  <a:txBody>
                    <a:bodyPr/>
                    <a:lstStyle/>
                    <a:p>
                      <a:r>
                        <a:rPr lang="en-US" sz="1500" dirty="0">
                          <a:ea typeface="야놀자 야체 B" panose="02020603020101020101"/>
                        </a:rPr>
                        <a:t>Penguin</a:t>
                      </a:r>
                      <a:endParaRPr lang="en-KR" sz="1500" dirty="0">
                        <a:ea typeface="야놀자 야체 B" panose="02020603020101020101"/>
                      </a:endParaRPr>
                    </a:p>
                  </a:txBody>
                  <a:tcPr/>
                </a:tc>
                <a:extLst>
                  <a:ext uri="{0D108BD9-81ED-4DB2-BD59-A6C34878D82A}">
                    <a16:rowId xmlns:a16="http://schemas.microsoft.com/office/drawing/2014/main" val="949993589"/>
                  </a:ext>
                </a:extLst>
              </a:tr>
              <a:tr h="622538">
                <a:tc>
                  <a:txBody>
                    <a:bodyPr/>
                    <a:lstStyle/>
                    <a:p>
                      <a:r>
                        <a:rPr lang="en-KR" sz="1500" dirty="0"/>
                        <a:t>Project Name</a:t>
                      </a:r>
                    </a:p>
                  </a:txBody>
                  <a:tcPr/>
                </a:tc>
                <a:tc>
                  <a:txBody>
                    <a:bodyPr/>
                    <a:lstStyle/>
                    <a:p>
                      <a:r>
                        <a:rPr lang="en-US" sz="1500" dirty="0">
                          <a:ea typeface="야놀자 야체 B" panose="02020603020101020101"/>
                        </a:rPr>
                        <a:t>Pos-</a:t>
                      </a:r>
                      <a:r>
                        <a:rPr lang="en-US" sz="1500" dirty="0" err="1">
                          <a:ea typeface="야놀자 야체 B" panose="02020603020101020101"/>
                        </a:rPr>
                        <a:t>guin</a:t>
                      </a:r>
                      <a:endParaRPr lang="en-KR" sz="1500" dirty="0">
                        <a:ea typeface="야놀자 야체 B" panose="02020603020101020101"/>
                      </a:endParaRPr>
                    </a:p>
                  </a:txBody>
                  <a:tcPr/>
                </a:tc>
                <a:extLst>
                  <a:ext uri="{0D108BD9-81ED-4DB2-BD59-A6C34878D82A}">
                    <a16:rowId xmlns:a16="http://schemas.microsoft.com/office/drawing/2014/main" val="1344290787"/>
                  </a:ext>
                </a:extLst>
              </a:tr>
              <a:tr h="622538">
                <a:tc>
                  <a:txBody>
                    <a:bodyPr/>
                    <a:lstStyle/>
                    <a:p>
                      <a:r>
                        <a:rPr lang="en-KR" sz="1500" dirty="0"/>
                        <a:t>Project Title</a:t>
                      </a:r>
                    </a:p>
                  </a:txBody>
                  <a:tcPr/>
                </a:tc>
                <a:tc>
                  <a:txBody>
                    <a:bodyPr/>
                    <a:lstStyle/>
                    <a:p>
                      <a:r>
                        <a:rPr lang="en-KR" sz="1500" dirty="0"/>
                        <a:t>A notification app that uses Arduino to keep a good posture</a:t>
                      </a:r>
                    </a:p>
                  </a:txBody>
                  <a:tcPr/>
                </a:tc>
                <a:extLst>
                  <a:ext uri="{0D108BD9-81ED-4DB2-BD59-A6C34878D82A}">
                    <a16:rowId xmlns:a16="http://schemas.microsoft.com/office/drawing/2014/main" val="419993205"/>
                  </a:ext>
                </a:extLst>
              </a:tr>
              <a:tr h="622538">
                <a:tc>
                  <a:txBody>
                    <a:bodyPr/>
                    <a:lstStyle/>
                    <a:p>
                      <a:r>
                        <a:rPr lang="en-KR" sz="1500" dirty="0"/>
                        <a:t>Team Members</a:t>
                      </a:r>
                    </a:p>
                  </a:txBody>
                  <a:tcPr/>
                </a:tc>
                <a:tc>
                  <a:txBody>
                    <a:bodyPr/>
                    <a:lstStyle/>
                    <a:p>
                      <a:r>
                        <a:rPr lang="en-US" sz="1500" dirty="0"/>
                        <a:t>Park </a:t>
                      </a:r>
                      <a:r>
                        <a:rPr lang="en-US" sz="1500" dirty="0" err="1"/>
                        <a:t>SooGeun</a:t>
                      </a:r>
                      <a:r>
                        <a:rPr lang="en-US" sz="1500" dirty="0"/>
                        <a:t>, Lee </a:t>
                      </a:r>
                      <a:r>
                        <a:rPr lang="en-US" sz="1500" dirty="0" err="1"/>
                        <a:t>MinSik</a:t>
                      </a:r>
                      <a:r>
                        <a:rPr lang="en-US" sz="1500" dirty="0"/>
                        <a:t>, Lee </a:t>
                      </a:r>
                      <a:r>
                        <a:rPr lang="en-US" sz="1500" dirty="0" err="1"/>
                        <a:t>MinJae</a:t>
                      </a:r>
                      <a:endParaRPr lang="en-US" sz="1500" dirty="0"/>
                    </a:p>
                    <a:p>
                      <a:r>
                        <a:rPr lang="en-US" sz="1500" dirty="0" err="1"/>
                        <a:t>Im</a:t>
                      </a:r>
                      <a:r>
                        <a:rPr lang="en-US" sz="1500" dirty="0"/>
                        <a:t> </a:t>
                      </a:r>
                      <a:r>
                        <a:rPr lang="en-US" sz="1500" dirty="0" err="1"/>
                        <a:t>GiBum</a:t>
                      </a:r>
                      <a:r>
                        <a:rPr lang="en-US" sz="1500" dirty="0"/>
                        <a:t>, Jang </a:t>
                      </a:r>
                      <a:r>
                        <a:rPr lang="en-US" sz="1500" dirty="0" err="1"/>
                        <a:t>InGyu</a:t>
                      </a:r>
                      <a:r>
                        <a:rPr lang="en-US" sz="1500" dirty="0"/>
                        <a:t>, Han </a:t>
                      </a:r>
                      <a:r>
                        <a:rPr lang="en-US" sz="1500" dirty="0" err="1"/>
                        <a:t>TaeJun</a:t>
                      </a:r>
                      <a:endParaRPr lang="en-KR" sz="1500" dirty="0"/>
                    </a:p>
                  </a:txBody>
                  <a:tcPr/>
                </a:tc>
                <a:extLst>
                  <a:ext uri="{0D108BD9-81ED-4DB2-BD59-A6C34878D82A}">
                    <a16:rowId xmlns:a16="http://schemas.microsoft.com/office/drawing/2014/main" val="213459179"/>
                  </a:ext>
                </a:extLst>
              </a:tr>
              <a:tr h="345854">
                <a:tc>
                  <a:txBody>
                    <a:bodyPr/>
                    <a:lstStyle/>
                    <a:p>
                      <a:endParaRPr lang="en-KR" sz="1500" dirty="0"/>
                    </a:p>
                  </a:txBody>
                  <a:tcPr/>
                </a:tc>
                <a:tc>
                  <a:txBody>
                    <a:bodyPr/>
                    <a:lstStyle/>
                    <a:p>
                      <a:endParaRPr lang="en-KR" sz="1500" dirty="0"/>
                    </a:p>
                  </a:txBody>
                  <a:tcPr/>
                </a:tc>
                <a:extLst>
                  <a:ext uri="{0D108BD9-81ED-4DB2-BD59-A6C34878D82A}">
                    <a16:rowId xmlns:a16="http://schemas.microsoft.com/office/drawing/2014/main" val="719113333"/>
                  </a:ext>
                </a:extLst>
              </a:tr>
            </a:tbl>
          </a:graphicData>
        </a:graphic>
      </p:graphicFrame>
    </p:spTree>
    <p:extLst>
      <p:ext uri="{BB962C8B-B14F-4D97-AF65-F5344CB8AC3E}">
        <p14:creationId xmlns:p14="http://schemas.microsoft.com/office/powerpoint/2010/main" val="155034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84B66-EC8B-DD31-AA97-1FAA7F40FA49}"/>
              </a:ext>
            </a:extLst>
          </p:cNvPr>
          <p:cNvSpPr>
            <a:spLocks noGrp="1"/>
          </p:cNvSpPr>
          <p:nvPr>
            <p:ph type="title"/>
          </p:nvPr>
        </p:nvSpPr>
        <p:spPr/>
        <p:txBody>
          <a:bodyPr/>
          <a:lstStyle/>
          <a:p>
            <a:r>
              <a:rPr lang="en-US" altLang="ko-KR" dirty="0"/>
              <a:t>Statistics Screen</a:t>
            </a:r>
            <a:endParaRPr lang="ko-KR" altLang="en-US" dirty="0"/>
          </a:p>
        </p:txBody>
      </p:sp>
      <p:pic>
        <p:nvPicPr>
          <p:cNvPr id="5" name="그림 4">
            <a:extLst>
              <a:ext uri="{FF2B5EF4-FFF2-40B4-BE49-F238E27FC236}">
                <a16:creationId xmlns:a16="http://schemas.microsoft.com/office/drawing/2014/main" id="{484BD827-F6B5-F03F-82AA-6E44E5C74D0A}"/>
              </a:ext>
            </a:extLst>
          </p:cNvPr>
          <p:cNvPicPr>
            <a:picLocks noChangeAspect="1"/>
          </p:cNvPicPr>
          <p:nvPr/>
        </p:nvPicPr>
        <p:blipFill>
          <a:blip r:embed="rId3"/>
          <a:stretch>
            <a:fillRect/>
          </a:stretch>
        </p:blipFill>
        <p:spPr>
          <a:xfrm>
            <a:off x="146650" y="863030"/>
            <a:ext cx="2693477" cy="5675846"/>
          </a:xfrm>
          <a:prstGeom prst="rect">
            <a:avLst/>
          </a:prstGeom>
        </p:spPr>
      </p:pic>
      <p:sp>
        <p:nvSpPr>
          <p:cNvPr id="6" name="사각형: 둥근 모서리 5">
            <a:extLst>
              <a:ext uri="{FF2B5EF4-FFF2-40B4-BE49-F238E27FC236}">
                <a16:creationId xmlns:a16="http://schemas.microsoft.com/office/drawing/2014/main" id="{4DCB3376-42BF-3B95-AE1D-37082761BA2C}"/>
              </a:ext>
            </a:extLst>
          </p:cNvPr>
          <p:cNvSpPr/>
          <p:nvPr/>
        </p:nvSpPr>
        <p:spPr>
          <a:xfrm>
            <a:off x="3870656" y="2007488"/>
            <a:ext cx="4520050" cy="947526"/>
          </a:xfrm>
          <a:prstGeom prst="roundRect">
            <a:avLst/>
          </a:prstGeom>
          <a:solidFill>
            <a:schemeClr val="accent2"/>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The time spent sitting on the chair is expressed by scoring the time spent sitting in the correct posture.</a:t>
            </a:r>
            <a:endParaRPr lang="ko-KR" altLang="en-US" dirty="0"/>
          </a:p>
        </p:txBody>
      </p:sp>
      <p:sp>
        <p:nvSpPr>
          <p:cNvPr id="7" name="화살표: 오른쪽 6">
            <a:extLst>
              <a:ext uri="{FF2B5EF4-FFF2-40B4-BE49-F238E27FC236}">
                <a16:creationId xmlns:a16="http://schemas.microsoft.com/office/drawing/2014/main" id="{FF080938-6CA0-C112-83B6-5E4CCA66EF4E}"/>
              </a:ext>
            </a:extLst>
          </p:cNvPr>
          <p:cNvSpPr/>
          <p:nvPr/>
        </p:nvSpPr>
        <p:spPr>
          <a:xfrm>
            <a:off x="2884336" y="2224397"/>
            <a:ext cx="842481" cy="513708"/>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F1C2231C-CF23-427E-2778-757D708FC65F}"/>
              </a:ext>
            </a:extLst>
          </p:cNvPr>
          <p:cNvSpPr/>
          <p:nvPr/>
        </p:nvSpPr>
        <p:spPr>
          <a:xfrm>
            <a:off x="3870656" y="3753928"/>
            <a:ext cx="4520050" cy="947526"/>
          </a:xfrm>
          <a:prstGeom prst="roundRect">
            <a:avLst/>
          </a:prstGeom>
          <a:solidFill>
            <a:schemeClr val="accent2"/>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View daily, weekly, and monthly statistics. Each item can be easily identified through color.</a:t>
            </a:r>
            <a:endParaRPr lang="ko-KR" altLang="en-US" dirty="0"/>
          </a:p>
        </p:txBody>
      </p:sp>
      <p:sp>
        <p:nvSpPr>
          <p:cNvPr id="9" name="화살표: 오른쪽 8">
            <a:extLst>
              <a:ext uri="{FF2B5EF4-FFF2-40B4-BE49-F238E27FC236}">
                <a16:creationId xmlns:a16="http://schemas.microsoft.com/office/drawing/2014/main" id="{4D64A376-2F4C-58D6-5ACE-950AEF85DF31}"/>
              </a:ext>
            </a:extLst>
          </p:cNvPr>
          <p:cNvSpPr/>
          <p:nvPr/>
        </p:nvSpPr>
        <p:spPr>
          <a:xfrm>
            <a:off x="2884336" y="3970837"/>
            <a:ext cx="842481" cy="513708"/>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794D5F9-440A-C2F7-3AEE-E2C8D4F20739}"/>
              </a:ext>
            </a:extLst>
          </p:cNvPr>
          <p:cNvSpPr/>
          <p:nvPr/>
        </p:nvSpPr>
        <p:spPr>
          <a:xfrm>
            <a:off x="3870656" y="5026605"/>
            <a:ext cx="4520050" cy="947526"/>
          </a:xfrm>
          <a:prstGeom prst="roundRect">
            <a:avLst/>
          </a:prstGeom>
          <a:solidFill>
            <a:schemeClr val="accent2"/>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Day: like home</a:t>
            </a:r>
          </a:p>
          <a:p>
            <a:pPr algn="ctr"/>
            <a:r>
              <a:rPr lang="en-US" altLang="ko-KR" dirty="0"/>
              <a:t>Week: each day of week</a:t>
            </a:r>
          </a:p>
          <a:p>
            <a:pPr algn="ctr"/>
            <a:r>
              <a:rPr lang="en-US" altLang="ko-KR" dirty="0"/>
              <a:t>Month:  each day</a:t>
            </a:r>
            <a:endParaRPr lang="ko-KR" altLang="en-US" dirty="0"/>
          </a:p>
        </p:txBody>
      </p:sp>
      <p:sp>
        <p:nvSpPr>
          <p:cNvPr id="11" name="화살표: 오른쪽 10">
            <a:extLst>
              <a:ext uri="{FF2B5EF4-FFF2-40B4-BE49-F238E27FC236}">
                <a16:creationId xmlns:a16="http://schemas.microsoft.com/office/drawing/2014/main" id="{47446F49-FE7B-D44C-DD34-9D98CC9C3C5A}"/>
              </a:ext>
            </a:extLst>
          </p:cNvPr>
          <p:cNvSpPr/>
          <p:nvPr/>
        </p:nvSpPr>
        <p:spPr>
          <a:xfrm>
            <a:off x="2867668" y="5203569"/>
            <a:ext cx="842481" cy="513708"/>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910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500"/>
                                        <p:tgtEl>
                                          <p:spTgt spid="7"/>
                                        </p:tgtEl>
                                      </p:cBhvr>
                                    </p:animEffect>
                                    <p:anim calcmode="lin" valueType="num">
                                      <p:cBhvr>
                                        <p:cTn id="19" dur="500"/>
                                        <p:tgtEl>
                                          <p:spTgt spid="7"/>
                                        </p:tgtEl>
                                        <p:attrNameLst>
                                          <p:attrName>ppt_x</p:attrName>
                                        </p:attrNameLst>
                                      </p:cBhvr>
                                      <p:tavLst>
                                        <p:tav tm="0">
                                          <p:val>
                                            <p:strVal val="ppt_x"/>
                                          </p:val>
                                        </p:tav>
                                        <p:tav tm="100000">
                                          <p:val>
                                            <p:strVal val="ppt_x"/>
                                          </p:val>
                                        </p:tav>
                                      </p:tavLst>
                                    </p:anim>
                                    <p:anim calcmode="lin" valueType="num">
                                      <p:cBhvr>
                                        <p:cTn id="20" dur="500"/>
                                        <p:tgtEl>
                                          <p:spTgt spid="7"/>
                                        </p:tgtEl>
                                        <p:attrNameLst>
                                          <p:attrName>ppt_y</p:attrName>
                                        </p:attrNameLst>
                                      </p:cBhvr>
                                      <p:tavLst>
                                        <p:tav tm="0">
                                          <p:val>
                                            <p:strVal val="ppt_y"/>
                                          </p:val>
                                        </p:tav>
                                        <p:tav tm="100000">
                                          <p:val>
                                            <p:strVal val="ppt_y+.1"/>
                                          </p:val>
                                        </p:tav>
                                      </p:tavLst>
                                    </p:anim>
                                    <p:set>
                                      <p:cBhvr>
                                        <p:cTn id="21" dur="1" fill="hold">
                                          <p:stCondLst>
                                            <p:cond delay="499"/>
                                          </p:stCondLst>
                                        </p:cTn>
                                        <p:tgtEl>
                                          <p:spTgt spid="7"/>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500"/>
                                        <p:tgtEl>
                                          <p:spTgt spid="6"/>
                                        </p:tgtEl>
                                      </p:cBhvr>
                                    </p:animEffect>
                                    <p:anim calcmode="lin" valueType="num">
                                      <p:cBhvr>
                                        <p:cTn id="24" dur="500"/>
                                        <p:tgtEl>
                                          <p:spTgt spid="6"/>
                                        </p:tgtEl>
                                        <p:attrNameLst>
                                          <p:attrName>ppt_x</p:attrName>
                                        </p:attrNameLst>
                                      </p:cBhvr>
                                      <p:tavLst>
                                        <p:tav tm="0">
                                          <p:val>
                                            <p:strVal val="ppt_x"/>
                                          </p:val>
                                        </p:tav>
                                        <p:tav tm="100000">
                                          <p:val>
                                            <p:strVal val="ppt_x"/>
                                          </p:val>
                                        </p:tav>
                                      </p:tavLst>
                                    </p:anim>
                                    <p:anim calcmode="lin" valueType="num">
                                      <p:cBhvr>
                                        <p:cTn id="25" dur="500"/>
                                        <p:tgtEl>
                                          <p:spTgt spid="6"/>
                                        </p:tgtEl>
                                        <p:attrNameLst>
                                          <p:attrName>ppt_y</p:attrName>
                                        </p:attrNameLst>
                                      </p:cBhvr>
                                      <p:tavLst>
                                        <p:tav tm="0">
                                          <p:val>
                                            <p:strVal val="ppt_y"/>
                                          </p:val>
                                        </p:tav>
                                        <p:tav tm="100000">
                                          <p:val>
                                            <p:strVal val="ppt_y+.1"/>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1" nodeType="clickEffect">
                                  <p:stCondLst>
                                    <p:cond delay="0"/>
                                  </p:stCondLst>
                                  <p:childTnLst>
                                    <p:animEffect transition="out" filter="fade">
                                      <p:cBhvr>
                                        <p:cTn id="42" dur="500"/>
                                        <p:tgtEl>
                                          <p:spTgt spid="9"/>
                                        </p:tgtEl>
                                      </p:cBhvr>
                                    </p:animEffect>
                                    <p:anim calcmode="lin" valueType="num">
                                      <p:cBhvr>
                                        <p:cTn id="43" dur="500"/>
                                        <p:tgtEl>
                                          <p:spTgt spid="9"/>
                                        </p:tgtEl>
                                        <p:attrNameLst>
                                          <p:attrName>ppt_x</p:attrName>
                                        </p:attrNameLst>
                                      </p:cBhvr>
                                      <p:tavLst>
                                        <p:tav tm="0">
                                          <p:val>
                                            <p:strVal val="ppt_x"/>
                                          </p:val>
                                        </p:tav>
                                        <p:tav tm="100000">
                                          <p:val>
                                            <p:strVal val="ppt_x"/>
                                          </p:val>
                                        </p:tav>
                                      </p:tavLst>
                                    </p:anim>
                                    <p:anim calcmode="lin" valueType="num">
                                      <p:cBhvr>
                                        <p:cTn id="44" dur="500"/>
                                        <p:tgtEl>
                                          <p:spTgt spid="9"/>
                                        </p:tgtEl>
                                        <p:attrNameLst>
                                          <p:attrName>ppt_y</p:attrName>
                                        </p:attrNameLst>
                                      </p:cBhvr>
                                      <p:tavLst>
                                        <p:tav tm="0">
                                          <p:val>
                                            <p:strVal val="ppt_y"/>
                                          </p:val>
                                        </p:tav>
                                        <p:tav tm="100000">
                                          <p:val>
                                            <p:strVal val="ppt_y+.1"/>
                                          </p:val>
                                        </p:tav>
                                      </p:tavLst>
                                    </p:anim>
                                    <p:set>
                                      <p:cBhvr>
                                        <p:cTn id="45" dur="1" fill="hold">
                                          <p:stCondLst>
                                            <p:cond delay="499"/>
                                          </p:stCondLst>
                                        </p:cTn>
                                        <p:tgtEl>
                                          <p:spTgt spid="9"/>
                                        </p:tgtEl>
                                        <p:attrNameLst>
                                          <p:attrName>style.visibility</p:attrName>
                                        </p:attrNameLst>
                                      </p:cBhvr>
                                      <p:to>
                                        <p:strVal val="hidden"/>
                                      </p:to>
                                    </p:set>
                                  </p:childTnLst>
                                </p:cTn>
                              </p:par>
                              <p:par>
                                <p:cTn id="46" presetID="42" presetClass="exit" presetSubtype="0" fill="hold" grpId="1" nodeType="withEffect">
                                  <p:stCondLst>
                                    <p:cond delay="0"/>
                                  </p:stCondLst>
                                  <p:childTnLst>
                                    <p:animEffect transition="out" filter="fade">
                                      <p:cBhvr>
                                        <p:cTn id="47" dur="500"/>
                                        <p:tgtEl>
                                          <p:spTgt spid="8"/>
                                        </p:tgtEl>
                                      </p:cBhvr>
                                    </p:animEffect>
                                    <p:anim calcmode="lin" valueType="num">
                                      <p:cBhvr>
                                        <p:cTn id="48" dur="500"/>
                                        <p:tgtEl>
                                          <p:spTgt spid="8"/>
                                        </p:tgtEl>
                                        <p:attrNameLst>
                                          <p:attrName>ppt_x</p:attrName>
                                        </p:attrNameLst>
                                      </p:cBhvr>
                                      <p:tavLst>
                                        <p:tav tm="0">
                                          <p:val>
                                            <p:strVal val="ppt_x"/>
                                          </p:val>
                                        </p:tav>
                                        <p:tav tm="100000">
                                          <p:val>
                                            <p:strVal val="ppt_x"/>
                                          </p:val>
                                        </p:tav>
                                      </p:tavLst>
                                    </p:anim>
                                    <p:anim calcmode="lin" valueType="num">
                                      <p:cBhvr>
                                        <p:cTn id="49" dur="500"/>
                                        <p:tgtEl>
                                          <p:spTgt spid="8"/>
                                        </p:tgtEl>
                                        <p:attrNameLst>
                                          <p:attrName>ppt_y</p:attrName>
                                        </p:attrNameLst>
                                      </p:cBhvr>
                                      <p:tavLst>
                                        <p:tav tm="0">
                                          <p:val>
                                            <p:strVal val="ppt_y"/>
                                          </p:val>
                                        </p:tav>
                                        <p:tav tm="100000">
                                          <p:val>
                                            <p:strVal val="ppt_y+.1"/>
                                          </p:val>
                                        </p:tav>
                                      </p:tavLst>
                                    </p:anim>
                                    <p:set>
                                      <p:cBhvr>
                                        <p:cTn id="50" dur="1" fill="hold">
                                          <p:stCondLst>
                                            <p:cond delay="499"/>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anim calcmode="lin" valueType="num">
                                      <p:cBhvr>
                                        <p:cTn id="56" dur="500" fill="hold"/>
                                        <p:tgtEl>
                                          <p:spTgt spid="11"/>
                                        </p:tgtEl>
                                        <p:attrNameLst>
                                          <p:attrName>ppt_x</p:attrName>
                                        </p:attrNameLst>
                                      </p:cBhvr>
                                      <p:tavLst>
                                        <p:tav tm="0">
                                          <p:val>
                                            <p:strVal val="#ppt_x"/>
                                          </p:val>
                                        </p:tav>
                                        <p:tav tm="100000">
                                          <p:val>
                                            <p:strVal val="#ppt_x"/>
                                          </p:val>
                                        </p:tav>
                                      </p:tavLst>
                                    </p:anim>
                                    <p:anim calcmode="lin" valueType="num">
                                      <p:cBhvr>
                                        <p:cTn id="57" dur="500" fill="hold"/>
                                        <p:tgtEl>
                                          <p:spTgt spid="1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grpId="1" nodeType="clickEffect">
                                  <p:stCondLst>
                                    <p:cond delay="0"/>
                                  </p:stCondLst>
                                  <p:childTnLst>
                                    <p:animEffect transition="out" filter="fade">
                                      <p:cBhvr>
                                        <p:cTn id="66" dur="500"/>
                                        <p:tgtEl>
                                          <p:spTgt spid="11"/>
                                        </p:tgtEl>
                                      </p:cBhvr>
                                    </p:animEffect>
                                    <p:anim calcmode="lin" valueType="num">
                                      <p:cBhvr>
                                        <p:cTn id="67" dur="500"/>
                                        <p:tgtEl>
                                          <p:spTgt spid="11"/>
                                        </p:tgtEl>
                                        <p:attrNameLst>
                                          <p:attrName>ppt_x</p:attrName>
                                        </p:attrNameLst>
                                      </p:cBhvr>
                                      <p:tavLst>
                                        <p:tav tm="0">
                                          <p:val>
                                            <p:strVal val="ppt_x"/>
                                          </p:val>
                                        </p:tav>
                                        <p:tav tm="100000">
                                          <p:val>
                                            <p:strVal val="ppt_x"/>
                                          </p:val>
                                        </p:tav>
                                      </p:tavLst>
                                    </p:anim>
                                    <p:anim calcmode="lin" valueType="num">
                                      <p:cBhvr>
                                        <p:cTn id="68" dur="500"/>
                                        <p:tgtEl>
                                          <p:spTgt spid="11"/>
                                        </p:tgtEl>
                                        <p:attrNameLst>
                                          <p:attrName>ppt_y</p:attrName>
                                        </p:attrNameLst>
                                      </p:cBhvr>
                                      <p:tavLst>
                                        <p:tav tm="0">
                                          <p:val>
                                            <p:strVal val="ppt_y"/>
                                          </p:val>
                                        </p:tav>
                                        <p:tav tm="100000">
                                          <p:val>
                                            <p:strVal val="ppt_y+.1"/>
                                          </p:val>
                                        </p:tav>
                                      </p:tavLst>
                                    </p:anim>
                                    <p:set>
                                      <p:cBhvr>
                                        <p:cTn id="69" dur="1" fill="hold">
                                          <p:stCondLst>
                                            <p:cond delay="499"/>
                                          </p:stCondLst>
                                        </p:cTn>
                                        <p:tgtEl>
                                          <p:spTgt spid="11"/>
                                        </p:tgtEl>
                                        <p:attrNameLst>
                                          <p:attrName>style.visibility</p:attrName>
                                        </p:attrNameLst>
                                      </p:cBhvr>
                                      <p:to>
                                        <p:strVal val="hidden"/>
                                      </p:to>
                                    </p:set>
                                  </p:childTnLst>
                                </p:cTn>
                              </p:par>
                              <p:par>
                                <p:cTn id="70" presetID="42" presetClass="exit" presetSubtype="0" fill="hold" grpId="1" nodeType="withEffect">
                                  <p:stCondLst>
                                    <p:cond delay="0"/>
                                  </p:stCondLst>
                                  <p:childTnLst>
                                    <p:animEffect transition="out" filter="fade">
                                      <p:cBhvr>
                                        <p:cTn id="71" dur="500"/>
                                        <p:tgtEl>
                                          <p:spTgt spid="10"/>
                                        </p:tgtEl>
                                      </p:cBhvr>
                                    </p:animEffect>
                                    <p:anim calcmode="lin" valueType="num">
                                      <p:cBhvr>
                                        <p:cTn id="72" dur="500"/>
                                        <p:tgtEl>
                                          <p:spTgt spid="10"/>
                                        </p:tgtEl>
                                        <p:attrNameLst>
                                          <p:attrName>ppt_x</p:attrName>
                                        </p:attrNameLst>
                                      </p:cBhvr>
                                      <p:tavLst>
                                        <p:tav tm="0">
                                          <p:val>
                                            <p:strVal val="ppt_x"/>
                                          </p:val>
                                        </p:tav>
                                        <p:tav tm="100000">
                                          <p:val>
                                            <p:strVal val="ppt_x"/>
                                          </p:val>
                                        </p:tav>
                                      </p:tavLst>
                                    </p:anim>
                                    <p:anim calcmode="lin" valueType="num">
                                      <p:cBhvr>
                                        <p:cTn id="73" dur="500"/>
                                        <p:tgtEl>
                                          <p:spTgt spid="10"/>
                                        </p:tgtEl>
                                        <p:attrNameLst>
                                          <p:attrName>ppt_y</p:attrName>
                                        </p:attrNameLst>
                                      </p:cBhvr>
                                      <p:tavLst>
                                        <p:tav tm="0">
                                          <p:val>
                                            <p:strVal val="ppt_y"/>
                                          </p:val>
                                        </p:tav>
                                        <p:tav tm="100000">
                                          <p:val>
                                            <p:strVal val="ppt_y+.1"/>
                                          </p:val>
                                        </p:tav>
                                      </p:tavLst>
                                    </p:anim>
                                    <p:set>
                                      <p:cBhvr>
                                        <p:cTn id="7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Anatomy of a &quot;Thank You&quot; | Kudos®">
            <a:extLst>
              <a:ext uri="{FF2B5EF4-FFF2-40B4-BE49-F238E27FC236}">
                <a16:creationId xmlns:a16="http://schemas.microsoft.com/office/drawing/2014/main" id="{072C5907-CA4A-0E28-5DB1-96059B00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41" y="1210209"/>
            <a:ext cx="7375113" cy="463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9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42F07-CFF6-4DAF-BB51-0095AA3EE2E8}"/>
              </a:ext>
            </a:extLst>
          </p:cNvPr>
          <p:cNvSpPr>
            <a:spLocks noGrp="1"/>
          </p:cNvSpPr>
          <p:nvPr>
            <p:ph type="title"/>
          </p:nvPr>
        </p:nvSpPr>
        <p:spPr/>
        <p:txBody>
          <a:bodyPr/>
          <a:lstStyle/>
          <a:p>
            <a:r>
              <a:rPr lang="en-US" altLang="ko-KR" dirty="0"/>
              <a:t>User Study</a:t>
            </a:r>
            <a:endParaRPr lang="ko-KR" altLang="en-US" dirty="0"/>
          </a:p>
        </p:txBody>
      </p:sp>
      <p:sp>
        <p:nvSpPr>
          <p:cNvPr id="5" name="사각형: 둥근 모서리 4">
            <a:extLst>
              <a:ext uri="{FF2B5EF4-FFF2-40B4-BE49-F238E27FC236}">
                <a16:creationId xmlns:a16="http://schemas.microsoft.com/office/drawing/2014/main" id="{54BA81B4-FF7F-D033-4E06-8861532B7C70}"/>
              </a:ext>
            </a:extLst>
          </p:cNvPr>
          <p:cNvSpPr/>
          <p:nvPr/>
        </p:nvSpPr>
        <p:spPr>
          <a:xfrm>
            <a:off x="312234" y="1126273"/>
            <a:ext cx="2430966" cy="446049"/>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Before Presentation</a:t>
            </a:r>
            <a:endParaRPr lang="ko-KR" altLang="en-US" dirty="0"/>
          </a:p>
        </p:txBody>
      </p:sp>
      <p:sp>
        <p:nvSpPr>
          <p:cNvPr id="7" name="사각형: 둥근 모서리 6">
            <a:extLst>
              <a:ext uri="{FF2B5EF4-FFF2-40B4-BE49-F238E27FC236}">
                <a16:creationId xmlns:a16="http://schemas.microsoft.com/office/drawing/2014/main" id="{DD0E78C2-4A31-1CA9-656D-2EDFB17F7557}"/>
              </a:ext>
            </a:extLst>
          </p:cNvPr>
          <p:cNvSpPr/>
          <p:nvPr/>
        </p:nvSpPr>
        <p:spPr>
          <a:xfrm>
            <a:off x="312234" y="4227700"/>
            <a:ext cx="2430966" cy="446049"/>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After Presentation</a:t>
            </a:r>
            <a:endParaRPr lang="ko-KR" altLang="en-US" dirty="0"/>
          </a:p>
        </p:txBody>
      </p:sp>
      <p:pic>
        <p:nvPicPr>
          <p:cNvPr id="10" name="그림 9">
            <a:extLst>
              <a:ext uri="{FF2B5EF4-FFF2-40B4-BE49-F238E27FC236}">
                <a16:creationId xmlns:a16="http://schemas.microsoft.com/office/drawing/2014/main" id="{BE1CE4DF-E397-1CA7-1BE4-D8CAFB9EC2F9}"/>
              </a:ext>
            </a:extLst>
          </p:cNvPr>
          <p:cNvPicPr>
            <a:picLocks noChangeAspect="1"/>
          </p:cNvPicPr>
          <p:nvPr/>
        </p:nvPicPr>
        <p:blipFill>
          <a:blip r:embed="rId3"/>
          <a:stretch>
            <a:fillRect/>
          </a:stretch>
        </p:blipFill>
        <p:spPr>
          <a:xfrm>
            <a:off x="312234" y="1692603"/>
            <a:ext cx="4773474" cy="2414816"/>
          </a:xfrm>
          <a:prstGeom prst="rect">
            <a:avLst/>
          </a:prstGeom>
        </p:spPr>
      </p:pic>
      <p:sp>
        <p:nvSpPr>
          <p:cNvPr id="11" name="TextBox 10">
            <a:extLst>
              <a:ext uri="{FF2B5EF4-FFF2-40B4-BE49-F238E27FC236}">
                <a16:creationId xmlns:a16="http://schemas.microsoft.com/office/drawing/2014/main" id="{B99F5E57-48F3-007B-1F4C-F5A9F5894D1A}"/>
              </a:ext>
            </a:extLst>
          </p:cNvPr>
          <p:cNvSpPr txBox="1"/>
          <p:nvPr/>
        </p:nvSpPr>
        <p:spPr>
          <a:xfrm>
            <a:off x="441789" y="4993240"/>
            <a:ext cx="5013789" cy="1200329"/>
          </a:xfrm>
          <a:prstGeom prst="rect">
            <a:avLst/>
          </a:prstGeom>
          <a:noFill/>
        </p:spPr>
        <p:txBody>
          <a:bodyPr wrap="square" rtlCol="0">
            <a:spAutoFit/>
          </a:bodyPr>
          <a:lstStyle/>
          <a:p>
            <a:r>
              <a:rPr lang="en-US" altLang="ko-KR" dirty="0"/>
              <a:t>We’re going to experiment with people using real machines we’ve built. Through this, we plan to receive feedback from people on the machine and make modifications</a:t>
            </a:r>
            <a:endParaRPr lang="ko-KR" altLang="en-US" dirty="0"/>
          </a:p>
        </p:txBody>
      </p:sp>
      <p:sp>
        <p:nvSpPr>
          <p:cNvPr id="12" name="TextBox 11">
            <a:extLst>
              <a:ext uri="{FF2B5EF4-FFF2-40B4-BE49-F238E27FC236}">
                <a16:creationId xmlns:a16="http://schemas.microsoft.com/office/drawing/2014/main" id="{FD105D3D-ECDE-6F6C-E8D2-90D135AF0514}"/>
              </a:ext>
            </a:extLst>
          </p:cNvPr>
          <p:cNvSpPr txBox="1"/>
          <p:nvPr/>
        </p:nvSpPr>
        <p:spPr>
          <a:xfrm>
            <a:off x="5369375" y="2612425"/>
            <a:ext cx="3462391" cy="1477328"/>
          </a:xfrm>
          <a:prstGeom prst="rect">
            <a:avLst/>
          </a:prstGeom>
          <a:noFill/>
        </p:spPr>
        <p:txBody>
          <a:bodyPr wrap="square" rtlCol="0">
            <a:spAutoFit/>
          </a:bodyPr>
          <a:lstStyle/>
          <a:p>
            <a:r>
              <a:rPr lang="en-US" altLang="ko-KR" dirty="0"/>
              <a:t>We conducted a survey of people using Google Forms in online.</a:t>
            </a:r>
          </a:p>
          <a:p>
            <a:r>
              <a:rPr lang="en-US" altLang="ko-KR" dirty="0"/>
              <a:t>Based on these results, we designed our prototypes</a:t>
            </a:r>
          </a:p>
          <a:p>
            <a:endParaRPr lang="ko-KR" altLang="en-US" dirty="0"/>
          </a:p>
        </p:txBody>
      </p:sp>
      <p:sp>
        <p:nvSpPr>
          <p:cNvPr id="13" name="TextBox 12">
            <a:extLst>
              <a:ext uri="{FF2B5EF4-FFF2-40B4-BE49-F238E27FC236}">
                <a16:creationId xmlns:a16="http://schemas.microsoft.com/office/drawing/2014/main" id="{D8E991B0-3A12-CC0D-4789-DC01A454E85B}"/>
              </a:ext>
            </a:extLst>
          </p:cNvPr>
          <p:cNvSpPr txBox="1"/>
          <p:nvPr/>
        </p:nvSpPr>
        <p:spPr>
          <a:xfrm>
            <a:off x="2163838" y="1792015"/>
            <a:ext cx="2116476" cy="369332"/>
          </a:xfrm>
          <a:prstGeom prst="rect">
            <a:avLst/>
          </a:prstGeom>
          <a:noFill/>
        </p:spPr>
        <p:txBody>
          <a:bodyPr wrap="square" rtlCol="0">
            <a:spAutoFit/>
          </a:bodyPr>
          <a:lstStyle/>
          <a:p>
            <a:r>
              <a:rPr lang="en-US" altLang="ko-KR" dirty="0"/>
              <a:t>41 participants</a:t>
            </a:r>
            <a:endParaRPr lang="ko-KR" altLang="en-US" dirty="0"/>
          </a:p>
        </p:txBody>
      </p:sp>
    </p:spTree>
    <p:extLst>
      <p:ext uri="{BB962C8B-B14F-4D97-AF65-F5344CB8AC3E}">
        <p14:creationId xmlns:p14="http://schemas.microsoft.com/office/powerpoint/2010/main" val="100563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42F07-CFF6-4DAF-BB51-0095AA3EE2E8}"/>
              </a:ext>
            </a:extLst>
          </p:cNvPr>
          <p:cNvSpPr>
            <a:spLocks noGrp="1"/>
          </p:cNvSpPr>
          <p:nvPr>
            <p:ph type="title"/>
          </p:nvPr>
        </p:nvSpPr>
        <p:spPr/>
        <p:txBody>
          <a:bodyPr/>
          <a:lstStyle/>
          <a:p>
            <a:r>
              <a:rPr lang="en-US" altLang="ko-KR" dirty="0"/>
              <a:t>User Study</a:t>
            </a:r>
            <a:endParaRPr lang="ko-KR" altLang="en-US" dirty="0"/>
          </a:p>
        </p:txBody>
      </p:sp>
      <p:sp>
        <p:nvSpPr>
          <p:cNvPr id="3" name="TextBox 2">
            <a:extLst>
              <a:ext uri="{FF2B5EF4-FFF2-40B4-BE49-F238E27FC236}">
                <a16:creationId xmlns:a16="http://schemas.microsoft.com/office/drawing/2014/main" id="{271D404B-4C1E-7CBC-1015-4F62B2E9DBFF}"/>
              </a:ext>
            </a:extLst>
          </p:cNvPr>
          <p:cNvSpPr txBox="1"/>
          <p:nvPr/>
        </p:nvSpPr>
        <p:spPr>
          <a:xfrm>
            <a:off x="441676" y="1138962"/>
            <a:ext cx="4685016" cy="369332"/>
          </a:xfrm>
          <a:prstGeom prst="rect">
            <a:avLst/>
          </a:prstGeom>
          <a:noFill/>
        </p:spPr>
        <p:txBody>
          <a:bodyPr wrap="square" rtlCol="0">
            <a:spAutoFit/>
          </a:bodyPr>
          <a:lstStyle/>
          <a:p>
            <a:r>
              <a:rPr lang="en-US" altLang="ko-KR" dirty="0"/>
              <a:t>Have you ever tried to maintain good posture?</a:t>
            </a:r>
            <a:endParaRPr lang="ko-KR" altLang="en-US" dirty="0"/>
          </a:p>
        </p:txBody>
      </p:sp>
      <p:sp>
        <p:nvSpPr>
          <p:cNvPr id="9" name="TextBox 8">
            <a:extLst>
              <a:ext uri="{FF2B5EF4-FFF2-40B4-BE49-F238E27FC236}">
                <a16:creationId xmlns:a16="http://schemas.microsoft.com/office/drawing/2014/main" id="{0AFE107C-55D4-4FB5-A2AF-45BA6E6AC895}"/>
              </a:ext>
            </a:extLst>
          </p:cNvPr>
          <p:cNvSpPr txBox="1"/>
          <p:nvPr/>
        </p:nvSpPr>
        <p:spPr>
          <a:xfrm>
            <a:off x="441676" y="3507344"/>
            <a:ext cx="4685016" cy="646331"/>
          </a:xfrm>
          <a:prstGeom prst="rect">
            <a:avLst/>
          </a:prstGeom>
          <a:noFill/>
        </p:spPr>
        <p:txBody>
          <a:bodyPr wrap="square" rtlCol="0">
            <a:spAutoFit/>
          </a:bodyPr>
          <a:lstStyle/>
          <a:p>
            <a:r>
              <a:rPr lang="en-US" altLang="ko-KR" dirty="0"/>
              <a:t>How much time were you able to maintain the correct posture?</a:t>
            </a:r>
            <a:endParaRPr lang="ko-KR" altLang="en-US" dirty="0"/>
          </a:p>
        </p:txBody>
      </p:sp>
      <p:pic>
        <p:nvPicPr>
          <p:cNvPr id="8" name="그림 7">
            <a:extLst>
              <a:ext uri="{FF2B5EF4-FFF2-40B4-BE49-F238E27FC236}">
                <a16:creationId xmlns:a16="http://schemas.microsoft.com/office/drawing/2014/main" id="{45795D23-4A64-9C65-2A8A-F69D08F29CC4}"/>
              </a:ext>
            </a:extLst>
          </p:cNvPr>
          <p:cNvPicPr>
            <a:picLocks noChangeAspect="1"/>
          </p:cNvPicPr>
          <p:nvPr/>
        </p:nvPicPr>
        <p:blipFill rotWithShape="1">
          <a:blip r:embed="rId3"/>
          <a:srcRect r="6207"/>
          <a:stretch/>
        </p:blipFill>
        <p:spPr>
          <a:xfrm>
            <a:off x="265300" y="1508796"/>
            <a:ext cx="5179577" cy="2068465"/>
          </a:xfrm>
          <a:prstGeom prst="rect">
            <a:avLst/>
          </a:prstGeom>
        </p:spPr>
      </p:pic>
      <p:pic>
        <p:nvPicPr>
          <p:cNvPr id="11" name="그림 10">
            <a:extLst>
              <a:ext uri="{FF2B5EF4-FFF2-40B4-BE49-F238E27FC236}">
                <a16:creationId xmlns:a16="http://schemas.microsoft.com/office/drawing/2014/main" id="{DD01121E-B048-31DB-8CD9-991B948E6171}"/>
              </a:ext>
            </a:extLst>
          </p:cNvPr>
          <p:cNvPicPr>
            <a:picLocks noChangeAspect="1"/>
          </p:cNvPicPr>
          <p:nvPr/>
        </p:nvPicPr>
        <p:blipFill>
          <a:blip r:embed="rId4"/>
          <a:stretch>
            <a:fillRect/>
          </a:stretch>
        </p:blipFill>
        <p:spPr>
          <a:xfrm>
            <a:off x="248596" y="4153675"/>
            <a:ext cx="5874803" cy="2058531"/>
          </a:xfrm>
          <a:prstGeom prst="rect">
            <a:avLst/>
          </a:prstGeom>
        </p:spPr>
      </p:pic>
      <p:sp>
        <p:nvSpPr>
          <p:cNvPr id="12" name="TextBox 11">
            <a:extLst>
              <a:ext uri="{FF2B5EF4-FFF2-40B4-BE49-F238E27FC236}">
                <a16:creationId xmlns:a16="http://schemas.microsoft.com/office/drawing/2014/main" id="{ECDE8F8A-C4D0-6902-1096-E8EBA723597D}"/>
              </a:ext>
            </a:extLst>
          </p:cNvPr>
          <p:cNvSpPr txBox="1"/>
          <p:nvPr/>
        </p:nvSpPr>
        <p:spPr>
          <a:xfrm>
            <a:off x="5607716" y="1842774"/>
            <a:ext cx="2784721" cy="923330"/>
          </a:xfrm>
          <a:prstGeom prst="rect">
            <a:avLst/>
          </a:prstGeom>
          <a:noFill/>
        </p:spPr>
        <p:txBody>
          <a:bodyPr wrap="square" rtlCol="0">
            <a:spAutoFit/>
          </a:bodyPr>
          <a:lstStyle/>
          <a:p>
            <a:r>
              <a:rPr lang="en-US" altLang="ko-KR" dirty="0"/>
              <a:t>People want to maintain an upright posture when sitting in a chair.</a:t>
            </a:r>
            <a:endParaRPr lang="ko-KR" altLang="en-US" dirty="0"/>
          </a:p>
        </p:txBody>
      </p:sp>
      <p:sp>
        <p:nvSpPr>
          <p:cNvPr id="15" name="TextBox 14">
            <a:extLst>
              <a:ext uri="{FF2B5EF4-FFF2-40B4-BE49-F238E27FC236}">
                <a16:creationId xmlns:a16="http://schemas.microsoft.com/office/drawing/2014/main" id="{0243B5A9-CC6D-E3B9-C714-C18D0C9DB2C3}"/>
              </a:ext>
            </a:extLst>
          </p:cNvPr>
          <p:cNvSpPr txBox="1"/>
          <p:nvPr/>
        </p:nvSpPr>
        <p:spPr>
          <a:xfrm>
            <a:off x="5607715" y="4627943"/>
            <a:ext cx="2784721" cy="369332"/>
          </a:xfrm>
          <a:prstGeom prst="rect">
            <a:avLst/>
          </a:prstGeom>
          <a:noFill/>
        </p:spPr>
        <p:txBody>
          <a:bodyPr wrap="square" rtlCol="0">
            <a:spAutoFit/>
          </a:bodyPr>
          <a:lstStyle/>
          <a:p>
            <a:r>
              <a:rPr lang="en-US" altLang="ko-KR" dirty="0"/>
              <a:t>But most of the time it fails.</a:t>
            </a:r>
            <a:endParaRPr lang="ko-KR" altLang="en-US" dirty="0"/>
          </a:p>
        </p:txBody>
      </p:sp>
      <p:sp>
        <p:nvSpPr>
          <p:cNvPr id="16" name="사각형: 둥근 모서리 15">
            <a:extLst>
              <a:ext uri="{FF2B5EF4-FFF2-40B4-BE49-F238E27FC236}">
                <a16:creationId xmlns:a16="http://schemas.microsoft.com/office/drawing/2014/main" id="{FFE8B0AC-1A8E-EC79-E768-EEB266BDF8F7}"/>
              </a:ext>
            </a:extLst>
          </p:cNvPr>
          <p:cNvSpPr/>
          <p:nvPr/>
        </p:nvSpPr>
        <p:spPr>
          <a:xfrm>
            <a:off x="5126692" y="5471543"/>
            <a:ext cx="3503741" cy="1055641"/>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We really need a device that maintains people's correct posture.</a:t>
            </a:r>
            <a:endParaRPr lang="ko-KR" altLang="en-US" dirty="0"/>
          </a:p>
        </p:txBody>
      </p:sp>
    </p:spTree>
    <p:extLst>
      <p:ext uri="{BB962C8B-B14F-4D97-AF65-F5344CB8AC3E}">
        <p14:creationId xmlns:p14="http://schemas.microsoft.com/office/powerpoint/2010/main" val="79150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9950F-F916-F537-9B31-B7AB554B0FBE}"/>
              </a:ext>
            </a:extLst>
          </p:cNvPr>
          <p:cNvSpPr>
            <a:spLocks noGrp="1"/>
          </p:cNvSpPr>
          <p:nvPr>
            <p:ph type="title"/>
          </p:nvPr>
        </p:nvSpPr>
        <p:spPr/>
        <p:txBody>
          <a:bodyPr/>
          <a:lstStyle/>
          <a:p>
            <a:r>
              <a:rPr lang="en-US" altLang="ko-KR" dirty="0"/>
              <a:t>User Study</a:t>
            </a:r>
            <a:endParaRPr lang="ko-KR" altLang="en-US" dirty="0"/>
          </a:p>
        </p:txBody>
      </p:sp>
      <p:pic>
        <p:nvPicPr>
          <p:cNvPr id="5" name="그림 4">
            <a:extLst>
              <a:ext uri="{FF2B5EF4-FFF2-40B4-BE49-F238E27FC236}">
                <a16:creationId xmlns:a16="http://schemas.microsoft.com/office/drawing/2014/main" id="{DC828706-26B9-D9BC-83FB-A062E08A76B0}"/>
              </a:ext>
            </a:extLst>
          </p:cNvPr>
          <p:cNvPicPr>
            <a:picLocks noChangeAspect="1"/>
          </p:cNvPicPr>
          <p:nvPr/>
        </p:nvPicPr>
        <p:blipFill rotWithShape="1">
          <a:blip r:embed="rId3"/>
          <a:srcRect l="21221"/>
          <a:stretch/>
        </p:blipFill>
        <p:spPr>
          <a:xfrm>
            <a:off x="421241" y="1573646"/>
            <a:ext cx="4577861" cy="2114845"/>
          </a:xfrm>
          <a:prstGeom prst="rect">
            <a:avLst/>
          </a:prstGeom>
        </p:spPr>
      </p:pic>
      <p:pic>
        <p:nvPicPr>
          <p:cNvPr id="7" name="그림 6">
            <a:extLst>
              <a:ext uri="{FF2B5EF4-FFF2-40B4-BE49-F238E27FC236}">
                <a16:creationId xmlns:a16="http://schemas.microsoft.com/office/drawing/2014/main" id="{3292D3AA-3A38-A1D4-80AA-EDA951AE1BA7}"/>
              </a:ext>
            </a:extLst>
          </p:cNvPr>
          <p:cNvPicPr>
            <a:picLocks noChangeAspect="1"/>
          </p:cNvPicPr>
          <p:nvPr/>
        </p:nvPicPr>
        <p:blipFill rotWithShape="1">
          <a:blip r:embed="rId4"/>
          <a:srcRect l="20600"/>
          <a:stretch/>
        </p:blipFill>
        <p:spPr>
          <a:xfrm>
            <a:off x="264389" y="4241221"/>
            <a:ext cx="4485394" cy="2086266"/>
          </a:xfrm>
          <a:prstGeom prst="rect">
            <a:avLst/>
          </a:prstGeom>
        </p:spPr>
      </p:pic>
      <p:sp>
        <p:nvSpPr>
          <p:cNvPr id="8" name="TextBox 7">
            <a:extLst>
              <a:ext uri="{FF2B5EF4-FFF2-40B4-BE49-F238E27FC236}">
                <a16:creationId xmlns:a16="http://schemas.microsoft.com/office/drawing/2014/main" id="{33949BDD-D457-F35E-319D-D18422E466E9}"/>
              </a:ext>
            </a:extLst>
          </p:cNvPr>
          <p:cNvSpPr txBox="1"/>
          <p:nvPr/>
        </p:nvSpPr>
        <p:spPr>
          <a:xfrm>
            <a:off x="264389" y="1198291"/>
            <a:ext cx="6832427" cy="369332"/>
          </a:xfrm>
          <a:prstGeom prst="rect">
            <a:avLst/>
          </a:prstGeom>
          <a:noFill/>
        </p:spPr>
        <p:txBody>
          <a:bodyPr wrap="square" rtlCol="0">
            <a:spAutoFit/>
          </a:bodyPr>
          <a:lstStyle/>
          <a:p>
            <a:r>
              <a:rPr lang="en-US" altLang="ko-KR" dirty="0"/>
              <a:t>Do you have a disease you are suffering from due to incorrect posture?</a:t>
            </a:r>
            <a:endParaRPr lang="ko-KR" altLang="en-US" dirty="0"/>
          </a:p>
        </p:txBody>
      </p:sp>
      <p:sp>
        <p:nvSpPr>
          <p:cNvPr id="10" name="TextBox 9">
            <a:extLst>
              <a:ext uri="{FF2B5EF4-FFF2-40B4-BE49-F238E27FC236}">
                <a16:creationId xmlns:a16="http://schemas.microsoft.com/office/drawing/2014/main" id="{BAE6725C-F373-B6DD-27DD-91BC8DE6B9CA}"/>
              </a:ext>
            </a:extLst>
          </p:cNvPr>
          <p:cNvSpPr txBox="1"/>
          <p:nvPr/>
        </p:nvSpPr>
        <p:spPr>
          <a:xfrm>
            <a:off x="210392" y="3748982"/>
            <a:ext cx="6832427" cy="646331"/>
          </a:xfrm>
          <a:prstGeom prst="rect">
            <a:avLst/>
          </a:prstGeom>
          <a:noFill/>
        </p:spPr>
        <p:txBody>
          <a:bodyPr wrap="square" rtlCol="0">
            <a:spAutoFit/>
          </a:bodyPr>
          <a:lstStyle/>
          <a:p>
            <a:r>
              <a:rPr lang="en-US" altLang="ko-KR" dirty="0"/>
              <a:t>What part of the body do you think is the most important for maintaining good posture?</a:t>
            </a:r>
            <a:endParaRPr lang="ko-KR" altLang="en-US" dirty="0"/>
          </a:p>
        </p:txBody>
      </p:sp>
      <p:sp>
        <p:nvSpPr>
          <p:cNvPr id="11" name="TextBox 10">
            <a:extLst>
              <a:ext uri="{FF2B5EF4-FFF2-40B4-BE49-F238E27FC236}">
                <a16:creationId xmlns:a16="http://schemas.microsoft.com/office/drawing/2014/main" id="{F2C2B666-36E4-38F2-DF66-BBF17B1A7AFF}"/>
              </a:ext>
            </a:extLst>
          </p:cNvPr>
          <p:cNvSpPr txBox="1"/>
          <p:nvPr/>
        </p:nvSpPr>
        <p:spPr>
          <a:xfrm rot="10800000" flipV="1">
            <a:off x="5954599" y="2169403"/>
            <a:ext cx="2452401" cy="923330"/>
          </a:xfrm>
          <a:prstGeom prst="rect">
            <a:avLst/>
          </a:prstGeom>
          <a:noFill/>
        </p:spPr>
        <p:txBody>
          <a:bodyPr wrap="square" rtlCol="0">
            <a:spAutoFit/>
          </a:bodyPr>
          <a:lstStyle/>
          <a:p>
            <a:r>
              <a:rPr lang="en-US" altLang="ko-KR" dirty="0"/>
              <a:t>People suffer from many diseases due to incorrect posture.</a:t>
            </a:r>
            <a:endParaRPr lang="ko-KR" altLang="en-US" dirty="0"/>
          </a:p>
        </p:txBody>
      </p:sp>
      <p:sp>
        <p:nvSpPr>
          <p:cNvPr id="12" name="TextBox 11">
            <a:extLst>
              <a:ext uri="{FF2B5EF4-FFF2-40B4-BE49-F238E27FC236}">
                <a16:creationId xmlns:a16="http://schemas.microsoft.com/office/drawing/2014/main" id="{5F6F6E2F-AED9-4863-6806-E6F26F3A0C77}"/>
              </a:ext>
            </a:extLst>
          </p:cNvPr>
          <p:cNvSpPr txBox="1"/>
          <p:nvPr/>
        </p:nvSpPr>
        <p:spPr>
          <a:xfrm rot="10800000" flipV="1">
            <a:off x="5954599" y="4455804"/>
            <a:ext cx="2452401" cy="923330"/>
          </a:xfrm>
          <a:prstGeom prst="rect">
            <a:avLst/>
          </a:prstGeom>
          <a:noFill/>
        </p:spPr>
        <p:txBody>
          <a:bodyPr wrap="square" rtlCol="0">
            <a:spAutoFit/>
          </a:bodyPr>
          <a:lstStyle/>
          <a:p>
            <a:r>
              <a:rPr lang="en-US" altLang="ko-KR" dirty="0"/>
              <a:t>People value the neck and waist as important to maintain posture.</a:t>
            </a:r>
            <a:endParaRPr lang="ko-KR" altLang="en-US" dirty="0"/>
          </a:p>
        </p:txBody>
      </p:sp>
      <p:sp>
        <p:nvSpPr>
          <p:cNvPr id="13" name="사각형: 둥근 모서리 12">
            <a:extLst>
              <a:ext uri="{FF2B5EF4-FFF2-40B4-BE49-F238E27FC236}">
                <a16:creationId xmlns:a16="http://schemas.microsoft.com/office/drawing/2014/main" id="{5F30106D-051B-ED58-9868-0C813D547310}"/>
              </a:ext>
            </a:extLst>
          </p:cNvPr>
          <p:cNvSpPr/>
          <p:nvPr/>
        </p:nvSpPr>
        <p:spPr>
          <a:xfrm>
            <a:off x="5126692" y="5586606"/>
            <a:ext cx="3421407" cy="940578"/>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We build hardware prototypes around the neck and waist.</a:t>
            </a:r>
            <a:endParaRPr lang="ko-KR" altLang="en-US" dirty="0"/>
          </a:p>
        </p:txBody>
      </p:sp>
    </p:spTree>
    <p:extLst>
      <p:ext uri="{BB962C8B-B14F-4D97-AF65-F5344CB8AC3E}">
        <p14:creationId xmlns:p14="http://schemas.microsoft.com/office/powerpoint/2010/main" val="274570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0BD00-2E15-780D-4504-161AE4116380}"/>
              </a:ext>
            </a:extLst>
          </p:cNvPr>
          <p:cNvSpPr>
            <a:spLocks noGrp="1"/>
          </p:cNvSpPr>
          <p:nvPr>
            <p:ph type="title"/>
          </p:nvPr>
        </p:nvSpPr>
        <p:spPr/>
        <p:txBody>
          <a:bodyPr/>
          <a:lstStyle/>
          <a:p>
            <a:r>
              <a:rPr lang="en-US" altLang="ko-KR" dirty="0"/>
              <a:t>Hardware</a:t>
            </a:r>
            <a:endParaRPr lang="ko-KR" altLang="en-US" dirty="0"/>
          </a:p>
        </p:txBody>
      </p:sp>
      <p:sp>
        <p:nvSpPr>
          <p:cNvPr id="4" name="사각형: 둥근 모서리 3">
            <a:extLst>
              <a:ext uri="{FF2B5EF4-FFF2-40B4-BE49-F238E27FC236}">
                <a16:creationId xmlns:a16="http://schemas.microsoft.com/office/drawing/2014/main" id="{99B33958-D517-849D-1FCB-EA9671C32A3B}"/>
              </a:ext>
            </a:extLst>
          </p:cNvPr>
          <p:cNvSpPr/>
          <p:nvPr/>
        </p:nvSpPr>
        <p:spPr>
          <a:xfrm>
            <a:off x="312234" y="1126273"/>
            <a:ext cx="2430966" cy="446049"/>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Arduino Nano Board</a:t>
            </a:r>
            <a:endParaRPr lang="ko-KR" altLang="en-US" dirty="0"/>
          </a:p>
        </p:txBody>
      </p:sp>
      <p:sp>
        <p:nvSpPr>
          <p:cNvPr id="5" name="TextBox 4">
            <a:extLst>
              <a:ext uri="{FF2B5EF4-FFF2-40B4-BE49-F238E27FC236}">
                <a16:creationId xmlns:a16="http://schemas.microsoft.com/office/drawing/2014/main" id="{BB891798-1A8B-BEF6-0863-16889006917A}"/>
              </a:ext>
            </a:extLst>
          </p:cNvPr>
          <p:cNvSpPr txBox="1"/>
          <p:nvPr/>
        </p:nvSpPr>
        <p:spPr>
          <a:xfrm>
            <a:off x="312234" y="1808252"/>
            <a:ext cx="4187847" cy="369332"/>
          </a:xfrm>
          <a:prstGeom prst="rect">
            <a:avLst/>
          </a:prstGeom>
          <a:noFill/>
        </p:spPr>
        <p:txBody>
          <a:bodyPr wrap="square" rtlCol="0">
            <a:spAutoFit/>
          </a:bodyPr>
          <a:lstStyle/>
          <a:p>
            <a:r>
              <a:rPr lang="en-US" altLang="ko-KR" dirty="0"/>
              <a:t>Size: 18mm x 45mm</a:t>
            </a:r>
          </a:p>
        </p:txBody>
      </p:sp>
      <p:sp>
        <p:nvSpPr>
          <p:cNvPr id="6" name="사각형: 둥근 모서리 5">
            <a:extLst>
              <a:ext uri="{FF2B5EF4-FFF2-40B4-BE49-F238E27FC236}">
                <a16:creationId xmlns:a16="http://schemas.microsoft.com/office/drawing/2014/main" id="{C3D80332-25A3-73F2-13BC-677DCD29A775}"/>
              </a:ext>
            </a:extLst>
          </p:cNvPr>
          <p:cNvSpPr/>
          <p:nvPr/>
        </p:nvSpPr>
        <p:spPr>
          <a:xfrm>
            <a:off x="272792" y="4250211"/>
            <a:ext cx="4679352" cy="642988"/>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TP4056 Lithium Battery Charging Module &amp; tw-503040 600mAh Lithium Polymer Battery</a:t>
            </a:r>
            <a:endParaRPr lang="ko-KR" altLang="en-US" dirty="0"/>
          </a:p>
        </p:txBody>
      </p:sp>
      <p:sp>
        <p:nvSpPr>
          <p:cNvPr id="8" name="사각형: 둥근 모서리 7">
            <a:extLst>
              <a:ext uri="{FF2B5EF4-FFF2-40B4-BE49-F238E27FC236}">
                <a16:creationId xmlns:a16="http://schemas.microsoft.com/office/drawing/2014/main" id="{42597076-E734-3E91-997F-47445BA88D59}"/>
              </a:ext>
            </a:extLst>
          </p:cNvPr>
          <p:cNvSpPr/>
          <p:nvPr/>
        </p:nvSpPr>
        <p:spPr>
          <a:xfrm>
            <a:off x="4398537" y="1070450"/>
            <a:ext cx="3010328" cy="579663"/>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Arduino Bluetooth Module HC-06</a:t>
            </a:r>
            <a:endParaRPr lang="ko-KR" altLang="en-US" dirty="0"/>
          </a:p>
        </p:txBody>
      </p:sp>
      <p:sp>
        <p:nvSpPr>
          <p:cNvPr id="9" name="TextBox 8">
            <a:extLst>
              <a:ext uri="{FF2B5EF4-FFF2-40B4-BE49-F238E27FC236}">
                <a16:creationId xmlns:a16="http://schemas.microsoft.com/office/drawing/2014/main" id="{72A1A32D-FAC0-BF2A-3C22-36AF2B1CFCFC}"/>
              </a:ext>
            </a:extLst>
          </p:cNvPr>
          <p:cNvSpPr txBox="1"/>
          <p:nvPr/>
        </p:nvSpPr>
        <p:spPr>
          <a:xfrm>
            <a:off x="4398537" y="1861794"/>
            <a:ext cx="4187847" cy="369332"/>
          </a:xfrm>
          <a:prstGeom prst="rect">
            <a:avLst/>
          </a:prstGeom>
          <a:noFill/>
        </p:spPr>
        <p:txBody>
          <a:bodyPr wrap="square" rtlCol="0">
            <a:spAutoFit/>
          </a:bodyPr>
          <a:lstStyle/>
          <a:p>
            <a:r>
              <a:rPr lang="en-US" altLang="ko-KR" dirty="0"/>
              <a:t>Size: 28mm x 15mm x 2.35mm</a:t>
            </a:r>
          </a:p>
        </p:txBody>
      </p:sp>
      <p:pic>
        <p:nvPicPr>
          <p:cNvPr id="2050" name="Picture 2" descr="아두이노 블루투스 모듈 HC-06 HC06 DM799 - 티몬">
            <a:extLst>
              <a:ext uri="{FF2B5EF4-FFF2-40B4-BE49-F238E27FC236}">
                <a16:creationId xmlns:a16="http://schemas.microsoft.com/office/drawing/2014/main" id="{E855286D-36B5-85B9-593B-12D63F25A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456" y="2284668"/>
            <a:ext cx="1724648" cy="1815861"/>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9AE03426-221D-082F-9E1D-0EF5EDBD50E7}"/>
              </a:ext>
            </a:extLst>
          </p:cNvPr>
          <p:cNvPicPr>
            <a:picLocks noChangeAspect="1"/>
          </p:cNvPicPr>
          <p:nvPr/>
        </p:nvPicPr>
        <p:blipFill>
          <a:blip r:embed="rId4"/>
          <a:stretch>
            <a:fillRect/>
          </a:stretch>
        </p:blipFill>
        <p:spPr>
          <a:xfrm>
            <a:off x="312232" y="2284668"/>
            <a:ext cx="2101303" cy="1780603"/>
          </a:xfrm>
          <a:prstGeom prst="rect">
            <a:avLst/>
          </a:prstGeom>
        </p:spPr>
      </p:pic>
      <p:pic>
        <p:nvPicPr>
          <p:cNvPr id="13" name="그림 12">
            <a:extLst>
              <a:ext uri="{FF2B5EF4-FFF2-40B4-BE49-F238E27FC236}">
                <a16:creationId xmlns:a16="http://schemas.microsoft.com/office/drawing/2014/main" id="{0ED7D622-948E-F41C-224C-5D3349AE8A20}"/>
              </a:ext>
            </a:extLst>
          </p:cNvPr>
          <p:cNvPicPr>
            <a:picLocks noChangeAspect="1"/>
          </p:cNvPicPr>
          <p:nvPr/>
        </p:nvPicPr>
        <p:blipFill>
          <a:blip r:embed="rId5"/>
          <a:stretch>
            <a:fillRect/>
          </a:stretch>
        </p:blipFill>
        <p:spPr>
          <a:xfrm>
            <a:off x="272792" y="5042881"/>
            <a:ext cx="1699979" cy="1377691"/>
          </a:xfrm>
          <a:prstGeom prst="rect">
            <a:avLst/>
          </a:prstGeom>
        </p:spPr>
      </p:pic>
      <p:pic>
        <p:nvPicPr>
          <p:cNvPr id="15" name="그림 14">
            <a:extLst>
              <a:ext uri="{FF2B5EF4-FFF2-40B4-BE49-F238E27FC236}">
                <a16:creationId xmlns:a16="http://schemas.microsoft.com/office/drawing/2014/main" id="{24D6E5F9-2C27-CC16-9094-E1823918B5EF}"/>
              </a:ext>
            </a:extLst>
          </p:cNvPr>
          <p:cNvPicPr>
            <a:picLocks noChangeAspect="1"/>
          </p:cNvPicPr>
          <p:nvPr/>
        </p:nvPicPr>
        <p:blipFill>
          <a:blip r:embed="rId6"/>
          <a:stretch>
            <a:fillRect/>
          </a:stretch>
        </p:blipFill>
        <p:spPr>
          <a:xfrm>
            <a:off x="5610422" y="5042881"/>
            <a:ext cx="1893919" cy="1516659"/>
          </a:xfrm>
          <a:prstGeom prst="rect">
            <a:avLst/>
          </a:prstGeom>
        </p:spPr>
      </p:pic>
      <p:sp>
        <p:nvSpPr>
          <p:cNvPr id="17" name="사각형: 둥근 모서리 16">
            <a:extLst>
              <a:ext uri="{FF2B5EF4-FFF2-40B4-BE49-F238E27FC236}">
                <a16:creationId xmlns:a16="http://schemas.microsoft.com/office/drawing/2014/main" id="{64986DBC-E8DE-4FF4-8098-8D88DBEF06FE}"/>
              </a:ext>
            </a:extLst>
          </p:cNvPr>
          <p:cNvSpPr/>
          <p:nvPr/>
        </p:nvSpPr>
        <p:spPr>
          <a:xfrm>
            <a:off x="5610422" y="4293536"/>
            <a:ext cx="2657463" cy="577380"/>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VL6180X Laser Distanced Sensor</a:t>
            </a:r>
            <a:endParaRPr lang="ko-KR" altLang="en-US" dirty="0"/>
          </a:p>
        </p:txBody>
      </p:sp>
    </p:spTree>
    <p:extLst>
      <p:ext uri="{BB962C8B-B14F-4D97-AF65-F5344CB8AC3E}">
        <p14:creationId xmlns:p14="http://schemas.microsoft.com/office/powerpoint/2010/main" val="257128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5548FC-B87F-0210-25AD-AC1514DCAC5D}"/>
              </a:ext>
            </a:extLst>
          </p:cNvPr>
          <p:cNvSpPr>
            <a:spLocks noGrp="1"/>
          </p:cNvSpPr>
          <p:nvPr>
            <p:ph type="title"/>
          </p:nvPr>
        </p:nvSpPr>
        <p:spPr/>
        <p:txBody>
          <a:bodyPr/>
          <a:lstStyle/>
          <a:p>
            <a:r>
              <a:rPr lang="en-US" altLang="ko-KR" dirty="0"/>
              <a:t>Paper Prototype</a:t>
            </a:r>
            <a:endParaRPr lang="ko-KR" altLang="en-US" dirty="0"/>
          </a:p>
        </p:txBody>
      </p:sp>
      <p:pic>
        <p:nvPicPr>
          <p:cNvPr id="5" name="그림 4">
            <a:extLst>
              <a:ext uri="{FF2B5EF4-FFF2-40B4-BE49-F238E27FC236}">
                <a16:creationId xmlns:a16="http://schemas.microsoft.com/office/drawing/2014/main" id="{92ADE3BD-13A9-113A-4911-9DC8EDE2ECB6}"/>
              </a:ext>
            </a:extLst>
          </p:cNvPr>
          <p:cNvPicPr>
            <a:picLocks noChangeAspect="1"/>
          </p:cNvPicPr>
          <p:nvPr/>
        </p:nvPicPr>
        <p:blipFill>
          <a:blip r:embed="rId3"/>
          <a:stretch>
            <a:fillRect/>
          </a:stretch>
        </p:blipFill>
        <p:spPr>
          <a:xfrm>
            <a:off x="2270307" y="2054831"/>
            <a:ext cx="4603386" cy="2927083"/>
          </a:xfrm>
          <a:prstGeom prst="rect">
            <a:avLst/>
          </a:prstGeom>
        </p:spPr>
      </p:pic>
      <p:sp>
        <p:nvSpPr>
          <p:cNvPr id="10" name="사각형: 둥근 모서리 9">
            <a:extLst>
              <a:ext uri="{FF2B5EF4-FFF2-40B4-BE49-F238E27FC236}">
                <a16:creationId xmlns:a16="http://schemas.microsoft.com/office/drawing/2014/main" id="{D5F25F61-A70F-A6B0-0488-475BF6E2DD86}"/>
              </a:ext>
            </a:extLst>
          </p:cNvPr>
          <p:cNvSpPr/>
          <p:nvPr/>
        </p:nvSpPr>
        <p:spPr>
          <a:xfrm>
            <a:off x="373879" y="5235936"/>
            <a:ext cx="2430966" cy="446049"/>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Arduino Nano Board</a:t>
            </a:r>
            <a:endParaRPr lang="ko-KR" altLang="en-US" dirty="0"/>
          </a:p>
        </p:txBody>
      </p:sp>
      <p:sp>
        <p:nvSpPr>
          <p:cNvPr id="11" name="사각형: 둥근 모서리 10">
            <a:extLst>
              <a:ext uri="{FF2B5EF4-FFF2-40B4-BE49-F238E27FC236}">
                <a16:creationId xmlns:a16="http://schemas.microsoft.com/office/drawing/2014/main" id="{798D7665-E461-3338-CBAE-8C7FB3D1C1C7}"/>
              </a:ext>
            </a:extLst>
          </p:cNvPr>
          <p:cNvSpPr/>
          <p:nvPr/>
        </p:nvSpPr>
        <p:spPr>
          <a:xfrm>
            <a:off x="5743986" y="1214585"/>
            <a:ext cx="2657463" cy="577380"/>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VL6180X Laser Distanced Sensor</a:t>
            </a:r>
            <a:endParaRPr lang="ko-KR" altLang="en-US" dirty="0"/>
          </a:p>
        </p:txBody>
      </p:sp>
      <p:sp>
        <p:nvSpPr>
          <p:cNvPr id="12" name="사각형: 둥근 모서리 11">
            <a:extLst>
              <a:ext uri="{FF2B5EF4-FFF2-40B4-BE49-F238E27FC236}">
                <a16:creationId xmlns:a16="http://schemas.microsoft.com/office/drawing/2014/main" id="{130C56FB-E56E-C744-00B3-F730850C24B8}"/>
              </a:ext>
            </a:extLst>
          </p:cNvPr>
          <p:cNvSpPr/>
          <p:nvPr/>
        </p:nvSpPr>
        <p:spPr>
          <a:xfrm>
            <a:off x="373879" y="1221146"/>
            <a:ext cx="3010328" cy="579663"/>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Arduino Bluetooth Module HC-06</a:t>
            </a:r>
            <a:endParaRPr lang="ko-KR" altLang="en-US" dirty="0"/>
          </a:p>
        </p:txBody>
      </p:sp>
      <p:cxnSp>
        <p:nvCxnSpPr>
          <p:cNvPr id="14" name="연결선: 꺾임 13">
            <a:extLst>
              <a:ext uri="{FF2B5EF4-FFF2-40B4-BE49-F238E27FC236}">
                <a16:creationId xmlns:a16="http://schemas.microsoft.com/office/drawing/2014/main" id="{2586D28E-BABD-B34A-2CAA-53842E740512}"/>
              </a:ext>
            </a:extLst>
          </p:cNvPr>
          <p:cNvCxnSpPr>
            <a:stCxn id="12" idx="2"/>
          </p:cNvCxnSpPr>
          <p:nvPr/>
        </p:nvCxnSpPr>
        <p:spPr>
          <a:xfrm rot="16200000" flipH="1">
            <a:off x="1891297" y="1788555"/>
            <a:ext cx="798553" cy="823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AB641848-CCB2-5F61-2682-D9FEE124917A}"/>
              </a:ext>
            </a:extLst>
          </p:cNvPr>
          <p:cNvCxnSpPr>
            <a:stCxn id="10" idx="0"/>
          </p:cNvCxnSpPr>
          <p:nvPr/>
        </p:nvCxnSpPr>
        <p:spPr>
          <a:xfrm rot="5400000" flipH="1" flipV="1">
            <a:off x="1659652" y="4090744"/>
            <a:ext cx="1074902" cy="12154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a:extLst>
              <a:ext uri="{FF2B5EF4-FFF2-40B4-BE49-F238E27FC236}">
                <a16:creationId xmlns:a16="http://schemas.microsoft.com/office/drawing/2014/main" id="{7C7EB8EA-2671-9C97-468E-6E5A065D2898}"/>
              </a:ext>
            </a:extLst>
          </p:cNvPr>
          <p:cNvCxnSpPr>
            <a:stCxn id="11" idx="2"/>
          </p:cNvCxnSpPr>
          <p:nvPr/>
        </p:nvCxnSpPr>
        <p:spPr>
          <a:xfrm rot="5400000">
            <a:off x="5481591" y="1837872"/>
            <a:ext cx="1637035" cy="154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53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AD470-FA23-C004-17B8-D5319930458F}"/>
              </a:ext>
            </a:extLst>
          </p:cNvPr>
          <p:cNvSpPr>
            <a:spLocks noGrp="1"/>
          </p:cNvSpPr>
          <p:nvPr>
            <p:ph type="title"/>
          </p:nvPr>
        </p:nvSpPr>
        <p:spPr/>
        <p:txBody>
          <a:bodyPr/>
          <a:lstStyle/>
          <a:p>
            <a:r>
              <a:rPr lang="en-US" altLang="ko-KR" dirty="0"/>
              <a:t>Paper Prototype</a:t>
            </a:r>
            <a:endParaRPr lang="ko-KR" altLang="en-US" dirty="0"/>
          </a:p>
        </p:txBody>
      </p:sp>
      <p:pic>
        <p:nvPicPr>
          <p:cNvPr id="4" name="그림 3">
            <a:extLst>
              <a:ext uri="{FF2B5EF4-FFF2-40B4-BE49-F238E27FC236}">
                <a16:creationId xmlns:a16="http://schemas.microsoft.com/office/drawing/2014/main" id="{97BC203D-AA37-459B-D679-899DFE7F1D0E}"/>
              </a:ext>
            </a:extLst>
          </p:cNvPr>
          <p:cNvPicPr>
            <a:picLocks noChangeAspect="1"/>
          </p:cNvPicPr>
          <p:nvPr/>
        </p:nvPicPr>
        <p:blipFill>
          <a:blip r:embed="rId3"/>
          <a:stretch>
            <a:fillRect/>
          </a:stretch>
        </p:blipFill>
        <p:spPr>
          <a:xfrm>
            <a:off x="4849402" y="1163824"/>
            <a:ext cx="3770616" cy="3482182"/>
          </a:xfrm>
          <a:prstGeom prst="rect">
            <a:avLst/>
          </a:prstGeom>
        </p:spPr>
      </p:pic>
      <p:pic>
        <p:nvPicPr>
          <p:cNvPr id="5" name="그림 4">
            <a:extLst>
              <a:ext uri="{FF2B5EF4-FFF2-40B4-BE49-F238E27FC236}">
                <a16:creationId xmlns:a16="http://schemas.microsoft.com/office/drawing/2014/main" id="{27FDCB6F-5DD1-E02C-B51D-E8633DDDAC73}"/>
              </a:ext>
            </a:extLst>
          </p:cNvPr>
          <p:cNvPicPr>
            <a:picLocks noChangeAspect="1"/>
          </p:cNvPicPr>
          <p:nvPr/>
        </p:nvPicPr>
        <p:blipFill>
          <a:blip r:embed="rId4"/>
          <a:stretch>
            <a:fillRect/>
          </a:stretch>
        </p:blipFill>
        <p:spPr>
          <a:xfrm>
            <a:off x="390418" y="1382054"/>
            <a:ext cx="4181582" cy="3243218"/>
          </a:xfrm>
          <a:prstGeom prst="rect">
            <a:avLst/>
          </a:prstGeom>
        </p:spPr>
      </p:pic>
      <p:sp>
        <p:nvSpPr>
          <p:cNvPr id="6" name="TextBox 5">
            <a:extLst>
              <a:ext uri="{FF2B5EF4-FFF2-40B4-BE49-F238E27FC236}">
                <a16:creationId xmlns:a16="http://schemas.microsoft.com/office/drawing/2014/main" id="{FF5DE1C7-A081-E61E-E4CF-7DFC83114BCC}"/>
              </a:ext>
            </a:extLst>
          </p:cNvPr>
          <p:cNvSpPr txBox="1"/>
          <p:nvPr/>
        </p:nvSpPr>
        <p:spPr>
          <a:xfrm>
            <a:off x="297951" y="4875781"/>
            <a:ext cx="5866543"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b="0" i="0" dirty="0">
                <a:solidFill>
                  <a:srgbClr val="000000"/>
                </a:solidFill>
                <a:effectLst/>
                <a:latin typeface="noto"/>
              </a:rPr>
              <a:t>We will attach “</a:t>
            </a:r>
            <a:r>
              <a:rPr lang="en-US" altLang="ko-KR" dirty="0" err="1">
                <a:solidFill>
                  <a:srgbClr val="000000"/>
                </a:solidFill>
                <a:latin typeface="noto"/>
              </a:rPr>
              <a:t>N</a:t>
            </a:r>
            <a:r>
              <a:rPr lang="en-US" altLang="ko-KR" b="0" i="0" dirty="0" err="1">
                <a:solidFill>
                  <a:srgbClr val="000000"/>
                </a:solidFill>
                <a:effectLst/>
                <a:latin typeface="noto"/>
              </a:rPr>
              <a:t>anoboard</a:t>
            </a:r>
            <a:r>
              <a:rPr lang="en-US" altLang="ko-KR" b="0" i="0" dirty="0">
                <a:solidFill>
                  <a:srgbClr val="000000"/>
                </a:solidFill>
                <a:effectLst/>
                <a:latin typeface="noto"/>
              </a:rPr>
              <a:t>” and” </a:t>
            </a:r>
            <a:r>
              <a:rPr lang="en-US" altLang="ko-KR" dirty="0">
                <a:solidFill>
                  <a:srgbClr val="000000"/>
                </a:solidFill>
                <a:latin typeface="noto"/>
              </a:rPr>
              <a:t>B</a:t>
            </a:r>
            <a:r>
              <a:rPr lang="en-US" altLang="ko-KR" b="0" i="0" dirty="0">
                <a:solidFill>
                  <a:srgbClr val="000000"/>
                </a:solidFill>
                <a:effectLst/>
                <a:latin typeface="noto"/>
              </a:rPr>
              <a:t>luetooth modules” to the back of the chair to ease user discomfort.</a:t>
            </a:r>
          </a:p>
          <a:p>
            <a:pPr marL="285750" indent="-285750">
              <a:buFont typeface="Arial" panose="020B0604020202020204" pitchFamily="34" charset="0"/>
              <a:buChar char="•"/>
            </a:pPr>
            <a:endParaRPr lang="en-US" altLang="ko-KR" b="0" i="0" dirty="0">
              <a:solidFill>
                <a:srgbClr val="000000"/>
              </a:solidFill>
              <a:effectLst/>
              <a:latin typeface="noto"/>
            </a:endParaRPr>
          </a:p>
          <a:p>
            <a:pPr marL="285750" indent="-285750">
              <a:buFont typeface="Arial" panose="020B0604020202020204" pitchFamily="34" charset="0"/>
              <a:buChar char="•"/>
            </a:pPr>
            <a:r>
              <a:rPr lang="en-US" altLang="ko-KR" b="0" i="0" dirty="0">
                <a:solidFill>
                  <a:srgbClr val="000000"/>
                </a:solidFill>
                <a:effectLst/>
                <a:latin typeface="noto"/>
              </a:rPr>
              <a:t>We measure the distance around the waist and neck</a:t>
            </a:r>
            <a:endParaRPr lang="ko-KR" altLang="en-US" dirty="0"/>
          </a:p>
        </p:txBody>
      </p:sp>
    </p:spTree>
    <p:extLst>
      <p:ext uri="{BB962C8B-B14F-4D97-AF65-F5344CB8AC3E}">
        <p14:creationId xmlns:p14="http://schemas.microsoft.com/office/powerpoint/2010/main" val="357768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E7F8D3-7146-A61F-2740-06DA27CEDFC1}"/>
              </a:ext>
            </a:extLst>
          </p:cNvPr>
          <p:cNvSpPr>
            <a:spLocks noGrp="1"/>
          </p:cNvSpPr>
          <p:nvPr>
            <p:ph type="title"/>
          </p:nvPr>
        </p:nvSpPr>
        <p:spPr/>
        <p:txBody>
          <a:bodyPr/>
          <a:lstStyle/>
          <a:p>
            <a:r>
              <a:rPr lang="en-US" altLang="ko-KR" dirty="0"/>
              <a:t>Software</a:t>
            </a:r>
            <a:endParaRPr lang="ko-KR" altLang="en-US" dirty="0"/>
          </a:p>
        </p:txBody>
      </p:sp>
      <p:pic>
        <p:nvPicPr>
          <p:cNvPr id="5" name="그림 4">
            <a:extLst>
              <a:ext uri="{FF2B5EF4-FFF2-40B4-BE49-F238E27FC236}">
                <a16:creationId xmlns:a16="http://schemas.microsoft.com/office/drawing/2014/main" id="{4AA8E78E-A6E6-921F-DE3E-0D95FBA6121D}"/>
              </a:ext>
            </a:extLst>
          </p:cNvPr>
          <p:cNvPicPr>
            <a:picLocks noChangeAspect="1"/>
          </p:cNvPicPr>
          <p:nvPr/>
        </p:nvPicPr>
        <p:blipFill>
          <a:blip r:embed="rId3"/>
          <a:stretch>
            <a:fillRect/>
          </a:stretch>
        </p:blipFill>
        <p:spPr>
          <a:xfrm>
            <a:off x="4522515" y="1731195"/>
            <a:ext cx="1974517" cy="4271791"/>
          </a:xfrm>
          <a:prstGeom prst="rect">
            <a:avLst/>
          </a:prstGeom>
        </p:spPr>
      </p:pic>
      <p:pic>
        <p:nvPicPr>
          <p:cNvPr id="7" name="그림 6">
            <a:extLst>
              <a:ext uri="{FF2B5EF4-FFF2-40B4-BE49-F238E27FC236}">
                <a16:creationId xmlns:a16="http://schemas.microsoft.com/office/drawing/2014/main" id="{FF9C405A-1B6E-F186-FC89-12D4E4CB0ACB}"/>
              </a:ext>
            </a:extLst>
          </p:cNvPr>
          <p:cNvPicPr>
            <a:picLocks noChangeAspect="1"/>
          </p:cNvPicPr>
          <p:nvPr/>
        </p:nvPicPr>
        <p:blipFill>
          <a:blip r:embed="rId4"/>
          <a:stretch>
            <a:fillRect/>
          </a:stretch>
        </p:blipFill>
        <p:spPr>
          <a:xfrm>
            <a:off x="6594130" y="1715007"/>
            <a:ext cx="1974517" cy="4290777"/>
          </a:xfrm>
          <a:prstGeom prst="rect">
            <a:avLst/>
          </a:prstGeom>
        </p:spPr>
      </p:pic>
      <p:pic>
        <p:nvPicPr>
          <p:cNvPr id="9" name="그림 8">
            <a:extLst>
              <a:ext uri="{FF2B5EF4-FFF2-40B4-BE49-F238E27FC236}">
                <a16:creationId xmlns:a16="http://schemas.microsoft.com/office/drawing/2014/main" id="{77432AFE-04ED-C1F4-A3CB-1A8F76A25B68}"/>
              </a:ext>
            </a:extLst>
          </p:cNvPr>
          <p:cNvPicPr>
            <a:picLocks noChangeAspect="1"/>
          </p:cNvPicPr>
          <p:nvPr/>
        </p:nvPicPr>
        <p:blipFill>
          <a:blip r:embed="rId5"/>
          <a:stretch>
            <a:fillRect/>
          </a:stretch>
        </p:blipFill>
        <p:spPr>
          <a:xfrm>
            <a:off x="357413" y="1715007"/>
            <a:ext cx="1993053" cy="4290777"/>
          </a:xfrm>
          <a:prstGeom prst="rect">
            <a:avLst/>
          </a:prstGeom>
        </p:spPr>
      </p:pic>
      <p:pic>
        <p:nvPicPr>
          <p:cNvPr id="11" name="그림 10">
            <a:extLst>
              <a:ext uri="{FF2B5EF4-FFF2-40B4-BE49-F238E27FC236}">
                <a16:creationId xmlns:a16="http://schemas.microsoft.com/office/drawing/2014/main" id="{E3B34F18-9B57-5100-575C-EDE6CE5DC0A3}"/>
              </a:ext>
            </a:extLst>
          </p:cNvPr>
          <p:cNvPicPr>
            <a:picLocks noChangeAspect="1"/>
          </p:cNvPicPr>
          <p:nvPr/>
        </p:nvPicPr>
        <p:blipFill>
          <a:blip r:embed="rId6"/>
          <a:stretch>
            <a:fillRect/>
          </a:stretch>
        </p:blipFill>
        <p:spPr>
          <a:xfrm>
            <a:off x="2440687" y="1715007"/>
            <a:ext cx="1979377" cy="4290776"/>
          </a:xfrm>
          <a:prstGeom prst="rect">
            <a:avLst/>
          </a:prstGeom>
        </p:spPr>
      </p:pic>
      <p:sp>
        <p:nvSpPr>
          <p:cNvPr id="12" name="사각형: 둥근 모서리 11">
            <a:extLst>
              <a:ext uri="{FF2B5EF4-FFF2-40B4-BE49-F238E27FC236}">
                <a16:creationId xmlns:a16="http://schemas.microsoft.com/office/drawing/2014/main" id="{1243BC46-2DD8-6C2E-AAA7-B910DE4575D0}"/>
              </a:ext>
            </a:extLst>
          </p:cNvPr>
          <p:cNvSpPr/>
          <p:nvPr/>
        </p:nvSpPr>
        <p:spPr>
          <a:xfrm>
            <a:off x="187746" y="927704"/>
            <a:ext cx="1543309" cy="579663"/>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Home Screen</a:t>
            </a:r>
            <a:endParaRPr lang="ko-KR" altLang="en-US" dirty="0"/>
          </a:p>
        </p:txBody>
      </p:sp>
    </p:spTree>
    <p:extLst>
      <p:ext uri="{BB962C8B-B14F-4D97-AF65-F5344CB8AC3E}">
        <p14:creationId xmlns:p14="http://schemas.microsoft.com/office/powerpoint/2010/main" val="24262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A76958-2E7C-D4BC-25B1-C9A71D408B77}"/>
              </a:ext>
            </a:extLst>
          </p:cNvPr>
          <p:cNvSpPr>
            <a:spLocks noGrp="1"/>
          </p:cNvSpPr>
          <p:nvPr>
            <p:ph type="title"/>
          </p:nvPr>
        </p:nvSpPr>
        <p:spPr/>
        <p:txBody>
          <a:bodyPr/>
          <a:lstStyle/>
          <a:p>
            <a:r>
              <a:rPr lang="en-US" altLang="ko-KR" dirty="0"/>
              <a:t>Setting Screen</a:t>
            </a:r>
            <a:endParaRPr lang="ko-KR" altLang="en-US" dirty="0"/>
          </a:p>
        </p:txBody>
      </p:sp>
      <p:pic>
        <p:nvPicPr>
          <p:cNvPr id="8" name="그림 7">
            <a:extLst>
              <a:ext uri="{FF2B5EF4-FFF2-40B4-BE49-F238E27FC236}">
                <a16:creationId xmlns:a16="http://schemas.microsoft.com/office/drawing/2014/main" id="{C221A761-8851-ADA3-059C-6FA2B816556E}"/>
              </a:ext>
            </a:extLst>
          </p:cNvPr>
          <p:cNvPicPr>
            <a:picLocks noChangeAspect="1"/>
          </p:cNvPicPr>
          <p:nvPr/>
        </p:nvPicPr>
        <p:blipFill>
          <a:blip r:embed="rId3"/>
          <a:stretch>
            <a:fillRect/>
          </a:stretch>
        </p:blipFill>
        <p:spPr>
          <a:xfrm>
            <a:off x="339047" y="1065178"/>
            <a:ext cx="2630184" cy="5220397"/>
          </a:xfrm>
          <a:prstGeom prst="rect">
            <a:avLst/>
          </a:prstGeom>
        </p:spPr>
      </p:pic>
      <p:sp>
        <p:nvSpPr>
          <p:cNvPr id="11" name="사각형: 둥근 모서리 10">
            <a:extLst>
              <a:ext uri="{FF2B5EF4-FFF2-40B4-BE49-F238E27FC236}">
                <a16:creationId xmlns:a16="http://schemas.microsoft.com/office/drawing/2014/main" id="{8C802745-932C-ABAA-14B5-250BE03CEEA1}"/>
              </a:ext>
            </a:extLst>
          </p:cNvPr>
          <p:cNvSpPr/>
          <p:nvPr/>
        </p:nvSpPr>
        <p:spPr>
          <a:xfrm>
            <a:off x="4024240" y="1082813"/>
            <a:ext cx="4520050" cy="947526"/>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Set the sensitivity of the measurement the higher the sensitivity, the more sophisticated the position is to be judged</a:t>
            </a:r>
            <a:endParaRPr lang="ko-KR" altLang="en-US" dirty="0"/>
          </a:p>
        </p:txBody>
      </p:sp>
      <p:sp>
        <p:nvSpPr>
          <p:cNvPr id="12" name="화살표: 오른쪽 11">
            <a:extLst>
              <a:ext uri="{FF2B5EF4-FFF2-40B4-BE49-F238E27FC236}">
                <a16:creationId xmlns:a16="http://schemas.microsoft.com/office/drawing/2014/main" id="{8C66DF8A-DB73-5690-318B-B2EB45E9BCA9}"/>
              </a:ext>
            </a:extLst>
          </p:cNvPr>
          <p:cNvSpPr/>
          <p:nvPr/>
        </p:nvSpPr>
        <p:spPr>
          <a:xfrm>
            <a:off x="3037920" y="1299722"/>
            <a:ext cx="842481" cy="513708"/>
          </a:xfrm>
          <a:prstGeom prst="rightArrow">
            <a:avLst/>
          </a:prstGeom>
          <a:solidFill>
            <a:srgbClr val="3281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4A55588-65AE-DA32-5976-23C1F31B4D17}"/>
              </a:ext>
            </a:extLst>
          </p:cNvPr>
          <p:cNvSpPr/>
          <p:nvPr/>
        </p:nvSpPr>
        <p:spPr>
          <a:xfrm>
            <a:off x="4024240" y="2393793"/>
            <a:ext cx="4520050" cy="947526"/>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Set the time to push the alarm after how long time the incorrect posture is maintained</a:t>
            </a:r>
            <a:endParaRPr lang="ko-KR" altLang="en-US" dirty="0"/>
          </a:p>
        </p:txBody>
      </p:sp>
      <p:sp>
        <p:nvSpPr>
          <p:cNvPr id="14" name="화살표: 오른쪽 13">
            <a:extLst>
              <a:ext uri="{FF2B5EF4-FFF2-40B4-BE49-F238E27FC236}">
                <a16:creationId xmlns:a16="http://schemas.microsoft.com/office/drawing/2014/main" id="{F6A391E1-FBB1-2732-04FF-15E719CE9A83}"/>
              </a:ext>
            </a:extLst>
          </p:cNvPr>
          <p:cNvSpPr/>
          <p:nvPr/>
        </p:nvSpPr>
        <p:spPr>
          <a:xfrm>
            <a:off x="3037920" y="2610702"/>
            <a:ext cx="842481" cy="513708"/>
          </a:xfrm>
          <a:prstGeom prst="rightArrow">
            <a:avLst/>
          </a:prstGeom>
          <a:solidFill>
            <a:srgbClr val="3281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57B3FFB0-2688-B3FB-9324-044A2D45544E}"/>
              </a:ext>
            </a:extLst>
          </p:cNvPr>
          <p:cNvSpPr/>
          <p:nvPr/>
        </p:nvSpPr>
        <p:spPr>
          <a:xfrm>
            <a:off x="4018718" y="4889992"/>
            <a:ext cx="4520050" cy="947526"/>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Set chair type with a headrest or without a headrest</a:t>
            </a:r>
            <a:endParaRPr lang="ko-KR" altLang="en-US" dirty="0"/>
          </a:p>
        </p:txBody>
      </p:sp>
      <p:sp>
        <p:nvSpPr>
          <p:cNvPr id="16" name="화살표: 오른쪽 15">
            <a:extLst>
              <a:ext uri="{FF2B5EF4-FFF2-40B4-BE49-F238E27FC236}">
                <a16:creationId xmlns:a16="http://schemas.microsoft.com/office/drawing/2014/main" id="{5E39EE8A-395B-8D5B-5CD1-7198289D2276}"/>
              </a:ext>
            </a:extLst>
          </p:cNvPr>
          <p:cNvSpPr/>
          <p:nvPr/>
        </p:nvSpPr>
        <p:spPr>
          <a:xfrm>
            <a:off x="3032398" y="5106901"/>
            <a:ext cx="842481" cy="513708"/>
          </a:xfrm>
          <a:prstGeom prst="rightArrow">
            <a:avLst/>
          </a:prstGeom>
          <a:solidFill>
            <a:srgbClr val="3281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57D915C0-8583-8003-0117-2F79FBBDD084}"/>
              </a:ext>
            </a:extLst>
          </p:cNvPr>
          <p:cNvSpPr/>
          <p:nvPr/>
        </p:nvSpPr>
        <p:spPr>
          <a:xfrm>
            <a:off x="4032801" y="3664828"/>
            <a:ext cx="4520050" cy="947526"/>
          </a:xfrm>
          <a:prstGeom prst="roundRect">
            <a:avLst/>
          </a:prstGeom>
          <a:solidFill>
            <a:srgbClr val="3281C8"/>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Set the Stretch induction alarm</a:t>
            </a:r>
            <a:endParaRPr lang="ko-KR" altLang="en-US" dirty="0"/>
          </a:p>
        </p:txBody>
      </p:sp>
      <p:sp>
        <p:nvSpPr>
          <p:cNvPr id="18" name="화살표: 오른쪽 17">
            <a:extLst>
              <a:ext uri="{FF2B5EF4-FFF2-40B4-BE49-F238E27FC236}">
                <a16:creationId xmlns:a16="http://schemas.microsoft.com/office/drawing/2014/main" id="{679FD177-E777-4EA9-51EE-F4E68EEDA210}"/>
              </a:ext>
            </a:extLst>
          </p:cNvPr>
          <p:cNvSpPr/>
          <p:nvPr/>
        </p:nvSpPr>
        <p:spPr>
          <a:xfrm>
            <a:off x="3046481" y="3881737"/>
            <a:ext cx="842481" cy="513708"/>
          </a:xfrm>
          <a:prstGeom prst="rightArrow">
            <a:avLst/>
          </a:prstGeom>
          <a:solidFill>
            <a:srgbClr val="3281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081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500"/>
                                        <p:tgtEl>
                                          <p:spTgt spid="12"/>
                                        </p:tgtEl>
                                      </p:cBhvr>
                                    </p:animEffect>
                                    <p:anim calcmode="lin" valueType="num">
                                      <p:cBhvr>
                                        <p:cTn id="19" dur="500"/>
                                        <p:tgtEl>
                                          <p:spTgt spid="12"/>
                                        </p:tgtEl>
                                        <p:attrNameLst>
                                          <p:attrName>ppt_x</p:attrName>
                                        </p:attrNameLst>
                                      </p:cBhvr>
                                      <p:tavLst>
                                        <p:tav tm="0">
                                          <p:val>
                                            <p:strVal val="ppt_x"/>
                                          </p:val>
                                        </p:tav>
                                        <p:tav tm="100000">
                                          <p:val>
                                            <p:strVal val="ppt_x"/>
                                          </p:val>
                                        </p:tav>
                                      </p:tavLst>
                                    </p:anim>
                                    <p:anim calcmode="lin" valueType="num">
                                      <p:cBhvr>
                                        <p:cTn id="20" dur="500"/>
                                        <p:tgtEl>
                                          <p:spTgt spid="12"/>
                                        </p:tgtEl>
                                        <p:attrNameLst>
                                          <p:attrName>ppt_y</p:attrName>
                                        </p:attrNameLst>
                                      </p:cBhvr>
                                      <p:tavLst>
                                        <p:tav tm="0">
                                          <p:val>
                                            <p:strVal val="ppt_y"/>
                                          </p:val>
                                        </p:tav>
                                        <p:tav tm="100000">
                                          <p:val>
                                            <p:strVal val="ppt_y+.1"/>
                                          </p:val>
                                        </p:tav>
                                      </p:tavLst>
                                    </p:anim>
                                    <p:set>
                                      <p:cBhvr>
                                        <p:cTn id="21" dur="1" fill="hold">
                                          <p:stCondLst>
                                            <p:cond delay="499"/>
                                          </p:stCondLst>
                                        </p:cTn>
                                        <p:tgtEl>
                                          <p:spTgt spid="12"/>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500"/>
                                        <p:tgtEl>
                                          <p:spTgt spid="11"/>
                                        </p:tgtEl>
                                      </p:cBhvr>
                                    </p:animEffect>
                                    <p:anim calcmode="lin" valueType="num">
                                      <p:cBhvr>
                                        <p:cTn id="24" dur="500"/>
                                        <p:tgtEl>
                                          <p:spTgt spid="11"/>
                                        </p:tgtEl>
                                        <p:attrNameLst>
                                          <p:attrName>ppt_x</p:attrName>
                                        </p:attrNameLst>
                                      </p:cBhvr>
                                      <p:tavLst>
                                        <p:tav tm="0">
                                          <p:val>
                                            <p:strVal val="ppt_x"/>
                                          </p:val>
                                        </p:tav>
                                        <p:tav tm="100000">
                                          <p:val>
                                            <p:strVal val="ppt_x"/>
                                          </p:val>
                                        </p:tav>
                                      </p:tavLst>
                                    </p:anim>
                                    <p:anim calcmode="lin" valueType="num">
                                      <p:cBhvr>
                                        <p:cTn id="25" dur="500"/>
                                        <p:tgtEl>
                                          <p:spTgt spid="11"/>
                                        </p:tgtEl>
                                        <p:attrNameLst>
                                          <p:attrName>ppt_y</p:attrName>
                                        </p:attrNameLst>
                                      </p:cBhvr>
                                      <p:tavLst>
                                        <p:tav tm="0">
                                          <p:val>
                                            <p:strVal val="ppt_y"/>
                                          </p:val>
                                        </p:tav>
                                        <p:tav tm="100000">
                                          <p:val>
                                            <p:strVal val="ppt_y+.1"/>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anim calcmode="lin" valueType="num">
                                      <p:cBhvr>
                                        <p:cTn id="37" dur="500" fill="hold"/>
                                        <p:tgtEl>
                                          <p:spTgt spid="13"/>
                                        </p:tgtEl>
                                        <p:attrNameLst>
                                          <p:attrName>ppt_x</p:attrName>
                                        </p:attrNameLst>
                                      </p:cBhvr>
                                      <p:tavLst>
                                        <p:tav tm="0">
                                          <p:val>
                                            <p:strVal val="#ppt_x"/>
                                          </p:val>
                                        </p:tav>
                                        <p:tav tm="100000">
                                          <p:val>
                                            <p:strVal val="#ppt_x"/>
                                          </p:val>
                                        </p:tav>
                                      </p:tavLst>
                                    </p:anim>
                                    <p:anim calcmode="lin" valueType="num">
                                      <p:cBhvr>
                                        <p:cTn id="38"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1" nodeType="clickEffect">
                                  <p:stCondLst>
                                    <p:cond delay="0"/>
                                  </p:stCondLst>
                                  <p:childTnLst>
                                    <p:animEffect transition="out" filter="fade">
                                      <p:cBhvr>
                                        <p:cTn id="42" dur="500"/>
                                        <p:tgtEl>
                                          <p:spTgt spid="14"/>
                                        </p:tgtEl>
                                      </p:cBhvr>
                                    </p:animEffect>
                                    <p:anim calcmode="lin" valueType="num">
                                      <p:cBhvr>
                                        <p:cTn id="43" dur="500"/>
                                        <p:tgtEl>
                                          <p:spTgt spid="14"/>
                                        </p:tgtEl>
                                        <p:attrNameLst>
                                          <p:attrName>ppt_x</p:attrName>
                                        </p:attrNameLst>
                                      </p:cBhvr>
                                      <p:tavLst>
                                        <p:tav tm="0">
                                          <p:val>
                                            <p:strVal val="ppt_x"/>
                                          </p:val>
                                        </p:tav>
                                        <p:tav tm="100000">
                                          <p:val>
                                            <p:strVal val="ppt_x"/>
                                          </p:val>
                                        </p:tav>
                                      </p:tavLst>
                                    </p:anim>
                                    <p:anim calcmode="lin" valueType="num">
                                      <p:cBhvr>
                                        <p:cTn id="44" dur="500"/>
                                        <p:tgtEl>
                                          <p:spTgt spid="14"/>
                                        </p:tgtEl>
                                        <p:attrNameLst>
                                          <p:attrName>ppt_y</p:attrName>
                                        </p:attrNameLst>
                                      </p:cBhvr>
                                      <p:tavLst>
                                        <p:tav tm="0">
                                          <p:val>
                                            <p:strVal val="ppt_y"/>
                                          </p:val>
                                        </p:tav>
                                        <p:tav tm="100000">
                                          <p:val>
                                            <p:strVal val="ppt_y+.1"/>
                                          </p:val>
                                        </p:tav>
                                      </p:tavLst>
                                    </p:anim>
                                    <p:set>
                                      <p:cBhvr>
                                        <p:cTn id="45" dur="1" fill="hold">
                                          <p:stCondLst>
                                            <p:cond delay="499"/>
                                          </p:stCondLst>
                                        </p:cTn>
                                        <p:tgtEl>
                                          <p:spTgt spid="14"/>
                                        </p:tgtEl>
                                        <p:attrNameLst>
                                          <p:attrName>style.visibility</p:attrName>
                                        </p:attrNameLst>
                                      </p:cBhvr>
                                      <p:to>
                                        <p:strVal val="hidden"/>
                                      </p:to>
                                    </p:set>
                                  </p:childTnLst>
                                </p:cTn>
                              </p:par>
                              <p:par>
                                <p:cTn id="46" presetID="42" presetClass="exit" presetSubtype="0" fill="hold" grpId="1" nodeType="withEffect">
                                  <p:stCondLst>
                                    <p:cond delay="0"/>
                                  </p:stCondLst>
                                  <p:childTnLst>
                                    <p:animEffect transition="out" filter="fade">
                                      <p:cBhvr>
                                        <p:cTn id="47" dur="500"/>
                                        <p:tgtEl>
                                          <p:spTgt spid="13"/>
                                        </p:tgtEl>
                                      </p:cBhvr>
                                    </p:animEffect>
                                    <p:anim calcmode="lin" valueType="num">
                                      <p:cBhvr>
                                        <p:cTn id="48" dur="500"/>
                                        <p:tgtEl>
                                          <p:spTgt spid="13"/>
                                        </p:tgtEl>
                                        <p:attrNameLst>
                                          <p:attrName>ppt_x</p:attrName>
                                        </p:attrNameLst>
                                      </p:cBhvr>
                                      <p:tavLst>
                                        <p:tav tm="0">
                                          <p:val>
                                            <p:strVal val="ppt_x"/>
                                          </p:val>
                                        </p:tav>
                                        <p:tav tm="100000">
                                          <p:val>
                                            <p:strVal val="ppt_x"/>
                                          </p:val>
                                        </p:tav>
                                      </p:tavLst>
                                    </p:anim>
                                    <p:anim calcmode="lin" valueType="num">
                                      <p:cBhvr>
                                        <p:cTn id="49" dur="500"/>
                                        <p:tgtEl>
                                          <p:spTgt spid="13"/>
                                        </p:tgtEl>
                                        <p:attrNameLst>
                                          <p:attrName>ppt_y</p:attrName>
                                        </p:attrNameLst>
                                      </p:cBhvr>
                                      <p:tavLst>
                                        <p:tav tm="0">
                                          <p:val>
                                            <p:strVal val="ppt_y"/>
                                          </p:val>
                                        </p:tav>
                                        <p:tav tm="100000">
                                          <p:val>
                                            <p:strVal val="ppt_y+.1"/>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anim calcmode="lin" valueType="num">
                                      <p:cBhvr>
                                        <p:cTn id="56" dur="500" fill="hold"/>
                                        <p:tgtEl>
                                          <p:spTgt spid="18"/>
                                        </p:tgtEl>
                                        <p:attrNameLst>
                                          <p:attrName>ppt_x</p:attrName>
                                        </p:attrNameLst>
                                      </p:cBhvr>
                                      <p:tavLst>
                                        <p:tav tm="0">
                                          <p:val>
                                            <p:strVal val="#ppt_x"/>
                                          </p:val>
                                        </p:tav>
                                        <p:tav tm="100000">
                                          <p:val>
                                            <p:strVal val="#ppt_x"/>
                                          </p:val>
                                        </p:tav>
                                      </p:tavLst>
                                    </p:anim>
                                    <p:anim calcmode="lin" valueType="num">
                                      <p:cBhvr>
                                        <p:cTn id="57" dur="5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grpId="1" nodeType="clickEffect">
                                  <p:stCondLst>
                                    <p:cond delay="0"/>
                                  </p:stCondLst>
                                  <p:childTnLst>
                                    <p:animEffect transition="out" filter="fade">
                                      <p:cBhvr>
                                        <p:cTn id="66" dur="500"/>
                                        <p:tgtEl>
                                          <p:spTgt spid="18"/>
                                        </p:tgtEl>
                                      </p:cBhvr>
                                    </p:animEffect>
                                    <p:anim calcmode="lin" valueType="num">
                                      <p:cBhvr>
                                        <p:cTn id="67" dur="500"/>
                                        <p:tgtEl>
                                          <p:spTgt spid="18"/>
                                        </p:tgtEl>
                                        <p:attrNameLst>
                                          <p:attrName>ppt_x</p:attrName>
                                        </p:attrNameLst>
                                      </p:cBhvr>
                                      <p:tavLst>
                                        <p:tav tm="0">
                                          <p:val>
                                            <p:strVal val="ppt_x"/>
                                          </p:val>
                                        </p:tav>
                                        <p:tav tm="100000">
                                          <p:val>
                                            <p:strVal val="ppt_x"/>
                                          </p:val>
                                        </p:tav>
                                      </p:tavLst>
                                    </p:anim>
                                    <p:anim calcmode="lin" valueType="num">
                                      <p:cBhvr>
                                        <p:cTn id="68" dur="500"/>
                                        <p:tgtEl>
                                          <p:spTgt spid="18"/>
                                        </p:tgtEl>
                                        <p:attrNameLst>
                                          <p:attrName>ppt_y</p:attrName>
                                        </p:attrNameLst>
                                      </p:cBhvr>
                                      <p:tavLst>
                                        <p:tav tm="0">
                                          <p:val>
                                            <p:strVal val="ppt_y"/>
                                          </p:val>
                                        </p:tav>
                                        <p:tav tm="100000">
                                          <p:val>
                                            <p:strVal val="ppt_y+.1"/>
                                          </p:val>
                                        </p:tav>
                                      </p:tavLst>
                                    </p:anim>
                                    <p:set>
                                      <p:cBhvr>
                                        <p:cTn id="69" dur="1" fill="hold">
                                          <p:stCondLst>
                                            <p:cond delay="499"/>
                                          </p:stCondLst>
                                        </p:cTn>
                                        <p:tgtEl>
                                          <p:spTgt spid="18"/>
                                        </p:tgtEl>
                                        <p:attrNameLst>
                                          <p:attrName>style.visibility</p:attrName>
                                        </p:attrNameLst>
                                      </p:cBhvr>
                                      <p:to>
                                        <p:strVal val="hidden"/>
                                      </p:to>
                                    </p:set>
                                  </p:childTnLst>
                                </p:cTn>
                              </p:par>
                              <p:par>
                                <p:cTn id="70" presetID="42" presetClass="exit" presetSubtype="0" fill="hold" grpId="1" nodeType="withEffect">
                                  <p:stCondLst>
                                    <p:cond delay="0"/>
                                  </p:stCondLst>
                                  <p:childTnLst>
                                    <p:animEffect transition="out" filter="fade">
                                      <p:cBhvr>
                                        <p:cTn id="71" dur="500"/>
                                        <p:tgtEl>
                                          <p:spTgt spid="17"/>
                                        </p:tgtEl>
                                      </p:cBhvr>
                                    </p:animEffect>
                                    <p:anim calcmode="lin" valueType="num">
                                      <p:cBhvr>
                                        <p:cTn id="72" dur="500"/>
                                        <p:tgtEl>
                                          <p:spTgt spid="17"/>
                                        </p:tgtEl>
                                        <p:attrNameLst>
                                          <p:attrName>ppt_x</p:attrName>
                                        </p:attrNameLst>
                                      </p:cBhvr>
                                      <p:tavLst>
                                        <p:tav tm="0">
                                          <p:val>
                                            <p:strVal val="ppt_x"/>
                                          </p:val>
                                        </p:tav>
                                        <p:tav tm="100000">
                                          <p:val>
                                            <p:strVal val="ppt_x"/>
                                          </p:val>
                                        </p:tav>
                                      </p:tavLst>
                                    </p:anim>
                                    <p:anim calcmode="lin" valueType="num">
                                      <p:cBhvr>
                                        <p:cTn id="73" dur="500"/>
                                        <p:tgtEl>
                                          <p:spTgt spid="17"/>
                                        </p:tgtEl>
                                        <p:attrNameLst>
                                          <p:attrName>ppt_y</p:attrName>
                                        </p:attrNameLst>
                                      </p:cBhvr>
                                      <p:tavLst>
                                        <p:tav tm="0">
                                          <p:val>
                                            <p:strVal val="ppt_y"/>
                                          </p:val>
                                        </p:tav>
                                        <p:tav tm="100000">
                                          <p:val>
                                            <p:strVal val="ppt_y+.1"/>
                                          </p:val>
                                        </p:tav>
                                      </p:tavLst>
                                    </p:anim>
                                    <p:set>
                                      <p:cBhvr>
                                        <p:cTn id="74" dur="1" fill="hold">
                                          <p:stCondLst>
                                            <p:cond delay="499"/>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anim calcmode="lin" valueType="num">
                                      <p:cBhvr>
                                        <p:cTn id="80" dur="500" fill="hold"/>
                                        <p:tgtEl>
                                          <p:spTgt spid="16"/>
                                        </p:tgtEl>
                                        <p:attrNameLst>
                                          <p:attrName>ppt_x</p:attrName>
                                        </p:attrNameLst>
                                      </p:cBhvr>
                                      <p:tavLst>
                                        <p:tav tm="0">
                                          <p:val>
                                            <p:strVal val="#ppt_x"/>
                                          </p:val>
                                        </p:tav>
                                        <p:tav tm="100000">
                                          <p:val>
                                            <p:strVal val="#ppt_x"/>
                                          </p:val>
                                        </p:tav>
                                      </p:tavLst>
                                    </p:anim>
                                    <p:anim calcmode="lin" valueType="num">
                                      <p:cBhvr>
                                        <p:cTn id="81" dur="5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500"/>
                                        <p:tgtEl>
                                          <p:spTgt spid="15"/>
                                        </p:tgtEl>
                                      </p:cBhvr>
                                    </p:animEffect>
                                    <p:anim calcmode="lin" valueType="num">
                                      <p:cBhvr>
                                        <p:cTn id="85" dur="500" fill="hold"/>
                                        <p:tgtEl>
                                          <p:spTgt spid="15"/>
                                        </p:tgtEl>
                                        <p:attrNameLst>
                                          <p:attrName>ppt_x</p:attrName>
                                        </p:attrNameLst>
                                      </p:cBhvr>
                                      <p:tavLst>
                                        <p:tav tm="0">
                                          <p:val>
                                            <p:strVal val="#ppt_x"/>
                                          </p:val>
                                        </p:tav>
                                        <p:tav tm="100000">
                                          <p:val>
                                            <p:strVal val="#ppt_x"/>
                                          </p:val>
                                        </p:tav>
                                      </p:tavLst>
                                    </p:anim>
                                    <p:anim calcmode="lin" valueType="num">
                                      <p:cBhvr>
                                        <p:cTn id="8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1" nodeType="clickEffect">
                                  <p:stCondLst>
                                    <p:cond delay="0"/>
                                  </p:stCondLst>
                                  <p:childTnLst>
                                    <p:animEffect transition="out" filter="fade">
                                      <p:cBhvr>
                                        <p:cTn id="90" dur="500"/>
                                        <p:tgtEl>
                                          <p:spTgt spid="16"/>
                                        </p:tgtEl>
                                      </p:cBhvr>
                                    </p:animEffect>
                                    <p:anim calcmode="lin" valueType="num">
                                      <p:cBhvr>
                                        <p:cTn id="91" dur="500"/>
                                        <p:tgtEl>
                                          <p:spTgt spid="16"/>
                                        </p:tgtEl>
                                        <p:attrNameLst>
                                          <p:attrName>ppt_x</p:attrName>
                                        </p:attrNameLst>
                                      </p:cBhvr>
                                      <p:tavLst>
                                        <p:tav tm="0">
                                          <p:val>
                                            <p:strVal val="ppt_x"/>
                                          </p:val>
                                        </p:tav>
                                        <p:tav tm="100000">
                                          <p:val>
                                            <p:strVal val="ppt_x"/>
                                          </p:val>
                                        </p:tav>
                                      </p:tavLst>
                                    </p:anim>
                                    <p:anim calcmode="lin" valueType="num">
                                      <p:cBhvr>
                                        <p:cTn id="92" dur="500"/>
                                        <p:tgtEl>
                                          <p:spTgt spid="16"/>
                                        </p:tgtEl>
                                        <p:attrNameLst>
                                          <p:attrName>ppt_y</p:attrName>
                                        </p:attrNameLst>
                                      </p:cBhvr>
                                      <p:tavLst>
                                        <p:tav tm="0">
                                          <p:val>
                                            <p:strVal val="ppt_y"/>
                                          </p:val>
                                        </p:tav>
                                        <p:tav tm="100000">
                                          <p:val>
                                            <p:strVal val="ppt_y+.1"/>
                                          </p:val>
                                        </p:tav>
                                      </p:tavLst>
                                    </p:anim>
                                    <p:set>
                                      <p:cBhvr>
                                        <p:cTn id="93" dur="1" fill="hold">
                                          <p:stCondLst>
                                            <p:cond delay="499"/>
                                          </p:stCondLst>
                                        </p:cTn>
                                        <p:tgtEl>
                                          <p:spTgt spid="16"/>
                                        </p:tgtEl>
                                        <p:attrNameLst>
                                          <p:attrName>style.visibility</p:attrName>
                                        </p:attrNameLst>
                                      </p:cBhvr>
                                      <p:to>
                                        <p:strVal val="hidden"/>
                                      </p:to>
                                    </p:set>
                                  </p:childTnLst>
                                </p:cTn>
                              </p:par>
                              <p:par>
                                <p:cTn id="94" presetID="42" presetClass="exit" presetSubtype="0" fill="hold" grpId="1" nodeType="withEffect">
                                  <p:stCondLst>
                                    <p:cond delay="0"/>
                                  </p:stCondLst>
                                  <p:childTnLst>
                                    <p:animEffect transition="out" filter="fade">
                                      <p:cBhvr>
                                        <p:cTn id="95" dur="500"/>
                                        <p:tgtEl>
                                          <p:spTgt spid="15"/>
                                        </p:tgtEl>
                                      </p:cBhvr>
                                    </p:animEffect>
                                    <p:anim calcmode="lin" valueType="num">
                                      <p:cBhvr>
                                        <p:cTn id="96" dur="500"/>
                                        <p:tgtEl>
                                          <p:spTgt spid="15"/>
                                        </p:tgtEl>
                                        <p:attrNameLst>
                                          <p:attrName>ppt_x</p:attrName>
                                        </p:attrNameLst>
                                      </p:cBhvr>
                                      <p:tavLst>
                                        <p:tav tm="0">
                                          <p:val>
                                            <p:strVal val="ppt_x"/>
                                          </p:val>
                                        </p:tav>
                                        <p:tav tm="100000">
                                          <p:val>
                                            <p:strVal val="ppt_x"/>
                                          </p:val>
                                        </p:tav>
                                      </p:tavLst>
                                    </p:anim>
                                    <p:anim calcmode="lin" valueType="num">
                                      <p:cBhvr>
                                        <p:cTn id="97" dur="500"/>
                                        <p:tgtEl>
                                          <p:spTgt spid="15"/>
                                        </p:tgtEl>
                                        <p:attrNameLst>
                                          <p:attrName>ppt_y</p:attrName>
                                        </p:attrNameLst>
                                      </p:cBhvr>
                                      <p:tavLst>
                                        <p:tav tm="0">
                                          <p:val>
                                            <p:strVal val="ppt_y"/>
                                          </p:val>
                                        </p:tav>
                                        <p:tav tm="100000">
                                          <p:val>
                                            <p:strVal val="ppt_y+.1"/>
                                          </p:val>
                                        </p:tav>
                                      </p:tavLst>
                                    </p:anim>
                                    <p:set>
                                      <p:cBhvr>
                                        <p:cTn id="9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1402</TotalTime>
  <Words>1204</Words>
  <Application>Microsoft Macintosh PowerPoint</Application>
  <PresentationFormat>화면 슬라이드 쇼(4:3)</PresentationFormat>
  <Paragraphs>131</Paragraphs>
  <Slides>11</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야놀자 야체 B</vt:lpstr>
      <vt:lpstr>맑은 고딕</vt:lpstr>
      <vt:lpstr>noto</vt:lpstr>
      <vt:lpstr>Arial</vt:lpstr>
      <vt:lpstr>Calibri</vt:lpstr>
      <vt:lpstr>Calibri Light</vt:lpstr>
      <vt:lpstr>Office 테마</vt:lpstr>
      <vt:lpstr>PowerPoint 프레젠테이션</vt:lpstr>
      <vt:lpstr>User Study</vt:lpstr>
      <vt:lpstr>User Study</vt:lpstr>
      <vt:lpstr>User Study</vt:lpstr>
      <vt:lpstr>Hardware</vt:lpstr>
      <vt:lpstr>Paper Prototype</vt:lpstr>
      <vt:lpstr>Paper Prototype</vt:lpstr>
      <vt:lpstr>Software</vt:lpstr>
      <vt:lpstr>Setting Screen</vt:lpstr>
      <vt:lpstr>Statistics Screen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잘</dc:creator>
  <cp:lastModifiedBy>(학생) 이민재 (컴퓨터공학과)</cp:lastModifiedBy>
  <cp:revision>61</cp:revision>
  <dcterms:created xsi:type="dcterms:W3CDTF">2019-11-21T08:25:05Z</dcterms:created>
  <dcterms:modified xsi:type="dcterms:W3CDTF">2022-05-18T05:39:47Z</dcterms:modified>
</cp:coreProperties>
</file>