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86" r:id="rId2"/>
    <p:sldId id="267" r:id="rId3"/>
    <p:sldId id="257" r:id="rId4"/>
    <p:sldId id="277" r:id="rId5"/>
    <p:sldId id="276" r:id="rId6"/>
    <p:sldId id="269" r:id="rId7"/>
    <p:sldId id="279" r:id="rId8"/>
    <p:sldId id="280" r:id="rId9"/>
    <p:sldId id="278" r:id="rId10"/>
    <p:sldId id="260" r:id="rId11"/>
    <p:sldId id="281" r:id="rId12"/>
    <p:sldId id="282" r:id="rId13"/>
    <p:sldId id="283" r:id="rId14"/>
    <p:sldId id="284" r:id="rId15"/>
    <p:sldId id="264" r:id="rId16"/>
    <p:sldId id="266" r:id="rId17"/>
  </p:sldIdLst>
  <p:sldSz cx="24382413" cy="13716000"/>
  <p:notesSz cx="6858000" cy="9144000"/>
  <p:defaultTextStyle>
    <a:defPPr>
      <a:defRPr lang="ko-KR"/>
    </a:defPPr>
    <a:lvl1pPr marL="0" algn="l" defTabSz="1828709" rtl="0" eaLnBrk="1" latinLnBrk="1" hangingPunct="1">
      <a:defRPr sz="3600" kern="1200">
        <a:solidFill>
          <a:schemeClr val="tx1"/>
        </a:solidFill>
        <a:latin typeface="+mn-lt"/>
        <a:ea typeface="+mn-ea"/>
        <a:cs typeface="+mn-cs"/>
      </a:defRPr>
    </a:lvl1pPr>
    <a:lvl2pPr marL="914354" algn="l" defTabSz="1828709" rtl="0" eaLnBrk="1" latinLnBrk="1" hangingPunct="1">
      <a:defRPr sz="3600" kern="1200">
        <a:solidFill>
          <a:schemeClr val="tx1"/>
        </a:solidFill>
        <a:latin typeface="+mn-lt"/>
        <a:ea typeface="+mn-ea"/>
        <a:cs typeface="+mn-cs"/>
      </a:defRPr>
    </a:lvl2pPr>
    <a:lvl3pPr marL="1828709" algn="l" defTabSz="1828709" rtl="0" eaLnBrk="1" latinLnBrk="1" hangingPunct="1">
      <a:defRPr sz="3600" kern="1200">
        <a:solidFill>
          <a:schemeClr val="tx1"/>
        </a:solidFill>
        <a:latin typeface="+mn-lt"/>
        <a:ea typeface="+mn-ea"/>
        <a:cs typeface="+mn-cs"/>
      </a:defRPr>
    </a:lvl3pPr>
    <a:lvl4pPr marL="2743063" algn="l" defTabSz="1828709" rtl="0" eaLnBrk="1" latinLnBrk="1" hangingPunct="1">
      <a:defRPr sz="3600" kern="1200">
        <a:solidFill>
          <a:schemeClr val="tx1"/>
        </a:solidFill>
        <a:latin typeface="+mn-lt"/>
        <a:ea typeface="+mn-ea"/>
        <a:cs typeface="+mn-cs"/>
      </a:defRPr>
    </a:lvl4pPr>
    <a:lvl5pPr marL="3657417" algn="l" defTabSz="1828709" rtl="0" eaLnBrk="1" latinLnBrk="1" hangingPunct="1">
      <a:defRPr sz="3600" kern="1200">
        <a:solidFill>
          <a:schemeClr val="tx1"/>
        </a:solidFill>
        <a:latin typeface="+mn-lt"/>
        <a:ea typeface="+mn-ea"/>
        <a:cs typeface="+mn-cs"/>
      </a:defRPr>
    </a:lvl5pPr>
    <a:lvl6pPr marL="4571771" algn="l" defTabSz="1828709" rtl="0" eaLnBrk="1" latinLnBrk="1" hangingPunct="1">
      <a:defRPr sz="3600" kern="1200">
        <a:solidFill>
          <a:schemeClr val="tx1"/>
        </a:solidFill>
        <a:latin typeface="+mn-lt"/>
        <a:ea typeface="+mn-ea"/>
        <a:cs typeface="+mn-cs"/>
      </a:defRPr>
    </a:lvl6pPr>
    <a:lvl7pPr marL="5486126" algn="l" defTabSz="1828709" rtl="0" eaLnBrk="1" latinLnBrk="1" hangingPunct="1">
      <a:defRPr sz="3600" kern="1200">
        <a:solidFill>
          <a:schemeClr val="tx1"/>
        </a:solidFill>
        <a:latin typeface="+mn-lt"/>
        <a:ea typeface="+mn-ea"/>
        <a:cs typeface="+mn-cs"/>
      </a:defRPr>
    </a:lvl7pPr>
    <a:lvl8pPr marL="6400480" algn="l" defTabSz="1828709" rtl="0" eaLnBrk="1" latinLnBrk="1" hangingPunct="1">
      <a:defRPr sz="3600" kern="1200">
        <a:solidFill>
          <a:schemeClr val="tx1"/>
        </a:solidFill>
        <a:latin typeface="+mn-lt"/>
        <a:ea typeface="+mn-ea"/>
        <a:cs typeface="+mn-cs"/>
      </a:defRPr>
    </a:lvl8pPr>
    <a:lvl9pPr marL="7314834" algn="l" defTabSz="1828709" rtl="0" eaLnBrk="1" latinLnBrk="1"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민재" initials="이" lastIdx="1" clrIdx="0">
    <p:extLst>
      <p:ext uri="{19B8F6BF-5375-455C-9EA6-DF929625EA0E}">
        <p15:presenceInfo xmlns:p15="http://schemas.microsoft.com/office/powerpoint/2012/main" userId="2849ceaacac510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1CCFC9"/>
    <a:srgbClr val="D9D9D9"/>
    <a:srgbClr val="002856"/>
    <a:srgbClr val="43C0C2"/>
    <a:srgbClr val="DAF2F4"/>
    <a:srgbClr val="A2E0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74"/>
    <p:restoredTop sz="75643" autoAdjust="0"/>
  </p:normalViewPr>
  <p:slideViewPr>
    <p:cSldViewPr snapToGrid="0" snapToObjects="1">
      <p:cViewPr varScale="1">
        <p:scale>
          <a:sx n="40" d="100"/>
          <a:sy n="40" d="100"/>
        </p:scale>
        <p:origin x="1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A5D82-D059-4C78-8263-56863CF8B096}" type="datetimeFigureOut">
              <a:rPr lang="ko-KR" altLang="en-US" smtClean="0"/>
              <a:t>2021-12-06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BFF0F-E193-4BE6-8050-309FFEDFCFCB}" type="slidenum">
              <a:rPr lang="ko-KR" altLang="en-US" smtClean="0"/>
              <a:t>‹#›</a:t>
            </a:fld>
            <a:endParaRPr lang="ko-KR" altLang="en-US"/>
          </a:p>
        </p:txBody>
      </p:sp>
    </p:spTree>
    <p:extLst>
      <p:ext uri="{BB962C8B-B14F-4D97-AF65-F5344CB8AC3E}">
        <p14:creationId xmlns:p14="http://schemas.microsoft.com/office/powerpoint/2010/main" val="123309851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Hello</a:t>
            </a:r>
            <a:r>
              <a:rPr lang="ko-KR" altLang="en-US" dirty="0"/>
              <a:t> </a:t>
            </a:r>
            <a:r>
              <a:rPr lang="en-US" altLang="ko-KR" dirty="0"/>
              <a:t>my</a:t>
            </a:r>
            <a:r>
              <a:rPr lang="ko-KR" altLang="en-US" dirty="0"/>
              <a:t> </a:t>
            </a:r>
            <a:r>
              <a:rPr lang="en-US" altLang="ko-KR" dirty="0"/>
              <a:t>name is </a:t>
            </a:r>
            <a:r>
              <a:rPr lang="en-US" altLang="ko-KR" dirty="0" err="1"/>
              <a:t>leeminjae</a:t>
            </a:r>
            <a:r>
              <a:rPr lang="en-US" altLang="ko-KR" dirty="0"/>
              <a:t>. My presentation is about homomorphic encryption. First Let’s see contests.</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1</a:t>
            </a:fld>
            <a:endParaRPr lang="ko-KR" altLang="en-US"/>
          </a:p>
        </p:txBody>
      </p:sp>
    </p:spTree>
    <p:extLst>
      <p:ext uri="{BB962C8B-B14F-4D97-AF65-F5344CB8AC3E}">
        <p14:creationId xmlns:p14="http://schemas.microsoft.com/office/powerpoint/2010/main" val="875894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As mentioned earlier, Unlike Past crypto system’s purpose is only protect data. HE can preserve arithmetic so apply meaningful applications</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HE can be applied in many fields. Health care, Cloud service, Ai and Post quantum cryptography. </a:t>
            </a:r>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10</a:t>
            </a:fld>
            <a:endParaRPr lang="ko-KR" altLang="en-US"/>
          </a:p>
        </p:txBody>
      </p:sp>
    </p:spTree>
    <p:extLst>
      <p:ext uri="{BB962C8B-B14F-4D97-AF65-F5344CB8AC3E}">
        <p14:creationId xmlns:p14="http://schemas.microsoft.com/office/powerpoint/2010/main" val="3914251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Health care</a:t>
            </a:r>
          </a:p>
          <a:p>
            <a:r>
              <a:rPr lang="en-US" altLang="ko-KR" dirty="0"/>
              <a:t>The existing healthcare industry has not grown significantly due to privacy regulations. Information related to the patient's disease is sensitive so regulated. </a:t>
            </a:r>
          </a:p>
          <a:p>
            <a:endParaRPr lang="en-US" altLang="ko-KR" dirty="0"/>
          </a:p>
          <a:p>
            <a:r>
              <a:rPr lang="en-US" altLang="ko-KR" dirty="0"/>
              <a:t>However, HE can preprocess these data and store it in an encrypted form, and secure computational processing is possible without knowing the contents of the data.</a:t>
            </a:r>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11</a:t>
            </a:fld>
            <a:endParaRPr lang="ko-KR" altLang="en-US"/>
          </a:p>
        </p:txBody>
      </p:sp>
    </p:spTree>
    <p:extLst>
      <p:ext uri="{BB962C8B-B14F-4D97-AF65-F5344CB8AC3E}">
        <p14:creationId xmlns:p14="http://schemas.microsoft.com/office/powerpoint/2010/main" val="274043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Cloud Service</a:t>
            </a:r>
          </a:p>
          <a:p>
            <a:r>
              <a:rPr lang="en-US" altLang="ko-KR" sz="1200" b="0" i="0" kern="1200" dirty="0">
                <a:solidFill>
                  <a:schemeClr val="tx1"/>
                </a:solidFill>
                <a:effectLst/>
                <a:latin typeface="+mn-lt"/>
                <a:ea typeface="+mn-ea"/>
                <a:cs typeface="+mn-cs"/>
              </a:rPr>
              <a:t>Cloud services provide many services based on user information. But a</a:t>
            </a:r>
            <a:r>
              <a:rPr lang="en-US" altLang="ko-KR" dirty="0"/>
              <a:t>doption of cloud services by consumers and businesses is limited by concerns over the loss of privacy or business value of their private data. </a:t>
            </a:r>
          </a:p>
          <a:p>
            <a:endParaRPr lang="en-US" altLang="ko-KR" dirty="0"/>
          </a:p>
          <a:p>
            <a:r>
              <a:rPr lang="en-US" altLang="ko-KR" sz="1200" b="0" i="0" kern="1200" dirty="0">
                <a:solidFill>
                  <a:schemeClr val="tx1"/>
                </a:solidFill>
                <a:effectLst/>
                <a:latin typeface="+mn-lt"/>
                <a:ea typeface="+mn-ea"/>
                <a:cs typeface="+mn-cs"/>
              </a:rPr>
              <a:t>But User data can be encrypted using HE and can provide various services without leakage.</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And I think the </a:t>
            </a:r>
            <a:r>
              <a:rPr lang="en-US" altLang="ko-KR" sz="1200" b="0" i="0" kern="1200" dirty="0" err="1">
                <a:solidFill>
                  <a:schemeClr val="tx1"/>
                </a:solidFill>
                <a:effectLst/>
                <a:latin typeface="+mn-lt"/>
                <a:ea typeface="+mn-ea"/>
                <a:cs typeface="+mn-cs"/>
              </a:rPr>
              <a:t>metabus</a:t>
            </a:r>
            <a:r>
              <a:rPr lang="en-US" altLang="ko-KR" sz="1200" b="0" i="0" kern="1200" dirty="0">
                <a:solidFill>
                  <a:schemeClr val="tx1"/>
                </a:solidFill>
                <a:effectLst/>
                <a:latin typeface="+mn-lt"/>
                <a:ea typeface="+mn-ea"/>
                <a:cs typeface="+mn-cs"/>
              </a:rPr>
              <a:t> industry will soon grow very big. I think </a:t>
            </a:r>
            <a:r>
              <a:rPr lang="en-US" altLang="ko-KR" sz="1200" b="0" i="0" kern="1200" dirty="0" err="1">
                <a:solidFill>
                  <a:schemeClr val="tx1"/>
                </a:solidFill>
                <a:effectLst/>
                <a:latin typeface="+mn-lt"/>
                <a:ea typeface="+mn-ea"/>
                <a:cs typeface="+mn-cs"/>
              </a:rPr>
              <a:t>metabuses</a:t>
            </a:r>
            <a:r>
              <a:rPr lang="en-US" altLang="ko-KR" sz="1200" b="0" i="0" kern="1200" dirty="0">
                <a:solidFill>
                  <a:schemeClr val="tx1"/>
                </a:solidFill>
                <a:effectLst/>
                <a:latin typeface="+mn-lt"/>
                <a:ea typeface="+mn-ea"/>
                <a:cs typeface="+mn-cs"/>
              </a:rPr>
              <a:t> Users will also provide sensitive data such as house structure and body information to the cloud as well as basic information. So HE will become more used in future.</a:t>
            </a:r>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12</a:t>
            </a:fld>
            <a:endParaRPr lang="ko-KR" altLang="en-US"/>
          </a:p>
        </p:txBody>
      </p:sp>
    </p:spTree>
    <p:extLst>
      <p:ext uri="{BB962C8B-B14F-4D97-AF65-F5344CB8AC3E}">
        <p14:creationId xmlns:p14="http://schemas.microsoft.com/office/powerpoint/2010/main" val="208541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Artificial intelligence</a:t>
            </a:r>
          </a:p>
          <a:p>
            <a:r>
              <a:rPr lang="en-US" altLang="ko-KR" sz="1200" b="0" i="0" kern="1200" dirty="0">
                <a:solidFill>
                  <a:schemeClr val="tx1"/>
                </a:solidFill>
                <a:effectLst/>
                <a:latin typeface="+mn-lt"/>
                <a:ea typeface="+mn-ea"/>
                <a:cs typeface="+mn-cs"/>
              </a:rPr>
              <a:t>AI is developing rapidly these days. Machine learning requires a large amount of data. However, due to personal information issues, de-identification data is used. </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As a result, low performance comes out.</a:t>
            </a:r>
            <a:br>
              <a:rPr lang="en-US" altLang="ko-KR" dirty="0"/>
            </a:br>
            <a:r>
              <a:rPr lang="en-US" altLang="ko-KR" sz="1200" b="0" i="0" kern="1200" dirty="0">
                <a:solidFill>
                  <a:schemeClr val="tx1"/>
                </a:solidFill>
                <a:effectLst/>
                <a:latin typeface="+mn-lt"/>
                <a:ea typeface="+mn-ea"/>
                <a:cs typeface="+mn-cs"/>
              </a:rPr>
              <a:t>To overcome this situation, pure data is encrypted using HE as it is, and machine learning is processed without leaking personal information.</a:t>
            </a:r>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13</a:t>
            </a:fld>
            <a:endParaRPr lang="ko-KR" altLang="en-US"/>
          </a:p>
        </p:txBody>
      </p:sp>
    </p:spTree>
    <p:extLst>
      <p:ext uri="{BB962C8B-B14F-4D97-AF65-F5344CB8AC3E}">
        <p14:creationId xmlns:p14="http://schemas.microsoft.com/office/powerpoint/2010/main" val="3974265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Post Quantum Cryptography</a:t>
            </a:r>
          </a:p>
          <a:p>
            <a:r>
              <a:rPr lang="en-US" altLang="ko-KR" sz="1200" b="0" i="0" kern="1200" dirty="0">
                <a:solidFill>
                  <a:schemeClr val="tx1"/>
                </a:solidFill>
                <a:effectLst/>
                <a:latin typeface="+mn-lt"/>
                <a:ea typeface="+mn-ea"/>
                <a:cs typeface="+mn-cs"/>
              </a:rPr>
              <a:t>Cryptographic systems such as Internet banking, e-commerce, and telecommunications are made based on RSA.</a:t>
            </a:r>
          </a:p>
          <a:p>
            <a:r>
              <a:rPr lang="en-US" altLang="ko-KR" sz="1200" b="0" i="0" kern="1200" dirty="0">
                <a:solidFill>
                  <a:schemeClr val="tx1"/>
                </a:solidFill>
                <a:effectLst/>
                <a:latin typeface="+mn-lt"/>
                <a:ea typeface="+mn-ea"/>
                <a:cs typeface="+mn-cs"/>
              </a:rPr>
              <a:t>RSA is a system that uses features that take a very long time to factorize multiple of two large prime numbers.</a:t>
            </a:r>
          </a:p>
          <a:p>
            <a:endParaRPr lang="en-US" altLang="ko-KR" dirty="0"/>
          </a:p>
          <a:p>
            <a:r>
              <a:rPr lang="en-US" altLang="ko-KR" dirty="0"/>
              <a:t>However, there is a shore algorithm that can efficiently factorization, and as quantum computers develop further, RSA will be breaks.</a:t>
            </a:r>
          </a:p>
          <a:p>
            <a:endParaRPr lang="en-US" altLang="ko-KR" dirty="0"/>
          </a:p>
          <a:p>
            <a:r>
              <a:rPr lang="en-US" altLang="ko-KR" dirty="0"/>
              <a:t>HE is a lattice-based encryption system. </a:t>
            </a:r>
            <a:r>
              <a:rPr lang="en-US" altLang="ko-KR" sz="1200" b="0" i="0" kern="1200" dirty="0">
                <a:solidFill>
                  <a:schemeClr val="tx1"/>
                </a:solidFill>
                <a:effectLst/>
                <a:latin typeface="+mn-lt"/>
                <a:ea typeface="+mn-ea"/>
                <a:cs typeface="+mn-cs"/>
              </a:rPr>
              <a:t>The lattice problem is classified as an NP complete problem which is a problem that has not been proven to be solved in polynomial time.</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So </a:t>
            </a:r>
            <a:r>
              <a:rPr lang="en-US" altLang="ko-KR" dirty="0"/>
              <a:t>HE is a quantum-resistant encryption </a:t>
            </a:r>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14</a:t>
            </a:fld>
            <a:endParaRPr lang="ko-KR" altLang="en-US"/>
          </a:p>
        </p:txBody>
      </p:sp>
    </p:spTree>
    <p:extLst>
      <p:ext uri="{BB962C8B-B14F-4D97-AF65-F5344CB8AC3E}">
        <p14:creationId xmlns:p14="http://schemas.microsoft.com/office/powerpoint/2010/main" val="3796278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Reference papers are these things. If you want more deeply about HE scheme. You also can read these papers.</a:t>
            </a:r>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15</a:t>
            </a:fld>
            <a:endParaRPr lang="ko-KR" altLang="en-US"/>
          </a:p>
        </p:txBody>
      </p:sp>
    </p:spTree>
    <p:extLst>
      <p:ext uri="{BB962C8B-B14F-4D97-AF65-F5344CB8AC3E}">
        <p14:creationId xmlns:p14="http://schemas.microsoft.com/office/powerpoint/2010/main" val="123624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Thank you!</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16</a:t>
            </a:fld>
            <a:endParaRPr lang="ko-KR" altLang="en-US"/>
          </a:p>
        </p:txBody>
      </p:sp>
    </p:spTree>
    <p:extLst>
      <p:ext uri="{BB962C8B-B14F-4D97-AF65-F5344CB8AC3E}">
        <p14:creationId xmlns:p14="http://schemas.microsoft.com/office/powerpoint/2010/main" val="337192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Since homomorphic encryption appears frequently and has a long </a:t>
            </a:r>
            <a:r>
              <a:rPr lang="en-US" altLang="ko-KR" sz="1200" b="0" i="0" kern="1200" dirty="0" err="1">
                <a:solidFill>
                  <a:schemeClr val="tx1"/>
                </a:solidFill>
                <a:effectLst/>
                <a:latin typeface="+mn-lt"/>
                <a:ea typeface="+mn-ea"/>
                <a:cs typeface="+mn-cs"/>
              </a:rPr>
              <a:t>pronounciation</a:t>
            </a:r>
            <a:r>
              <a:rPr lang="en-US" altLang="ko-KR" sz="1200" b="0" i="0" kern="1200" dirty="0">
                <a:solidFill>
                  <a:schemeClr val="tx1"/>
                </a:solidFill>
                <a:effectLst/>
                <a:latin typeface="+mn-lt"/>
                <a:ea typeface="+mn-ea"/>
                <a:cs typeface="+mn-cs"/>
              </a:rPr>
              <a:t>, I will shorten it to HE.</a:t>
            </a:r>
            <a:endParaRPr lang="en-US" altLang="ko-KR" dirty="0"/>
          </a:p>
          <a:p>
            <a:endParaRPr lang="en-US" altLang="ko-KR" dirty="0"/>
          </a:p>
          <a:p>
            <a:r>
              <a:rPr lang="en-US" altLang="ko-KR" dirty="0"/>
              <a:t>First, I will present Characteristics of HE.</a:t>
            </a:r>
          </a:p>
          <a:p>
            <a:endParaRPr lang="en-US" altLang="ko-KR" dirty="0"/>
          </a:p>
          <a:p>
            <a:r>
              <a:rPr lang="en-US" altLang="ko-KR" dirty="0"/>
              <a:t>Second, Various types of HE scheme. </a:t>
            </a:r>
            <a:r>
              <a:rPr lang="en-US" altLang="ko-KR" sz="1200" b="0" i="0" kern="1200" dirty="0">
                <a:solidFill>
                  <a:schemeClr val="tx1"/>
                </a:solidFill>
                <a:effectLst/>
                <a:latin typeface="+mn-lt"/>
                <a:ea typeface="+mn-ea"/>
                <a:cs typeface="+mn-cs"/>
              </a:rPr>
              <a:t>Since each scheme has different features, we will look at its principles and pros and cons at this point.</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Next, Application of HE in real life. HE is also called the 4th generation cipher and is used in many fields.</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Forth is reference.</a:t>
            </a:r>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2</a:t>
            </a:fld>
            <a:endParaRPr lang="ko-KR" altLang="en-US"/>
          </a:p>
        </p:txBody>
      </p:sp>
    </p:spTree>
    <p:extLst>
      <p:ext uri="{BB962C8B-B14F-4D97-AF65-F5344CB8AC3E}">
        <p14:creationId xmlns:p14="http://schemas.microsoft.com/office/powerpoint/2010/main" val="130169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In the past, encryption were simply used to protect data, but modern times, they have been developed to enable many meaningful applications.</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HE, For example, five plus ten equal to fifteen. </a:t>
            </a:r>
          </a:p>
          <a:p>
            <a:r>
              <a:rPr lang="en-US" altLang="ko-KR" sz="1200" b="0" i="0" kern="1200" dirty="0">
                <a:solidFill>
                  <a:schemeClr val="tx1"/>
                </a:solidFill>
                <a:effectLst/>
                <a:latin typeface="+mn-lt"/>
                <a:ea typeface="+mn-ea"/>
                <a:cs typeface="+mn-cs"/>
              </a:rPr>
              <a:t>Five encrypt to X, Five </a:t>
            </a:r>
            <a:r>
              <a:rPr lang="en-US" altLang="ko-KR" sz="1200" b="0" i="0" kern="1200" dirty="0" err="1">
                <a:solidFill>
                  <a:schemeClr val="tx1"/>
                </a:solidFill>
                <a:effectLst/>
                <a:latin typeface="+mn-lt"/>
                <a:ea typeface="+mn-ea"/>
                <a:cs typeface="+mn-cs"/>
              </a:rPr>
              <a:t>encrypto</a:t>
            </a:r>
            <a:r>
              <a:rPr lang="en-US" altLang="ko-KR" sz="1200" b="0" i="0" kern="1200" dirty="0">
                <a:solidFill>
                  <a:schemeClr val="tx1"/>
                </a:solidFill>
                <a:effectLst/>
                <a:latin typeface="+mn-lt"/>
                <a:ea typeface="+mn-ea"/>
                <a:cs typeface="+mn-cs"/>
              </a:rPr>
              <a:t> to YZ, , </a:t>
            </a:r>
            <a:r>
              <a:rPr lang="en-US" altLang="ko-KR" sz="1200" b="0" i="0" kern="1200" dirty="0" err="1">
                <a:solidFill>
                  <a:schemeClr val="tx1"/>
                </a:solidFill>
                <a:effectLst/>
                <a:latin typeface="+mn-lt"/>
                <a:ea typeface="+mn-ea"/>
                <a:cs typeface="+mn-cs"/>
              </a:rPr>
              <a:t>Fifthteen</a:t>
            </a:r>
            <a:r>
              <a:rPr lang="en-US" altLang="ko-KR" sz="1200" b="0" i="0" kern="1200" dirty="0">
                <a:solidFill>
                  <a:schemeClr val="tx1"/>
                </a:solidFill>
                <a:effectLst/>
                <a:latin typeface="+mn-lt"/>
                <a:ea typeface="+mn-ea"/>
                <a:cs typeface="+mn-cs"/>
              </a:rPr>
              <a:t> is encrypt to PDQ. And then X + YZ equal to PDQ</a:t>
            </a:r>
          </a:p>
          <a:p>
            <a:r>
              <a:rPr lang="en-US" altLang="ko-KR" sz="1200" b="0" i="0" kern="1200" dirty="0">
                <a:solidFill>
                  <a:schemeClr val="tx1"/>
                </a:solidFill>
                <a:effectLst/>
                <a:latin typeface="+mn-lt"/>
                <a:ea typeface="+mn-ea"/>
                <a:cs typeface="+mn-cs"/>
              </a:rPr>
              <a:t>PDQ </a:t>
            </a:r>
            <a:r>
              <a:rPr lang="en-US" altLang="ko-KR" sz="1200" b="0" i="0" kern="1200" dirty="0" err="1">
                <a:solidFill>
                  <a:schemeClr val="tx1"/>
                </a:solidFill>
                <a:effectLst/>
                <a:latin typeface="+mn-lt"/>
                <a:ea typeface="+mn-ea"/>
                <a:cs typeface="+mn-cs"/>
              </a:rPr>
              <a:t>decrypto</a:t>
            </a:r>
            <a:r>
              <a:rPr lang="en-US" altLang="ko-KR" sz="1200" b="0" i="0" kern="1200" dirty="0">
                <a:solidFill>
                  <a:schemeClr val="tx1"/>
                </a:solidFill>
                <a:effectLst/>
                <a:latin typeface="+mn-lt"/>
                <a:ea typeface="+mn-ea"/>
                <a:cs typeface="+mn-cs"/>
              </a:rPr>
              <a:t> to 15. It is same with five plus ten. </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This means that the addition operation is conserved. So HE can preserve operations. These characteristics make many things possible so can apply various field. Before we look at those things, let's look at a various of HE schemes.</a:t>
            </a:r>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3</a:t>
            </a:fld>
            <a:endParaRPr lang="ko-KR" altLang="en-US"/>
          </a:p>
        </p:txBody>
      </p:sp>
    </p:spTree>
    <p:extLst>
      <p:ext uri="{BB962C8B-B14F-4D97-AF65-F5344CB8AC3E}">
        <p14:creationId xmlns:p14="http://schemas.microsoft.com/office/powerpoint/2010/main" val="399464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 was actually presented in the late thousand nine hundred seventeenth, but it was difficult to put it into practical use due to a limit on the number of operations.</a:t>
            </a:r>
          </a:p>
          <a:p>
            <a:r>
              <a:rPr lang="en-US" altLang="ko-KR" dirty="0"/>
              <a:t>However in two thousand nine, Gentry announced paper about fully homomorphic encryption(FHE), which has no limit on the number of operations. </a:t>
            </a:r>
            <a:r>
              <a:rPr lang="en-US" altLang="ko-KR" b="0" i="0" dirty="0">
                <a:solidFill>
                  <a:srgbClr val="000000"/>
                </a:solidFill>
                <a:effectLst/>
                <a:latin typeface="Noto Sans" panose="020B0502040204020203" pitchFamily="34" charset="0"/>
              </a:rPr>
              <a:t>Since then, research on HE has been actively conducted and developed practically.</a:t>
            </a:r>
          </a:p>
          <a:p>
            <a:endParaRPr lang="en-US" altLang="ko-KR" b="0" i="0" dirty="0">
              <a:solidFill>
                <a:srgbClr val="000000"/>
              </a:solidFill>
              <a:effectLst/>
              <a:latin typeface="Noto Sans" panose="020B0502040204020203" pitchFamily="34" charset="0"/>
            </a:endParaRPr>
          </a:p>
          <a:p>
            <a:r>
              <a:rPr lang="en-US" altLang="ko-KR" b="0" i="0" dirty="0">
                <a:solidFill>
                  <a:srgbClr val="000000"/>
                </a:solidFill>
                <a:effectLst/>
                <a:latin typeface="Noto Sans" panose="020B0502040504020204" pitchFamily="34" charset="0"/>
              </a:rPr>
              <a:t>Let's look at the </a:t>
            </a:r>
            <a:r>
              <a:rPr lang="en-US" altLang="ko-KR" b="0" i="0" dirty="0" err="1">
                <a:solidFill>
                  <a:srgbClr val="000000"/>
                </a:solidFill>
                <a:effectLst/>
                <a:latin typeface="Noto Sans" panose="020B0502040504020204" pitchFamily="34" charset="0"/>
              </a:rPr>
              <a:t>pailier</a:t>
            </a:r>
            <a:r>
              <a:rPr lang="en-US" altLang="ko-KR" b="0" i="0" dirty="0">
                <a:solidFill>
                  <a:srgbClr val="000000"/>
                </a:solidFill>
                <a:effectLst/>
                <a:latin typeface="Noto Sans" panose="020B0502040504020204" pitchFamily="34" charset="0"/>
              </a:rPr>
              <a:t>(</a:t>
            </a:r>
            <a:r>
              <a:rPr lang="ko-KR" altLang="en-US" b="0" i="0" dirty="0">
                <a:solidFill>
                  <a:srgbClr val="000000"/>
                </a:solidFill>
                <a:effectLst/>
                <a:latin typeface="Noto Sans" panose="020B0502040504020204" pitchFamily="34" charset="0"/>
              </a:rPr>
              <a:t>빠이에</a:t>
            </a:r>
            <a:r>
              <a:rPr lang="en-US" altLang="ko-KR" b="0" i="0" dirty="0">
                <a:solidFill>
                  <a:srgbClr val="000000"/>
                </a:solidFill>
                <a:effectLst/>
                <a:latin typeface="Noto Sans" panose="020B0502040504020204" pitchFamily="34" charset="0"/>
              </a:rPr>
              <a:t>) scheme, which is not fully homomorphic encryption, to the most used CKKS scheme recently.</a:t>
            </a:r>
            <a:endParaRPr lang="en-US" altLang="ko-KR" dirty="0"/>
          </a:p>
          <a:p>
            <a:endParaRPr lang="en-US" altLang="ko-KR" b="0" i="0" dirty="0">
              <a:solidFill>
                <a:srgbClr val="000000"/>
              </a:solidFill>
              <a:effectLst/>
              <a:latin typeface="Noto Sans" panose="020B0502040504020204" pitchFamily="34" charset="0"/>
            </a:endParaRPr>
          </a:p>
          <a:p>
            <a:r>
              <a:rPr lang="en-US" altLang="ko-KR" sz="1200" b="0" i="0" kern="1200" dirty="0">
                <a:solidFill>
                  <a:schemeClr val="tx1"/>
                </a:solidFill>
                <a:effectLst/>
                <a:latin typeface="+mn-lt"/>
                <a:ea typeface="+mn-ea"/>
                <a:cs typeface="+mn-cs"/>
              </a:rPr>
              <a:t>Because it's hard to take a deep look at each skim, I focused on flow of the each scheme and these features. So let’s look at simple concept or idea, features, pros and cons.</a:t>
            </a:r>
            <a:endParaRPr lang="en-US" altLang="ko-KR"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4</a:t>
            </a:fld>
            <a:endParaRPr lang="ko-KR" altLang="en-US"/>
          </a:p>
        </p:txBody>
      </p:sp>
    </p:spTree>
    <p:extLst>
      <p:ext uri="{BB962C8B-B14F-4D97-AF65-F5344CB8AC3E}">
        <p14:creationId xmlns:p14="http://schemas.microsoft.com/office/powerpoint/2010/main" val="290043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a:t>
            </a:r>
            <a:r>
              <a:rPr lang="en-US" altLang="ko-KR" dirty="0" err="1"/>
              <a:t>paillier</a:t>
            </a:r>
            <a:r>
              <a:rPr lang="en-US" altLang="ko-KR" dirty="0"/>
              <a:t> crypto system, first, pick two large prime p and q. These are secret key. And n is product of p and q. g is random select from relatively prime with n square. n and g are public key. </a:t>
            </a:r>
          </a:p>
          <a:p>
            <a:endParaRPr lang="en-US" altLang="ko-KR" dirty="0"/>
          </a:p>
          <a:p>
            <a:r>
              <a:rPr lang="en-US" altLang="ko-KR" dirty="0"/>
              <a:t>Let’s see encryption. Message m is smaller than n. random r is relatively prime with n.</a:t>
            </a:r>
          </a:p>
          <a:p>
            <a:r>
              <a:rPr lang="en-US" altLang="ko-KR" dirty="0"/>
              <a:t>Then, </a:t>
            </a:r>
            <a:r>
              <a:rPr lang="en-US" altLang="ko-KR" dirty="0" err="1"/>
              <a:t>Chiphertext</a:t>
            </a:r>
            <a:r>
              <a:rPr lang="en-US" altLang="ko-KR" dirty="0"/>
              <a:t> c is g’s m square product r’s n square mod n square.</a:t>
            </a:r>
          </a:p>
          <a:p>
            <a:r>
              <a:rPr lang="en-US" altLang="ko-KR" dirty="0"/>
              <a:t>And decryption. Using Carmichael’s theorem. This </a:t>
            </a:r>
            <a:r>
              <a:rPr lang="en-US" altLang="ko-KR" dirty="0" err="1"/>
              <a:t>eqation’s</a:t>
            </a:r>
            <a:r>
              <a:rPr lang="en-US" altLang="ko-KR" dirty="0"/>
              <a:t> result is message m</a:t>
            </a:r>
          </a:p>
          <a:p>
            <a:endParaRPr lang="en-US" altLang="ko-KR" dirty="0"/>
          </a:p>
          <a:p>
            <a:r>
              <a:rPr lang="en-US" altLang="ko-KR" dirty="0" err="1"/>
              <a:t>Pailler</a:t>
            </a:r>
            <a:r>
              <a:rPr lang="en-US" altLang="ko-KR" dirty="0"/>
              <a:t> system advantage is relatively fast than fully homomorphic encryption. But this scheme is somewhat homomorphic encryption. And can’t ciphertext multiplication. This scheme can </a:t>
            </a:r>
            <a:r>
              <a:rPr lang="en-US" altLang="ko-KR" dirty="0" err="1"/>
              <a:t>calcaulate</a:t>
            </a:r>
            <a:r>
              <a:rPr lang="en-US" altLang="ko-KR" dirty="0"/>
              <a:t> ciphertext addition and constant multiplication.</a:t>
            </a:r>
          </a:p>
          <a:p>
            <a:endParaRPr lang="en-US" altLang="ko-KR" dirty="0"/>
          </a:p>
          <a:p>
            <a:r>
              <a:rPr lang="en-US" altLang="ko-KR" dirty="0"/>
              <a:t>So </a:t>
            </a:r>
            <a:r>
              <a:rPr lang="en-US" altLang="ko-KR" dirty="0" err="1"/>
              <a:t>paillier</a:t>
            </a:r>
            <a:r>
              <a:rPr lang="en-US" altLang="ko-KR" dirty="0"/>
              <a:t> scheme fits well in scenario where only ciphertext addition and constant multiplication is needed.</a:t>
            </a:r>
          </a:p>
          <a:p>
            <a:endParaRPr lang="en-US" altLang="ko-KR" dirty="0"/>
          </a:p>
          <a:p>
            <a:r>
              <a:rPr lang="ko-KR" altLang="en-US" dirty="0"/>
              <a:t>질문 가능 </a:t>
            </a:r>
            <a:r>
              <a:rPr lang="en-US" altLang="ko-KR" dirty="0"/>
              <a:t>L</a:t>
            </a:r>
            <a:r>
              <a:rPr lang="ko-KR" altLang="en-US" dirty="0"/>
              <a:t>이 뭔가</a:t>
            </a:r>
            <a:r>
              <a:rPr lang="en-US" altLang="ko-KR" dirty="0"/>
              <a:t>? </a:t>
            </a:r>
            <a:r>
              <a:rPr lang="en-US" altLang="ko-KR" dirty="0" err="1"/>
              <a:t>L_p</a:t>
            </a:r>
            <a:r>
              <a:rPr lang="en-US" altLang="ko-KR" dirty="0"/>
              <a:t>(x) = x-1/p (x -1, p = x-1/p)</a:t>
            </a:r>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5</a:t>
            </a:fld>
            <a:endParaRPr lang="ko-KR" altLang="en-US"/>
          </a:p>
        </p:txBody>
      </p:sp>
    </p:spTree>
    <p:extLst>
      <p:ext uri="{BB962C8B-B14F-4D97-AF65-F5344CB8AC3E}">
        <p14:creationId xmlns:p14="http://schemas.microsoft.com/office/powerpoint/2010/main" val="2536220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Next is BGV and BFV scheme. BGV came out in two thousand eleven. And one year later, they improved the speed of BGV then announced BFV.</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P is message space, q is ciphertext space. ///</a:t>
            </a:r>
          </a:p>
          <a:p>
            <a:r>
              <a:rPr lang="en-US" altLang="ko-KR" sz="1200" b="0" i="0" kern="1200" dirty="0">
                <a:solidFill>
                  <a:schemeClr val="tx1"/>
                </a:solidFill>
                <a:effectLst/>
                <a:latin typeface="+mn-lt"/>
                <a:ea typeface="+mn-ea"/>
                <a:cs typeface="+mn-cs"/>
              </a:rPr>
              <a:t>Secret key is s and public key is </a:t>
            </a:r>
            <a:r>
              <a:rPr lang="en-US" altLang="ko-KR" sz="1200" b="0" i="0" kern="1200" dirty="0" err="1">
                <a:solidFill>
                  <a:schemeClr val="tx1"/>
                </a:solidFill>
                <a:effectLst/>
                <a:latin typeface="+mn-lt"/>
                <a:ea typeface="+mn-ea"/>
                <a:cs typeface="+mn-cs"/>
              </a:rPr>
              <a:t>a,b</a:t>
            </a:r>
            <a:r>
              <a:rPr lang="en-US" altLang="ko-KR" sz="1200" b="0" i="0" kern="1200" dirty="0">
                <a:solidFill>
                  <a:schemeClr val="tx1"/>
                </a:solidFill>
                <a:effectLst/>
                <a:latin typeface="+mn-lt"/>
                <a:ea typeface="+mn-ea"/>
                <a:cs typeface="+mn-cs"/>
              </a:rPr>
              <a:t>. b is </a:t>
            </a:r>
            <a:r>
              <a:rPr lang="en-US" altLang="ko-KR" sz="1200" b="0" i="0" kern="1200" dirty="0" err="1">
                <a:solidFill>
                  <a:schemeClr val="tx1"/>
                </a:solidFill>
                <a:effectLst/>
                <a:latin typeface="+mn-lt"/>
                <a:ea typeface="+mn-ea"/>
                <a:cs typeface="+mn-cs"/>
              </a:rPr>
              <a:t>as+pe</a:t>
            </a:r>
            <a:r>
              <a:rPr lang="en-US" altLang="ko-KR" sz="1200" b="0" i="0" kern="1200" dirty="0">
                <a:solidFill>
                  <a:schemeClr val="tx1"/>
                </a:solidFill>
                <a:effectLst/>
                <a:latin typeface="+mn-lt"/>
                <a:ea typeface="+mn-ea"/>
                <a:cs typeface="+mn-cs"/>
              </a:rPr>
              <a:t>. This s in b, can decrypt by delete the value of </a:t>
            </a:r>
            <a:r>
              <a:rPr lang="en-US" altLang="ko-KR" sz="1200" b="0" i="0" kern="1200" dirty="0" err="1">
                <a:solidFill>
                  <a:schemeClr val="tx1"/>
                </a:solidFill>
                <a:effectLst/>
                <a:latin typeface="+mn-lt"/>
                <a:ea typeface="+mn-ea"/>
                <a:cs typeface="+mn-cs"/>
              </a:rPr>
              <a:t>asv</a:t>
            </a:r>
            <a:r>
              <a:rPr lang="en-US" altLang="ko-KR" sz="1200" b="0" i="0" kern="1200" dirty="0">
                <a:solidFill>
                  <a:schemeClr val="tx1"/>
                </a:solidFill>
                <a:effectLst/>
                <a:latin typeface="+mn-lt"/>
                <a:ea typeface="+mn-ea"/>
                <a:cs typeface="+mn-cs"/>
              </a:rPr>
              <a:t>. I will explain later.</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Encryption function result is c0 and c1. It will use decryption. </a:t>
            </a:r>
          </a:p>
          <a:p>
            <a:r>
              <a:rPr lang="en-US" altLang="ko-KR" sz="1200" b="0" i="0" kern="1200" dirty="0">
                <a:solidFill>
                  <a:schemeClr val="tx1"/>
                </a:solidFill>
                <a:effectLst/>
                <a:latin typeface="+mn-lt"/>
                <a:ea typeface="+mn-ea"/>
                <a:cs typeface="+mn-cs"/>
              </a:rPr>
              <a:t>Decryption function is like this. //// At the c0 – c1s , c0 is bv+pe0+m , c1 is av+pe1. b is </a:t>
            </a:r>
            <a:r>
              <a:rPr lang="en-US" altLang="ko-KR" sz="1200" b="0" i="0" kern="1200" dirty="0" err="1">
                <a:solidFill>
                  <a:schemeClr val="tx1"/>
                </a:solidFill>
                <a:effectLst/>
                <a:latin typeface="+mn-lt"/>
                <a:ea typeface="+mn-ea"/>
                <a:cs typeface="+mn-cs"/>
              </a:rPr>
              <a:t>as+pe</a:t>
            </a:r>
            <a:r>
              <a:rPr lang="en-US" altLang="ko-KR" sz="1200" b="0" i="0" kern="1200" dirty="0">
                <a:solidFill>
                  <a:schemeClr val="tx1"/>
                </a:solidFill>
                <a:effectLst/>
                <a:latin typeface="+mn-lt"/>
                <a:ea typeface="+mn-ea"/>
                <a:cs typeface="+mn-cs"/>
              </a:rPr>
              <a:t>. Then arrange the equation. </a:t>
            </a:r>
            <a:r>
              <a:rPr lang="en-US" altLang="ko-KR" sz="1200" b="0" i="0" kern="1200" dirty="0" err="1">
                <a:solidFill>
                  <a:schemeClr val="tx1"/>
                </a:solidFill>
                <a:effectLst/>
                <a:latin typeface="+mn-lt"/>
                <a:ea typeface="+mn-ea"/>
                <a:cs typeface="+mn-cs"/>
              </a:rPr>
              <a:t>Asv</a:t>
            </a:r>
            <a:r>
              <a:rPr lang="en-US" altLang="ko-KR" sz="1200" b="0" i="0" kern="1200" dirty="0">
                <a:solidFill>
                  <a:schemeClr val="tx1"/>
                </a:solidFill>
                <a:effectLst/>
                <a:latin typeface="+mn-lt"/>
                <a:ea typeface="+mn-ea"/>
                <a:cs typeface="+mn-cs"/>
              </a:rPr>
              <a:t> – </a:t>
            </a:r>
            <a:r>
              <a:rPr lang="en-US" altLang="ko-KR" sz="1200" b="0" i="0" kern="1200" dirty="0" err="1">
                <a:solidFill>
                  <a:schemeClr val="tx1"/>
                </a:solidFill>
                <a:effectLst/>
                <a:latin typeface="+mn-lt"/>
                <a:ea typeface="+mn-ea"/>
                <a:cs typeface="+mn-cs"/>
              </a:rPr>
              <a:t>asv</a:t>
            </a:r>
            <a:r>
              <a:rPr lang="en-US" altLang="ko-KR" sz="1200" b="0" i="0" kern="1200" dirty="0">
                <a:solidFill>
                  <a:schemeClr val="tx1"/>
                </a:solidFill>
                <a:effectLst/>
                <a:latin typeface="+mn-lt"/>
                <a:ea typeface="+mn-ea"/>
                <a:cs typeface="+mn-cs"/>
              </a:rPr>
              <a:t> so removed, and tie with p. this p delete by the mod p. As a result remain value is m.</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BGV can add and multiplication of two ciphertext. Pros is efficient and precise calculating at integer. </a:t>
            </a:r>
          </a:p>
          <a:p>
            <a:r>
              <a:rPr lang="en-US" altLang="ko-KR" sz="1200" b="0" i="0" kern="1200" dirty="0">
                <a:solidFill>
                  <a:schemeClr val="tx1"/>
                </a:solidFill>
                <a:effectLst/>
                <a:latin typeface="+mn-lt"/>
                <a:ea typeface="+mn-ea"/>
                <a:cs typeface="+mn-cs"/>
              </a:rPr>
              <a:t>But it can’t calculate at decimal and complex number.</a:t>
            </a:r>
          </a:p>
          <a:p>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6</a:t>
            </a:fld>
            <a:endParaRPr lang="ko-KR" altLang="en-US"/>
          </a:p>
        </p:txBody>
      </p:sp>
    </p:spTree>
    <p:extLst>
      <p:ext uri="{BB962C8B-B14F-4D97-AF65-F5344CB8AC3E}">
        <p14:creationId xmlns:p14="http://schemas.microsoft.com/office/powerpoint/2010/main" val="252379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FHEW scheme announced in two thousand </a:t>
            </a:r>
            <a:r>
              <a:rPr lang="en-US" altLang="ko-KR" dirty="0" err="1"/>
              <a:t>forteen</a:t>
            </a:r>
            <a:r>
              <a:rPr lang="en-US" altLang="ko-KR" dirty="0"/>
              <a:t>. // This feature is new fast </a:t>
            </a:r>
            <a:r>
              <a:rPr lang="en-US" altLang="ko-KR" dirty="0" err="1"/>
              <a:t>boostrapping</a:t>
            </a:r>
            <a:r>
              <a:rPr lang="en-US" altLang="ko-KR" dirty="0"/>
              <a:t> method. </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i="0" kern="1200" dirty="0">
                <a:solidFill>
                  <a:schemeClr val="tx1"/>
                </a:solidFill>
                <a:effectLst/>
                <a:latin typeface="+mn-lt"/>
                <a:ea typeface="+mn-ea"/>
                <a:cs typeface="+mn-cs"/>
              </a:rPr>
              <a:t>In particular, when multiplication is performed, noise accumulates. So there is a limit to the operation. However, by using bootstrapping, </a:t>
            </a:r>
            <a:r>
              <a:rPr lang="en-US" altLang="ko-KR" dirty="0"/>
              <a:t>bring the noise of the ciphertexts back to acceptable levels. </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In the past, most </a:t>
            </a:r>
            <a:r>
              <a:rPr lang="en-US" altLang="ko-KR" sz="1200" b="0" i="0" kern="1200" dirty="0">
                <a:solidFill>
                  <a:schemeClr val="tx1"/>
                </a:solidFill>
                <a:effectLst/>
                <a:latin typeface="+mn-lt"/>
                <a:ea typeface="+mn-ea"/>
                <a:cs typeface="+mn-cs"/>
              </a:rPr>
              <a:t>bootstrapping</a:t>
            </a:r>
            <a:r>
              <a:rPr lang="en-US" altLang="ko-KR" dirty="0"/>
              <a:t> </a:t>
            </a:r>
            <a:r>
              <a:rPr lang="en-US" altLang="ko-KR" sz="1200" b="0" i="0" kern="1200" dirty="0">
                <a:solidFill>
                  <a:schemeClr val="tx1"/>
                </a:solidFill>
                <a:effectLst/>
                <a:latin typeface="+mn-lt"/>
                <a:ea typeface="+mn-ea"/>
                <a:cs typeface="+mn-cs"/>
              </a:rPr>
              <a:t>method based on the Linearization method.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This bootstrapping method allows to homomorphically evaluate arbitrary circuits, but it is also the main bottleneck in any practical implementation due to the complexity of homomorphic decryption.</a:t>
            </a:r>
          </a:p>
          <a:p>
            <a:endParaRPr lang="en-US" altLang="ko-KR" dirty="0"/>
          </a:p>
          <a:p>
            <a:r>
              <a:rPr lang="en-US" altLang="ko-KR" dirty="0"/>
              <a:t>FHEW suggest new Fully HE </a:t>
            </a:r>
            <a:r>
              <a:rPr lang="en-US" altLang="ko-KR" dirty="0" err="1"/>
              <a:t>boostrapping</a:t>
            </a:r>
            <a:r>
              <a:rPr lang="en-US" altLang="ko-KR" dirty="0"/>
              <a:t> method that can reduced the running time. So this scheme’s advantage is fast because no </a:t>
            </a:r>
            <a:r>
              <a:rPr lang="en-US" altLang="ko-KR" dirty="0" err="1"/>
              <a:t>relinearization</a:t>
            </a:r>
            <a:r>
              <a:rPr lang="en-US" altLang="ko-KR" dirty="0"/>
              <a:t>. But it can operate only NAND operation at bit.</a:t>
            </a:r>
          </a:p>
          <a:p>
            <a:endParaRPr lang="en-US" altLang="ko-KR"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7</a:t>
            </a:fld>
            <a:endParaRPr lang="ko-KR" altLang="en-US"/>
          </a:p>
        </p:txBody>
      </p:sp>
    </p:spTree>
    <p:extLst>
      <p:ext uri="{BB962C8B-B14F-4D97-AF65-F5344CB8AC3E}">
        <p14:creationId xmlns:p14="http://schemas.microsoft.com/office/powerpoint/2010/main" val="2102756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TFHE scheme is upgrade version of FHEW scheme. </a:t>
            </a:r>
          </a:p>
          <a:p>
            <a:r>
              <a:rPr lang="en-US" altLang="ko-KR" dirty="0"/>
              <a:t>TFHE scheme obtain a speed up from FHEW scheme (less than 1 second) to less than 0.1(zero point one) seconds. And also reduce bootstrapping key size 1GB to 24MB preserving the same security levels.</a:t>
            </a:r>
          </a:p>
          <a:p>
            <a:endParaRPr lang="en-US" altLang="ko-KR" dirty="0"/>
          </a:p>
          <a:p>
            <a:r>
              <a:rPr lang="en-US" altLang="ko-KR" dirty="0"/>
              <a:t>This scheme is upgrade version of FHEW scheme. So, pros and cons is equal to FHEW.</a:t>
            </a:r>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8</a:t>
            </a:fld>
            <a:endParaRPr lang="ko-KR" altLang="en-US"/>
          </a:p>
        </p:txBody>
      </p:sp>
    </p:spTree>
    <p:extLst>
      <p:ext uri="{BB962C8B-B14F-4D97-AF65-F5344CB8AC3E}">
        <p14:creationId xmlns:p14="http://schemas.microsoft.com/office/powerpoint/2010/main" val="2454530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Last scheme is </a:t>
            </a:r>
            <a:r>
              <a:rPr lang="en-US" altLang="ko-KR" dirty="0" err="1"/>
              <a:t>ckks</a:t>
            </a:r>
            <a:r>
              <a:rPr lang="en-US" altLang="ko-KR" dirty="0"/>
              <a:t> scheme. This scheme’s feature is approximate arithmetic. In real-word there are many data has some errors. </a:t>
            </a:r>
            <a:r>
              <a:rPr lang="en-US" altLang="ko-KR" sz="1200" b="0" i="0" kern="1200" dirty="0">
                <a:solidFill>
                  <a:schemeClr val="tx1"/>
                </a:solidFill>
                <a:effectLst/>
                <a:latin typeface="+mn-lt"/>
                <a:ea typeface="+mn-ea"/>
                <a:cs typeface="+mn-cs"/>
              </a:rPr>
              <a:t>When we want to know the average value, it’s enough to know the reasonable approximate value rather than the exact value. </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By this feature, it improve the speed which is a disadvantage of HE. So it can be used machine learning that does not need precise value. (for example linear regression.)</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It uses a technique called </a:t>
            </a:r>
            <a:r>
              <a:rPr lang="en-US" altLang="ko-KR" sz="1200" b="0" i="0" kern="1200" dirty="0" err="1">
                <a:solidFill>
                  <a:schemeClr val="tx1"/>
                </a:solidFill>
                <a:effectLst/>
                <a:latin typeface="+mn-lt"/>
                <a:ea typeface="+mn-ea"/>
                <a:cs typeface="+mn-cs"/>
              </a:rPr>
              <a:t>rescalling</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Trubcates</a:t>
            </a:r>
            <a:r>
              <a:rPr lang="en-US" altLang="ko-KR" sz="1200" b="0" i="0" kern="1200" dirty="0">
                <a:solidFill>
                  <a:schemeClr val="tx1"/>
                </a:solidFill>
                <a:effectLst/>
                <a:latin typeface="+mn-lt"/>
                <a:ea typeface="+mn-ea"/>
                <a:cs typeface="+mn-cs"/>
              </a:rPr>
              <a:t> a ciphertext into a smaller </a:t>
            </a:r>
            <a:r>
              <a:rPr lang="en-US" altLang="ko-KR" sz="1200" b="0" i="0" kern="1200" dirty="0" err="1">
                <a:solidFill>
                  <a:schemeClr val="tx1"/>
                </a:solidFill>
                <a:effectLst/>
                <a:latin typeface="+mn-lt"/>
                <a:ea typeface="+mn-ea"/>
                <a:cs typeface="+mn-cs"/>
              </a:rPr>
              <a:t>moduus</a:t>
            </a:r>
            <a:r>
              <a:rPr lang="en-US" altLang="ko-KR" sz="1200" b="0" i="0" kern="1200" dirty="0">
                <a:solidFill>
                  <a:schemeClr val="tx1"/>
                </a:solidFill>
                <a:effectLst/>
                <a:latin typeface="+mn-lt"/>
                <a:ea typeface="+mn-ea"/>
                <a:cs typeface="+mn-cs"/>
              </a:rPr>
              <a:t>. This occur error. but it treat an encryption noise as part of error occurring during approximate computation. </a:t>
            </a:r>
            <a:endParaRPr lang="en-US" altLang="ko-KR" dirty="0"/>
          </a:p>
          <a:p>
            <a:endParaRPr lang="en-US" altLang="ko-KR" dirty="0"/>
          </a:p>
          <a:p>
            <a:r>
              <a:rPr lang="en-US" altLang="ko-KR" dirty="0"/>
              <a:t>The main idea is to treat an encryption noise as part of error occurring during approximate computations.</a:t>
            </a:r>
            <a:endParaRPr lang="ko-KR" altLang="en-US" dirty="0"/>
          </a:p>
        </p:txBody>
      </p:sp>
      <p:sp>
        <p:nvSpPr>
          <p:cNvPr id="4" name="슬라이드 번호 개체 틀 3"/>
          <p:cNvSpPr>
            <a:spLocks noGrp="1"/>
          </p:cNvSpPr>
          <p:nvPr>
            <p:ph type="sldNum" sz="quarter" idx="5"/>
          </p:nvPr>
        </p:nvSpPr>
        <p:spPr/>
        <p:txBody>
          <a:bodyPr/>
          <a:lstStyle/>
          <a:p>
            <a:fld id="{813BFF0F-E193-4BE6-8050-309FFEDFCFCB}" type="slidenum">
              <a:rPr lang="ko-KR" altLang="en-US" smtClean="0"/>
              <a:t>9</a:t>
            </a:fld>
            <a:endParaRPr lang="ko-KR" altLang="en-US"/>
          </a:p>
        </p:txBody>
      </p:sp>
    </p:spTree>
    <p:extLst>
      <p:ext uri="{BB962C8B-B14F-4D97-AF65-F5344CB8AC3E}">
        <p14:creationId xmlns:p14="http://schemas.microsoft.com/office/powerpoint/2010/main" val="17083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3047802" y="2244726"/>
            <a:ext cx="18286810" cy="4775200"/>
          </a:xfrm>
        </p:spPr>
        <p:txBody>
          <a:bodyPr anchor="b"/>
          <a:lstStyle>
            <a:lvl1pPr algn="ctr">
              <a:defRPr sz="11999"/>
            </a:lvl1pPr>
          </a:lstStyle>
          <a:p>
            <a:r>
              <a:rPr lang="ko-KR" altLang="en-US"/>
              <a:t>마스터 제목 스타일 편집</a:t>
            </a:r>
            <a:endParaRPr lang="en-US" dirty="0"/>
          </a:p>
        </p:txBody>
      </p:sp>
      <p:sp>
        <p:nvSpPr>
          <p:cNvPr id="3" name="Subtitle 2"/>
          <p:cNvSpPr>
            <a:spLocks noGrp="1"/>
          </p:cNvSpPr>
          <p:nvPr>
            <p:ph type="subTitle" idx="1"/>
          </p:nvPr>
        </p:nvSpPr>
        <p:spPr>
          <a:xfrm>
            <a:off x="3047802" y="7204076"/>
            <a:ext cx="18286810" cy="3311524"/>
          </a:xfrm>
        </p:spPr>
        <p:txBody>
          <a:bodyPr/>
          <a:lstStyle>
            <a:lvl1pPr marL="0" indent="0" algn="ctr">
              <a:buNone/>
              <a:defRPr sz="4800"/>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89948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28319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8664" y="730250"/>
            <a:ext cx="5257458" cy="11623676"/>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676291" y="730250"/>
            <a:ext cx="15467593" cy="11623676"/>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58897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5448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663592" y="3419477"/>
            <a:ext cx="21029831" cy="5705474"/>
          </a:xfrm>
        </p:spPr>
        <p:txBody>
          <a:bodyPr anchor="b"/>
          <a:lstStyle>
            <a:lvl1pPr>
              <a:defRPr sz="11999"/>
            </a:lvl1pPr>
          </a:lstStyle>
          <a:p>
            <a:r>
              <a:rPr lang="ko-KR" altLang="en-US"/>
              <a:t>마스터 제목 스타일 편집</a:t>
            </a:r>
            <a:endParaRPr lang="en-US" dirty="0"/>
          </a:p>
        </p:txBody>
      </p:sp>
      <p:sp>
        <p:nvSpPr>
          <p:cNvPr id="3" name="Text Placeholder 2"/>
          <p:cNvSpPr>
            <a:spLocks noGrp="1"/>
          </p:cNvSpPr>
          <p:nvPr>
            <p:ph type="body" idx="1"/>
          </p:nvPr>
        </p:nvSpPr>
        <p:spPr>
          <a:xfrm>
            <a:off x="1663592" y="9178927"/>
            <a:ext cx="21029831" cy="3000374"/>
          </a:xfrm>
        </p:spPr>
        <p:txBody>
          <a:bodyPr/>
          <a:lstStyle>
            <a:lvl1pPr marL="0" indent="0">
              <a:buNone/>
              <a:defRPr sz="4800">
                <a:solidFill>
                  <a:schemeClr val="tx1">
                    <a:tint val="75000"/>
                  </a:schemeClr>
                </a:solidFill>
              </a:defRPr>
            </a:lvl1pPr>
            <a:lvl2pPr marL="914354" indent="0">
              <a:buNone/>
              <a:defRPr sz="4000">
                <a:solidFill>
                  <a:schemeClr val="tx1">
                    <a:tint val="75000"/>
                  </a:schemeClr>
                </a:solidFill>
              </a:defRPr>
            </a:lvl2pPr>
            <a:lvl3pPr marL="1828709" indent="0">
              <a:buNone/>
              <a:defRPr sz="3600">
                <a:solidFill>
                  <a:schemeClr val="tx1">
                    <a:tint val="75000"/>
                  </a:schemeClr>
                </a:solidFill>
              </a:defRPr>
            </a:lvl3pPr>
            <a:lvl4pPr marL="2743063" indent="0">
              <a:buNone/>
              <a:defRPr sz="3200">
                <a:solidFill>
                  <a:schemeClr val="tx1">
                    <a:tint val="75000"/>
                  </a:schemeClr>
                </a:solidFill>
              </a:defRPr>
            </a:lvl4pPr>
            <a:lvl5pPr marL="3657417" indent="0">
              <a:buNone/>
              <a:defRPr sz="3200">
                <a:solidFill>
                  <a:schemeClr val="tx1">
                    <a:tint val="75000"/>
                  </a:schemeClr>
                </a:solidFill>
              </a:defRPr>
            </a:lvl5pPr>
            <a:lvl6pPr marL="4571771" indent="0">
              <a:buNone/>
              <a:defRPr sz="3200">
                <a:solidFill>
                  <a:schemeClr val="tx1">
                    <a:tint val="75000"/>
                  </a:schemeClr>
                </a:solidFill>
              </a:defRPr>
            </a:lvl6pPr>
            <a:lvl7pPr marL="5486126" indent="0">
              <a:buNone/>
              <a:defRPr sz="3200">
                <a:solidFill>
                  <a:schemeClr val="tx1">
                    <a:tint val="75000"/>
                  </a:schemeClr>
                </a:solidFill>
              </a:defRPr>
            </a:lvl7pPr>
            <a:lvl8pPr marL="6400480" indent="0">
              <a:buNone/>
              <a:defRPr sz="3200">
                <a:solidFill>
                  <a:schemeClr val="tx1">
                    <a:tint val="75000"/>
                  </a:schemeClr>
                </a:solidFill>
              </a:defRPr>
            </a:lvl8pPr>
            <a:lvl9pPr marL="7314834" indent="0">
              <a:buNone/>
              <a:defRPr sz="3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6996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676291" y="3651250"/>
            <a:ext cx="10362526" cy="87026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2343596" y="3651250"/>
            <a:ext cx="10362526" cy="87026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26929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679467" y="730251"/>
            <a:ext cx="21029831" cy="265112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679467" y="3362326"/>
            <a:ext cx="10314903"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679467" y="5010150"/>
            <a:ext cx="10314903" cy="73691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2343597" y="3362326"/>
            <a:ext cx="10365701"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2343597" y="5010150"/>
            <a:ext cx="10365701" cy="73691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8" name="Footer Placeholder 7"/>
          <p:cNvSpPr>
            <a:spLocks noGrp="1"/>
          </p:cNvSpPr>
          <p:nvPr>
            <p:ph type="ftr" sz="quarter" idx="11"/>
          </p:nvPr>
        </p:nvSpPr>
        <p:spPr/>
        <p:txBody>
          <a:bodyPr/>
          <a:lstStyle/>
          <a:p>
            <a:endParaRPr kumimoji="1" lang="ko-KR" altLang="en-US"/>
          </a:p>
        </p:txBody>
      </p:sp>
      <p:sp>
        <p:nvSpPr>
          <p:cNvPr id="9" name="Slide Number Placeholder 8"/>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205584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4" name="Footer Placeholder 3"/>
          <p:cNvSpPr>
            <a:spLocks noGrp="1"/>
          </p:cNvSpPr>
          <p:nvPr>
            <p:ph type="ftr" sz="quarter" idx="11"/>
          </p:nvPr>
        </p:nvSpPr>
        <p:spPr/>
        <p:txBody>
          <a:bodyPr/>
          <a:lstStyle/>
          <a:p>
            <a:endParaRPr kumimoji="1" lang="ko-KR" altLang="en-US"/>
          </a:p>
        </p:txBody>
      </p:sp>
      <p:sp>
        <p:nvSpPr>
          <p:cNvPr id="5" name="Slide Number Placeholder 4"/>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76606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3" name="Footer Placeholder 2"/>
          <p:cNvSpPr>
            <a:spLocks noGrp="1"/>
          </p:cNvSpPr>
          <p:nvPr>
            <p:ph type="ftr" sz="quarter" idx="11"/>
          </p:nvPr>
        </p:nvSpPr>
        <p:spPr/>
        <p:txBody>
          <a:bodyPr/>
          <a:lstStyle/>
          <a:p>
            <a:endParaRPr kumimoji="1" lang="ko-KR" altLang="en-US"/>
          </a:p>
        </p:txBody>
      </p:sp>
      <p:sp>
        <p:nvSpPr>
          <p:cNvPr id="4" name="Slide Number Placeholder 3"/>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88891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ko-KR" altLang="en-US"/>
              <a:t>마스터 제목 스타일 편집</a:t>
            </a:r>
            <a:endParaRPr lang="en-US" dirty="0"/>
          </a:p>
        </p:txBody>
      </p:sp>
      <p:sp>
        <p:nvSpPr>
          <p:cNvPr id="3" name="Content Placeholder 2"/>
          <p:cNvSpPr>
            <a:spLocks noGrp="1"/>
          </p:cNvSpPr>
          <p:nvPr>
            <p:ph idx="1"/>
          </p:nvPr>
        </p:nvSpPr>
        <p:spPr>
          <a:xfrm>
            <a:off x="10365701" y="1974851"/>
            <a:ext cx="1234359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81913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0365701" y="1974851"/>
            <a:ext cx="12343597" cy="9747250"/>
          </a:xfrm>
        </p:spPr>
        <p:txBody>
          <a:bodyPr anchor="t"/>
          <a:lstStyle>
            <a:lvl1pPr marL="0" indent="0">
              <a:buNone/>
              <a:defRPr sz="6400"/>
            </a:lvl1pPr>
            <a:lvl2pPr marL="914354" indent="0">
              <a:buNone/>
              <a:defRPr sz="5600"/>
            </a:lvl2pPr>
            <a:lvl3pPr marL="1828709" indent="0">
              <a:buNone/>
              <a:defRPr sz="4800"/>
            </a:lvl3pPr>
            <a:lvl4pPr marL="2743063" indent="0">
              <a:buNone/>
              <a:defRPr sz="4000"/>
            </a:lvl4pPr>
            <a:lvl5pPr marL="3657417" indent="0">
              <a:buNone/>
              <a:defRPr sz="4000"/>
            </a:lvl5pPr>
            <a:lvl6pPr marL="4571771" indent="0">
              <a:buNone/>
              <a:defRPr sz="4000"/>
            </a:lvl6pPr>
            <a:lvl7pPr marL="5486126" indent="0">
              <a:buNone/>
              <a:defRPr sz="4000"/>
            </a:lvl7pPr>
            <a:lvl8pPr marL="6400480" indent="0">
              <a:buNone/>
              <a:defRPr sz="4000"/>
            </a:lvl8pPr>
            <a:lvl9pPr marL="7314834" indent="0">
              <a:buNone/>
              <a:defRPr sz="4000"/>
            </a:lvl9pPr>
          </a:lstStyle>
          <a:p>
            <a:r>
              <a:rPr lang="ko-KR" altLang="en-US"/>
              <a:t>그림을 개체 틀로 끌거나 아이콘을 클릭하여 추가</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38826B7-21E3-C947-B317-9E30A7CD80BA}" type="datetimeFigureOut">
              <a:rPr kumimoji="1" lang="ko-KR" altLang="en-US" smtClean="0"/>
              <a:t>2021-12-06</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77522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A38826B7-21E3-C947-B317-9E30A7CD80BA}" type="datetimeFigureOut">
              <a:rPr kumimoji="1" lang="ko-KR" altLang="en-US" smtClean="0"/>
              <a:t>2021-12-06</a:t>
            </a:fld>
            <a:endParaRPr kumimoji="1" lang="ko-KR" altLang="en-US"/>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kumimoji="1" lang="ko-KR" altLang="en-US"/>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181759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709" rtl="0" eaLnBrk="1" latinLnBrk="1" hangingPunct="1">
        <a:lnSpc>
          <a:spcPct val="90000"/>
        </a:lnSpc>
        <a:spcBef>
          <a:spcPct val="0"/>
        </a:spcBef>
        <a:buNone/>
        <a:defRPr sz="8800" kern="1200">
          <a:solidFill>
            <a:schemeClr val="tx1"/>
          </a:solidFill>
          <a:latin typeface="+mj-lt"/>
          <a:ea typeface="+mj-ea"/>
          <a:cs typeface="+mj-cs"/>
        </a:defRPr>
      </a:lvl1pPr>
    </p:titleStyle>
    <p:bodyStyle>
      <a:lvl1pPr marL="457177" indent="-457177" algn="l" defTabSz="1828709" rtl="0" eaLnBrk="1" latinLnBrk="1"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1"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1"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1" hangingPunct="1">
        <a:defRPr sz="3600" kern="1200">
          <a:solidFill>
            <a:schemeClr val="tx1"/>
          </a:solidFill>
          <a:latin typeface="+mn-lt"/>
          <a:ea typeface="+mn-ea"/>
          <a:cs typeface="+mn-cs"/>
        </a:defRPr>
      </a:lvl1pPr>
      <a:lvl2pPr marL="914354" algn="l" defTabSz="1828709" rtl="0" eaLnBrk="1" latinLnBrk="1" hangingPunct="1">
        <a:defRPr sz="3600" kern="1200">
          <a:solidFill>
            <a:schemeClr val="tx1"/>
          </a:solidFill>
          <a:latin typeface="+mn-lt"/>
          <a:ea typeface="+mn-ea"/>
          <a:cs typeface="+mn-cs"/>
        </a:defRPr>
      </a:lvl2pPr>
      <a:lvl3pPr marL="1828709" algn="l" defTabSz="1828709" rtl="0" eaLnBrk="1" latinLnBrk="1" hangingPunct="1">
        <a:defRPr sz="3600" kern="1200">
          <a:solidFill>
            <a:schemeClr val="tx1"/>
          </a:solidFill>
          <a:latin typeface="+mn-lt"/>
          <a:ea typeface="+mn-ea"/>
          <a:cs typeface="+mn-cs"/>
        </a:defRPr>
      </a:lvl3pPr>
      <a:lvl4pPr marL="2743063" algn="l" defTabSz="1828709" rtl="0" eaLnBrk="1" latinLnBrk="1" hangingPunct="1">
        <a:defRPr sz="3600" kern="1200">
          <a:solidFill>
            <a:schemeClr val="tx1"/>
          </a:solidFill>
          <a:latin typeface="+mn-lt"/>
          <a:ea typeface="+mn-ea"/>
          <a:cs typeface="+mn-cs"/>
        </a:defRPr>
      </a:lvl4pPr>
      <a:lvl5pPr marL="3657417" algn="l" defTabSz="1828709" rtl="0" eaLnBrk="1" latinLnBrk="1" hangingPunct="1">
        <a:defRPr sz="3600" kern="1200">
          <a:solidFill>
            <a:schemeClr val="tx1"/>
          </a:solidFill>
          <a:latin typeface="+mn-lt"/>
          <a:ea typeface="+mn-ea"/>
          <a:cs typeface="+mn-cs"/>
        </a:defRPr>
      </a:lvl5pPr>
      <a:lvl6pPr marL="4571771" algn="l" defTabSz="1828709" rtl="0" eaLnBrk="1" latinLnBrk="1" hangingPunct="1">
        <a:defRPr sz="3600" kern="1200">
          <a:solidFill>
            <a:schemeClr val="tx1"/>
          </a:solidFill>
          <a:latin typeface="+mn-lt"/>
          <a:ea typeface="+mn-ea"/>
          <a:cs typeface="+mn-cs"/>
        </a:defRPr>
      </a:lvl6pPr>
      <a:lvl7pPr marL="5486126" algn="l" defTabSz="1828709" rtl="0" eaLnBrk="1" latinLnBrk="1" hangingPunct="1">
        <a:defRPr sz="3600" kern="1200">
          <a:solidFill>
            <a:schemeClr val="tx1"/>
          </a:solidFill>
          <a:latin typeface="+mn-lt"/>
          <a:ea typeface="+mn-ea"/>
          <a:cs typeface="+mn-cs"/>
        </a:defRPr>
      </a:lvl7pPr>
      <a:lvl8pPr marL="6400480" algn="l" defTabSz="1828709" rtl="0" eaLnBrk="1" latinLnBrk="1" hangingPunct="1">
        <a:defRPr sz="3600" kern="1200">
          <a:solidFill>
            <a:schemeClr val="tx1"/>
          </a:solidFill>
          <a:latin typeface="+mn-lt"/>
          <a:ea typeface="+mn-ea"/>
          <a:cs typeface="+mn-cs"/>
        </a:defRPr>
      </a:lvl8pPr>
      <a:lvl9pPr marL="7314834" algn="l" defTabSz="1828709" rtl="0" eaLnBrk="1" latinLnBrk="1"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gif"/><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gif"/><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descr="회로이(가) 표시된 사진&#10;&#10;자동 생성된 설명">
            <a:extLst>
              <a:ext uri="{FF2B5EF4-FFF2-40B4-BE49-F238E27FC236}">
                <a16:creationId xmlns:a16="http://schemas.microsoft.com/office/drawing/2014/main" id="{A2D93175-3C57-44FB-8604-A905E2C1B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47"/>
            <a:ext cx="24382413" cy="13708435"/>
          </a:xfrm>
          <a:prstGeom prst="rect">
            <a:avLst/>
          </a:prstGeom>
        </p:spPr>
      </p:pic>
      <p:sp>
        <p:nvSpPr>
          <p:cNvPr id="8" name="TextBox 7">
            <a:extLst>
              <a:ext uri="{FF2B5EF4-FFF2-40B4-BE49-F238E27FC236}">
                <a16:creationId xmlns:a16="http://schemas.microsoft.com/office/drawing/2014/main" id="{AA5DC67A-27CA-41D4-87A4-40046439F1CB}"/>
              </a:ext>
            </a:extLst>
          </p:cNvPr>
          <p:cNvSpPr txBox="1"/>
          <p:nvPr/>
        </p:nvSpPr>
        <p:spPr>
          <a:xfrm>
            <a:off x="11989183" y="1351938"/>
            <a:ext cx="11529534" cy="3631763"/>
          </a:xfrm>
          <a:prstGeom prst="rect">
            <a:avLst/>
          </a:prstGeom>
          <a:noFill/>
        </p:spPr>
        <p:txBody>
          <a:bodyPr wrap="square" rtlCol="0">
            <a:spAutoFit/>
          </a:bodyPr>
          <a:lstStyle/>
          <a:p>
            <a:pPr algn="r"/>
            <a:r>
              <a:rPr kumimoji="1" lang="en-US" altLang="ko-KR" sz="11500" b="1" dirty="0">
                <a:solidFill>
                  <a:schemeClr val="bg1"/>
                </a:solidFill>
                <a:latin typeface="HancomEQN" panose="02000000000000000000" pitchFamily="2" charset="-127"/>
                <a:ea typeface="HancomEQN" panose="02000000000000000000" pitchFamily="2" charset="-127"/>
                <a:cs typeface="Nanum Gothic Bold" charset="-127"/>
              </a:rPr>
              <a:t>Homomorphic </a:t>
            </a:r>
          </a:p>
          <a:p>
            <a:pPr algn="r"/>
            <a:r>
              <a:rPr kumimoji="1" lang="en-US" altLang="ko-KR" sz="11500" b="1" dirty="0">
                <a:solidFill>
                  <a:schemeClr val="bg1"/>
                </a:solidFill>
                <a:latin typeface="HancomEQN" panose="02000000000000000000" pitchFamily="2" charset="-127"/>
                <a:ea typeface="HancomEQN" panose="02000000000000000000" pitchFamily="2" charset="-127"/>
                <a:cs typeface="Nanum Gothic Bold" charset="-127"/>
              </a:rPr>
              <a:t>Encryption</a:t>
            </a:r>
            <a:endParaRPr lang="en-US" altLang="ko-KR" sz="11500" b="1" dirty="0">
              <a:solidFill>
                <a:schemeClr val="bg1"/>
              </a:solidFill>
              <a:latin typeface="HancomEQN" panose="02000000000000000000" pitchFamily="2" charset="-127"/>
              <a:ea typeface="HancomEQN" panose="02000000000000000000" pitchFamily="2" charset="-127"/>
              <a:cs typeface="Arial" panose="020B0604020202020204" pitchFamily="34" charset="0"/>
            </a:endParaRPr>
          </a:p>
        </p:txBody>
      </p:sp>
      <p:sp>
        <p:nvSpPr>
          <p:cNvPr id="10" name="직사각형 9">
            <a:extLst>
              <a:ext uri="{FF2B5EF4-FFF2-40B4-BE49-F238E27FC236}">
                <a16:creationId xmlns:a16="http://schemas.microsoft.com/office/drawing/2014/main" id="{EF344DC1-9114-4890-959C-F7FB21934AF3}"/>
              </a:ext>
            </a:extLst>
          </p:cNvPr>
          <p:cNvSpPr/>
          <p:nvPr/>
        </p:nvSpPr>
        <p:spPr>
          <a:xfrm>
            <a:off x="18864879" y="11971647"/>
            <a:ext cx="4653838" cy="784830"/>
          </a:xfrm>
          <a:prstGeom prst="rect">
            <a:avLst/>
          </a:prstGeom>
        </p:spPr>
        <p:txBody>
          <a:bodyPr wrap="none">
            <a:spAutoFit/>
          </a:bodyPr>
          <a:lstStyle/>
          <a:p>
            <a:pPr algn="r"/>
            <a:r>
              <a:rPr lang="en-US" altLang="ko-KR" sz="4500" dirty="0">
                <a:solidFill>
                  <a:srgbClr val="002060"/>
                </a:solidFill>
                <a:effectLst>
                  <a:outerShdw blurRad="38100" dist="38100" dir="2700000" algn="tl">
                    <a:srgbClr val="000000">
                      <a:alpha val="43137"/>
                    </a:srgbClr>
                  </a:outerShdw>
                </a:effectLst>
                <a:latin typeface="HancomEQN" panose="02000000000000000000" pitchFamily="2" charset="-127"/>
                <a:ea typeface="HancomEQN" panose="02000000000000000000" pitchFamily="2" charset="-127"/>
                <a:cs typeface="Arial" panose="020B0604020202020204" pitchFamily="34" charset="0"/>
              </a:rPr>
              <a:t>20161190 </a:t>
            </a:r>
            <a:r>
              <a:rPr lang="ko-KR" altLang="en-US" sz="4500" dirty="0">
                <a:solidFill>
                  <a:srgbClr val="002060"/>
                </a:solidFill>
                <a:effectLst>
                  <a:outerShdw blurRad="38100" dist="38100" dir="2700000" algn="tl">
                    <a:srgbClr val="000000">
                      <a:alpha val="43137"/>
                    </a:srgbClr>
                  </a:outerShdw>
                </a:effectLst>
                <a:latin typeface="HancomEQN" panose="02000000000000000000" pitchFamily="2" charset="-127"/>
                <a:ea typeface="HancomEQN" panose="02000000000000000000" pitchFamily="2" charset="-127"/>
                <a:cs typeface="Arial" panose="020B0604020202020204" pitchFamily="34" charset="0"/>
              </a:rPr>
              <a:t>이민재</a:t>
            </a:r>
          </a:p>
        </p:txBody>
      </p:sp>
    </p:spTree>
    <p:extLst>
      <p:ext uri="{BB962C8B-B14F-4D97-AF65-F5344CB8AC3E}">
        <p14:creationId xmlns:p14="http://schemas.microsoft.com/office/powerpoint/2010/main" val="166575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1437859" y="3781965"/>
            <a:ext cx="20499782" cy="6279338"/>
            <a:chOff x="2707039" y="4117255"/>
            <a:chExt cx="19215710" cy="6616281"/>
          </a:xfrm>
        </p:grpSpPr>
        <p:sp>
          <p:nvSpPr>
            <p:cNvPr id="101" name="Freeform 10"/>
            <p:cNvSpPr>
              <a:spLocks/>
            </p:cNvSpPr>
            <p:nvPr/>
          </p:nvSpPr>
          <p:spPr bwMode="auto">
            <a:xfrm>
              <a:off x="7932869" y="5057411"/>
              <a:ext cx="3538217" cy="5123964"/>
            </a:xfrm>
            <a:custGeom>
              <a:avLst/>
              <a:gdLst>
                <a:gd name="T0" fmla="*/ 1654175 w 968"/>
                <a:gd name="T1" fmla="*/ 2127383 h 1676"/>
                <a:gd name="T2" fmla="*/ 828796 w 968"/>
                <a:gd name="T3" fmla="*/ 2863850 h 1676"/>
                <a:gd name="T4" fmla="*/ 0 w 968"/>
                <a:gd name="T5" fmla="*/ 2127383 h 1676"/>
                <a:gd name="T6" fmla="*/ 0 w 968"/>
                <a:gd name="T7" fmla="*/ 0 h 1676"/>
                <a:gd name="T8" fmla="*/ 1654175 w 968"/>
                <a:gd name="T9" fmla="*/ 0 h 1676"/>
                <a:gd name="T10" fmla="*/ 1654175 w 968"/>
                <a:gd name="T11" fmla="*/ 2127383 h 1676"/>
                <a:gd name="T12" fmla="*/ 0 60000 65536"/>
                <a:gd name="T13" fmla="*/ 0 60000 65536"/>
                <a:gd name="T14" fmla="*/ 0 60000 65536"/>
                <a:gd name="T15" fmla="*/ 0 60000 65536"/>
                <a:gd name="T16" fmla="*/ 0 60000 65536"/>
                <a:gd name="T17" fmla="*/ 0 60000 65536"/>
                <a:gd name="T18" fmla="*/ 0 w 968"/>
                <a:gd name="T19" fmla="*/ 0 h 1676"/>
                <a:gd name="T20" fmla="*/ 968 w 968"/>
                <a:gd name="T21" fmla="*/ 1676 h 1676"/>
              </a:gdLst>
              <a:ahLst/>
              <a:cxnLst>
                <a:cxn ang="T12">
                  <a:pos x="T0" y="T1"/>
                </a:cxn>
                <a:cxn ang="T13">
                  <a:pos x="T2" y="T3"/>
                </a:cxn>
                <a:cxn ang="T14">
                  <a:pos x="T4" y="T5"/>
                </a:cxn>
                <a:cxn ang="T15">
                  <a:pos x="T6" y="T7"/>
                </a:cxn>
                <a:cxn ang="T16">
                  <a:pos x="T8" y="T9"/>
                </a:cxn>
                <a:cxn ang="T17">
                  <a:pos x="T10" y="T11"/>
                </a:cxn>
              </a:cxnLst>
              <a:rect l="T18" t="T19" r="T20" b="T21"/>
              <a:pathLst>
                <a:path w="968" h="1676">
                  <a:moveTo>
                    <a:pt x="968" y="1245"/>
                  </a:moveTo>
                  <a:lnTo>
                    <a:pt x="485" y="1676"/>
                  </a:lnTo>
                  <a:lnTo>
                    <a:pt x="0" y="1245"/>
                  </a:lnTo>
                  <a:lnTo>
                    <a:pt x="0" y="0"/>
                  </a:lnTo>
                  <a:lnTo>
                    <a:pt x="968" y="0"/>
                  </a:lnTo>
                  <a:lnTo>
                    <a:pt x="968" y="1245"/>
                  </a:lnTo>
                  <a:close/>
                </a:path>
              </a:pathLst>
            </a:custGeom>
            <a:solidFill>
              <a:srgbClr val="002856"/>
            </a:solidFill>
            <a:ln>
              <a:noFill/>
            </a:ln>
          </p:spPr>
          <p:txBody>
            <a:bodyPr lIns="180000" tIns="612000" rIns="180000"/>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defTabSz="1139825" eaLnBrk="0" fontAlgn="base" hangingPunct="0">
                <a:spcBef>
                  <a:spcPct val="0"/>
                </a:spcBef>
                <a:spcAft>
                  <a:spcPct val="0"/>
                </a:spcAft>
                <a:defRPr kumimoji="1">
                  <a:solidFill>
                    <a:schemeClr val="tx1"/>
                  </a:solidFill>
                  <a:latin typeface="굴림" charset="-127"/>
                  <a:ea typeface="굴림" charset="-127"/>
                </a:defRPr>
              </a:lvl6pPr>
              <a:lvl7pPr marL="2971800" indent="-228600" defTabSz="1139825" eaLnBrk="0" fontAlgn="base" hangingPunct="0">
                <a:spcBef>
                  <a:spcPct val="0"/>
                </a:spcBef>
                <a:spcAft>
                  <a:spcPct val="0"/>
                </a:spcAft>
                <a:defRPr kumimoji="1">
                  <a:solidFill>
                    <a:schemeClr val="tx1"/>
                  </a:solidFill>
                  <a:latin typeface="굴림" charset="-127"/>
                  <a:ea typeface="굴림" charset="-127"/>
                </a:defRPr>
              </a:lvl7pPr>
              <a:lvl8pPr marL="3429000" indent="-228600" defTabSz="1139825" eaLnBrk="0" fontAlgn="base" hangingPunct="0">
                <a:spcBef>
                  <a:spcPct val="0"/>
                </a:spcBef>
                <a:spcAft>
                  <a:spcPct val="0"/>
                </a:spcAft>
                <a:defRPr kumimoji="1">
                  <a:solidFill>
                    <a:schemeClr val="tx1"/>
                  </a:solidFill>
                  <a:latin typeface="굴림" charset="-127"/>
                  <a:ea typeface="굴림" charset="-127"/>
                </a:defRPr>
              </a:lvl8pPr>
              <a:lvl9pPr marL="3886200" indent="-228600" defTabSz="1139825" eaLnBrk="0" fontAlgn="base" hangingPunct="0">
                <a:spcBef>
                  <a:spcPct val="0"/>
                </a:spcBef>
                <a:spcAft>
                  <a:spcPct val="0"/>
                </a:spcAft>
                <a:defRPr kumimoji="1">
                  <a:solidFill>
                    <a:schemeClr val="tx1"/>
                  </a:solidFill>
                  <a:latin typeface="굴림" charset="-127"/>
                  <a:ea typeface="굴림" charset="-127"/>
                </a:defRPr>
              </a:lvl9pPr>
            </a:lstStyle>
            <a:p>
              <a:pPr algn="ctr">
                <a:defRPr/>
              </a:pPr>
              <a:endParaRPr lang="en-US" altLang="ko-KR" sz="2400" dirty="0">
                <a:solidFill>
                  <a:schemeClr val="bg1"/>
                </a:solidFill>
                <a:latin typeface="나눔고딕" panose="020D0604000000000000" pitchFamily="50" charset="-127"/>
                <a:ea typeface="나눔고딕" panose="020D0604000000000000" pitchFamily="50" charset="-127"/>
                <a:cs typeface="NanumGothic Regular" charset="-127"/>
              </a:endParaRPr>
            </a:p>
            <a:p>
              <a:pPr algn="ctr">
                <a:defRPr/>
              </a:pPr>
              <a:endParaRPr lang="en-US" altLang="ko-KR" sz="4000" dirty="0">
                <a:solidFill>
                  <a:schemeClr val="bg1"/>
                </a:solidFill>
                <a:latin typeface="나눔고딕" panose="020D0604000000000000" pitchFamily="50" charset="-127"/>
                <a:ea typeface="나눔고딕" panose="020D0604000000000000" pitchFamily="50" charset="-127"/>
                <a:cs typeface="NanumGothic Regular" charset="-127"/>
              </a:endParaRPr>
            </a:p>
            <a:p>
              <a:pPr algn="ctr">
                <a:defRPr/>
              </a:pPr>
              <a:r>
                <a:rPr lang="en-US" altLang="ko-KR" sz="4000" dirty="0">
                  <a:solidFill>
                    <a:schemeClr val="bg1"/>
                  </a:solidFill>
                  <a:latin typeface="나눔고딕" panose="020D0604000000000000" pitchFamily="50" charset="-127"/>
                  <a:ea typeface="나눔고딕" panose="020D0604000000000000" pitchFamily="50" charset="-127"/>
                  <a:cs typeface="NanumGothic Regular" charset="-127"/>
                </a:rPr>
                <a:t>Cloud service</a:t>
              </a:r>
            </a:p>
          </p:txBody>
        </p:sp>
        <p:sp>
          <p:nvSpPr>
            <p:cNvPr id="104" name="Oval 11"/>
            <p:cNvSpPr>
              <a:spLocks noChangeArrowheads="1"/>
            </p:cNvSpPr>
            <p:nvPr/>
          </p:nvSpPr>
          <p:spPr bwMode="auto">
            <a:xfrm>
              <a:off x="8696881" y="4117255"/>
              <a:ext cx="2013591" cy="2013590"/>
            </a:xfrm>
            <a:prstGeom prst="ellipse">
              <a:avLst/>
            </a:prstGeom>
            <a:solidFill>
              <a:srgbClr val="FFFFFF"/>
            </a:solidFill>
            <a:ln w="134938" cap="flat">
              <a:solidFill>
                <a:srgbClr val="002856"/>
              </a:solidFill>
              <a:prstDash val="solid"/>
              <a:miter lim="800000"/>
              <a:headEnd/>
              <a:tailEnd/>
            </a:ln>
          </p:spPr>
          <p:txBody>
            <a:bodyPr anchor="ctr"/>
            <a:lstStyle/>
            <a:p>
              <a:pPr algn="ctr">
                <a:defRPr/>
              </a:pPr>
              <a:r>
                <a:rPr kumimoji="0" lang="en-US" altLang="ko-KR" b="1" spc="100" dirty="0">
                  <a:solidFill>
                    <a:srgbClr val="002856"/>
                  </a:solidFill>
                  <a:latin typeface="나눔고딕" panose="020D0604000000000000" pitchFamily="50" charset="-127"/>
                  <a:ea typeface="나눔고딕" panose="020D0604000000000000" pitchFamily="50" charset="-127"/>
                  <a:cs typeface="Nanum Gothic ExtraBold" charset="-127"/>
                </a:rPr>
                <a:t>02</a:t>
              </a:r>
              <a:endParaRPr lang="ko-KR" altLang="en-US"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sp>
          <p:nvSpPr>
            <p:cNvPr id="106" name="Line 12"/>
            <p:cNvSpPr>
              <a:spLocks noChangeShapeType="1"/>
            </p:cNvSpPr>
            <p:nvPr/>
          </p:nvSpPr>
          <p:spPr bwMode="auto">
            <a:xfrm>
              <a:off x="8965132" y="8486969"/>
              <a:ext cx="1473691" cy="3397"/>
            </a:xfrm>
            <a:prstGeom prst="line">
              <a:avLst/>
            </a:prstGeom>
            <a:noFill/>
            <a:ln w="80963">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ko-KR" altLang="en-US"/>
            </a:p>
          </p:txBody>
        </p:sp>
        <p:sp>
          <p:nvSpPr>
            <p:cNvPr id="118" name="Freeform 7"/>
            <p:cNvSpPr>
              <a:spLocks/>
            </p:cNvSpPr>
            <p:nvPr/>
          </p:nvSpPr>
          <p:spPr bwMode="auto">
            <a:xfrm>
              <a:off x="2707039" y="5057411"/>
              <a:ext cx="3538217" cy="5123964"/>
            </a:xfrm>
            <a:custGeom>
              <a:avLst/>
              <a:gdLst>
                <a:gd name="T0" fmla="*/ 1654175 w 968"/>
                <a:gd name="T1" fmla="*/ 2127383 h 1676"/>
                <a:gd name="T2" fmla="*/ 828796 w 968"/>
                <a:gd name="T3" fmla="*/ 2863850 h 1676"/>
                <a:gd name="T4" fmla="*/ 0 w 968"/>
                <a:gd name="T5" fmla="*/ 2127383 h 1676"/>
                <a:gd name="T6" fmla="*/ 0 w 968"/>
                <a:gd name="T7" fmla="*/ 0 h 1676"/>
                <a:gd name="T8" fmla="*/ 1654175 w 968"/>
                <a:gd name="T9" fmla="*/ 0 h 1676"/>
                <a:gd name="T10" fmla="*/ 1654175 w 968"/>
                <a:gd name="T11" fmla="*/ 2127383 h 1676"/>
                <a:gd name="T12" fmla="*/ 0 60000 65536"/>
                <a:gd name="T13" fmla="*/ 0 60000 65536"/>
                <a:gd name="T14" fmla="*/ 0 60000 65536"/>
                <a:gd name="T15" fmla="*/ 0 60000 65536"/>
                <a:gd name="T16" fmla="*/ 0 60000 65536"/>
                <a:gd name="T17" fmla="*/ 0 60000 65536"/>
                <a:gd name="T18" fmla="*/ 0 w 968"/>
                <a:gd name="T19" fmla="*/ 0 h 1676"/>
                <a:gd name="T20" fmla="*/ 968 w 968"/>
                <a:gd name="T21" fmla="*/ 1676 h 1676"/>
              </a:gdLst>
              <a:ahLst/>
              <a:cxnLst>
                <a:cxn ang="T12">
                  <a:pos x="T0" y="T1"/>
                </a:cxn>
                <a:cxn ang="T13">
                  <a:pos x="T2" y="T3"/>
                </a:cxn>
                <a:cxn ang="T14">
                  <a:pos x="T4" y="T5"/>
                </a:cxn>
                <a:cxn ang="T15">
                  <a:pos x="T6" y="T7"/>
                </a:cxn>
                <a:cxn ang="T16">
                  <a:pos x="T8" y="T9"/>
                </a:cxn>
                <a:cxn ang="T17">
                  <a:pos x="T10" y="T11"/>
                </a:cxn>
              </a:cxnLst>
              <a:rect l="T18" t="T19" r="T20" b="T21"/>
              <a:pathLst>
                <a:path w="968" h="1676">
                  <a:moveTo>
                    <a:pt x="968" y="1245"/>
                  </a:moveTo>
                  <a:lnTo>
                    <a:pt x="485" y="1676"/>
                  </a:lnTo>
                  <a:lnTo>
                    <a:pt x="0" y="1245"/>
                  </a:lnTo>
                  <a:lnTo>
                    <a:pt x="0" y="0"/>
                  </a:lnTo>
                  <a:lnTo>
                    <a:pt x="968" y="0"/>
                  </a:lnTo>
                  <a:lnTo>
                    <a:pt x="968" y="1245"/>
                  </a:lnTo>
                  <a:close/>
                </a:path>
              </a:pathLst>
            </a:custGeom>
            <a:solidFill>
              <a:srgbClr val="43C0C2"/>
            </a:solidFill>
            <a:ln>
              <a:noFill/>
            </a:ln>
          </p:spPr>
          <p:txBody>
            <a:bodyPr lIns="180000" tIns="612000" rIns="180000"/>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defTabSz="1139825" eaLnBrk="0" fontAlgn="base" hangingPunct="0">
                <a:spcBef>
                  <a:spcPct val="0"/>
                </a:spcBef>
                <a:spcAft>
                  <a:spcPct val="0"/>
                </a:spcAft>
                <a:defRPr kumimoji="1">
                  <a:solidFill>
                    <a:schemeClr val="tx1"/>
                  </a:solidFill>
                  <a:latin typeface="굴림" charset="-127"/>
                  <a:ea typeface="굴림" charset="-127"/>
                </a:defRPr>
              </a:lvl6pPr>
              <a:lvl7pPr marL="2971800" indent="-228600" defTabSz="1139825" eaLnBrk="0" fontAlgn="base" hangingPunct="0">
                <a:spcBef>
                  <a:spcPct val="0"/>
                </a:spcBef>
                <a:spcAft>
                  <a:spcPct val="0"/>
                </a:spcAft>
                <a:defRPr kumimoji="1">
                  <a:solidFill>
                    <a:schemeClr val="tx1"/>
                  </a:solidFill>
                  <a:latin typeface="굴림" charset="-127"/>
                  <a:ea typeface="굴림" charset="-127"/>
                </a:defRPr>
              </a:lvl7pPr>
              <a:lvl8pPr marL="3429000" indent="-228600" defTabSz="1139825" eaLnBrk="0" fontAlgn="base" hangingPunct="0">
                <a:spcBef>
                  <a:spcPct val="0"/>
                </a:spcBef>
                <a:spcAft>
                  <a:spcPct val="0"/>
                </a:spcAft>
                <a:defRPr kumimoji="1">
                  <a:solidFill>
                    <a:schemeClr val="tx1"/>
                  </a:solidFill>
                  <a:latin typeface="굴림" charset="-127"/>
                  <a:ea typeface="굴림" charset="-127"/>
                </a:defRPr>
              </a:lvl8pPr>
              <a:lvl9pPr marL="3886200" indent="-228600" defTabSz="1139825" eaLnBrk="0" fontAlgn="base" hangingPunct="0">
                <a:spcBef>
                  <a:spcPct val="0"/>
                </a:spcBef>
                <a:spcAft>
                  <a:spcPct val="0"/>
                </a:spcAft>
                <a:defRPr kumimoji="1">
                  <a:solidFill>
                    <a:schemeClr val="tx1"/>
                  </a:solidFill>
                  <a:latin typeface="굴림" charset="-127"/>
                  <a:ea typeface="굴림" charset="-127"/>
                </a:defRPr>
              </a:lvl9pPr>
            </a:lstStyle>
            <a:p>
              <a:pPr algn="ctr">
                <a:defRPr/>
              </a:pPr>
              <a:endParaRPr lang="en-US" altLang="ko-KR" sz="2400" dirty="0">
                <a:solidFill>
                  <a:schemeClr val="bg1"/>
                </a:solidFill>
                <a:latin typeface="나눔고딕" panose="020D0604000000000000" pitchFamily="50" charset="-127"/>
                <a:ea typeface="나눔고딕" panose="020D0604000000000000" pitchFamily="50" charset="-127"/>
                <a:cs typeface="NanumGothic Regular" charset="-127"/>
              </a:endParaRPr>
            </a:p>
            <a:p>
              <a:pPr algn="ctr">
                <a:defRPr/>
              </a:pPr>
              <a:endParaRPr lang="en-US" altLang="ko-KR" sz="4000" dirty="0">
                <a:solidFill>
                  <a:schemeClr val="bg1"/>
                </a:solidFill>
                <a:latin typeface="나눔고딕" panose="020D0604000000000000" pitchFamily="50" charset="-127"/>
                <a:ea typeface="나눔고딕" panose="020D0604000000000000" pitchFamily="50" charset="-127"/>
                <a:cs typeface="NanumGothic Regular" charset="-127"/>
              </a:endParaRPr>
            </a:p>
            <a:p>
              <a:pPr algn="ctr">
                <a:defRPr/>
              </a:pPr>
              <a:r>
                <a:rPr lang="en-US" altLang="ko-KR" sz="4000" dirty="0">
                  <a:solidFill>
                    <a:schemeClr val="bg1"/>
                  </a:solidFill>
                  <a:latin typeface="나눔고딕" panose="020D0604000000000000" pitchFamily="50" charset="-127"/>
                  <a:ea typeface="나눔고딕" panose="020D0604000000000000" pitchFamily="50" charset="-127"/>
                  <a:cs typeface="NanumGothic Regular" charset="-127"/>
                </a:rPr>
                <a:t>Health care</a:t>
              </a:r>
            </a:p>
          </p:txBody>
        </p:sp>
        <p:sp>
          <p:nvSpPr>
            <p:cNvPr id="119" name="Oval 8"/>
            <p:cNvSpPr>
              <a:spLocks noChangeArrowheads="1"/>
            </p:cNvSpPr>
            <p:nvPr/>
          </p:nvSpPr>
          <p:spPr bwMode="auto">
            <a:xfrm>
              <a:off x="3474445" y="4117255"/>
              <a:ext cx="2010196" cy="2013590"/>
            </a:xfrm>
            <a:prstGeom prst="ellipse">
              <a:avLst/>
            </a:prstGeom>
            <a:solidFill>
              <a:srgbClr val="FFFFFF"/>
            </a:solidFill>
            <a:ln w="134938" cap="flat">
              <a:solidFill>
                <a:srgbClr val="43C0C2"/>
              </a:solidFill>
              <a:prstDash val="solid"/>
              <a:miter lim="800000"/>
              <a:headEnd/>
              <a:tailEnd/>
            </a:ln>
          </p:spPr>
          <p:txBody>
            <a:bodyPr anchor="ctr"/>
            <a:lstStyle/>
            <a:p>
              <a:pPr algn="ctr">
                <a:defRPr/>
              </a:pPr>
              <a:r>
                <a:rPr kumimoji="0" lang="en-US" altLang="ko-KR" b="1" spc="100" dirty="0">
                  <a:solidFill>
                    <a:srgbClr val="43C0C2"/>
                  </a:solidFill>
                  <a:latin typeface="나눔고딕" panose="020D0604000000000000" pitchFamily="50" charset="-127"/>
                  <a:ea typeface="나눔고딕" panose="020D0604000000000000" pitchFamily="50" charset="-127"/>
                  <a:cs typeface="Nanum Gothic ExtraBold" charset="-127"/>
                </a:rPr>
                <a:t>01</a:t>
              </a:r>
              <a:endParaRPr lang="ko-KR" altLang="en-US" b="1" dirty="0">
                <a:solidFill>
                  <a:srgbClr val="43C0C2"/>
                </a:solidFill>
                <a:latin typeface="나눔고딕" panose="020D0604000000000000" pitchFamily="50" charset="-127"/>
                <a:ea typeface="나눔고딕" panose="020D0604000000000000" pitchFamily="50" charset="-127"/>
                <a:cs typeface="Nanum Gothic ExtraBold" charset="-127"/>
              </a:endParaRPr>
            </a:p>
          </p:txBody>
        </p:sp>
        <p:sp>
          <p:nvSpPr>
            <p:cNvPr id="120" name="Line 9"/>
            <p:cNvSpPr>
              <a:spLocks noChangeShapeType="1"/>
            </p:cNvSpPr>
            <p:nvPr/>
          </p:nvSpPr>
          <p:spPr bwMode="auto">
            <a:xfrm>
              <a:off x="3746093" y="8486969"/>
              <a:ext cx="1466900" cy="3397"/>
            </a:xfrm>
            <a:prstGeom prst="line">
              <a:avLst/>
            </a:prstGeom>
            <a:noFill/>
            <a:ln w="80963">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0" name="Freeform 13"/>
            <p:cNvSpPr>
              <a:spLocks/>
            </p:cNvSpPr>
            <p:nvPr/>
          </p:nvSpPr>
          <p:spPr bwMode="auto">
            <a:xfrm>
              <a:off x="13158702" y="5057411"/>
              <a:ext cx="3538217" cy="5123964"/>
            </a:xfrm>
            <a:custGeom>
              <a:avLst/>
              <a:gdLst>
                <a:gd name="T0" fmla="*/ 1654175 w 968"/>
                <a:gd name="T1" fmla="*/ 2127383 h 1676"/>
                <a:gd name="T2" fmla="*/ 825379 w 968"/>
                <a:gd name="T3" fmla="*/ 2863850 h 1676"/>
                <a:gd name="T4" fmla="*/ 0 w 968"/>
                <a:gd name="T5" fmla="*/ 2127383 h 1676"/>
                <a:gd name="T6" fmla="*/ 0 w 968"/>
                <a:gd name="T7" fmla="*/ 0 h 1676"/>
                <a:gd name="T8" fmla="*/ 1654175 w 968"/>
                <a:gd name="T9" fmla="*/ 0 h 1676"/>
                <a:gd name="T10" fmla="*/ 1654175 w 968"/>
                <a:gd name="T11" fmla="*/ 2127383 h 1676"/>
                <a:gd name="T12" fmla="*/ 0 60000 65536"/>
                <a:gd name="T13" fmla="*/ 0 60000 65536"/>
                <a:gd name="T14" fmla="*/ 0 60000 65536"/>
                <a:gd name="T15" fmla="*/ 0 60000 65536"/>
                <a:gd name="T16" fmla="*/ 0 60000 65536"/>
                <a:gd name="T17" fmla="*/ 0 60000 65536"/>
                <a:gd name="T18" fmla="*/ 0 w 968"/>
                <a:gd name="T19" fmla="*/ 0 h 1676"/>
                <a:gd name="T20" fmla="*/ 968 w 968"/>
                <a:gd name="T21" fmla="*/ 1676 h 1676"/>
              </a:gdLst>
              <a:ahLst/>
              <a:cxnLst>
                <a:cxn ang="T12">
                  <a:pos x="T0" y="T1"/>
                </a:cxn>
                <a:cxn ang="T13">
                  <a:pos x="T2" y="T3"/>
                </a:cxn>
                <a:cxn ang="T14">
                  <a:pos x="T4" y="T5"/>
                </a:cxn>
                <a:cxn ang="T15">
                  <a:pos x="T6" y="T7"/>
                </a:cxn>
                <a:cxn ang="T16">
                  <a:pos x="T8" y="T9"/>
                </a:cxn>
                <a:cxn ang="T17">
                  <a:pos x="T10" y="T11"/>
                </a:cxn>
              </a:cxnLst>
              <a:rect l="T18" t="T19" r="T20" b="T21"/>
              <a:pathLst>
                <a:path w="968" h="1676">
                  <a:moveTo>
                    <a:pt x="968" y="1245"/>
                  </a:moveTo>
                  <a:lnTo>
                    <a:pt x="483" y="1676"/>
                  </a:lnTo>
                  <a:lnTo>
                    <a:pt x="0" y="1245"/>
                  </a:lnTo>
                  <a:lnTo>
                    <a:pt x="0" y="0"/>
                  </a:lnTo>
                  <a:lnTo>
                    <a:pt x="968" y="0"/>
                  </a:lnTo>
                  <a:lnTo>
                    <a:pt x="968" y="1245"/>
                  </a:lnTo>
                  <a:close/>
                </a:path>
              </a:pathLst>
            </a:custGeom>
            <a:solidFill>
              <a:srgbClr val="43C0C2"/>
            </a:solidFill>
            <a:ln>
              <a:noFill/>
            </a:ln>
          </p:spPr>
          <p:txBody>
            <a:bodyPr lIns="180000" tIns="612000" rIns="180000"/>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defTabSz="1139825" eaLnBrk="0" fontAlgn="base" hangingPunct="0">
                <a:spcBef>
                  <a:spcPct val="0"/>
                </a:spcBef>
                <a:spcAft>
                  <a:spcPct val="0"/>
                </a:spcAft>
                <a:defRPr kumimoji="1">
                  <a:solidFill>
                    <a:schemeClr val="tx1"/>
                  </a:solidFill>
                  <a:latin typeface="굴림" charset="-127"/>
                  <a:ea typeface="굴림" charset="-127"/>
                </a:defRPr>
              </a:lvl6pPr>
              <a:lvl7pPr marL="2971800" indent="-228600" defTabSz="1139825" eaLnBrk="0" fontAlgn="base" hangingPunct="0">
                <a:spcBef>
                  <a:spcPct val="0"/>
                </a:spcBef>
                <a:spcAft>
                  <a:spcPct val="0"/>
                </a:spcAft>
                <a:defRPr kumimoji="1">
                  <a:solidFill>
                    <a:schemeClr val="tx1"/>
                  </a:solidFill>
                  <a:latin typeface="굴림" charset="-127"/>
                  <a:ea typeface="굴림" charset="-127"/>
                </a:defRPr>
              </a:lvl7pPr>
              <a:lvl8pPr marL="3429000" indent="-228600" defTabSz="1139825" eaLnBrk="0" fontAlgn="base" hangingPunct="0">
                <a:spcBef>
                  <a:spcPct val="0"/>
                </a:spcBef>
                <a:spcAft>
                  <a:spcPct val="0"/>
                </a:spcAft>
                <a:defRPr kumimoji="1">
                  <a:solidFill>
                    <a:schemeClr val="tx1"/>
                  </a:solidFill>
                  <a:latin typeface="굴림" charset="-127"/>
                  <a:ea typeface="굴림" charset="-127"/>
                </a:defRPr>
              </a:lvl8pPr>
              <a:lvl9pPr marL="3886200" indent="-228600" defTabSz="1139825" eaLnBrk="0" fontAlgn="base" hangingPunct="0">
                <a:spcBef>
                  <a:spcPct val="0"/>
                </a:spcBef>
                <a:spcAft>
                  <a:spcPct val="0"/>
                </a:spcAft>
                <a:defRPr kumimoji="1">
                  <a:solidFill>
                    <a:schemeClr val="tx1"/>
                  </a:solidFill>
                  <a:latin typeface="굴림" charset="-127"/>
                  <a:ea typeface="굴림" charset="-127"/>
                </a:defRPr>
              </a:lvl9pPr>
            </a:lstStyle>
            <a:p>
              <a:pPr algn="ctr">
                <a:defRPr/>
              </a:pPr>
              <a:endParaRPr lang="en-US" altLang="ko-KR" sz="2400" dirty="0">
                <a:solidFill>
                  <a:schemeClr val="bg1"/>
                </a:solidFill>
                <a:latin typeface="나눔고딕" panose="020D0604000000000000" pitchFamily="50" charset="-127"/>
                <a:ea typeface="나눔고딕" panose="020D0604000000000000" pitchFamily="50" charset="-127"/>
                <a:cs typeface="NanumGothic Regular" charset="-127"/>
              </a:endParaRPr>
            </a:p>
            <a:p>
              <a:pPr algn="ctr">
                <a:defRPr/>
              </a:pPr>
              <a:endParaRPr lang="en-US" altLang="ko-KR" sz="4000" dirty="0">
                <a:solidFill>
                  <a:schemeClr val="bg1"/>
                </a:solidFill>
                <a:latin typeface="나눔고딕" panose="020D0604000000000000" pitchFamily="50" charset="-127"/>
                <a:ea typeface="나눔고딕" panose="020D0604000000000000" pitchFamily="50" charset="-127"/>
                <a:cs typeface="NanumGothic Regular" charset="-127"/>
              </a:endParaRPr>
            </a:p>
            <a:p>
              <a:pPr algn="ctr">
                <a:defRPr/>
              </a:pPr>
              <a:r>
                <a:rPr lang="en-US" altLang="ko-KR" sz="4000" dirty="0">
                  <a:solidFill>
                    <a:schemeClr val="bg1"/>
                  </a:solidFill>
                  <a:latin typeface="나눔고딕" panose="020D0604000000000000" pitchFamily="50" charset="-127"/>
                  <a:ea typeface="나눔고딕" panose="020D0604000000000000" pitchFamily="50" charset="-127"/>
                  <a:cs typeface="NanumGothic Regular" charset="-127"/>
                </a:rPr>
                <a:t>AI</a:t>
              </a:r>
            </a:p>
          </p:txBody>
        </p:sp>
        <p:sp>
          <p:nvSpPr>
            <p:cNvPr id="131" name="Oval 14"/>
            <p:cNvSpPr>
              <a:spLocks noChangeArrowheads="1"/>
            </p:cNvSpPr>
            <p:nvPr/>
          </p:nvSpPr>
          <p:spPr bwMode="auto">
            <a:xfrm>
              <a:off x="13922711" y="4117255"/>
              <a:ext cx="2010196" cy="2013590"/>
            </a:xfrm>
            <a:prstGeom prst="ellipse">
              <a:avLst/>
            </a:prstGeom>
            <a:solidFill>
              <a:srgbClr val="FFFFFF"/>
            </a:solidFill>
            <a:ln w="134938" cap="flat">
              <a:solidFill>
                <a:srgbClr val="43C0C2"/>
              </a:solidFill>
              <a:prstDash val="solid"/>
              <a:miter lim="800000"/>
              <a:headEnd/>
              <a:tailEnd/>
            </a:ln>
          </p:spPr>
          <p:txBody>
            <a:bodyPr anchor="ctr"/>
            <a:lstStyle/>
            <a:p>
              <a:pPr algn="ctr">
                <a:defRPr/>
              </a:pPr>
              <a:r>
                <a:rPr kumimoji="0" lang="en-US" altLang="ko-KR" b="1" spc="100" dirty="0">
                  <a:solidFill>
                    <a:srgbClr val="43C0C2"/>
                  </a:solidFill>
                  <a:latin typeface="나눔고딕" panose="020D0604000000000000" pitchFamily="50" charset="-127"/>
                  <a:ea typeface="나눔고딕" panose="020D0604000000000000" pitchFamily="50" charset="-127"/>
                  <a:cs typeface="Nanum Gothic ExtraBold" charset="-127"/>
                </a:rPr>
                <a:t>0</a:t>
              </a:r>
              <a:r>
                <a:rPr lang="en-US" altLang="ko-KR" b="1" dirty="0">
                  <a:solidFill>
                    <a:srgbClr val="43C0C2"/>
                  </a:solidFill>
                  <a:latin typeface="나눔고딕" panose="020D0604000000000000" pitchFamily="50" charset="-127"/>
                  <a:ea typeface="나눔고딕" panose="020D0604000000000000" pitchFamily="50" charset="-127"/>
                  <a:cs typeface="Nanum Gothic ExtraBold" charset="-127"/>
                </a:rPr>
                <a:t>3</a:t>
              </a:r>
              <a:endParaRPr kumimoji="0" lang="en-US" altLang="ko-KR" b="1" spc="100" dirty="0">
                <a:solidFill>
                  <a:srgbClr val="43C0C2"/>
                </a:solidFill>
                <a:latin typeface="나눔고딕" panose="020D0604000000000000" pitchFamily="50" charset="-127"/>
                <a:ea typeface="나눔고딕" panose="020D0604000000000000" pitchFamily="50" charset="-127"/>
                <a:cs typeface="Nanum Gothic ExtraBold" charset="-127"/>
              </a:endParaRPr>
            </a:p>
          </p:txBody>
        </p:sp>
        <p:sp>
          <p:nvSpPr>
            <p:cNvPr id="132" name="Line 15"/>
            <p:cNvSpPr>
              <a:spLocks noChangeShapeType="1"/>
            </p:cNvSpPr>
            <p:nvPr/>
          </p:nvSpPr>
          <p:spPr bwMode="auto">
            <a:xfrm>
              <a:off x="14190965" y="8486969"/>
              <a:ext cx="1473691" cy="3397"/>
            </a:xfrm>
            <a:prstGeom prst="line">
              <a:avLst/>
            </a:prstGeom>
            <a:noFill/>
            <a:ln w="80963">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8" name="Freeform 16"/>
            <p:cNvSpPr>
              <a:spLocks/>
            </p:cNvSpPr>
            <p:nvPr/>
          </p:nvSpPr>
          <p:spPr bwMode="auto">
            <a:xfrm>
              <a:off x="18384532" y="5057411"/>
              <a:ext cx="3538217" cy="5123964"/>
            </a:xfrm>
            <a:custGeom>
              <a:avLst/>
              <a:gdLst>
                <a:gd name="T0" fmla="*/ 1654175 w 968"/>
                <a:gd name="T1" fmla="*/ 2127383 h 1676"/>
                <a:gd name="T2" fmla="*/ 825379 w 968"/>
                <a:gd name="T3" fmla="*/ 2863850 h 1676"/>
                <a:gd name="T4" fmla="*/ 0 w 968"/>
                <a:gd name="T5" fmla="*/ 2127383 h 1676"/>
                <a:gd name="T6" fmla="*/ 0 w 968"/>
                <a:gd name="T7" fmla="*/ 0 h 1676"/>
                <a:gd name="T8" fmla="*/ 1654175 w 968"/>
                <a:gd name="T9" fmla="*/ 0 h 1676"/>
                <a:gd name="T10" fmla="*/ 1654175 w 968"/>
                <a:gd name="T11" fmla="*/ 2127383 h 1676"/>
                <a:gd name="T12" fmla="*/ 0 60000 65536"/>
                <a:gd name="T13" fmla="*/ 0 60000 65536"/>
                <a:gd name="T14" fmla="*/ 0 60000 65536"/>
                <a:gd name="T15" fmla="*/ 0 60000 65536"/>
                <a:gd name="T16" fmla="*/ 0 60000 65536"/>
                <a:gd name="T17" fmla="*/ 0 60000 65536"/>
                <a:gd name="T18" fmla="*/ 0 w 968"/>
                <a:gd name="T19" fmla="*/ 0 h 1676"/>
                <a:gd name="T20" fmla="*/ 968 w 968"/>
                <a:gd name="T21" fmla="*/ 1676 h 1676"/>
              </a:gdLst>
              <a:ahLst/>
              <a:cxnLst>
                <a:cxn ang="T12">
                  <a:pos x="T0" y="T1"/>
                </a:cxn>
                <a:cxn ang="T13">
                  <a:pos x="T2" y="T3"/>
                </a:cxn>
                <a:cxn ang="T14">
                  <a:pos x="T4" y="T5"/>
                </a:cxn>
                <a:cxn ang="T15">
                  <a:pos x="T6" y="T7"/>
                </a:cxn>
                <a:cxn ang="T16">
                  <a:pos x="T8" y="T9"/>
                </a:cxn>
                <a:cxn ang="T17">
                  <a:pos x="T10" y="T11"/>
                </a:cxn>
              </a:cxnLst>
              <a:rect l="T18" t="T19" r="T20" b="T21"/>
              <a:pathLst>
                <a:path w="968" h="1676">
                  <a:moveTo>
                    <a:pt x="968" y="1245"/>
                  </a:moveTo>
                  <a:lnTo>
                    <a:pt x="483" y="1676"/>
                  </a:lnTo>
                  <a:lnTo>
                    <a:pt x="0" y="1245"/>
                  </a:lnTo>
                  <a:lnTo>
                    <a:pt x="0" y="0"/>
                  </a:lnTo>
                  <a:lnTo>
                    <a:pt x="968" y="0"/>
                  </a:lnTo>
                  <a:lnTo>
                    <a:pt x="968" y="1245"/>
                  </a:lnTo>
                  <a:close/>
                </a:path>
              </a:pathLst>
            </a:custGeom>
            <a:solidFill>
              <a:srgbClr val="002856"/>
            </a:solidFill>
            <a:ln>
              <a:noFill/>
            </a:ln>
          </p:spPr>
          <p:txBody>
            <a:bodyPr lIns="180000" tIns="612000" rIns="180000"/>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defTabSz="1139825" eaLnBrk="0" fontAlgn="base" hangingPunct="0">
                <a:spcBef>
                  <a:spcPct val="0"/>
                </a:spcBef>
                <a:spcAft>
                  <a:spcPct val="0"/>
                </a:spcAft>
                <a:defRPr kumimoji="1">
                  <a:solidFill>
                    <a:schemeClr val="tx1"/>
                  </a:solidFill>
                  <a:latin typeface="굴림" charset="-127"/>
                  <a:ea typeface="굴림" charset="-127"/>
                </a:defRPr>
              </a:lvl6pPr>
              <a:lvl7pPr marL="2971800" indent="-228600" defTabSz="1139825" eaLnBrk="0" fontAlgn="base" hangingPunct="0">
                <a:spcBef>
                  <a:spcPct val="0"/>
                </a:spcBef>
                <a:spcAft>
                  <a:spcPct val="0"/>
                </a:spcAft>
                <a:defRPr kumimoji="1">
                  <a:solidFill>
                    <a:schemeClr val="tx1"/>
                  </a:solidFill>
                  <a:latin typeface="굴림" charset="-127"/>
                  <a:ea typeface="굴림" charset="-127"/>
                </a:defRPr>
              </a:lvl7pPr>
              <a:lvl8pPr marL="3429000" indent="-228600" defTabSz="1139825" eaLnBrk="0" fontAlgn="base" hangingPunct="0">
                <a:spcBef>
                  <a:spcPct val="0"/>
                </a:spcBef>
                <a:spcAft>
                  <a:spcPct val="0"/>
                </a:spcAft>
                <a:defRPr kumimoji="1">
                  <a:solidFill>
                    <a:schemeClr val="tx1"/>
                  </a:solidFill>
                  <a:latin typeface="굴림" charset="-127"/>
                  <a:ea typeface="굴림" charset="-127"/>
                </a:defRPr>
              </a:lvl8pPr>
              <a:lvl9pPr marL="3886200" indent="-228600" defTabSz="1139825" eaLnBrk="0" fontAlgn="base" hangingPunct="0">
                <a:spcBef>
                  <a:spcPct val="0"/>
                </a:spcBef>
                <a:spcAft>
                  <a:spcPct val="0"/>
                </a:spcAft>
                <a:defRPr kumimoji="1">
                  <a:solidFill>
                    <a:schemeClr val="tx1"/>
                  </a:solidFill>
                  <a:latin typeface="굴림" charset="-127"/>
                  <a:ea typeface="굴림" charset="-127"/>
                </a:defRPr>
              </a:lvl9pPr>
            </a:lstStyle>
            <a:p>
              <a:pPr algn="ctr">
                <a:defRPr/>
              </a:pPr>
              <a:endParaRPr lang="en-US" altLang="ko-KR" sz="4000" dirty="0">
                <a:solidFill>
                  <a:schemeClr val="bg1"/>
                </a:solidFill>
                <a:latin typeface="나눔고딕" panose="020D0604000000000000" pitchFamily="50" charset="-127"/>
                <a:ea typeface="나눔고딕" panose="020D0604000000000000" pitchFamily="50" charset="-127"/>
                <a:cs typeface="NanumGothic Regular" charset="-127"/>
              </a:endParaRPr>
            </a:p>
            <a:p>
              <a:pPr algn="ctr">
                <a:defRPr/>
              </a:pPr>
              <a:r>
                <a:rPr lang="en-US" altLang="ko-KR" sz="4000" dirty="0">
                  <a:solidFill>
                    <a:schemeClr val="bg1"/>
                  </a:solidFill>
                  <a:latin typeface="나눔고딕" panose="020D0604000000000000" pitchFamily="50" charset="-127"/>
                  <a:ea typeface="나눔고딕" panose="020D0604000000000000" pitchFamily="50" charset="-127"/>
                  <a:cs typeface="NanumGothic Regular" charset="-127"/>
                </a:rPr>
                <a:t>Post quantum Cryptography</a:t>
              </a:r>
            </a:p>
          </p:txBody>
        </p:sp>
        <p:sp>
          <p:nvSpPr>
            <p:cNvPr id="139" name="Oval 17"/>
            <p:cNvSpPr>
              <a:spLocks noChangeArrowheads="1"/>
            </p:cNvSpPr>
            <p:nvPr/>
          </p:nvSpPr>
          <p:spPr bwMode="auto">
            <a:xfrm>
              <a:off x="19148543" y="4117255"/>
              <a:ext cx="2010196" cy="2013590"/>
            </a:xfrm>
            <a:prstGeom prst="ellipse">
              <a:avLst/>
            </a:prstGeom>
            <a:solidFill>
              <a:srgbClr val="FFFFFF"/>
            </a:solidFill>
            <a:ln w="134938" cap="flat">
              <a:solidFill>
                <a:srgbClr val="002856"/>
              </a:solidFill>
              <a:prstDash val="solid"/>
              <a:miter lim="800000"/>
              <a:headEnd/>
              <a:tailEnd/>
            </a:ln>
          </p:spPr>
          <p:txBody>
            <a:bodyPr anchor="ctr"/>
            <a:lstStyle/>
            <a:p>
              <a:pPr algn="ctr">
                <a:defRPr/>
              </a:pPr>
              <a:r>
                <a:rPr kumimoji="0" lang="en-US" altLang="ko-KR" b="1" spc="100" dirty="0">
                  <a:solidFill>
                    <a:srgbClr val="002856"/>
                  </a:solidFill>
                  <a:latin typeface="나눔고딕" panose="020D0604000000000000" pitchFamily="50" charset="-127"/>
                  <a:ea typeface="나눔고딕" panose="020D0604000000000000" pitchFamily="50" charset="-127"/>
                  <a:cs typeface="Nanum Gothic ExtraBold" charset="-127"/>
                </a:rPr>
                <a:t>04</a:t>
              </a:r>
              <a:endParaRPr lang="ko-KR" altLang="en-US"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sp>
          <p:nvSpPr>
            <p:cNvPr id="140" name="Line 18"/>
            <p:cNvSpPr>
              <a:spLocks noChangeShapeType="1"/>
            </p:cNvSpPr>
            <p:nvPr/>
          </p:nvSpPr>
          <p:spPr bwMode="auto">
            <a:xfrm>
              <a:off x="19416795" y="8486969"/>
              <a:ext cx="1473691" cy="3397"/>
            </a:xfrm>
            <a:prstGeom prst="line">
              <a:avLst/>
            </a:prstGeom>
            <a:noFill/>
            <a:ln w="80963">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 name="그룹 1"/>
            <p:cNvGrpSpPr/>
            <p:nvPr/>
          </p:nvGrpSpPr>
          <p:grpSpPr>
            <a:xfrm>
              <a:off x="9695188" y="10138777"/>
              <a:ext cx="5239412" cy="594759"/>
              <a:chOff x="9695188" y="9072556"/>
              <a:chExt cx="5239412" cy="867776"/>
            </a:xfrm>
          </p:grpSpPr>
          <p:cxnSp>
            <p:nvCxnSpPr>
              <p:cNvPr id="150" name="직선 연결선 62"/>
              <p:cNvCxnSpPr/>
              <p:nvPr/>
            </p:nvCxnSpPr>
            <p:spPr>
              <a:xfrm>
                <a:off x="9695188" y="9072556"/>
                <a:ext cx="0" cy="867776"/>
              </a:xfrm>
              <a:prstGeom prst="line">
                <a:avLst/>
              </a:prstGeom>
              <a:ln w="317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51" name="직선 연결선 63"/>
              <p:cNvCxnSpPr/>
              <p:nvPr/>
            </p:nvCxnSpPr>
            <p:spPr>
              <a:xfrm>
                <a:off x="14934600" y="9072556"/>
                <a:ext cx="0" cy="867776"/>
              </a:xfrm>
              <a:prstGeom prst="line">
                <a:avLst/>
              </a:prstGeom>
              <a:ln w="31750">
                <a:solidFill>
                  <a:srgbClr val="002856"/>
                </a:solidFill>
              </a:ln>
            </p:spPr>
            <p:style>
              <a:lnRef idx="1">
                <a:schemeClr val="accent1"/>
              </a:lnRef>
              <a:fillRef idx="0">
                <a:schemeClr val="accent1"/>
              </a:fillRef>
              <a:effectRef idx="0">
                <a:schemeClr val="accent1"/>
              </a:effectRef>
              <a:fontRef idx="minor">
                <a:schemeClr val="tx1"/>
              </a:fontRef>
            </p:style>
          </p:cxnSp>
        </p:grpSp>
      </p:grpSp>
      <p:grpSp>
        <p:nvGrpSpPr>
          <p:cNvPr id="46" name="그룹 45"/>
          <p:cNvGrpSpPr/>
          <p:nvPr/>
        </p:nvGrpSpPr>
        <p:grpSpPr>
          <a:xfrm>
            <a:off x="-1" y="-1"/>
            <a:ext cx="24382413" cy="1855429"/>
            <a:chOff x="-1" y="-1"/>
            <a:chExt cx="24382413" cy="1855429"/>
          </a:xfrm>
        </p:grpSpPr>
        <p:sp>
          <p:nvSpPr>
            <p:cNvPr id="47" name="직사각형 46"/>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48"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49" name="타원 48"/>
            <p:cNvSpPr/>
            <p:nvPr/>
          </p:nvSpPr>
          <p:spPr>
            <a:xfrm>
              <a:off x="22475952" y="1078039"/>
              <a:ext cx="1034649"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10</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cxnSp>
        <p:nvCxnSpPr>
          <p:cNvPr id="61" name="직선 연결선[R] 6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62" name="그림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pic>
        <p:nvPicPr>
          <p:cNvPr id="63" name="그림 62"/>
          <p:cNvPicPr>
            <a:picLocks noChangeAspect="1"/>
          </p:cNvPicPr>
          <p:nvPr/>
        </p:nvPicPr>
        <p:blipFill>
          <a:blip r:embed="rId4"/>
          <a:stretch>
            <a:fillRect/>
          </a:stretch>
        </p:blipFill>
        <p:spPr>
          <a:xfrm>
            <a:off x="21059690" y="12869565"/>
            <a:ext cx="2222311" cy="234930"/>
          </a:xfrm>
          <a:prstGeom prst="rect">
            <a:avLst/>
          </a:prstGeom>
        </p:spPr>
      </p:pic>
      <p:grpSp>
        <p:nvGrpSpPr>
          <p:cNvPr id="65" name="그룹 64"/>
          <p:cNvGrpSpPr/>
          <p:nvPr/>
        </p:nvGrpSpPr>
        <p:grpSpPr>
          <a:xfrm>
            <a:off x="696445" y="1043874"/>
            <a:ext cx="9606176" cy="1323439"/>
            <a:chOff x="1119188" y="1668116"/>
            <a:chExt cx="9606176" cy="1323439"/>
          </a:xfrm>
        </p:grpSpPr>
        <p:sp>
          <p:nvSpPr>
            <p:cNvPr id="66" name="직사각형 65"/>
            <p:cNvSpPr/>
            <p:nvPr/>
          </p:nvSpPr>
          <p:spPr>
            <a:xfrm>
              <a:off x="1119188" y="1668116"/>
              <a:ext cx="9606176" cy="1323439"/>
            </a:xfrm>
            <a:prstGeom prst="rect">
              <a:avLst/>
            </a:prstGeom>
          </p:spPr>
          <p:txBody>
            <a:bodyPr wrap="square">
              <a:spAutoFit/>
            </a:bodyPr>
            <a:lstStyle/>
            <a:p>
              <a:pPr>
                <a:defRPr/>
              </a:pPr>
              <a:r>
                <a:rPr lang="en-US" altLang="ko-KR" sz="8000" b="1" dirty="0">
                  <a:solidFill>
                    <a:srgbClr val="002856"/>
                  </a:solidFill>
                  <a:latin typeface="나눔고딕" panose="020D0604000000000000" pitchFamily="50" charset="-127"/>
                  <a:ea typeface="나눔고딕" panose="020D0604000000000000" pitchFamily="50" charset="-127"/>
                  <a:cs typeface="Nanum Gothic ExtraBold" charset="-127"/>
                </a:rPr>
                <a:t>HE in real life</a:t>
              </a:r>
              <a:endParaRPr lang="ko-KR" altLang="en-US" sz="8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67" name="직선 연결선 41"/>
            <p:cNvCxnSpPr>
              <a:cxnSpLocks/>
            </p:cNvCxnSpPr>
            <p:nvPr/>
          </p:nvCxnSpPr>
          <p:spPr>
            <a:xfrm>
              <a:off x="1119188" y="2921599"/>
              <a:ext cx="7037260" cy="69956"/>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grpSp>
      <p:cxnSp>
        <p:nvCxnSpPr>
          <p:cNvPr id="57" name="직선 연결선 63">
            <a:extLst>
              <a:ext uri="{FF2B5EF4-FFF2-40B4-BE49-F238E27FC236}">
                <a16:creationId xmlns:a16="http://schemas.microsoft.com/office/drawing/2014/main" id="{8C41F6A9-1725-4385-8A29-335789CFB00B}"/>
              </a:ext>
            </a:extLst>
          </p:cNvPr>
          <p:cNvCxnSpPr/>
          <p:nvPr/>
        </p:nvCxnSpPr>
        <p:spPr>
          <a:xfrm>
            <a:off x="20050313" y="9496833"/>
            <a:ext cx="0" cy="564470"/>
          </a:xfrm>
          <a:prstGeom prst="line">
            <a:avLst/>
          </a:prstGeom>
          <a:ln w="317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58" name="직선 연결선 63">
            <a:extLst>
              <a:ext uri="{FF2B5EF4-FFF2-40B4-BE49-F238E27FC236}">
                <a16:creationId xmlns:a16="http://schemas.microsoft.com/office/drawing/2014/main" id="{506984EA-159D-4216-A439-B0D1A55DBC06}"/>
              </a:ext>
            </a:extLst>
          </p:cNvPr>
          <p:cNvCxnSpPr/>
          <p:nvPr/>
        </p:nvCxnSpPr>
        <p:spPr>
          <a:xfrm>
            <a:off x="3325186" y="9496833"/>
            <a:ext cx="0" cy="564470"/>
          </a:xfrm>
          <a:prstGeom prst="line">
            <a:avLst/>
          </a:prstGeom>
          <a:ln w="31750">
            <a:solidFill>
              <a:srgbClr val="00285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41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pic>
        <p:nvPicPr>
          <p:cNvPr id="10" name="그림 9"/>
          <p:cNvPicPr>
            <a:picLocks noChangeAspect="1"/>
          </p:cNvPicPr>
          <p:nvPr/>
        </p:nvPicPr>
        <p:blipFill>
          <a:blip r:embed="rId4"/>
          <a:stretch>
            <a:fillRect/>
          </a:stretch>
        </p:blipFill>
        <p:spPr>
          <a:xfrm>
            <a:off x="21059690" y="12869565"/>
            <a:ext cx="2222311" cy="234930"/>
          </a:xfrm>
          <a:prstGeom prst="rect">
            <a:avLst/>
          </a:prstGeom>
        </p:spPr>
      </p:pic>
      <p:grpSp>
        <p:nvGrpSpPr>
          <p:cNvPr id="36" name="그룹 35"/>
          <p:cNvGrpSpPr/>
          <p:nvPr/>
        </p:nvGrpSpPr>
        <p:grpSpPr>
          <a:xfrm>
            <a:off x="-1" y="-1"/>
            <a:ext cx="24382413" cy="1855429"/>
            <a:chOff x="-1" y="-1"/>
            <a:chExt cx="24382413" cy="1855429"/>
          </a:xfrm>
        </p:grpSpPr>
        <p:sp>
          <p:nvSpPr>
            <p:cNvPr id="37" name="직사각형 36"/>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38"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22523116" y="1078039"/>
              <a:ext cx="9874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11</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grpSp>
        <p:nvGrpSpPr>
          <p:cNvPr id="46" name="그룹 45"/>
          <p:cNvGrpSpPr/>
          <p:nvPr/>
        </p:nvGrpSpPr>
        <p:grpSpPr>
          <a:xfrm>
            <a:off x="1578868" y="1718531"/>
            <a:ext cx="15546489" cy="1477328"/>
            <a:chOff x="1119188" y="1668116"/>
            <a:chExt cx="5327332" cy="1477328"/>
          </a:xfrm>
        </p:grpSpPr>
        <p:sp>
          <p:nvSpPr>
            <p:cNvPr id="47" name="직사각형 46"/>
            <p:cNvSpPr/>
            <p:nvPr/>
          </p:nvSpPr>
          <p:spPr>
            <a:xfrm>
              <a:off x="1119188" y="1668116"/>
              <a:ext cx="5327332" cy="1477328"/>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Health care</a:t>
              </a:r>
              <a:endParaRPr lang="ko-KR" altLang="en-US" sz="9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48" name="직선 연결선 41"/>
            <p:cNvCxnSpPr>
              <a:cxnSpLocks/>
            </p:cNvCxnSpPr>
            <p:nvPr/>
          </p:nvCxnSpPr>
          <p:spPr>
            <a:xfrm>
              <a:off x="1119188" y="3053737"/>
              <a:ext cx="2222143"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grpSp>
      <p:pic>
        <p:nvPicPr>
          <p:cNvPr id="4" name="그림 3">
            <a:extLst>
              <a:ext uri="{FF2B5EF4-FFF2-40B4-BE49-F238E27FC236}">
                <a16:creationId xmlns:a16="http://schemas.microsoft.com/office/drawing/2014/main" id="{E7C2C59D-8770-4AD6-8947-C6BECBBE4FAC}"/>
              </a:ext>
            </a:extLst>
          </p:cNvPr>
          <p:cNvPicPr>
            <a:picLocks noChangeAspect="1"/>
          </p:cNvPicPr>
          <p:nvPr/>
        </p:nvPicPr>
        <p:blipFill>
          <a:blip r:embed="rId5"/>
          <a:stretch>
            <a:fillRect/>
          </a:stretch>
        </p:blipFill>
        <p:spPr>
          <a:xfrm>
            <a:off x="13938399" y="3816855"/>
            <a:ext cx="9572202" cy="7030198"/>
          </a:xfrm>
          <a:prstGeom prst="rect">
            <a:avLst/>
          </a:prstGeom>
        </p:spPr>
      </p:pic>
      <p:sp>
        <p:nvSpPr>
          <p:cNvPr id="16" name="TextBox 15">
            <a:extLst>
              <a:ext uri="{FF2B5EF4-FFF2-40B4-BE49-F238E27FC236}">
                <a16:creationId xmlns:a16="http://schemas.microsoft.com/office/drawing/2014/main" id="{B07C8161-1FE8-44D7-B53E-8CE9F3E39B99}"/>
              </a:ext>
            </a:extLst>
          </p:cNvPr>
          <p:cNvSpPr txBox="1"/>
          <p:nvPr/>
        </p:nvSpPr>
        <p:spPr>
          <a:xfrm>
            <a:off x="1696704" y="6406150"/>
            <a:ext cx="11345414" cy="784830"/>
          </a:xfrm>
          <a:prstGeom prst="rect">
            <a:avLst/>
          </a:prstGeom>
          <a:noFill/>
        </p:spPr>
        <p:txBody>
          <a:bodyPr wrap="none" rtlCol="0">
            <a:spAutoFit/>
          </a:bodyPr>
          <a:lstStyle/>
          <a:p>
            <a:r>
              <a:rPr lang="en-US" altLang="ko-KR" sz="4500" b="1" spc="-150" dirty="0">
                <a:solidFill>
                  <a:srgbClr val="002856"/>
                </a:solidFill>
                <a:latin typeface="맑은 고딕" panose="020B0503020000020004" pitchFamily="50" charset="-127"/>
                <a:cs typeface="Nanum Gothic Bold" charset="-127"/>
              </a:rPr>
              <a:t>Past encryption system -&gt; privacy problem</a:t>
            </a:r>
          </a:p>
        </p:txBody>
      </p:sp>
      <p:sp>
        <p:nvSpPr>
          <p:cNvPr id="17" name="TextBox 16">
            <a:extLst>
              <a:ext uri="{FF2B5EF4-FFF2-40B4-BE49-F238E27FC236}">
                <a16:creationId xmlns:a16="http://schemas.microsoft.com/office/drawing/2014/main" id="{DAA5E985-6204-466B-A6FA-CA66EFCA9D43}"/>
              </a:ext>
            </a:extLst>
          </p:cNvPr>
          <p:cNvSpPr txBox="1"/>
          <p:nvPr/>
        </p:nvSpPr>
        <p:spPr>
          <a:xfrm>
            <a:off x="1696704" y="7420430"/>
            <a:ext cx="8064644" cy="784830"/>
          </a:xfrm>
          <a:prstGeom prst="rect">
            <a:avLst/>
          </a:prstGeom>
          <a:noFill/>
        </p:spPr>
        <p:txBody>
          <a:bodyPr wrap="none" rtlCol="0">
            <a:spAutoFit/>
          </a:bodyPr>
          <a:lstStyle/>
          <a:p>
            <a:r>
              <a:rPr lang="en-US" altLang="ko-KR" sz="4500" b="1" spc="-150" dirty="0">
                <a:solidFill>
                  <a:srgbClr val="002856"/>
                </a:solidFill>
                <a:latin typeface="맑은 고딕" panose="020B0503020000020004" pitchFamily="50" charset="-127"/>
                <a:cs typeface="Nanum Gothic Bold" charset="-127"/>
              </a:rPr>
              <a:t>HE system -&gt; resolve issue </a:t>
            </a:r>
            <a:r>
              <a:rPr lang="ko-KR" altLang="en-US" sz="4500" b="1" spc="-150" dirty="0">
                <a:solidFill>
                  <a:srgbClr val="002856"/>
                </a:solidFill>
                <a:latin typeface="맑은 고딕" panose="020B0503020000020004" pitchFamily="50" charset="-127"/>
                <a:cs typeface="Nanum Gothic Bold" charset="-127"/>
              </a:rPr>
              <a:t>😆</a:t>
            </a:r>
            <a:endParaRPr lang="en-US" altLang="ko-KR" sz="4500" b="1" spc="-150" dirty="0">
              <a:solidFill>
                <a:srgbClr val="002856"/>
              </a:solidFill>
              <a:latin typeface="맑은 고딕" panose="020B0503020000020004" pitchFamily="50" charset="-127"/>
              <a:cs typeface="Nanum Gothic Bold" charset="-127"/>
            </a:endParaRPr>
          </a:p>
        </p:txBody>
      </p:sp>
    </p:spTree>
    <p:extLst>
      <p:ext uri="{BB962C8B-B14F-4D97-AF65-F5344CB8AC3E}">
        <p14:creationId xmlns:p14="http://schemas.microsoft.com/office/powerpoint/2010/main" val="326918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pic>
        <p:nvPicPr>
          <p:cNvPr id="10" name="그림 9"/>
          <p:cNvPicPr>
            <a:picLocks noChangeAspect="1"/>
          </p:cNvPicPr>
          <p:nvPr/>
        </p:nvPicPr>
        <p:blipFill>
          <a:blip r:embed="rId4"/>
          <a:stretch>
            <a:fillRect/>
          </a:stretch>
        </p:blipFill>
        <p:spPr>
          <a:xfrm>
            <a:off x="21059690" y="12869565"/>
            <a:ext cx="2222311" cy="234930"/>
          </a:xfrm>
          <a:prstGeom prst="rect">
            <a:avLst/>
          </a:prstGeom>
        </p:spPr>
      </p:pic>
      <p:grpSp>
        <p:nvGrpSpPr>
          <p:cNvPr id="36" name="그룹 35"/>
          <p:cNvGrpSpPr/>
          <p:nvPr/>
        </p:nvGrpSpPr>
        <p:grpSpPr>
          <a:xfrm>
            <a:off x="-1" y="-1"/>
            <a:ext cx="24382413" cy="1855429"/>
            <a:chOff x="-1" y="-1"/>
            <a:chExt cx="24382413" cy="1855429"/>
          </a:xfrm>
        </p:grpSpPr>
        <p:sp>
          <p:nvSpPr>
            <p:cNvPr id="37" name="직사각형 36"/>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38"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22523116" y="1078039"/>
              <a:ext cx="9874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12</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sp>
        <p:nvSpPr>
          <p:cNvPr id="16" name="TextBox 15">
            <a:extLst>
              <a:ext uri="{FF2B5EF4-FFF2-40B4-BE49-F238E27FC236}">
                <a16:creationId xmlns:a16="http://schemas.microsoft.com/office/drawing/2014/main" id="{B07C8161-1FE8-44D7-B53E-8CE9F3E39B99}"/>
              </a:ext>
            </a:extLst>
          </p:cNvPr>
          <p:cNvSpPr txBox="1"/>
          <p:nvPr/>
        </p:nvSpPr>
        <p:spPr>
          <a:xfrm>
            <a:off x="1696704" y="3791423"/>
            <a:ext cx="12024895" cy="784830"/>
          </a:xfrm>
          <a:prstGeom prst="rect">
            <a:avLst/>
          </a:prstGeom>
          <a:noFill/>
        </p:spPr>
        <p:txBody>
          <a:bodyPr wrap="none" rtlCol="0">
            <a:spAutoFit/>
          </a:bodyPr>
          <a:lstStyle/>
          <a:p>
            <a:r>
              <a:rPr lang="en-US" altLang="ko-KR" sz="4500" b="1" spc="-150" dirty="0">
                <a:solidFill>
                  <a:srgbClr val="002856"/>
                </a:solidFill>
                <a:latin typeface="맑은 고딕" panose="020B0503020000020004" pitchFamily="50" charset="-127"/>
                <a:cs typeface="Nanum Gothic Bold" charset="-127"/>
              </a:rPr>
              <a:t>Past system -&gt; Information leakage or abuse </a:t>
            </a:r>
          </a:p>
        </p:txBody>
      </p:sp>
      <p:sp>
        <p:nvSpPr>
          <p:cNvPr id="17" name="TextBox 16">
            <a:extLst>
              <a:ext uri="{FF2B5EF4-FFF2-40B4-BE49-F238E27FC236}">
                <a16:creationId xmlns:a16="http://schemas.microsoft.com/office/drawing/2014/main" id="{DAA5E985-6204-466B-A6FA-CA66EFCA9D43}"/>
              </a:ext>
            </a:extLst>
          </p:cNvPr>
          <p:cNvSpPr txBox="1"/>
          <p:nvPr/>
        </p:nvSpPr>
        <p:spPr>
          <a:xfrm>
            <a:off x="1696704" y="4822704"/>
            <a:ext cx="8064644" cy="784830"/>
          </a:xfrm>
          <a:prstGeom prst="rect">
            <a:avLst/>
          </a:prstGeom>
          <a:noFill/>
        </p:spPr>
        <p:txBody>
          <a:bodyPr wrap="none" rtlCol="0">
            <a:spAutoFit/>
          </a:bodyPr>
          <a:lstStyle/>
          <a:p>
            <a:r>
              <a:rPr lang="en-US" altLang="ko-KR" sz="4500" b="1" spc="-150" dirty="0">
                <a:solidFill>
                  <a:srgbClr val="002856"/>
                </a:solidFill>
                <a:latin typeface="맑은 고딕" panose="020B0503020000020004" pitchFamily="50" charset="-127"/>
                <a:cs typeface="Nanum Gothic Bold" charset="-127"/>
              </a:rPr>
              <a:t>HE system -&gt; resolve issue </a:t>
            </a:r>
            <a:r>
              <a:rPr lang="ko-KR" altLang="en-US" sz="4500" b="1" spc="-150" dirty="0">
                <a:solidFill>
                  <a:srgbClr val="002856"/>
                </a:solidFill>
                <a:latin typeface="맑은 고딕" panose="020B0503020000020004" pitchFamily="50" charset="-127"/>
                <a:cs typeface="Nanum Gothic Bold" charset="-127"/>
              </a:rPr>
              <a:t>😆</a:t>
            </a:r>
            <a:endParaRPr lang="en-US" altLang="ko-KR" sz="4500" b="1" spc="-150" dirty="0">
              <a:solidFill>
                <a:srgbClr val="002856"/>
              </a:solidFill>
              <a:latin typeface="맑은 고딕" panose="020B0503020000020004" pitchFamily="50" charset="-127"/>
              <a:cs typeface="Nanum Gothic Bold" charset="-127"/>
            </a:endParaRPr>
          </a:p>
        </p:txBody>
      </p:sp>
      <p:pic>
        <p:nvPicPr>
          <p:cNvPr id="5" name="그림 4">
            <a:extLst>
              <a:ext uri="{FF2B5EF4-FFF2-40B4-BE49-F238E27FC236}">
                <a16:creationId xmlns:a16="http://schemas.microsoft.com/office/drawing/2014/main" id="{1C000132-92CC-4EDE-A931-DC18A2BAA4EA}"/>
              </a:ext>
            </a:extLst>
          </p:cNvPr>
          <p:cNvPicPr>
            <a:picLocks noChangeAspect="1"/>
          </p:cNvPicPr>
          <p:nvPr/>
        </p:nvPicPr>
        <p:blipFill>
          <a:blip r:embed="rId5"/>
          <a:stretch>
            <a:fillRect/>
          </a:stretch>
        </p:blipFill>
        <p:spPr>
          <a:xfrm>
            <a:off x="13186611" y="3104153"/>
            <a:ext cx="10492834" cy="7744908"/>
          </a:xfrm>
          <a:prstGeom prst="rect">
            <a:avLst/>
          </a:prstGeom>
        </p:spPr>
      </p:pic>
      <p:sp>
        <p:nvSpPr>
          <p:cNvPr id="18" name="TextBox 17">
            <a:extLst>
              <a:ext uri="{FF2B5EF4-FFF2-40B4-BE49-F238E27FC236}">
                <a16:creationId xmlns:a16="http://schemas.microsoft.com/office/drawing/2014/main" id="{E75C9F66-2F5A-4B16-A617-1A5A16A31C05}"/>
              </a:ext>
            </a:extLst>
          </p:cNvPr>
          <p:cNvSpPr txBox="1"/>
          <p:nvPr/>
        </p:nvSpPr>
        <p:spPr>
          <a:xfrm>
            <a:off x="5465490" y="11357148"/>
            <a:ext cx="3319881" cy="784830"/>
          </a:xfrm>
          <a:prstGeom prst="rect">
            <a:avLst/>
          </a:prstGeom>
          <a:noFill/>
        </p:spPr>
        <p:txBody>
          <a:bodyPr wrap="square" rtlCol="0">
            <a:spAutoFit/>
          </a:bodyPr>
          <a:lstStyle/>
          <a:p>
            <a:r>
              <a:rPr lang="en-US" altLang="ko-KR" sz="4500" b="1" spc="-150" dirty="0">
                <a:solidFill>
                  <a:srgbClr val="002856"/>
                </a:solidFill>
                <a:latin typeface="맑은 고딕" panose="020B0503020000020004" pitchFamily="50" charset="-127"/>
                <a:cs typeface="Nanum Gothic Bold" charset="-127"/>
              </a:rPr>
              <a:t>  Metaverse</a:t>
            </a:r>
          </a:p>
        </p:txBody>
      </p:sp>
      <p:pic>
        <p:nvPicPr>
          <p:cNvPr id="9" name="그림 8">
            <a:extLst>
              <a:ext uri="{FF2B5EF4-FFF2-40B4-BE49-F238E27FC236}">
                <a16:creationId xmlns:a16="http://schemas.microsoft.com/office/drawing/2014/main" id="{59F6E0DD-D3E1-411D-AF50-8898E5B232F9}"/>
              </a:ext>
            </a:extLst>
          </p:cNvPr>
          <p:cNvPicPr>
            <a:picLocks noChangeAspect="1"/>
          </p:cNvPicPr>
          <p:nvPr/>
        </p:nvPicPr>
        <p:blipFill>
          <a:blip r:embed="rId6"/>
          <a:stretch>
            <a:fillRect/>
          </a:stretch>
        </p:blipFill>
        <p:spPr>
          <a:xfrm>
            <a:off x="3079275" y="6665502"/>
            <a:ext cx="8304368" cy="4780503"/>
          </a:xfrm>
          <a:prstGeom prst="rect">
            <a:avLst/>
          </a:prstGeom>
        </p:spPr>
      </p:pic>
      <p:grpSp>
        <p:nvGrpSpPr>
          <p:cNvPr id="23" name="그룹 22">
            <a:extLst>
              <a:ext uri="{FF2B5EF4-FFF2-40B4-BE49-F238E27FC236}">
                <a16:creationId xmlns:a16="http://schemas.microsoft.com/office/drawing/2014/main" id="{12776AF8-5D9F-40B3-9FF6-7F33ACC8E957}"/>
              </a:ext>
            </a:extLst>
          </p:cNvPr>
          <p:cNvGrpSpPr/>
          <p:nvPr/>
        </p:nvGrpSpPr>
        <p:grpSpPr>
          <a:xfrm>
            <a:off x="1578868" y="1335214"/>
            <a:ext cx="15546489" cy="1477328"/>
            <a:chOff x="1119188" y="1668116"/>
            <a:chExt cx="5327332" cy="1477328"/>
          </a:xfrm>
        </p:grpSpPr>
        <p:sp>
          <p:nvSpPr>
            <p:cNvPr id="24" name="직사각형 23">
              <a:extLst>
                <a:ext uri="{FF2B5EF4-FFF2-40B4-BE49-F238E27FC236}">
                  <a16:creationId xmlns:a16="http://schemas.microsoft.com/office/drawing/2014/main" id="{633C3084-46F8-4F6B-8236-A86E1E12C6A0}"/>
                </a:ext>
              </a:extLst>
            </p:cNvPr>
            <p:cNvSpPr/>
            <p:nvPr/>
          </p:nvSpPr>
          <p:spPr>
            <a:xfrm>
              <a:off x="1119188" y="1668116"/>
              <a:ext cx="5327332" cy="1477328"/>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Cloud service</a:t>
              </a:r>
              <a:endParaRPr lang="ko-KR" altLang="en-US" sz="9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5" name="직선 연결선 41">
              <a:extLst>
                <a:ext uri="{FF2B5EF4-FFF2-40B4-BE49-F238E27FC236}">
                  <a16:creationId xmlns:a16="http://schemas.microsoft.com/office/drawing/2014/main" id="{FC097F03-D6B9-4FF6-BC91-EB512AD73CD3}"/>
                </a:ext>
              </a:extLst>
            </p:cNvPr>
            <p:cNvCxnSpPr>
              <a:cxnSpLocks/>
            </p:cNvCxnSpPr>
            <p:nvPr/>
          </p:nvCxnSpPr>
          <p:spPr>
            <a:xfrm>
              <a:off x="1119188" y="3053737"/>
              <a:ext cx="2663666"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536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pic>
        <p:nvPicPr>
          <p:cNvPr id="10" name="그림 9"/>
          <p:cNvPicPr>
            <a:picLocks noChangeAspect="1"/>
          </p:cNvPicPr>
          <p:nvPr/>
        </p:nvPicPr>
        <p:blipFill>
          <a:blip r:embed="rId4"/>
          <a:stretch>
            <a:fillRect/>
          </a:stretch>
        </p:blipFill>
        <p:spPr>
          <a:xfrm>
            <a:off x="21059690" y="12869565"/>
            <a:ext cx="2222311" cy="234930"/>
          </a:xfrm>
          <a:prstGeom prst="rect">
            <a:avLst/>
          </a:prstGeom>
        </p:spPr>
      </p:pic>
      <p:grpSp>
        <p:nvGrpSpPr>
          <p:cNvPr id="36" name="그룹 35"/>
          <p:cNvGrpSpPr/>
          <p:nvPr/>
        </p:nvGrpSpPr>
        <p:grpSpPr>
          <a:xfrm>
            <a:off x="-1" y="-1"/>
            <a:ext cx="24382413" cy="1855429"/>
            <a:chOff x="-1" y="-1"/>
            <a:chExt cx="24382413" cy="1855429"/>
          </a:xfrm>
        </p:grpSpPr>
        <p:sp>
          <p:nvSpPr>
            <p:cNvPr id="37" name="직사각형 36"/>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38"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22523116" y="1078039"/>
              <a:ext cx="9874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13</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grpSp>
        <p:nvGrpSpPr>
          <p:cNvPr id="46" name="그룹 45"/>
          <p:cNvGrpSpPr/>
          <p:nvPr/>
        </p:nvGrpSpPr>
        <p:grpSpPr>
          <a:xfrm>
            <a:off x="1578868" y="1718531"/>
            <a:ext cx="15546489" cy="1477328"/>
            <a:chOff x="1119188" y="1668116"/>
            <a:chExt cx="5327332" cy="1477328"/>
          </a:xfrm>
        </p:grpSpPr>
        <p:sp>
          <p:nvSpPr>
            <p:cNvPr id="47" name="직사각형 46"/>
            <p:cNvSpPr/>
            <p:nvPr/>
          </p:nvSpPr>
          <p:spPr>
            <a:xfrm>
              <a:off x="1119188" y="1668116"/>
              <a:ext cx="5327332" cy="1477328"/>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Artificial intelligence</a:t>
              </a:r>
              <a:endParaRPr lang="ko-KR" altLang="en-US" sz="9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48" name="직선 연결선 41"/>
            <p:cNvCxnSpPr>
              <a:cxnSpLocks/>
            </p:cNvCxnSpPr>
            <p:nvPr/>
          </p:nvCxnSpPr>
          <p:spPr>
            <a:xfrm>
              <a:off x="1119188" y="3053737"/>
              <a:ext cx="3936409" cy="91707"/>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B07C8161-1FE8-44D7-B53E-8CE9F3E39B99}"/>
              </a:ext>
            </a:extLst>
          </p:cNvPr>
          <p:cNvSpPr txBox="1"/>
          <p:nvPr/>
        </p:nvSpPr>
        <p:spPr>
          <a:xfrm>
            <a:off x="1984115" y="5901075"/>
            <a:ext cx="10207090" cy="1477328"/>
          </a:xfrm>
          <a:prstGeom prst="rect">
            <a:avLst/>
          </a:prstGeom>
          <a:noFill/>
        </p:spPr>
        <p:txBody>
          <a:bodyPr wrap="none" rtlCol="0">
            <a:spAutoFit/>
          </a:bodyPr>
          <a:lstStyle/>
          <a:p>
            <a:r>
              <a:rPr lang="en-US" altLang="ko-KR" sz="4500" b="1" spc="-150" dirty="0">
                <a:solidFill>
                  <a:srgbClr val="002856"/>
                </a:solidFill>
                <a:latin typeface="맑은 고딕" panose="020B0503020000020004" pitchFamily="50" charset="-127"/>
                <a:cs typeface="Nanum Gothic Bold" charset="-127"/>
              </a:rPr>
              <a:t>Privacy issue -&gt; De-identification data </a:t>
            </a:r>
          </a:p>
          <a:p>
            <a:r>
              <a:rPr lang="en-US" altLang="ko-KR" sz="4500" b="1" spc="-150" dirty="0">
                <a:solidFill>
                  <a:srgbClr val="002856"/>
                </a:solidFill>
                <a:latin typeface="맑은 고딕" panose="020B0503020000020004" pitchFamily="50" charset="-127"/>
                <a:cs typeface="Nanum Gothic Bold" charset="-127"/>
              </a:rPr>
              <a:t>   -&gt; low performance</a:t>
            </a:r>
          </a:p>
        </p:txBody>
      </p:sp>
      <p:sp>
        <p:nvSpPr>
          <p:cNvPr id="17" name="TextBox 16">
            <a:extLst>
              <a:ext uri="{FF2B5EF4-FFF2-40B4-BE49-F238E27FC236}">
                <a16:creationId xmlns:a16="http://schemas.microsoft.com/office/drawing/2014/main" id="{DAA5E985-6204-466B-A6FA-CA66EFCA9D43}"/>
              </a:ext>
            </a:extLst>
          </p:cNvPr>
          <p:cNvSpPr txBox="1"/>
          <p:nvPr/>
        </p:nvSpPr>
        <p:spPr>
          <a:xfrm>
            <a:off x="1984115" y="7796928"/>
            <a:ext cx="8064644" cy="784830"/>
          </a:xfrm>
          <a:prstGeom prst="rect">
            <a:avLst/>
          </a:prstGeom>
          <a:noFill/>
        </p:spPr>
        <p:txBody>
          <a:bodyPr wrap="none" rtlCol="0">
            <a:spAutoFit/>
          </a:bodyPr>
          <a:lstStyle/>
          <a:p>
            <a:r>
              <a:rPr lang="en-US" altLang="ko-KR" sz="4500" b="1" spc="-150" dirty="0">
                <a:solidFill>
                  <a:srgbClr val="002856"/>
                </a:solidFill>
                <a:latin typeface="맑은 고딕" panose="020B0503020000020004" pitchFamily="50" charset="-127"/>
                <a:cs typeface="Nanum Gothic Bold" charset="-127"/>
              </a:rPr>
              <a:t>HE system -&gt; resolve issue </a:t>
            </a:r>
            <a:r>
              <a:rPr lang="ko-KR" altLang="en-US" sz="4500" b="1" spc="-150" dirty="0">
                <a:solidFill>
                  <a:srgbClr val="002856"/>
                </a:solidFill>
                <a:latin typeface="맑은 고딕" panose="020B0503020000020004" pitchFamily="50" charset="-127"/>
                <a:cs typeface="Nanum Gothic Bold" charset="-127"/>
              </a:rPr>
              <a:t>😆</a:t>
            </a:r>
            <a:endParaRPr lang="en-US" altLang="ko-KR" sz="4500" b="1" spc="-150" dirty="0">
              <a:solidFill>
                <a:srgbClr val="002856"/>
              </a:solidFill>
              <a:latin typeface="맑은 고딕" panose="020B0503020000020004" pitchFamily="50" charset="-127"/>
              <a:cs typeface="Nanum Gothic Bold" charset="-127"/>
            </a:endParaRPr>
          </a:p>
        </p:txBody>
      </p:sp>
      <p:pic>
        <p:nvPicPr>
          <p:cNvPr id="4" name="그림 3">
            <a:extLst>
              <a:ext uri="{FF2B5EF4-FFF2-40B4-BE49-F238E27FC236}">
                <a16:creationId xmlns:a16="http://schemas.microsoft.com/office/drawing/2014/main" id="{3230B02F-9969-400F-8036-AEA00135EF0D}"/>
              </a:ext>
            </a:extLst>
          </p:cNvPr>
          <p:cNvPicPr>
            <a:picLocks noChangeAspect="1"/>
          </p:cNvPicPr>
          <p:nvPr/>
        </p:nvPicPr>
        <p:blipFill>
          <a:blip r:embed="rId5"/>
          <a:stretch>
            <a:fillRect/>
          </a:stretch>
        </p:blipFill>
        <p:spPr>
          <a:xfrm>
            <a:off x="14437896" y="3929485"/>
            <a:ext cx="8844106" cy="6481177"/>
          </a:xfrm>
          <a:prstGeom prst="rect">
            <a:avLst/>
          </a:prstGeom>
        </p:spPr>
      </p:pic>
    </p:spTree>
    <p:extLst>
      <p:ext uri="{BB962C8B-B14F-4D97-AF65-F5344CB8AC3E}">
        <p14:creationId xmlns:p14="http://schemas.microsoft.com/office/powerpoint/2010/main" val="381687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pic>
        <p:nvPicPr>
          <p:cNvPr id="10" name="그림 9"/>
          <p:cNvPicPr>
            <a:picLocks noChangeAspect="1"/>
          </p:cNvPicPr>
          <p:nvPr/>
        </p:nvPicPr>
        <p:blipFill>
          <a:blip r:embed="rId4"/>
          <a:stretch>
            <a:fillRect/>
          </a:stretch>
        </p:blipFill>
        <p:spPr>
          <a:xfrm>
            <a:off x="21059690" y="12869565"/>
            <a:ext cx="2222311" cy="234930"/>
          </a:xfrm>
          <a:prstGeom prst="rect">
            <a:avLst/>
          </a:prstGeom>
        </p:spPr>
      </p:pic>
      <p:grpSp>
        <p:nvGrpSpPr>
          <p:cNvPr id="36" name="그룹 35"/>
          <p:cNvGrpSpPr/>
          <p:nvPr/>
        </p:nvGrpSpPr>
        <p:grpSpPr>
          <a:xfrm>
            <a:off x="-1" y="-1"/>
            <a:ext cx="24382413" cy="1855429"/>
            <a:chOff x="-1" y="-1"/>
            <a:chExt cx="24382413" cy="1855429"/>
          </a:xfrm>
        </p:grpSpPr>
        <p:sp>
          <p:nvSpPr>
            <p:cNvPr id="37" name="직사각형 36"/>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38"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22523116" y="1078039"/>
              <a:ext cx="9874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14</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sp>
        <p:nvSpPr>
          <p:cNvPr id="16" name="TextBox 15">
            <a:extLst>
              <a:ext uri="{FF2B5EF4-FFF2-40B4-BE49-F238E27FC236}">
                <a16:creationId xmlns:a16="http://schemas.microsoft.com/office/drawing/2014/main" id="{B07C8161-1FE8-44D7-B53E-8CE9F3E39B99}"/>
              </a:ext>
            </a:extLst>
          </p:cNvPr>
          <p:cNvSpPr txBox="1"/>
          <p:nvPr/>
        </p:nvSpPr>
        <p:spPr>
          <a:xfrm>
            <a:off x="1780282" y="6165502"/>
            <a:ext cx="10613483" cy="1538883"/>
          </a:xfrm>
          <a:prstGeom prst="rect">
            <a:avLst/>
          </a:prstGeom>
          <a:noFill/>
        </p:spPr>
        <p:txBody>
          <a:bodyPr wrap="none" rtlCol="0">
            <a:spAutoFit/>
          </a:bodyPr>
          <a:lstStyle/>
          <a:p>
            <a:r>
              <a:rPr lang="en-US" altLang="ko-KR" sz="4700" b="1" spc="-150" dirty="0">
                <a:solidFill>
                  <a:srgbClr val="002856"/>
                </a:solidFill>
                <a:latin typeface="맑은 고딕" panose="020B0503020000020004" pitchFamily="50" charset="-127"/>
                <a:cs typeface="Nanum Gothic Bold" charset="-127"/>
              </a:rPr>
              <a:t>Shore algorithm + quantum computer</a:t>
            </a:r>
          </a:p>
          <a:p>
            <a:r>
              <a:rPr lang="en-US" altLang="ko-KR" sz="4700" b="1" spc="-150" dirty="0">
                <a:solidFill>
                  <a:srgbClr val="002856"/>
                </a:solidFill>
                <a:latin typeface="맑은 고딕" panose="020B0503020000020004" pitchFamily="50" charset="-127"/>
                <a:cs typeface="Nanum Gothic Bold" charset="-127"/>
              </a:rPr>
              <a:t> =&gt; RSA will be break</a:t>
            </a:r>
          </a:p>
        </p:txBody>
      </p:sp>
      <p:sp>
        <p:nvSpPr>
          <p:cNvPr id="17" name="TextBox 16">
            <a:extLst>
              <a:ext uri="{FF2B5EF4-FFF2-40B4-BE49-F238E27FC236}">
                <a16:creationId xmlns:a16="http://schemas.microsoft.com/office/drawing/2014/main" id="{DAA5E985-6204-466B-A6FA-CA66EFCA9D43}"/>
              </a:ext>
            </a:extLst>
          </p:cNvPr>
          <p:cNvSpPr txBox="1"/>
          <p:nvPr/>
        </p:nvSpPr>
        <p:spPr>
          <a:xfrm>
            <a:off x="1780282" y="8309734"/>
            <a:ext cx="7168886" cy="1538883"/>
          </a:xfrm>
          <a:prstGeom prst="rect">
            <a:avLst/>
          </a:prstGeom>
          <a:noFill/>
        </p:spPr>
        <p:txBody>
          <a:bodyPr wrap="none" rtlCol="0">
            <a:spAutoFit/>
          </a:bodyPr>
          <a:lstStyle/>
          <a:p>
            <a:r>
              <a:rPr lang="en-US" altLang="ko-KR" sz="4700" b="1" spc="-150" dirty="0">
                <a:solidFill>
                  <a:srgbClr val="002856"/>
                </a:solidFill>
                <a:latin typeface="맑은 고딕" panose="020B0503020000020004" pitchFamily="50" charset="-127"/>
                <a:cs typeface="Nanum Gothic Bold" charset="-127"/>
              </a:rPr>
              <a:t>HE system(Lattice-based) </a:t>
            </a:r>
          </a:p>
          <a:p>
            <a:r>
              <a:rPr lang="en-US" altLang="ko-KR" sz="4700" b="1" spc="-150" dirty="0">
                <a:solidFill>
                  <a:srgbClr val="002856"/>
                </a:solidFill>
                <a:latin typeface="맑은 고딕" panose="020B0503020000020004" pitchFamily="50" charset="-127"/>
                <a:cs typeface="Nanum Gothic Bold" charset="-127"/>
              </a:rPr>
              <a:t>-&gt; quantum-resistant </a:t>
            </a:r>
            <a:r>
              <a:rPr lang="ko-KR" altLang="en-US" sz="4700" b="1" spc="-150" dirty="0">
                <a:solidFill>
                  <a:srgbClr val="002856"/>
                </a:solidFill>
                <a:latin typeface="맑은 고딕" panose="020B0503020000020004" pitchFamily="50" charset="-127"/>
                <a:cs typeface="Nanum Gothic Bold" charset="-127"/>
              </a:rPr>
              <a:t>😆</a:t>
            </a:r>
            <a:endParaRPr lang="en-US" altLang="ko-KR" sz="4700" b="1" spc="-150" dirty="0">
              <a:solidFill>
                <a:srgbClr val="002856"/>
              </a:solidFill>
              <a:latin typeface="맑은 고딕" panose="020B0503020000020004" pitchFamily="50" charset="-127"/>
              <a:cs typeface="Nanum Gothic Bold" charset="-127"/>
            </a:endParaRPr>
          </a:p>
        </p:txBody>
      </p:sp>
      <p:pic>
        <p:nvPicPr>
          <p:cNvPr id="3" name="그림 2">
            <a:extLst>
              <a:ext uri="{FF2B5EF4-FFF2-40B4-BE49-F238E27FC236}">
                <a16:creationId xmlns:a16="http://schemas.microsoft.com/office/drawing/2014/main" id="{27BA44DF-12B1-40BD-993E-8447BF6F0327}"/>
              </a:ext>
            </a:extLst>
          </p:cNvPr>
          <p:cNvPicPr>
            <a:picLocks noChangeAspect="1"/>
          </p:cNvPicPr>
          <p:nvPr/>
        </p:nvPicPr>
        <p:blipFill>
          <a:blip r:embed="rId5"/>
          <a:stretch>
            <a:fillRect/>
          </a:stretch>
        </p:blipFill>
        <p:spPr>
          <a:xfrm>
            <a:off x="13287299" y="4829486"/>
            <a:ext cx="9729559" cy="6277134"/>
          </a:xfrm>
          <a:prstGeom prst="rect">
            <a:avLst/>
          </a:prstGeom>
        </p:spPr>
      </p:pic>
      <p:grpSp>
        <p:nvGrpSpPr>
          <p:cNvPr id="21" name="그룹 20">
            <a:extLst>
              <a:ext uri="{FF2B5EF4-FFF2-40B4-BE49-F238E27FC236}">
                <a16:creationId xmlns:a16="http://schemas.microsoft.com/office/drawing/2014/main" id="{7B493C40-9CB5-4D5D-A898-DC0A30C4A6C6}"/>
              </a:ext>
            </a:extLst>
          </p:cNvPr>
          <p:cNvGrpSpPr/>
          <p:nvPr/>
        </p:nvGrpSpPr>
        <p:grpSpPr>
          <a:xfrm>
            <a:off x="1119190" y="1718531"/>
            <a:ext cx="22162811" cy="1621716"/>
            <a:chOff x="1109684" y="1668116"/>
            <a:chExt cx="5336836" cy="1621716"/>
          </a:xfrm>
        </p:grpSpPr>
        <p:sp>
          <p:nvSpPr>
            <p:cNvPr id="22" name="직사각형 21">
              <a:extLst>
                <a:ext uri="{FF2B5EF4-FFF2-40B4-BE49-F238E27FC236}">
                  <a16:creationId xmlns:a16="http://schemas.microsoft.com/office/drawing/2014/main" id="{EE0015E0-E24E-4D49-AF59-684BDC7D3A91}"/>
                </a:ext>
              </a:extLst>
            </p:cNvPr>
            <p:cNvSpPr/>
            <p:nvPr/>
          </p:nvSpPr>
          <p:spPr>
            <a:xfrm>
              <a:off x="1119188" y="1668116"/>
              <a:ext cx="5327332" cy="1477328"/>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Post Quantum Cryptography</a:t>
              </a:r>
              <a:endParaRPr lang="ko-KR" altLang="en-US" sz="9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3" name="직선 연결선 41">
              <a:extLst>
                <a:ext uri="{FF2B5EF4-FFF2-40B4-BE49-F238E27FC236}">
                  <a16:creationId xmlns:a16="http://schemas.microsoft.com/office/drawing/2014/main" id="{2E80F55F-2B51-414B-A929-D7292F44A63E}"/>
                </a:ext>
              </a:extLst>
            </p:cNvPr>
            <p:cNvCxnSpPr>
              <a:cxnSpLocks/>
            </p:cNvCxnSpPr>
            <p:nvPr/>
          </p:nvCxnSpPr>
          <p:spPr>
            <a:xfrm flipV="1">
              <a:off x="1109684" y="3217638"/>
              <a:ext cx="3850346" cy="72194"/>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487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pic>
        <p:nvPicPr>
          <p:cNvPr id="10" name="그림 9"/>
          <p:cNvPicPr>
            <a:picLocks noChangeAspect="1"/>
          </p:cNvPicPr>
          <p:nvPr/>
        </p:nvPicPr>
        <p:blipFill>
          <a:blip r:embed="rId4"/>
          <a:stretch>
            <a:fillRect/>
          </a:stretch>
        </p:blipFill>
        <p:spPr>
          <a:xfrm>
            <a:off x="21059690" y="12869565"/>
            <a:ext cx="2222311" cy="234930"/>
          </a:xfrm>
          <a:prstGeom prst="rect">
            <a:avLst/>
          </a:prstGeom>
        </p:spPr>
      </p:pic>
      <p:grpSp>
        <p:nvGrpSpPr>
          <p:cNvPr id="36" name="그룹 35"/>
          <p:cNvGrpSpPr/>
          <p:nvPr/>
        </p:nvGrpSpPr>
        <p:grpSpPr>
          <a:xfrm>
            <a:off x="-1" y="-1"/>
            <a:ext cx="24382413" cy="1855429"/>
            <a:chOff x="-1" y="-1"/>
            <a:chExt cx="24382413" cy="1855429"/>
          </a:xfrm>
        </p:grpSpPr>
        <p:sp>
          <p:nvSpPr>
            <p:cNvPr id="37" name="직사각형 36"/>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38"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22547180" y="1078039"/>
              <a:ext cx="963422"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15</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grpSp>
        <p:nvGrpSpPr>
          <p:cNvPr id="46" name="그룹 45"/>
          <p:cNvGrpSpPr/>
          <p:nvPr/>
        </p:nvGrpSpPr>
        <p:grpSpPr>
          <a:xfrm>
            <a:off x="1119187" y="1210916"/>
            <a:ext cx="15546489" cy="2862322"/>
            <a:chOff x="1119188" y="1668116"/>
            <a:chExt cx="5327332" cy="2862322"/>
          </a:xfrm>
        </p:grpSpPr>
        <p:sp>
          <p:nvSpPr>
            <p:cNvPr id="47" name="직사각형 46"/>
            <p:cNvSpPr/>
            <p:nvPr/>
          </p:nvSpPr>
          <p:spPr>
            <a:xfrm>
              <a:off x="1119188" y="1668116"/>
              <a:ext cx="5327332" cy="2862322"/>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Reference</a:t>
              </a:r>
              <a:endParaRPr lang="ko-KR" altLang="en-US" sz="9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48" name="직선 연결선 41"/>
            <p:cNvCxnSpPr>
              <a:cxnSpLocks/>
            </p:cNvCxnSpPr>
            <p:nvPr/>
          </p:nvCxnSpPr>
          <p:spPr>
            <a:xfrm>
              <a:off x="1119188" y="3053737"/>
              <a:ext cx="1892095"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6A0C048A-AA09-43C5-BB4E-7CC7245E1CEE}"/>
              </a:ext>
            </a:extLst>
          </p:cNvPr>
          <p:cNvSpPr txBox="1"/>
          <p:nvPr/>
        </p:nvSpPr>
        <p:spPr>
          <a:xfrm>
            <a:off x="1301675" y="4507050"/>
            <a:ext cx="22662551"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Public-Key Cryptosystems Based on Composite Degree </a:t>
            </a:r>
            <a:r>
              <a:rPr lang="en-US" altLang="ko-KR" sz="5000" b="1" spc="-150" dirty="0" err="1">
                <a:solidFill>
                  <a:srgbClr val="002856"/>
                </a:solidFill>
                <a:latin typeface="맑은 고딕" panose="020B0503020000020004" pitchFamily="50" charset="-127"/>
                <a:cs typeface="Nanum Gothic Bold" charset="-127"/>
              </a:rPr>
              <a:t>Residuosity</a:t>
            </a:r>
            <a:r>
              <a:rPr lang="en-US" altLang="ko-KR" sz="5000" b="1" spc="-150" dirty="0">
                <a:solidFill>
                  <a:srgbClr val="002856"/>
                </a:solidFill>
                <a:latin typeface="맑은 고딕" panose="020B0503020000020004" pitchFamily="50" charset="-127"/>
                <a:cs typeface="Nanum Gothic Bold" charset="-127"/>
              </a:rPr>
              <a:t> Classes</a:t>
            </a:r>
          </a:p>
        </p:txBody>
      </p:sp>
      <p:sp>
        <p:nvSpPr>
          <p:cNvPr id="15" name="TextBox 14">
            <a:extLst>
              <a:ext uri="{FF2B5EF4-FFF2-40B4-BE49-F238E27FC236}">
                <a16:creationId xmlns:a16="http://schemas.microsoft.com/office/drawing/2014/main" id="{54B46C20-0C42-4DF5-90B5-1A217E50C2A2}"/>
              </a:ext>
            </a:extLst>
          </p:cNvPr>
          <p:cNvSpPr txBox="1"/>
          <p:nvPr/>
        </p:nvSpPr>
        <p:spPr>
          <a:xfrm>
            <a:off x="1301675" y="5712164"/>
            <a:ext cx="16782479"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Fully Homomorphic Encryption without Bootstrapping</a:t>
            </a:r>
          </a:p>
        </p:txBody>
      </p:sp>
      <p:sp>
        <p:nvSpPr>
          <p:cNvPr id="16" name="TextBox 15">
            <a:extLst>
              <a:ext uri="{FF2B5EF4-FFF2-40B4-BE49-F238E27FC236}">
                <a16:creationId xmlns:a16="http://schemas.microsoft.com/office/drawing/2014/main" id="{7BBA7382-8C9B-4FD8-BB39-BAF549A655F2}"/>
              </a:ext>
            </a:extLst>
          </p:cNvPr>
          <p:cNvSpPr txBox="1"/>
          <p:nvPr/>
        </p:nvSpPr>
        <p:spPr>
          <a:xfrm>
            <a:off x="1301673" y="6990017"/>
            <a:ext cx="21195995"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FHEW: Bootstrapping Homomorphic Encryption in less than a second</a:t>
            </a:r>
          </a:p>
        </p:txBody>
      </p:sp>
      <p:sp>
        <p:nvSpPr>
          <p:cNvPr id="17" name="TextBox 16">
            <a:extLst>
              <a:ext uri="{FF2B5EF4-FFF2-40B4-BE49-F238E27FC236}">
                <a16:creationId xmlns:a16="http://schemas.microsoft.com/office/drawing/2014/main" id="{B8BA95D9-2EA0-4618-AFA1-4AF6640E64C7}"/>
              </a:ext>
            </a:extLst>
          </p:cNvPr>
          <p:cNvSpPr txBox="1"/>
          <p:nvPr/>
        </p:nvSpPr>
        <p:spPr>
          <a:xfrm>
            <a:off x="1301675" y="8159793"/>
            <a:ext cx="23330682"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Faster Fully Homomorphic Encryption: Bootstrapping in less than0.1 Seconds</a:t>
            </a:r>
          </a:p>
        </p:txBody>
      </p:sp>
      <p:sp>
        <p:nvSpPr>
          <p:cNvPr id="18" name="TextBox 17">
            <a:extLst>
              <a:ext uri="{FF2B5EF4-FFF2-40B4-BE49-F238E27FC236}">
                <a16:creationId xmlns:a16="http://schemas.microsoft.com/office/drawing/2014/main" id="{645122A2-FDD5-4E7D-8BBD-2BA30CFD6347}"/>
              </a:ext>
            </a:extLst>
          </p:cNvPr>
          <p:cNvSpPr txBox="1"/>
          <p:nvPr/>
        </p:nvSpPr>
        <p:spPr>
          <a:xfrm>
            <a:off x="1301675" y="9324016"/>
            <a:ext cx="13589298"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Can Homomorphic Encryption be Practical?</a:t>
            </a:r>
          </a:p>
        </p:txBody>
      </p:sp>
    </p:spTree>
    <p:extLst>
      <p:ext uri="{BB962C8B-B14F-4D97-AF65-F5344CB8AC3E}">
        <p14:creationId xmlns:p14="http://schemas.microsoft.com/office/powerpoint/2010/main" val="206392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descr="회로이(가) 표시된 사진&#10;&#10;자동 생성된 설명">
            <a:extLst>
              <a:ext uri="{FF2B5EF4-FFF2-40B4-BE49-F238E27FC236}">
                <a16:creationId xmlns:a16="http://schemas.microsoft.com/office/drawing/2014/main" id="{3D5E27BA-966B-4BF2-8AB2-0A1EF7DDD5B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 y="447"/>
            <a:ext cx="24382413" cy="13708435"/>
          </a:xfrm>
          <a:prstGeom prst="rect">
            <a:avLst/>
          </a:prstGeom>
        </p:spPr>
      </p:pic>
      <p:sp>
        <p:nvSpPr>
          <p:cNvPr id="5" name="TextBox 4">
            <a:extLst>
              <a:ext uri="{FF2B5EF4-FFF2-40B4-BE49-F238E27FC236}">
                <a16:creationId xmlns:a16="http://schemas.microsoft.com/office/drawing/2014/main" id="{45B526E0-1416-48E6-AB3C-A9A08D4102DF}"/>
              </a:ext>
            </a:extLst>
          </p:cNvPr>
          <p:cNvSpPr txBox="1"/>
          <p:nvPr/>
        </p:nvSpPr>
        <p:spPr>
          <a:xfrm>
            <a:off x="1356824" y="1609494"/>
            <a:ext cx="14490865" cy="1938864"/>
          </a:xfrm>
          <a:prstGeom prst="rect">
            <a:avLst/>
          </a:prstGeom>
          <a:noFill/>
        </p:spPr>
        <p:txBody>
          <a:bodyPr wrap="square" rtlCol="0">
            <a:spAutoFit/>
          </a:bodyPr>
          <a:lstStyle/>
          <a:p>
            <a:r>
              <a:rPr lang="en-US" altLang="ko-KR" sz="11999" b="1" dirty="0">
                <a:ln w="63500">
                  <a:noFill/>
                </a:ln>
                <a:solidFill>
                  <a:schemeClr val="bg1"/>
                </a:solidFill>
                <a:latin typeface="HancomEQN" panose="02000000000000000000" pitchFamily="2" charset="-127"/>
                <a:ea typeface="HancomEQN" panose="02000000000000000000" pitchFamily="2" charset="-127"/>
                <a:cs typeface="Arial" panose="020B0604020202020204" pitchFamily="34" charset="0"/>
              </a:rPr>
              <a:t>Thank you</a:t>
            </a:r>
          </a:p>
        </p:txBody>
      </p:sp>
      <p:sp>
        <p:nvSpPr>
          <p:cNvPr id="6" name="직사각형 5">
            <a:extLst>
              <a:ext uri="{FF2B5EF4-FFF2-40B4-BE49-F238E27FC236}">
                <a16:creationId xmlns:a16="http://schemas.microsoft.com/office/drawing/2014/main" id="{CD9553D3-D0CB-4570-B16C-6129B2C480AD}"/>
              </a:ext>
            </a:extLst>
          </p:cNvPr>
          <p:cNvSpPr/>
          <p:nvPr/>
        </p:nvSpPr>
        <p:spPr>
          <a:xfrm>
            <a:off x="1356824" y="12351521"/>
            <a:ext cx="4653839" cy="784830"/>
          </a:xfrm>
          <a:prstGeom prst="rect">
            <a:avLst/>
          </a:prstGeom>
        </p:spPr>
        <p:txBody>
          <a:bodyPr wrap="none">
            <a:spAutoFit/>
          </a:bodyPr>
          <a:lstStyle/>
          <a:p>
            <a:pPr algn="r"/>
            <a:r>
              <a:rPr lang="en-US" altLang="ko-KR" sz="4500" dirty="0">
                <a:solidFill>
                  <a:srgbClr val="002060"/>
                </a:solidFill>
                <a:effectLst>
                  <a:outerShdw blurRad="38100" dist="38100" dir="2700000" algn="tl">
                    <a:srgbClr val="000000">
                      <a:alpha val="43137"/>
                    </a:srgbClr>
                  </a:outerShdw>
                </a:effectLst>
                <a:latin typeface="HancomEQN" panose="02000000000000000000" pitchFamily="2" charset="-127"/>
                <a:ea typeface="HancomEQN" panose="02000000000000000000" pitchFamily="2" charset="-127"/>
                <a:cs typeface="Arial" panose="020B0604020202020204" pitchFamily="34" charset="0"/>
              </a:rPr>
              <a:t>20161190 </a:t>
            </a:r>
            <a:r>
              <a:rPr lang="ko-KR" altLang="en-US" sz="4500" dirty="0">
                <a:solidFill>
                  <a:srgbClr val="002060"/>
                </a:solidFill>
                <a:effectLst>
                  <a:outerShdw blurRad="38100" dist="38100" dir="2700000" algn="tl">
                    <a:srgbClr val="000000">
                      <a:alpha val="43137"/>
                    </a:srgbClr>
                  </a:outerShdw>
                </a:effectLst>
                <a:latin typeface="HancomEQN" panose="02000000000000000000" pitchFamily="2" charset="-127"/>
                <a:ea typeface="HancomEQN" panose="02000000000000000000" pitchFamily="2" charset="-127"/>
                <a:cs typeface="Arial" panose="020B0604020202020204" pitchFamily="34" charset="0"/>
              </a:rPr>
              <a:t>이민재</a:t>
            </a:r>
          </a:p>
        </p:txBody>
      </p:sp>
    </p:spTree>
    <p:extLst>
      <p:ext uri="{BB962C8B-B14F-4D97-AF65-F5344CB8AC3E}">
        <p14:creationId xmlns:p14="http://schemas.microsoft.com/office/powerpoint/2010/main" val="42696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9348570" y="1307109"/>
            <a:ext cx="5932651" cy="1446550"/>
          </a:xfrm>
          <a:prstGeom prst="rect">
            <a:avLst/>
          </a:prstGeom>
          <a:effectLst>
            <a:reflection blurRad="6350" stA="45000" endPos="38500" dist="50800" dir="5400000" sy="-100000" algn="bl" rotWithShape="0"/>
          </a:effectLst>
        </p:spPr>
        <p:txBody>
          <a:bodyPr wrap="none">
            <a:spAutoFit/>
          </a:bodyPr>
          <a:lstStyle/>
          <a:p>
            <a:pPr algn="ctr"/>
            <a:r>
              <a:rPr lang="en-US" altLang="ko-KR" sz="8800" b="1" dirty="0">
                <a:solidFill>
                  <a:srgbClr val="002856"/>
                </a:solidFill>
                <a:effectLst>
                  <a:reflection blurRad="6350" stA="45000" endPos="50000" dist="12700" dir="5400000" sy="-100000" algn="bl" rotWithShape="0"/>
                </a:effectLst>
                <a:latin typeface="나눔고딕" panose="020D0604000000000000" pitchFamily="50" charset="-127"/>
                <a:ea typeface="나눔고딕" panose="020D0604000000000000" pitchFamily="50" charset="-127"/>
                <a:cs typeface="Nanum Gothic Bold" charset="-127"/>
              </a:rPr>
              <a:t>CONTENTS</a:t>
            </a:r>
            <a:endParaRPr lang="en-US" altLang="ko-KR" sz="4400" b="1" dirty="0">
              <a:solidFill>
                <a:srgbClr val="002856"/>
              </a:solidFill>
              <a:effectLst>
                <a:reflection blurRad="6350" stA="45000" endPos="50000" dist="12700" dir="5400000" sy="-100000" algn="bl" rotWithShape="0"/>
              </a:effectLst>
              <a:latin typeface="나눔고딕" panose="020D0604000000000000" pitchFamily="50" charset="-127"/>
              <a:ea typeface="나눔고딕" panose="020D0604000000000000" pitchFamily="50" charset="-127"/>
              <a:cs typeface="Nanum Gothic Bold" charset="-127"/>
            </a:endParaRPr>
          </a:p>
        </p:txBody>
      </p:sp>
      <p:sp>
        <p:nvSpPr>
          <p:cNvPr id="101" name="직사각형 100"/>
          <p:cNvSpPr/>
          <p:nvPr/>
        </p:nvSpPr>
        <p:spPr>
          <a:xfrm>
            <a:off x="2004745" y="4170585"/>
            <a:ext cx="9854889" cy="923330"/>
          </a:xfrm>
          <a:prstGeom prst="rect">
            <a:avLst/>
          </a:prstGeom>
        </p:spPr>
        <p:txBody>
          <a:bodyPr wrap="square">
            <a:spAutoFit/>
          </a:bodyPr>
          <a:lstStyle/>
          <a:p>
            <a:r>
              <a:rPr lang="en-US" altLang="ko-KR" sz="5400" b="1" spc="300" dirty="0">
                <a:solidFill>
                  <a:srgbClr val="002856"/>
                </a:solidFill>
                <a:latin typeface="나눔고딕" panose="020D0604000000000000" pitchFamily="50" charset="-127"/>
                <a:ea typeface="나눔고딕" panose="020D0604000000000000" pitchFamily="50" charset="-127"/>
                <a:cs typeface="Nanum Gothic Bold" charset="-127"/>
              </a:rPr>
              <a:t>1. Characteristics of HE</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08" name="직사각형 107"/>
          <p:cNvSpPr/>
          <p:nvPr/>
        </p:nvSpPr>
        <p:spPr>
          <a:xfrm>
            <a:off x="2000251" y="5754959"/>
            <a:ext cx="11393900" cy="923330"/>
          </a:xfrm>
          <a:prstGeom prst="rect">
            <a:avLst/>
          </a:prstGeom>
        </p:spPr>
        <p:txBody>
          <a:bodyPr wrap="squar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2. Various types of HE</a:t>
            </a:r>
            <a:r>
              <a:rPr lang="ko-KR" altLang="en-US" sz="5400" b="1" dirty="0">
                <a:solidFill>
                  <a:srgbClr val="002856"/>
                </a:solidFill>
                <a:latin typeface="나눔고딕" panose="020D0604000000000000" pitchFamily="50" charset="-127"/>
                <a:ea typeface="나눔고딕" panose="020D0604000000000000" pitchFamily="50" charset="-127"/>
                <a:cs typeface="Nanum Gothic Bold" charset="-127"/>
              </a:rPr>
              <a:t> </a:t>
            </a:r>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Scheme</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21" name="직사각형 120"/>
          <p:cNvSpPr/>
          <p:nvPr/>
        </p:nvSpPr>
        <p:spPr>
          <a:xfrm>
            <a:off x="2004745" y="7450508"/>
            <a:ext cx="10458449" cy="923330"/>
          </a:xfrm>
          <a:prstGeom prst="rect">
            <a:avLst/>
          </a:prstGeom>
        </p:spPr>
        <p:txBody>
          <a:bodyPr wrap="squar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3. Application of HE in real life</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41" name="직사각형 140"/>
          <p:cNvSpPr/>
          <p:nvPr/>
        </p:nvSpPr>
        <p:spPr>
          <a:xfrm>
            <a:off x="2004745" y="9020169"/>
            <a:ext cx="4204997"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4. Reference</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grpSp>
        <p:nvGrpSpPr>
          <p:cNvPr id="4" name="그룹 3"/>
          <p:cNvGrpSpPr/>
          <p:nvPr/>
        </p:nvGrpSpPr>
        <p:grpSpPr>
          <a:xfrm>
            <a:off x="-1" y="-1"/>
            <a:ext cx="24382413" cy="1855429"/>
            <a:chOff x="-1" y="-1"/>
            <a:chExt cx="24382413" cy="1855429"/>
          </a:xfrm>
        </p:grpSpPr>
        <p:sp>
          <p:nvSpPr>
            <p:cNvPr id="26" name="직사각형 25"/>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27"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28" name="타원 27"/>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2</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30" name="그림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pic>
        <p:nvPicPr>
          <p:cNvPr id="31" name="그림 30"/>
          <p:cNvPicPr>
            <a:picLocks noChangeAspect="1"/>
          </p:cNvPicPr>
          <p:nvPr/>
        </p:nvPicPr>
        <p:blipFill>
          <a:blip r:embed="rId4"/>
          <a:stretch>
            <a:fillRect/>
          </a:stretch>
        </p:blipFill>
        <p:spPr>
          <a:xfrm>
            <a:off x="21059690" y="12869565"/>
            <a:ext cx="2222311" cy="234930"/>
          </a:xfrm>
          <a:prstGeom prst="rect">
            <a:avLst/>
          </a:prstGeom>
        </p:spPr>
      </p:pic>
      <p:sp>
        <p:nvSpPr>
          <p:cNvPr id="3" name="TextBox 2">
            <a:extLst>
              <a:ext uri="{FF2B5EF4-FFF2-40B4-BE49-F238E27FC236}">
                <a16:creationId xmlns:a16="http://schemas.microsoft.com/office/drawing/2014/main" id="{19E48187-19E6-48FF-9A4B-59FCAEDDC96B}"/>
              </a:ext>
            </a:extLst>
          </p:cNvPr>
          <p:cNvSpPr txBox="1"/>
          <p:nvPr/>
        </p:nvSpPr>
        <p:spPr>
          <a:xfrm>
            <a:off x="1119188" y="11824487"/>
            <a:ext cx="5813002" cy="646331"/>
          </a:xfrm>
          <a:prstGeom prst="rect">
            <a:avLst/>
          </a:prstGeom>
          <a:noFill/>
        </p:spPr>
        <p:txBody>
          <a:bodyPr wrap="none" rtlCol="0">
            <a:spAutoFit/>
          </a:bodyPr>
          <a:lstStyle/>
          <a:p>
            <a:r>
              <a:rPr lang="en-US" altLang="ko-KR" dirty="0"/>
              <a:t>HE : homomorphic encryption</a:t>
            </a:r>
            <a:endParaRPr lang="ko-KR" altLang="en-US" dirty="0"/>
          </a:p>
        </p:txBody>
      </p:sp>
    </p:spTree>
    <p:extLst>
      <p:ext uri="{BB962C8B-B14F-4D97-AF65-F5344CB8AC3E}">
        <p14:creationId xmlns:p14="http://schemas.microsoft.com/office/powerpoint/2010/main" val="80303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004888" y="1460291"/>
            <a:ext cx="21333188" cy="1477328"/>
          </a:xfrm>
          <a:prstGeom prst="rect">
            <a:avLst/>
          </a:prstGeom>
        </p:spPr>
        <p:txBody>
          <a:bodyPr wrap="square">
            <a:spAutoFit/>
          </a:bodyPr>
          <a:lstStyle/>
          <a:p>
            <a:pPr>
              <a:defRPr/>
            </a:pPr>
            <a:r>
              <a:rPr lang="en-US" altLang="ko-KR" sz="9000" b="1" spc="300" dirty="0">
                <a:solidFill>
                  <a:srgbClr val="002856"/>
                </a:solidFill>
                <a:latin typeface="나눔고딕" panose="020D0604000000000000" pitchFamily="50" charset="-127"/>
                <a:ea typeface="나눔고딕" panose="020D0604000000000000" pitchFamily="50" charset="-127"/>
                <a:cs typeface="Nanum Gothic Bold" charset="-127"/>
              </a:rPr>
              <a:t>            Characteristics of HE</a:t>
            </a:r>
            <a:endParaRPr lang="ko-KR" altLang="en-US" sz="9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1" name="직선 연결선 41"/>
          <p:cNvCxnSpPr>
            <a:cxnSpLocks/>
          </p:cNvCxnSpPr>
          <p:nvPr/>
        </p:nvCxnSpPr>
        <p:spPr>
          <a:xfrm>
            <a:off x="5245768" y="3008865"/>
            <a:ext cx="12488779"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pic>
        <p:nvPicPr>
          <p:cNvPr id="22" name="그림 21"/>
          <p:cNvPicPr>
            <a:picLocks noChangeAspect="1"/>
          </p:cNvPicPr>
          <p:nvPr/>
        </p:nvPicPr>
        <p:blipFill>
          <a:blip r:embed="rId3"/>
          <a:stretch>
            <a:fillRect/>
          </a:stretch>
        </p:blipFill>
        <p:spPr>
          <a:xfrm>
            <a:off x="21059690" y="12869565"/>
            <a:ext cx="2222311" cy="234930"/>
          </a:xfrm>
          <a:prstGeom prst="rect">
            <a:avLst/>
          </a:prstGeom>
        </p:spPr>
      </p:pic>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3</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sp>
        <p:nvSpPr>
          <p:cNvPr id="20" name="TextBox 19">
            <a:extLst>
              <a:ext uri="{FF2B5EF4-FFF2-40B4-BE49-F238E27FC236}">
                <a16:creationId xmlns:a16="http://schemas.microsoft.com/office/drawing/2014/main" id="{53573662-C15A-4001-9896-D7BAD4A0723B}"/>
              </a:ext>
            </a:extLst>
          </p:cNvPr>
          <p:cNvSpPr txBox="1"/>
          <p:nvPr/>
        </p:nvSpPr>
        <p:spPr>
          <a:xfrm>
            <a:off x="4838700" y="6858000"/>
            <a:ext cx="184731" cy="707886"/>
          </a:xfrm>
          <a:prstGeom prst="rect">
            <a:avLst/>
          </a:prstGeom>
          <a:noFill/>
        </p:spPr>
        <p:txBody>
          <a:bodyPr wrap="none" rtlCol="0">
            <a:spAutoFit/>
          </a:bodyPr>
          <a:lstStyle/>
          <a:p>
            <a:endParaRPr lang="ko-KR" altLang="en-US" sz="4000" dirty="0"/>
          </a:p>
        </p:txBody>
      </p:sp>
      <p:pic>
        <p:nvPicPr>
          <p:cNvPr id="32" name="그림 31">
            <a:extLst>
              <a:ext uri="{FF2B5EF4-FFF2-40B4-BE49-F238E27FC236}">
                <a16:creationId xmlns:a16="http://schemas.microsoft.com/office/drawing/2014/main" id="{B367B136-0BED-4BE3-9B27-2007760ECE9B}"/>
              </a:ext>
            </a:extLst>
          </p:cNvPr>
          <p:cNvPicPr>
            <a:picLocks noChangeAspect="1"/>
          </p:cNvPicPr>
          <p:nvPr/>
        </p:nvPicPr>
        <p:blipFill>
          <a:blip r:embed="rId5"/>
          <a:stretch>
            <a:fillRect/>
          </a:stretch>
        </p:blipFill>
        <p:spPr>
          <a:xfrm>
            <a:off x="13258803" y="3995151"/>
            <a:ext cx="7800887" cy="7800887"/>
          </a:xfrm>
          <a:prstGeom prst="rect">
            <a:avLst/>
          </a:prstGeom>
        </p:spPr>
      </p:pic>
      <p:sp>
        <p:nvSpPr>
          <p:cNvPr id="35" name="직사각형 34">
            <a:extLst>
              <a:ext uri="{FF2B5EF4-FFF2-40B4-BE49-F238E27FC236}">
                <a16:creationId xmlns:a16="http://schemas.microsoft.com/office/drawing/2014/main" id="{B91E481B-463D-42F1-A2E0-1C50D4E56362}"/>
              </a:ext>
            </a:extLst>
          </p:cNvPr>
          <p:cNvSpPr/>
          <p:nvPr/>
        </p:nvSpPr>
        <p:spPr>
          <a:xfrm>
            <a:off x="332599" y="6596390"/>
            <a:ext cx="12188825" cy="1938992"/>
          </a:xfrm>
          <a:prstGeom prst="rect">
            <a:avLst/>
          </a:prstGeom>
        </p:spPr>
        <p:txBody>
          <a:bodyPr>
            <a:spAutoFit/>
          </a:bodyPr>
          <a:lstStyle/>
          <a:p>
            <a:pPr algn="ctr"/>
            <a:r>
              <a:rPr lang="en-US" altLang="ko-KR" sz="6000" b="1" spc="-150" dirty="0">
                <a:solidFill>
                  <a:srgbClr val="002856"/>
                </a:solidFill>
                <a:latin typeface="나눔고딕" panose="020D0604000000000000" pitchFamily="50" charset="-127"/>
                <a:ea typeface="나눔고딕" panose="020D0604000000000000" pitchFamily="50" charset="-127"/>
                <a:cs typeface="Nanum Gothic Bold" charset="-127"/>
              </a:rPr>
              <a:t>Past : Just protecting</a:t>
            </a:r>
          </a:p>
          <a:p>
            <a:pPr algn="ctr"/>
            <a:r>
              <a:rPr lang="en-US" altLang="ko-KR" sz="6000" b="1" spc="-150" dirty="0">
                <a:solidFill>
                  <a:srgbClr val="002856"/>
                </a:solidFill>
                <a:latin typeface="나눔고딕" panose="020D0604000000000000" pitchFamily="50" charset="-127"/>
                <a:ea typeface="나눔고딕" panose="020D0604000000000000" pitchFamily="50" charset="-127"/>
                <a:cs typeface="Nanum Gothic Bold" charset="-127"/>
              </a:rPr>
              <a:t>Modern : </a:t>
            </a:r>
            <a:r>
              <a:rPr lang="en-US" altLang="ko-KR" sz="6000" b="1" spc="-150" dirty="0" err="1">
                <a:solidFill>
                  <a:srgbClr val="002856"/>
                </a:solidFill>
                <a:latin typeface="나눔고딕" panose="020D0604000000000000" pitchFamily="50" charset="-127"/>
                <a:ea typeface="나눔고딕" panose="020D0604000000000000" pitchFamily="50" charset="-127"/>
                <a:cs typeface="Nanum Gothic Bold" charset="-127"/>
              </a:rPr>
              <a:t>Meanigful</a:t>
            </a:r>
            <a:r>
              <a:rPr lang="en-US" altLang="ko-KR" sz="6000" b="1" spc="-150" dirty="0">
                <a:solidFill>
                  <a:srgbClr val="002856"/>
                </a:solidFill>
                <a:latin typeface="나눔고딕" panose="020D0604000000000000" pitchFamily="50" charset="-127"/>
                <a:ea typeface="나눔고딕" panose="020D0604000000000000" pitchFamily="50" charset="-127"/>
                <a:cs typeface="Nanum Gothic Bold" charset="-127"/>
              </a:rPr>
              <a:t> apply</a:t>
            </a:r>
          </a:p>
        </p:txBody>
      </p:sp>
    </p:spTree>
    <p:extLst>
      <p:ext uri="{BB962C8B-B14F-4D97-AF65-F5344CB8AC3E}">
        <p14:creationId xmlns:p14="http://schemas.microsoft.com/office/powerpoint/2010/main" val="123099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4</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grpSp>
        <p:nvGrpSpPr>
          <p:cNvPr id="25" name="그룹 24"/>
          <p:cNvGrpSpPr/>
          <p:nvPr/>
        </p:nvGrpSpPr>
        <p:grpSpPr>
          <a:xfrm>
            <a:off x="1119188" y="1151922"/>
            <a:ext cx="20425806" cy="1508468"/>
            <a:chOff x="1119188" y="1668116"/>
            <a:chExt cx="5327332" cy="1508468"/>
          </a:xfrm>
        </p:grpSpPr>
        <p:sp>
          <p:nvSpPr>
            <p:cNvPr id="26" name="직사각형 25"/>
            <p:cNvSpPr/>
            <p:nvPr/>
          </p:nvSpPr>
          <p:spPr>
            <a:xfrm>
              <a:off x="1119188" y="1668116"/>
              <a:ext cx="5327332" cy="1477328"/>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Bold" charset="-127"/>
                </a:rPr>
                <a:t>Various types of HE</a:t>
              </a:r>
              <a:r>
                <a:rPr lang="ko-KR" altLang="en-US" sz="9000" b="1" dirty="0">
                  <a:solidFill>
                    <a:srgbClr val="002856"/>
                  </a:solidFill>
                  <a:latin typeface="나눔고딕" panose="020D0604000000000000" pitchFamily="50" charset="-127"/>
                  <a:ea typeface="나눔고딕" panose="020D0604000000000000" pitchFamily="50" charset="-127"/>
                  <a:cs typeface="Nanum Gothic Bold" charset="-127"/>
                </a:rPr>
                <a:t> </a:t>
              </a:r>
              <a:r>
                <a:rPr lang="en-US" altLang="ko-KR" sz="9000" b="1" dirty="0">
                  <a:solidFill>
                    <a:srgbClr val="002856"/>
                  </a:solidFill>
                  <a:latin typeface="나눔고딕" panose="020D0604000000000000" pitchFamily="50" charset="-127"/>
                  <a:ea typeface="나눔고딕" panose="020D0604000000000000" pitchFamily="50" charset="-127"/>
                  <a:cs typeface="Nanum Gothic Bold" charset="-127"/>
                </a:rPr>
                <a:t>Scheme</a:t>
              </a:r>
              <a:endParaRPr lang="ko-KR" altLang="en-US" sz="9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27" name="직선 연결선 41"/>
            <p:cNvCxnSpPr>
              <a:cxnSpLocks/>
            </p:cNvCxnSpPr>
            <p:nvPr/>
          </p:nvCxnSpPr>
          <p:spPr>
            <a:xfrm>
              <a:off x="1119188" y="3176584"/>
              <a:ext cx="4091472" cy="0"/>
            </a:xfrm>
            <a:prstGeom prst="line">
              <a:avLst/>
            </a:prstGeom>
            <a:ln w="57150">
              <a:solidFill>
                <a:srgbClr val="43C0C2"/>
              </a:solidFill>
            </a:ln>
          </p:spPr>
          <p:style>
            <a:lnRef idx="1">
              <a:schemeClr val="accent1"/>
            </a:lnRef>
            <a:fillRef idx="0">
              <a:schemeClr val="accent1"/>
            </a:fillRef>
            <a:effectRef idx="0">
              <a:schemeClr val="accent1"/>
            </a:effectRef>
            <a:fontRef idx="minor">
              <a:schemeClr val="tx1"/>
            </a:fontRef>
          </p:style>
        </p:cxnSp>
      </p:grpSp>
      <p:sp>
        <p:nvSpPr>
          <p:cNvPr id="5" name="직사각형 4"/>
          <p:cNvSpPr/>
          <p:nvPr/>
        </p:nvSpPr>
        <p:spPr>
          <a:xfrm>
            <a:off x="11965814" y="4438903"/>
            <a:ext cx="7860299" cy="10741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500" b="1" dirty="0" err="1">
                <a:solidFill>
                  <a:srgbClr val="002856"/>
                </a:solidFill>
                <a:latin typeface="나눔고딕" panose="020D0604000000000000" pitchFamily="50" charset="-127"/>
                <a:ea typeface="나눔고딕" panose="020D0604000000000000" pitchFamily="50" charset="-127"/>
                <a:cs typeface="Nanum Gothic ExtraBold" charset="-127"/>
              </a:rPr>
              <a:t>Paillier</a:t>
            </a: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 (1999)</a:t>
            </a:r>
            <a:endParaRPr kumimoji="1" lang="ko-KR" altLang="en-US" sz="4500" dirty="0"/>
          </a:p>
        </p:txBody>
      </p:sp>
      <p:sp>
        <p:nvSpPr>
          <p:cNvPr id="30" name="직사각형 29"/>
          <p:cNvSpPr/>
          <p:nvPr/>
        </p:nvSpPr>
        <p:spPr>
          <a:xfrm>
            <a:off x="11991236" y="7063227"/>
            <a:ext cx="7860299" cy="10741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 FHEW (2014)</a:t>
            </a:r>
            <a:endParaRPr kumimoji="1" lang="ko-KR" altLang="en-US" sz="4500" dirty="0"/>
          </a:p>
        </p:txBody>
      </p:sp>
      <p:sp>
        <p:nvSpPr>
          <p:cNvPr id="31" name="직사각형 30"/>
          <p:cNvSpPr/>
          <p:nvPr/>
        </p:nvSpPr>
        <p:spPr>
          <a:xfrm>
            <a:off x="11965814" y="8362539"/>
            <a:ext cx="7860299" cy="10741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TFHE (2016)</a:t>
            </a:r>
            <a:endParaRPr kumimoji="1" lang="ko-KR" altLang="en-US" sz="4500" dirty="0"/>
          </a:p>
        </p:txBody>
      </p:sp>
      <p:sp>
        <p:nvSpPr>
          <p:cNvPr id="33" name="직사각형 32"/>
          <p:cNvSpPr/>
          <p:nvPr/>
        </p:nvSpPr>
        <p:spPr>
          <a:xfrm>
            <a:off x="12311990" y="6226709"/>
            <a:ext cx="6536025" cy="830997"/>
          </a:xfrm>
          <a:prstGeom prst="rect">
            <a:avLst/>
          </a:prstGeom>
        </p:spPr>
        <p:txBody>
          <a:bodyPr wrap="square">
            <a:spAutoFit/>
          </a:bodyPr>
          <a:lstStyle/>
          <a:p>
            <a:pPr algn="ctr">
              <a:defRPr/>
            </a:pPr>
            <a:r>
              <a:rPr lang="en-US" altLang="ko-KR" sz="4800" b="1" dirty="0">
                <a:solidFill>
                  <a:schemeClr val="bg1"/>
                </a:solidFill>
                <a:latin typeface="나눔고딕" panose="020D0604000000000000" pitchFamily="50" charset="-127"/>
                <a:ea typeface="나눔고딕" panose="020D0604000000000000" pitchFamily="50" charset="-127"/>
                <a:cs typeface="Nanum Gothic ExtraBold" charset="-127"/>
              </a:rPr>
              <a:t>UNIST</a:t>
            </a:r>
            <a:endParaRPr lang="ko-KR" altLang="en-US" sz="4500" b="1" dirty="0">
              <a:solidFill>
                <a:schemeClr val="bg1"/>
              </a:solidFill>
              <a:latin typeface="나눔고딕" panose="020D0604000000000000" pitchFamily="50" charset="-127"/>
              <a:ea typeface="나눔고딕" panose="020D0604000000000000" pitchFamily="50" charset="-127"/>
              <a:cs typeface="Nanum Gothic ExtraBold" charset="-127"/>
            </a:endParaRPr>
          </a:p>
        </p:txBody>
      </p:sp>
      <p:cxnSp>
        <p:nvCxnSpPr>
          <p:cNvPr id="8" name="직선 연결선[R] 7"/>
          <p:cNvCxnSpPr>
            <a:cxnSpLocks/>
          </p:cNvCxnSpPr>
          <p:nvPr/>
        </p:nvCxnSpPr>
        <p:spPr>
          <a:xfrm>
            <a:off x="12308975" y="5749379"/>
            <a:ext cx="65360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직선 연결선[R] 43"/>
          <p:cNvCxnSpPr>
            <a:cxnSpLocks/>
          </p:cNvCxnSpPr>
          <p:nvPr/>
        </p:nvCxnSpPr>
        <p:spPr>
          <a:xfrm>
            <a:off x="12286569" y="6714558"/>
            <a:ext cx="65360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11965814" y="9660568"/>
            <a:ext cx="7860299" cy="10741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CKKS (2017)</a:t>
            </a:r>
            <a:endParaRPr kumimoji="1" lang="ko-KR" altLang="en-US" sz="4500" dirty="0"/>
          </a:p>
        </p:txBody>
      </p:sp>
      <p:pic>
        <p:nvPicPr>
          <p:cNvPr id="40" name="그림 39"/>
          <p:cNvPicPr>
            <a:picLocks noChangeAspect="1"/>
          </p:cNvPicPr>
          <p:nvPr/>
        </p:nvPicPr>
        <p:blipFill>
          <a:blip r:embed="rId4"/>
          <a:stretch>
            <a:fillRect/>
          </a:stretch>
        </p:blipFill>
        <p:spPr>
          <a:xfrm>
            <a:off x="21059690" y="12869565"/>
            <a:ext cx="2222311" cy="234930"/>
          </a:xfrm>
          <a:prstGeom prst="rect">
            <a:avLst/>
          </a:prstGeom>
        </p:spPr>
      </p:pic>
      <p:sp>
        <p:nvSpPr>
          <p:cNvPr id="41" name="직사각형 40">
            <a:extLst>
              <a:ext uri="{FF2B5EF4-FFF2-40B4-BE49-F238E27FC236}">
                <a16:creationId xmlns:a16="http://schemas.microsoft.com/office/drawing/2014/main" id="{8560DF23-0ECA-4E99-A3DA-430862675CFC}"/>
              </a:ext>
            </a:extLst>
          </p:cNvPr>
          <p:cNvSpPr/>
          <p:nvPr/>
        </p:nvSpPr>
        <p:spPr>
          <a:xfrm>
            <a:off x="11965814" y="5758577"/>
            <a:ext cx="7860299" cy="10741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BGV/BFV (2011)</a:t>
            </a:r>
            <a:endParaRPr kumimoji="1" lang="ko-KR" altLang="en-US" sz="4500" dirty="0"/>
          </a:p>
        </p:txBody>
      </p:sp>
      <p:pic>
        <p:nvPicPr>
          <p:cNvPr id="1026" name="Picture 2" descr="암호 PNG 일러스트 | 이미지 및 PSD 파일 | Pngtree에 무료 다운로드">
            <a:extLst>
              <a:ext uri="{FF2B5EF4-FFF2-40B4-BE49-F238E27FC236}">
                <a16:creationId xmlns:a16="http://schemas.microsoft.com/office/drawing/2014/main" id="{961F3146-60BF-42C4-8E98-51E8A05FF60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9000" contrast="4000"/>
                    </a14:imgEffect>
                  </a14:imgLayer>
                </a14:imgProps>
              </a:ext>
              <a:ext uri="{28A0092B-C50C-407E-A947-70E740481C1C}">
                <a14:useLocalDpi xmlns:a14="http://schemas.microsoft.com/office/drawing/2010/main" val="0"/>
              </a:ext>
            </a:extLst>
          </a:blip>
          <a:srcRect l="19813" t="20053" r="24308" b="16998"/>
          <a:stretch/>
        </p:blipFill>
        <p:spPr bwMode="auto">
          <a:xfrm>
            <a:off x="3620707" y="3946676"/>
            <a:ext cx="6536025" cy="736289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그룹 1">
            <a:extLst>
              <a:ext uri="{FF2B5EF4-FFF2-40B4-BE49-F238E27FC236}">
                <a16:creationId xmlns:a16="http://schemas.microsoft.com/office/drawing/2014/main" id="{BA27BF5F-D5CA-4F3C-89A5-BC1A6EC8FE8E}"/>
              </a:ext>
            </a:extLst>
          </p:cNvPr>
          <p:cNvGrpSpPr/>
          <p:nvPr/>
        </p:nvGrpSpPr>
        <p:grpSpPr>
          <a:xfrm>
            <a:off x="4982847" y="5673415"/>
            <a:ext cx="4159821" cy="4011689"/>
            <a:chOff x="3805084" y="5143004"/>
            <a:chExt cx="4159821" cy="4011689"/>
          </a:xfrm>
        </p:grpSpPr>
        <p:sp>
          <p:nvSpPr>
            <p:cNvPr id="18" name="사각형: 둥근 모서리 17">
              <a:extLst>
                <a:ext uri="{FF2B5EF4-FFF2-40B4-BE49-F238E27FC236}">
                  <a16:creationId xmlns:a16="http://schemas.microsoft.com/office/drawing/2014/main" id="{14E80D62-5F58-4413-A4BB-6748033FDF11}"/>
                </a:ext>
              </a:extLst>
            </p:cNvPr>
            <p:cNvSpPr/>
            <p:nvPr/>
          </p:nvSpPr>
          <p:spPr>
            <a:xfrm>
              <a:off x="3805084" y="5143004"/>
              <a:ext cx="4159821" cy="1304650"/>
            </a:xfrm>
            <a:prstGeom prst="roundRect">
              <a:avLst/>
            </a:pr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50E9788B-8704-49BB-8946-E30CCB2457D6}"/>
                </a:ext>
              </a:extLst>
            </p:cNvPr>
            <p:cNvSpPr txBox="1"/>
            <p:nvPr/>
          </p:nvSpPr>
          <p:spPr>
            <a:xfrm>
              <a:off x="4121313" y="5246770"/>
              <a:ext cx="3594254" cy="1015663"/>
            </a:xfrm>
            <a:prstGeom prst="rect">
              <a:avLst/>
            </a:prstGeom>
            <a:noFill/>
          </p:spPr>
          <p:txBody>
            <a:bodyPr wrap="none" rtlCol="0">
              <a:spAutoFit/>
            </a:bodyPr>
            <a:lstStyle/>
            <a:p>
              <a:r>
                <a:rPr lang="en-US" altLang="ko-KR" sz="6000" dirty="0">
                  <a:solidFill>
                    <a:schemeClr val="bg1"/>
                  </a:solidFill>
                </a:rPr>
                <a:t>1970 (SHE)</a:t>
              </a:r>
            </a:p>
          </p:txBody>
        </p:sp>
        <p:sp>
          <p:nvSpPr>
            <p:cNvPr id="47" name="사각형: 둥근 모서리 46">
              <a:extLst>
                <a:ext uri="{FF2B5EF4-FFF2-40B4-BE49-F238E27FC236}">
                  <a16:creationId xmlns:a16="http://schemas.microsoft.com/office/drawing/2014/main" id="{B53AEC1F-640E-4B3D-80FB-74E5036D343D}"/>
                </a:ext>
              </a:extLst>
            </p:cNvPr>
            <p:cNvSpPr/>
            <p:nvPr/>
          </p:nvSpPr>
          <p:spPr>
            <a:xfrm>
              <a:off x="3805084" y="7850043"/>
              <a:ext cx="4159821" cy="1304650"/>
            </a:xfrm>
            <a:prstGeom prst="roundRect">
              <a:avLst/>
            </a:prstGeom>
            <a:solidFill>
              <a:schemeClr val="bg1">
                <a:lumMod val="6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직사각형 2">
              <a:extLst>
                <a:ext uri="{FF2B5EF4-FFF2-40B4-BE49-F238E27FC236}">
                  <a16:creationId xmlns:a16="http://schemas.microsoft.com/office/drawing/2014/main" id="{5D9BFC14-1CEF-4146-B294-2ADF2190AA03}"/>
                </a:ext>
              </a:extLst>
            </p:cNvPr>
            <p:cNvSpPr/>
            <p:nvPr/>
          </p:nvSpPr>
          <p:spPr>
            <a:xfrm>
              <a:off x="4186273" y="8043884"/>
              <a:ext cx="3594255" cy="1015663"/>
            </a:xfrm>
            <a:prstGeom prst="rect">
              <a:avLst/>
            </a:prstGeom>
            <a:noFill/>
          </p:spPr>
          <p:txBody>
            <a:bodyPr wrap="square">
              <a:spAutoFit/>
            </a:bodyPr>
            <a:lstStyle/>
            <a:p>
              <a:r>
                <a:rPr lang="en-US" altLang="ko-KR" sz="6000" dirty="0">
                  <a:solidFill>
                    <a:schemeClr val="bg1"/>
                  </a:solidFill>
                </a:rPr>
                <a:t>2009 (FHE)</a:t>
              </a:r>
            </a:p>
          </p:txBody>
        </p:sp>
      </p:grpSp>
    </p:spTree>
    <p:extLst>
      <p:ext uri="{BB962C8B-B14F-4D97-AF65-F5344CB8AC3E}">
        <p14:creationId xmlns:p14="http://schemas.microsoft.com/office/powerpoint/2010/main" val="358208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301676" y="1201849"/>
            <a:ext cx="13259002" cy="1477328"/>
          </a:xfrm>
          <a:prstGeom prst="rect">
            <a:avLst/>
          </a:prstGeom>
        </p:spPr>
        <p:txBody>
          <a:bodyPr wrap="square">
            <a:spAutoFit/>
          </a:bodyPr>
          <a:lstStyle/>
          <a:p>
            <a:pPr>
              <a:defRPr/>
            </a:pPr>
            <a:r>
              <a:rPr lang="en-US" altLang="ko-KR" sz="9000" b="1" dirty="0" err="1">
                <a:solidFill>
                  <a:srgbClr val="002856"/>
                </a:solidFill>
                <a:latin typeface="나눔고딕" panose="020D0604000000000000" pitchFamily="50" charset="-127"/>
                <a:ea typeface="나눔고딕" panose="020D0604000000000000" pitchFamily="50" charset="-127"/>
                <a:cs typeface="Nanum Gothic ExtraBold" charset="-127"/>
              </a:rPr>
              <a:t>Paillier</a:t>
            </a: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 (1999)</a:t>
            </a:r>
            <a:endParaRPr lang="ko-KR" altLang="en-US" sz="9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5</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mc:AlternateContent xmlns:mc="http://schemas.openxmlformats.org/markup-compatibility/2006" xmlns:a14="http://schemas.microsoft.com/office/drawing/2010/main">
        <mc:Choice Requires="a14">
          <p:sp>
            <p:nvSpPr>
              <p:cNvPr id="17" name="텍스트 상자 3">
                <a:extLst>
                  <a:ext uri="{FF2B5EF4-FFF2-40B4-BE49-F238E27FC236}">
                    <a16:creationId xmlns:a16="http://schemas.microsoft.com/office/drawing/2014/main" id="{23680B95-45B5-420D-BAC4-33423979264F}"/>
                  </a:ext>
                </a:extLst>
              </p:cNvPr>
              <p:cNvSpPr txBox="1"/>
              <p:nvPr/>
            </p:nvSpPr>
            <p:spPr>
              <a:xfrm>
                <a:off x="1307779" y="4112390"/>
                <a:ext cx="7920503" cy="861774"/>
              </a:xfrm>
              <a:prstGeom prst="rect">
                <a:avLst/>
              </a:prstGeom>
              <a:noFill/>
            </p:spPr>
            <p:txBody>
              <a:bodyPr wrap="none" rtlCol="0">
                <a:spAutoFit/>
              </a:bodyPr>
              <a:lstStyle/>
              <a:p>
                <a:pPr algn="ctr"/>
                <a:r>
                  <a:rPr lang="en-US" altLang="ko-KR" sz="5000" b="1" spc="-150" dirty="0">
                    <a:solidFill>
                      <a:srgbClr val="002856"/>
                    </a:solidFill>
                    <a:latin typeface="맑은 고딕" panose="020B0503020000020004" pitchFamily="50" charset="-127"/>
                    <a:cs typeface="Nanum Gothic Bold" charset="-127"/>
                  </a:rPr>
                  <a:t>▶ </a:t>
                </a:r>
                <a:r>
                  <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rPr>
                  <a:t>Secret key </a:t>
                </a:r>
                <a14:m>
                  <m:oMath xmlns:m="http://schemas.openxmlformats.org/officeDocument/2006/math">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𝐬𝐤</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𝒑</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𝒒</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oMath>
                </a14:m>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mc:Choice>
        <mc:Fallback xmlns="">
          <p:sp>
            <p:nvSpPr>
              <p:cNvPr id="17" name="텍스트 상자 3">
                <a:extLst>
                  <a:ext uri="{FF2B5EF4-FFF2-40B4-BE49-F238E27FC236}">
                    <a16:creationId xmlns:a16="http://schemas.microsoft.com/office/drawing/2014/main" id="{23680B95-45B5-420D-BAC4-33423979264F}"/>
                  </a:ext>
                </a:extLst>
              </p:cNvPr>
              <p:cNvSpPr txBox="1">
                <a:spLocks noRot="1" noChangeAspect="1" noMove="1" noResize="1" noEditPoints="1" noAdjustHandles="1" noChangeArrowheads="1" noChangeShapeType="1" noTextEdit="1"/>
              </p:cNvSpPr>
              <p:nvPr/>
            </p:nvSpPr>
            <p:spPr>
              <a:xfrm>
                <a:off x="1307779" y="4112390"/>
                <a:ext cx="7920503" cy="861774"/>
              </a:xfrm>
              <a:prstGeom prst="rect">
                <a:avLst/>
              </a:prstGeom>
              <a:blipFill>
                <a:blip r:embed="rId5"/>
                <a:stretch>
                  <a:fillRect l="-3233" t="-17730" b="-3829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텍스트 상자 3">
                <a:extLst>
                  <a:ext uri="{FF2B5EF4-FFF2-40B4-BE49-F238E27FC236}">
                    <a16:creationId xmlns:a16="http://schemas.microsoft.com/office/drawing/2014/main" id="{28E6ADE0-F1F6-4D18-AE2C-4AAE9A64BE8D}"/>
                  </a:ext>
                </a:extLst>
              </p:cNvPr>
              <p:cNvSpPr txBox="1"/>
              <p:nvPr/>
            </p:nvSpPr>
            <p:spPr>
              <a:xfrm>
                <a:off x="1301676" y="5467571"/>
                <a:ext cx="10558788" cy="879215"/>
              </a:xfrm>
              <a:prstGeom prst="rect">
                <a:avLst/>
              </a:prstGeom>
              <a:noFill/>
            </p:spPr>
            <p:txBody>
              <a:bodyPr wrap="none" rtlCol="0">
                <a:spAutoFit/>
              </a:bodyPr>
              <a:lstStyle/>
              <a:p>
                <a:pPr algn="ctr"/>
                <a14:m>
                  <m:oMath xmlns:m="http://schemas.openxmlformats.org/officeDocument/2006/math">
                    <m:r>
                      <m:rPr>
                        <m:nor/>
                      </m:rPr>
                      <a:rPr lang="en-US" altLang="ko-KR" sz="5000" b="1" spc="-150" dirty="0" smtClean="0">
                        <a:solidFill>
                          <a:srgbClr val="002856"/>
                        </a:solidFill>
                        <a:latin typeface="맑은 고딕" panose="020B0503020000020004" pitchFamily="50" charset="-127"/>
                        <a:cs typeface="Nanum Gothic Bold" charset="-127"/>
                      </a:rPr>
                      <m:t>▶</m:t>
                    </m:r>
                    <m:r>
                      <a:rPr lang="en-US" altLang="ko-KR" sz="5000" b="1" i="1" spc="-150" dirty="0" smtClean="0">
                        <a:solidFill>
                          <a:srgbClr val="002856"/>
                        </a:solidFill>
                        <a:latin typeface="Cambria Math" panose="02040503050406030204" pitchFamily="18" charset="0"/>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𝑬𝒏𝒄</m:t>
                    </m:r>
                    <m:d>
                      <m:d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d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𝒑𝒌</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𝒎</m:t>
                        </m:r>
                      </m:e>
                    </m:d>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𝒄</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sSup>
                      <m:sSup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sSup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𝒈</m:t>
                        </m:r>
                      </m:e>
                      <m:sup>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𝒎</m:t>
                        </m:r>
                      </m:sup>
                    </m:sSup>
                    <m:sSup>
                      <m:sSup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sSup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𝒓</m:t>
                        </m:r>
                      </m:e>
                      <m:sup>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𝒏</m:t>
                        </m:r>
                      </m:sup>
                    </m:sSup>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𝒎𝒐𝒅</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 </m:t>
                    </m:r>
                    <m:sSup>
                      <m:sSup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sSup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𝒏</m:t>
                        </m:r>
                      </m:e>
                      <m:sup>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𝟐</m:t>
                        </m:r>
                      </m:sup>
                    </m:sSup>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oMath>
                </a14:m>
                <a:r>
                  <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rPr>
                  <a:t> </a:t>
                </a:r>
              </a:p>
            </p:txBody>
          </p:sp>
        </mc:Choice>
        <mc:Fallback xmlns="">
          <p:sp>
            <p:nvSpPr>
              <p:cNvPr id="18" name="텍스트 상자 3">
                <a:extLst>
                  <a:ext uri="{FF2B5EF4-FFF2-40B4-BE49-F238E27FC236}">
                    <a16:creationId xmlns:a16="http://schemas.microsoft.com/office/drawing/2014/main" id="{28E6ADE0-F1F6-4D18-AE2C-4AAE9A64BE8D}"/>
                  </a:ext>
                </a:extLst>
              </p:cNvPr>
              <p:cNvSpPr txBox="1">
                <a:spLocks noRot="1" noChangeAspect="1" noMove="1" noResize="1" noEditPoints="1" noAdjustHandles="1" noChangeArrowheads="1" noChangeShapeType="1" noTextEdit="1"/>
              </p:cNvSpPr>
              <p:nvPr/>
            </p:nvSpPr>
            <p:spPr>
              <a:xfrm>
                <a:off x="1301676" y="5467571"/>
                <a:ext cx="10558788" cy="879215"/>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텍스트 상자 3">
                <a:extLst>
                  <a:ext uri="{FF2B5EF4-FFF2-40B4-BE49-F238E27FC236}">
                    <a16:creationId xmlns:a16="http://schemas.microsoft.com/office/drawing/2014/main" id="{B5188C24-E215-43D6-A194-6A276A10236C}"/>
                  </a:ext>
                </a:extLst>
              </p:cNvPr>
              <p:cNvSpPr txBox="1"/>
              <p:nvPr/>
            </p:nvSpPr>
            <p:spPr>
              <a:xfrm>
                <a:off x="1266410" y="6760484"/>
                <a:ext cx="12284965" cy="181690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altLang="ko-KR" sz="5000" b="1" spc="-150" dirty="0" smtClean="0">
                          <a:solidFill>
                            <a:srgbClr val="002856"/>
                          </a:solidFill>
                          <a:latin typeface="맑은 고딕" panose="020B0503020000020004" pitchFamily="50" charset="-127"/>
                          <a:cs typeface="Nanum Gothic Bold" charset="-127"/>
                        </a:rPr>
                        <m:t>▶</m:t>
                      </m:r>
                      <m:r>
                        <a:rPr lang="en-US" altLang="ko-KR" sz="5000" b="1" i="1" spc="-150" dirty="0" smtClean="0">
                          <a:solidFill>
                            <a:srgbClr val="002856"/>
                          </a:solidFill>
                          <a:latin typeface="Cambria Math" panose="02040503050406030204" pitchFamily="18" charset="0"/>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𝑫𝒆𝒄</m:t>
                      </m:r>
                      <m:d>
                        <m:d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d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𝒔𝒌</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𝒄</m:t>
                          </m:r>
                        </m:e>
                      </m:d>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𝒎</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 </m:t>
                      </m:r>
                      <m:f>
                        <m:fPr>
                          <m:ctrlPr>
                            <a:rPr lang="en-US" altLang="ko-KR" sz="5000" b="1" i="1" spc="-150" smtClean="0">
                              <a:solidFill>
                                <a:srgbClr val="002856"/>
                              </a:solidFill>
                              <a:latin typeface="Cambria Math" panose="02040503050406030204" pitchFamily="18" charset="0"/>
                              <a:ea typeface="나눔고딕" panose="020D0604000000000000" pitchFamily="50" charset="-127"/>
                            </a:rPr>
                          </m:ctrlPr>
                        </m:fPr>
                        <m:num>
                          <m:r>
                            <a:rPr lang="en-US" altLang="ko-KR" sz="5000" b="1" i="1" spc="-150" smtClean="0">
                              <a:solidFill>
                                <a:srgbClr val="002856"/>
                              </a:solidFill>
                              <a:latin typeface="Cambria Math" panose="02040503050406030204" pitchFamily="18" charset="0"/>
                              <a:ea typeface="나눔고딕" panose="020D0604000000000000" pitchFamily="50" charset="-127"/>
                            </a:rPr>
                            <m:t>𝑳</m:t>
                          </m:r>
                          <m:r>
                            <a:rPr lang="en-US" altLang="ko-KR" sz="5000" b="1" i="1" spc="-150" smtClean="0">
                              <a:solidFill>
                                <a:srgbClr val="002856"/>
                              </a:solidFill>
                              <a:latin typeface="Cambria Math" panose="02040503050406030204" pitchFamily="18" charset="0"/>
                              <a:ea typeface="나눔고딕" panose="020D0604000000000000" pitchFamily="50" charset="-127"/>
                            </a:rPr>
                            <m:t>( </m:t>
                          </m:r>
                          <m:sSup>
                            <m:sSupPr>
                              <m:ctrlPr>
                                <a:rPr lang="en-US" altLang="ko-KR" sz="5000" b="1" i="1" spc="-150" smtClean="0">
                                  <a:solidFill>
                                    <a:srgbClr val="002856"/>
                                  </a:solidFill>
                                  <a:latin typeface="Cambria Math" panose="02040503050406030204" pitchFamily="18" charset="0"/>
                                  <a:ea typeface="나눔고딕" panose="020D0604000000000000" pitchFamily="50" charset="-127"/>
                                </a:rPr>
                              </m:ctrlPr>
                            </m:sSupPr>
                            <m:e>
                              <m:r>
                                <a:rPr lang="en-US" altLang="ko-KR" sz="5000" b="1" i="1" spc="-150" smtClean="0">
                                  <a:solidFill>
                                    <a:srgbClr val="002856"/>
                                  </a:solidFill>
                                  <a:latin typeface="Cambria Math" panose="02040503050406030204" pitchFamily="18" charset="0"/>
                                  <a:ea typeface="나눔고딕" panose="020D0604000000000000" pitchFamily="50" charset="-127"/>
                                </a:rPr>
                                <m:t>𝒄</m:t>
                              </m:r>
                            </m:e>
                            <m:sup>
                              <m:r>
                                <a:rPr lang="en-US" altLang="ko-KR" sz="5000" b="1" i="1" spc="-150" smtClean="0">
                                  <a:solidFill>
                                    <a:srgbClr val="002856"/>
                                  </a:solidFill>
                                  <a:latin typeface="Cambria Math" panose="02040503050406030204" pitchFamily="18" charset="0"/>
                                  <a:ea typeface="나눔고딕" panose="020D0604000000000000" pitchFamily="50" charset="-127"/>
                                </a:rPr>
                                <m:t>𝝀</m:t>
                              </m:r>
                            </m:sup>
                          </m:sSup>
                          <m:r>
                            <a:rPr lang="en-US" altLang="ko-KR" sz="5000" b="1" i="1" spc="-150" smtClean="0">
                              <a:solidFill>
                                <a:srgbClr val="002856"/>
                              </a:solidFill>
                              <a:latin typeface="Cambria Math" panose="02040503050406030204" pitchFamily="18" charset="0"/>
                              <a:ea typeface="나눔고딕" panose="020D0604000000000000" pitchFamily="50"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rPr>
                            <m:t>𝒎𝒐𝒅</m:t>
                          </m:r>
                          <m:r>
                            <a:rPr lang="en-US" altLang="ko-KR" sz="5000" b="1" i="1" spc="-150" smtClean="0">
                              <a:solidFill>
                                <a:srgbClr val="002856"/>
                              </a:solidFill>
                              <a:latin typeface="Cambria Math" panose="02040503050406030204" pitchFamily="18" charset="0"/>
                              <a:ea typeface="나눔고딕" panose="020D0604000000000000" pitchFamily="50" charset="-127"/>
                            </a:rPr>
                            <m:t> </m:t>
                          </m:r>
                          <m:sSup>
                            <m:sSupPr>
                              <m:ctrlPr>
                                <a:rPr lang="en-US" altLang="ko-KR" sz="5000" b="1" i="1" spc="-150" smtClean="0">
                                  <a:solidFill>
                                    <a:srgbClr val="002856"/>
                                  </a:solidFill>
                                  <a:latin typeface="Cambria Math" panose="02040503050406030204" pitchFamily="18" charset="0"/>
                                  <a:ea typeface="나눔고딕" panose="020D0604000000000000" pitchFamily="50" charset="-127"/>
                                </a:rPr>
                              </m:ctrlPr>
                            </m:sSupPr>
                            <m:e>
                              <m:r>
                                <a:rPr lang="en-US" altLang="ko-KR" sz="5000" b="1" i="1" spc="-150" smtClean="0">
                                  <a:solidFill>
                                    <a:srgbClr val="002856"/>
                                  </a:solidFill>
                                  <a:latin typeface="Cambria Math" panose="02040503050406030204" pitchFamily="18" charset="0"/>
                                  <a:ea typeface="나눔고딕" panose="020D0604000000000000" pitchFamily="50" charset="-127"/>
                                </a:rPr>
                                <m:t>𝒏</m:t>
                              </m:r>
                            </m:e>
                            <m:sup>
                              <m:r>
                                <a:rPr lang="en-US" altLang="ko-KR" sz="5000" b="1" i="1" spc="-150" smtClean="0">
                                  <a:solidFill>
                                    <a:srgbClr val="002856"/>
                                  </a:solidFill>
                                  <a:latin typeface="Cambria Math" panose="02040503050406030204" pitchFamily="18" charset="0"/>
                                  <a:ea typeface="나눔고딕" panose="020D0604000000000000" pitchFamily="50" charset="-127"/>
                                </a:rPr>
                                <m:t>𝟐</m:t>
                              </m:r>
                            </m:sup>
                          </m:sSup>
                          <m:r>
                            <a:rPr lang="en-US" altLang="ko-KR" sz="5000" b="1" i="1" spc="-150" smtClean="0">
                              <a:solidFill>
                                <a:srgbClr val="002856"/>
                              </a:solidFill>
                              <a:latin typeface="Cambria Math" panose="02040503050406030204" pitchFamily="18" charset="0"/>
                              <a:ea typeface="나눔고딕" panose="020D0604000000000000" pitchFamily="50" charset="-127"/>
                            </a:rPr>
                            <m:t>)</m:t>
                          </m:r>
                        </m:num>
                        <m:den>
                          <m:r>
                            <a:rPr lang="en-US" altLang="ko-KR" sz="5000" b="1" i="1" spc="-150" smtClean="0">
                              <a:solidFill>
                                <a:srgbClr val="002856"/>
                              </a:solidFill>
                              <a:latin typeface="Cambria Math" panose="02040503050406030204" pitchFamily="18" charset="0"/>
                              <a:ea typeface="나눔고딕" panose="020D0604000000000000" pitchFamily="50" charset="-127"/>
                            </a:rPr>
                            <m:t>𝑳</m:t>
                          </m:r>
                          <m:r>
                            <a:rPr lang="en-US" altLang="ko-KR" sz="5000" b="1" i="1" spc="-150" smtClean="0">
                              <a:solidFill>
                                <a:srgbClr val="002856"/>
                              </a:solidFill>
                              <a:latin typeface="Cambria Math" panose="02040503050406030204" pitchFamily="18" charset="0"/>
                              <a:ea typeface="나눔고딕" panose="020D0604000000000000" pitchFamily="50" charset="-127"/>
                            </a:rPr>
                            <m:t>(</m:t>
                          </m:r>
                          <m:sSup>
                            <m:sSupPr>
                              <m:ctrlPr>
                                <a:rPr lang="en-US" altLang="ko-KR" sz="5000" b="1" i="1" spc="-150" smtClean="0">
                                  <a:solidFill>
                                    <a:srgbClr val="002856"/>
                                  </a:solidFill>
                                  <a:latin typeface="Cambria Math" panose="02040503050406030204" pitchFamily="18" charset="0"/>
                                  <a:ea typeface="나눔고딕" panose="020D0604000000000000" pitchFamily="50" charset="-127"/>
                                </a:rPr>
                              </m:ctrlPr>
                            </m:sSupPr>
                            <m:e>
                              <m:r>
                                <a:rPr lang="en-US" altLang="ko-KR" sz="5000" b="1" i="1" spc="-150" smtClean="0">
                                  <a:solidFill>
                                    <a:srgbClr val="002856"/>
                                  </a:solidFill>
                                  <a:latin typeface="Cambria Math" panose="02040503050406030204" pitchFamily="18" charset="0"/>
                                  <a:ea typeface="나눔고딕" panose="020D0604000000000000" pitchFamily="50" charset="-127"/>
                                </a:rPr>
                                <m:t>𝒈</m:t>
                              </m:r>
                            </m:e>
                            <m:sup>
                              <m:r>
                                <a:rPr lang="en-US" altLang="ko-KR" sz="5000" b="1" i="1" spc="-150" smtClean="0">
                                  <a:solidFill>
                                    <a:srgbClr val="002856"/>
                                  </a:solidFill>
                                  <a:latin typeface="Cambria Math" panose="02040503050406030204" pitchFamily="18" charset="0"/>
                                  <a:ea typeface="나눔고딕" panose="020D0604000000000000" pitchFamily="50" charset="-127"/>
                                </a:rPr>
                                <m:t>𝝀</m:t>
                              </m:r>
                            </m:sup>
                          </m:sSup>
                          <m:r>
                            <a:rPr lang="en-US" altLang="ko-KR" sz="5000" b="1" i="1" spc="-150" smtClean="0">
                              <a:solidFill>
                                <a:srgbClr val="002856"/>
                              </a:solidFill>
                              <a:latin typeface="Cambria Math" panose="02040503050406030204" pitchFamily="18" charset="0"/>
                              <a:ea typeface="나눔고딕" panose="020D0604000000000000" pitchFamily="50"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rPr>
                            <m:t>𝒎𝒐𝒅</m:t>
                          </m:r>
                          <m:r>
                            <a:rPr lang="en-US" altLang="ko-KR" sz="5000" b="1" i="1" spc="-150" smtClean="0">
                              <a:solidFill>
                                <a:srgbClr val="002856"/>
                              </a:solidFill>
                              <a:latin typeface="Cambria Math" panose="02040503050406030204" pitchFamily="18" charset="0"/>
                              <a:ea typeface="나눔고딕" panose="020D0604000000000000" pitchFamily="50" charset="-127"/>
                            </a:rPr>
                            <m:t> </m:t>
                          </m:r>
                          <m:sSup>
                            <m:sSupPr>
                              <m:ctrlPr>
                                <a:rPr lang="en-US" altLang="ko-KR" sz="5000" b="1" i="1" spc="-150" smtClean="0">
                                  <a:solidFill>
                                    <a:srgbClr val="002856"/>
                                  </a:solidFill>
                                  <a:latin typeface="Cambria Math" panose="02040503050406030204" pitchFamily="18" charset="0"/>
                                  <a:ea typeface="나눔고딕" panose="020D0604000000000000" pitchFamily="50" charset="-127"/>
                                </a:rPr>
                              </m:ctrlPr>
                            </m:sSupPr>
                            <m:e>
                              <m:r>
                                <a:rPr lang="en-US" altLang="ko-KR" sz="5000" b="1" i="1" spc="-150" smtClean="0">
                                  <a:solidFill>
                                    <a:srgbClr val="002856"/>
                                  </a:solidFill>
                                  <a:latin typeface="Cambria Math" panose="02040503050406030204" pitchFamily="18" charset="0"/>
                                  <a:ea typeface="나눔고딕" panose="020D0604000000000000" pitchFamily="50" charset="-127"/>
                                </a:rPr>
                                <m:t>𝒏</m:t>
                              </m:r>
                            </m:e>
                            <m:sup>
                              <m:r>
                                <a:rPr lang="en-US" altLang="ko-KR" sz="5000" b="1" i="1" spc="-150" smtClean="0">
                                  <a:solidFill>
                                    <a:srgbClr val="002856"/>
                                  </a:solidFill>
                                  <a:latin typeface="Cambria Math" panose="02040503050406030204" pitchFamily="18" charset="0"/>
                                  <a:ea typeface="나눔고딕" panose="020D0604000000000000" pitchFamily="50" charset="-127"/>
                                </a:rPr>
                                <m:t>𝟐</m:t>
                              </m:r>
                            </m:sup>
                          </m:sSup>
                          <m:r>
                            <a:rPr lang="en-US" altLang="ko-KR" sz="5000" b="1" i="1" spc="-150" smtClean="0">
                              <a:solidFill>
                                <a:srgbClr val="002856"/>
                              </a:solidFill>
                              <a:latin typeface="Cambria Math" panose="02040503050406030204" pitchFamily="18" charset="0"/>
                              <a:ea typeface="나눔고딕" panose="020D0604000000000000" pitchFamily="50" charset="-127"/>
                            </a:rPr>
                            <m:t>)</m:t>
                          </m:r>
                        </m:den>
                      </m:f>
                      <m:r>
                        <a:rPr lang="en-US" altLang="ko-KR" sz="5000" b="1" i="1" spc="-150" smtClean="0">
                          <a:solidFill>
                            <a:srgbClr val="002856"/>
                          </a:solidFill>
                          <a:latin typeface="Cambria Math" panose="02040503050406030204" pitchFamily="18" charset="0"/>
                          <a:ea typeface="나눔고딕" panose="020D0604000000000000" pitchFamily="50"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rPr>
                        <m:t>𝒎𝒐𝒅</m:t>
                      </m:r>
                      <m:r>
                        <a:rPr lang="en-US" altLang="ko-KR" sz="5000" b="1" i="1" spc="-150" smtClean="0">
                          <a:solidFill>
                            <a:srgbClr val="002856"/>
                          </a:solidFill>
                          <a:latin typeface="Cambria Math" panose="02040503050406030204" pitchFamily="18" charset="0"/>
                          <a:ea typeface="나눔고딕" panose="020D0604000000000000" pitchFamily="50"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rPr>
                        <m:t>𝑵</m:t>
                      </m:r>
                    </m:oMath>
                  </m:oMathPara>
                </a14:m>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mc:Choice>
        <mc:Fallback xmlns="">
          <p:sp>
            <p:nvSpPr>
              <p:cNvPr id="20" name="텍스트 상자 3">
                <a:extLst>
                  <a:ext uri="{FF2B5EF4-FFF2-40B4-BE49-F238E27FC236}">
                    <a16:creationId xmlns:a16="http://schemas.microsoft.com/office/drawing/2014/main" id="{B5188C24-E215-43D6-A194-6A276A10236C}"/>
                  </a:ext>
                </a:extLst>
              </p:cNvPr>
              <p:cNvSpPr txBox="1">
                <a:spLocks noRot="1" noChangeAspect="1" noMove="1" noResize="1" noEditPoints="1" noAdjustHandles="1" noChangeArrowheads="1" noChangeShapeType="1" noTextEdit="1"/>
              </p:cNvSpPr>
              <p:nvPr/>
            </p:nvSpPr>
            <p:spPr>
              <a:xfrm>
                <a:off x="1266410" y="6760484"/>
                <a:ext cx="12284965" cy="1816908"/>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텍스트 상자 3">
                <a:extLst>
                  <a:ext uri="{FF2B5EF4-FFF2-40B4-BE49-F238E27FC236}">
                    <a16:creationId xmlns:a16="http://schemas.microsoft.com/office/drawing/2014/main" id="{4E2167AF-B453-4936-B9E6-3F6044C2BCB3}"/>
                  </a:ext>
                </a:extLst>
              </p:cNvPr>
              <p:cNvSpPr txBox="1"/>
              <p:nvPr/>
            </p:nvSpPr>
            <p:spPr>
              <a:xfrm>
                <a:off x="12611146" y="4067386"/>
                <a:ext cx="9967665" cy="861774"/>
              </a:xfrm>
              <a:prstGeom prst="rect">
                <a:avLst/>
              </a:prstGeom>
              <a:noFill/>
            </p:spPr>
            <p:txBody>
              <a:bodyPr wrap="none" rtlCol="0">
                <a:spAutoFit/>
              </a:bodyPr>
              <a:lstStyle/>
              <a:p>
                <a:pPr algn="ctr"/>
                <a:r>
                  <a:rPr lang="en-US" altLang="ko-KR" sz="5000" b="1" spc="-150" dirty="0">
                    <a:solidFill>
                      <a:srgbClr val="002856"/>
                    </a:solidFill>
                    <a:latin typeface="맑은 고딕" panose="020B0503020000020004" pitchFamily="50" charset="-127"/>
                    <a:ea typeface="맑은 고딕" panose="020B0503020000020004" pitchFamily="50" charset="-127"/>
                    <a:cs typeface="Nanum Gothic Bold" charset="-127"/>
                  </a:rPr>
                  <a:t>▶ </a:t>
                </a:r>
                <a:r>
                  <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rPr>
                  <a:t>Public key </a:t>
                </a:r>
                <a14:m>
                  <m:oMath xmlns:m="http://schemas.openxmlformats.org/officeDocument/2006/math">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𝐩𝐤</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𝒏</m:t>
                    </m:r>
                    <m:d>
                      <m:d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d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𝒑𝒒</m:t>
                        </m:r>
                      </m:e>
                    </m:d>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𝒈</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oMath>
                </a14:m>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mc:Choice>
        <mc:Fallback xmlns="">
          <p:sp>
            <p:nvSpPr>
              <p:cNvPr id="22" name="텍스트 상자 3">
                <a:extLst>
                  <a:ext uri="{FF2B5EF4-FFF2-40B4-BE49-F238E27FC236}">
                    <a16:creationId xmlns:a16="http://schemas.microsoft.com/office/drawing/2014/main" id="{4E2167AF-B453-4936-B9E6-3F6044C2BCB3}"/>
                  </a:ext>
                </a:extLst>
              </p:cNvPr>
              <p:cNvSpPr txBox="1">
                <a:spLocks noRot="1" noChangeAspect="1" noMove="1" noResize="1" noEditPoints="1" noAdjustHandles="1" noChangeArrowheads="1" noChangeShapeType="1" noTextEdit="1"/>
              </p:cNvSpPr>
              <p:nvPr/>
            </p:nvSpPr>
            <p:spPr>
              <a:xfrm>
                <a:off x="12611146" y="4067386"/>
                <a:ext cx="9967665" cy="861774"/>
              </a:xfrm>
              <a:prstGeom prst="rect">
                <a:avLst/>
              </a:prstGeom>
              <a:blipFill>
                <a:blip r:embed="rId8"/>
                <a:stretch>
                  <a:fillRect l="-2508" t="-16901" b="-38028"/>
                </a:stretch>
              </a:blipFill>
            </p:spPr>
            <p:txBody>
              <a:bodyPr/>
              <a:lstStyle/>
              <a:p>
                <a:r>
                  <a:rPr lang="ko-KR" altLang="en-US">
                    <a:noFill/>
                  </a:rPr>
                  <a:t> </a:t>
                </a:r>
              </a:p>
            </p:txBody>
          </p:sp>
        </mc:Fallback>
      </mc:AlternateContent>
      <p:sp>
        <p:nvSpPr>
          <p:cNvPr id="2" name="TextBox 1">
            <a:extLst>
              <a:ext uri="{FF2B5EF4-FFF2-40B4-BE49-F238E27FC236}">
                <a16:creationId xmlns:a16="http://schemas.microsoft.com/office/drawing/2014/main" id="{E305595C-8706-430D-B88E-B8BD3D3E409B}"/>
              </a:ext>
            </a:extLst>
          </p:cNvPr>
          <p:cNvSpPr txBox="1"/>
          <p:nvPr/>
        </p:nvSpPr>
        <p:spPr>
          <a:xfrm>
            <a:off x="1366950" y="9625313"/>
            <a:ext cx="4096058"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Pros : fast </a:t>
            </a:r>
          </a:p>
        </p:txBody>
      </p:sp>
      <p:sp>
        <p:nvSpPr>
          <p:cNvPr id="3" name="TextBox 2">
            <a:extLst>
              <a:ext uri="{FF2B5EF4-FFF2-40B4-BE49-F238E27FC236}">
                <a16:creationId xmlns:a16="http://schemas.microsoft.com/office/drawing/2014/main" id="{E1A2DC76-5B64-4ED4-A564-6A23FF707FE1}"/>
              </a:ext>
            </a:extLst>
          </p:cNvPr>
          <p:cNvSpPr txBox="1"/>
          <p:nvPr/>
        </p:nvSpPr>
        <p:spPr>
          <a:xfrm>
            <a:off x="1366950" y="10839603"/>
            <a:ext cx="13424765" cy="1631216"/>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Cons : SHE, Can’t ciphertext multiplication </a:t>
            </a:r>
            <a:endParaRPr lang="ko-KR" altLang="en-US" sz="5000" dirty="0"/>
          </a:p>
          <a:p>
            <a:endParaRPr lang="ko-KR" altLang="en-US" sz="5000" dirty="0"/>
          </a:p>
        </p:txBody>
      </p:sp>
    </p:spTree>
    <p:extLst>
      <p:ext uri="{BB962C8B-B14F-4D97-AF65-F5344CB8AC3E}">
        <p14:creationId xmlns:p14="http://schemas.microsoft.com/office/powerpoint/2010/main" val="424795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301675" y="1201849"/>
            <a:ext cx="21814327" cy="2246769"/>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BGV/BFV Scheme (2011)</a:t>
            </a:r>
          </a:p>
          <a:p>
            <a:pPr>
              <a:defRPr/>
            </a:pPr>
            <a:r>
              <a:rPr lang="en-US" altLang="ko-KR" sz="5000" b="1" dirty="0">
                <a:solidFill>
                  <a:srgbClr val="002856"/>
                </a:solidFill>
                <a:latin typeface="나눔고딕" panose="020D0604000000000000" pitchFamily="50" charset="-127"/>
                <a:ea typeface="나눔고딕" panose="020D0604000000000000" pitchFamily="50" charset="-127"/>
                <a:cs typeface="Nanum Gothic ExtraBold" charset="-127"/>
              </a:rPr>
              <a:t>The </a:t>
            </a:r>
            <a:r>
              <a:rPr lang="en-US" altLang="ko-KR" sz="5000" b="1" dirty="0" err="1">
                <a:solidFill>
                  <a:srgbClr val="002856"/>
                </a:solidFill>
                <a:latin typeface="나눔고딕" panose="020D0604000000000000" pitchFamily="50" charset="-127"/>
                <a:ea typeface="나눔고딕" panose="020D0604000000000000" pitchFamily="50" charset="-127"/>
                <a:cs typeface="Nanum Gothic ExtraBold" charset="-127"/>
              </a:rPr>
              <a:t>Brakerski</a:t>
            </a:r>
            <a:r>
              <a:rPr lang="en-US" altLang="ko-KR" sz="5000" b="1" dirty="0">
                <a:solidFill>
                  <a:srgbClr val="002856"/>
                </a:solidFill>
                <a:latin typeface="나눔고딕" panose="020D0604000000000000" pitchFamily="50" charset="-127"/>
                <a:ea typeface="나눔고딕" panose="020D0604000000000000" pitchFamily="50" charset="-127"/>
                <a:cs typeface="Nanum Gothic ExtraBold" charset="-127"/>
              </a:rPr>
              <a:t>-Gentry-</a:t>
            </a:r>
            <a:r>
              <a:rPr lang="en-US" altLang="ko-KR" sz="5000" b="1" dirty="0" err="1">
                <a:solidFill>
                  <a:srgbClr val="002856"/>
                </a:solidFill>
                <a:latin typeface="나눔고딕" panose="020D0604000000000000" pitchFamily="50" charset="-127"/>
                <a:ea typeface="나눔고딕" panose="020D0604000000000000" pitchFamily="50" charset="-127"/>
                <a:cs typeface="Nanum Gothic ExtraBold" charset="-127"/>
              </a:rPr>
              <a:t>Vaikuntanathan</a:t>
            </a:r>
            <a:endParaRPr lang="en-US" altLang="ko-KR" sz="5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6</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mc:AlternateContent xmlns:mc="http://schemas.openxmlformats.org/markup-compatibility/2006" xmlns:a14="http://schemas.microsoft.com/office/drawing/2010/main">
        <mc:Choice Requires="a14">
          <p:sp>
            <p:nvSpPr>
              <p:cNvPr id="17" name="텍스트 상자 3">
                <a:extLst>
                  <a:ext uri="{FF2B5EF4-FFF2-40B4-BE49-F238E27FC236}">
                    <a16:creationId xmlns:a16="http://schemas.microsoft.com/office/drawing/2014/main" id="{23680B95-45B5-420D-BAC4-33423979264F}"/>
                  </a:ext>
                </a:extLst>
              </p:cNvPr>
              <p:cNvSpPr txBox="1"/>
              <p:nvPr/>
            </p:nvSpPr>
            <p:spPr>
              <a:xfrm>
                <a:off x="1354093" y="4470298"/>
                <a:ext cx="7257372" cy="861774"/>
              </a:xfrm>
              <a:prstGeom prst="rect">
                <a:avLst/>
              </a:prstGeom>
              <a:noFill/>
            </p:spPr>
            <p:txBody>
              <a:bodyPr wrap="none" rtlCol="0">
                <a:spAutoFit/>
              </a:bodyPr>
              <a:lstStyle/>
              <a:p>
                <a:pPr algn="ctr"/>
                <a:r>
                  <a:rPr lang="en-US" altLang="ko-KR" sz="5000" b="1" spc="-150" dirty="0">
                    <a:solidFill>
                      <a:srgbClr val="002856"/>
                    </a:solidFill>
                    <a:latin typeface="맑은 고딕" panose="020B0503020000020004" pitchFamily="50" charset="-127"/>
                    <a:cs typeface="Nanum Gothic Bold" charset="-127"/>
                  </a:rPr>
                  <a:t>▶ </a:t>
                </a:r>
                <a:r>
                  <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rPr>
                  <a:t>Secret key </a:t>
                </a:r>
                <a14:m>
                  <m:oMath xmlns:m="http://schemas.openxmlformats.org/officeDocument/2006/math">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𝐬𝐤</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𝒔</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oMath>
                </a14:m>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mc:Choice>
        <mc:Fallback xmlns="">
          <p:sp>
            <p:nvSpPr>
              <p:cNvPr id="17" name="텍스트 상자 3">
                <a:extLst>
                  <a:ext uri="{FF2B5EF4-FFF2-40B4-BE49-F238E27FC236}">
                    <a16:creationId xmlns:a16="http://schemas.microsoft.com/office/drawing/2014/main" id="{23680B95-45B5-420D-BAC4-33423979264F}"/>
                  </a:ext>
                </a:extLst>
              </p:cNvPr>
              <p:cNvSpPr txBox="1">
                <a:spLocks noRot="1" noChangeAspect="1" noMove="1" noResize="1" noEditPoints="1" noAdjustHandles="1" noChangeArrowheads="1" noChangeShapeType="1" noTextEdit="1"/>
              </p:cNvSpPr>
              <p:nvPr/>
            </p:nvSpPr>
            <p:spPr>
              <a:xfrm>
                <a:off x="1354093" y="4470298"/>
                <a:ext cx="7257372" cy="861774"/>
              </a:xfrm>
              <a:prstGeom prst="rect">
                <a:avLst/>
              </a:prstGeom>
              <a:blipFill>
                <a:blip r:embed="rId5"/>
                <a:stretch>
                  <a:fillRect l="-3610" t="-16901" b="-3802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텍스트 상자 3">
                <a:extLst>
                  <a:ext uri="{FF2B5EF4-FFF2-40B4-BE49-F238E27FC236}">
                    <a16:creationId xmlns:a16="http://schemas.microsoft.com/office/drawing/2014/main" id="{28E6ADE0-F1F6-4D18-AE2C-4AAE9A64BE8D}"/>
                  </a:ext>
                </a:extLst>
              </p:cNvPr>
              <p:cNvSpPr txBox="1"/>
              <p:nvPr/>
            </p:nvSpPr>
            <p:spPr>
              <a:xfrm>
                <a:off x="1146995" y="5858405"/>
                <a:ext cx="15253406" cy="86177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altLang="ko-KR" sz="5000" b="1" spc="-150" dirty="0" smtClean="0">
                          <a:solidFill>
                            <a:srgbClr val="002856"/>
                          </a:solidFill>
                          <a:latin typeface="맑은 고딕" panose="020B0503020000020004" pitchFamily="50" charset="-127"/>
                          <a:cs typeface="Nanum Gothic Bold" charset="-127"/>
                        </a:rPr>
                        <m:t>▶</m:t>
                      </m:r>
                      <m:r>
                        <a:rPr lang="en-US" altLang="ko-KR" sz="5000" b="1" i="1" spc="-150" dirty="0" smtClean="0">
                          <a:solidFill>
                            <a:srgbClr val="002856"/>
                          </a:solidFill>
                          <a:latin typeface="Cambria Math" panose="02040503050406030204" pitchFamily="18" charset="0"/>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𝑬𝒏𝒄</m:t>
                      </m:r>
                      <m:d>
                        <m:d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d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𝒑𝒌</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𝒎</m:t>
                          </m:r>
                        </m:e>
                      </m:d>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d>
                        <m:d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dPr>
                        <m:e>
                          <m:sSub>
                            <m:sSub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sSub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𝒄</m:t>
                              </m:r>
                            </m:e>
                            <m: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𝟎</m:t>
                              </m:r>
                            </m:sub>
                          </m:s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 </m:t>
                          </m:r>
                          <m:sSub>
                            <m:sSub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sSub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𝒄</m:t>
                              </m:r>
                            </m:e>
                            <m: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𝟏</m:t>
                              </m:r>
                            </m:sub>
                          </m:sSub>
                        </m:e>
                      </m:d>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𝒃𝒗</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𝒑</m:t>
                      </m:r>
                      <m:sSub>
                        <m:sSub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sSub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𝒆</m:t>
                          </m:r>
                        </m:e>
                        <m: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𝟎</m:t>
                          </m:r>
                        </m:sub>
                      </m:s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𝒎</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𝒂𝒗</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𝒑</m:t>
                      </m:r>
                      <m:sSub>
                        <m:sSub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sSub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𝒆</m:t>
                          </m:r>
                        </m:e>
                        <m: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𝟏</m:t>
                          </m:r>
                        </m:sub>
                      </m:s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oMath>
                  </m:oMathPara>
                </a14:m>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mc:Choice>
        <mc:Fallback xmlns="">
          <p:sp>
            <p:nvSpPr>
              <p:cNvPr id="18" name="텍스트 상자 3">
                <a:extLst>
                  <a:ext uri="{FF2B5EF4-FFF2-40B4-BE49-F238E27FC236}">
                    <a16:creationId xmlns:a16="http://schemas.microsoft.com/office/drawing/2014/main" id="{28E6ADE0-F1F6-4D18-AE2C-4AAE9A64BE8D}"/>
                  </a:ext>
                </a:extLst>
              </p:cNvPr>
              <p:cNvSpPr txBox="1">
                <a:spLocks noRot="1" noChangeAspect="1" noMove="1" noResize="1" noEditPoints="1" noAdjustHandles="1" noChangeArrowheads="1" noChangeShapeType="1" noTextEdit="1"/>
              </p:cNvSpPr>
              <p:nvPr/>
            </p:nvSpPr>
            <p:spPr>
              <a:xfrm>
                <a:off x="1146995" y="5858405"/>
                <a:ext cx="15253406" cy="861774"/>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텍스트 상자 3">
                <a:extLst>
                  <a:ext uri="{FF2B5EF4-FFF2-40B4-BE49-F238E27FC236}">
                    <a16:creationId xmlns:a16="http://schemas.microsoft.com/office/drawing/2014/main" id="{B5188C24-E215-43D6-A194-6A276A10236C}"/>
                  </a:ext>
                </a:extLst>
              </p:cNvPr>
              <p:cNvSpPr txBox="1"/>
              <p:nvPr/>
            </p:nvSpPr>
            <p:spPr>
              <a:xfrm>
                <a:off x="1301675" y="7189176"/>
                <a:ext cx="13707535" cy="96084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altLang="ko-KR" sz="5000" b="1" spc="-150" dirty="0" smtClean="0">
                          <a:solidFill>
                            <a:srgbClr val="002856"/>
                          </a:solidFill>
                          <a:latin typeface="맑은 고딕" panose="020B0503020000020004" pitchFamily="50" charset="-127"/>
                          <a:cs typeface="Nanum Gothic Bold" charset="-127"/>
                        </a:rPr>
                        <m:t>▶</m:t>
                      </m:r>
                      <m:r>
                        <a:rPr lang="en-US" altLang="ko-KR" sz="5000" b="1" i="1" spc="-150" dirty="0" smtClean="0">
                          <a:solidFill>
                            <a:srgbClr val="002856"/>
                          </a:solidFill>
                          <a:latin typeface="Cambria Math" panose="02040503050406030204" pitchFamily="18" charset="0"/>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𝑫𝒆𝒄</m:t>
                      </m:r>
                      <m:d>
                        <m:d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d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𝒔𝒌</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𝒄</m:t>
                          </m:r>
                        </m:e>
                      </m:d>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𝒎</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d>
                        <m:d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dPr>
                        <m:e>
                          <m:d>
                            <m:d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dPr>
                            <m:e>
                              <m:sSub>
                                <m:sSub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sSub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𝒄</m:t>
                                  </m:r>
                                </m:e>
                                <m: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𝟎</m:t>
                                  </m:r>
                                </m:sub>
                              </m:s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sSub>
                                <m:sSub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sSubPr>
                                <m:e>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𝒄</m:t>
                                  </m:r>
                                </m:e>
                                <m: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𝟏</m:t>
                                  </m:r>
                                </m:sub>
                              </m:sSub>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𝒔</m:t>
                              </m:r>
                            </m:e>
                          </m:d>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𝒎𝒐𝒅</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𝒒</m:t>
                          </m:r>
                        </m:e>
                      </m:d>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𝒎𝒐𝒅</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𝒑</m:t>
                      </m:r>
                      <m: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t>)</m:t>
                      </m:r>
                    </m:oMath>
                  </m:oMathPara>
                </a14:m>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mc:Choice>
        <mc:Fallback xmlns="">
          <p:sp>
            <p:nvSpPr>
              <p:cNvPr id="20" name="텍스트 상자 3">
                <a:extLst>
                  <a:ext uri="{FF2B5EF4-FFF2-40B4-BE49-F238E27FC236}">
                    <a16:creationId xmlns:a16="http://schemas.microsoft.com/office/drawing/2014/main" id="{B5188C24-E215-43D6-A194-6A276A10236C}"/>
                  </a:ext>
                </a:extLst>
              </p:cNvPr>
              <p:cNvSpPr txBox="1">
                <a:spLocks noRot="1" noChangeAspect="1" noMove="1" noResize="1" noEditPoints="1" noAdjustHandles="1" noChangeArrowheads="1" noChangeShapeType="1" noTextEdit="1"/>
              </p:cNvSpPr>
              <p:nvPr/>
            </p:nvSpPr>
            <p:spPr>
              <a:xfrm>
                <a:off x="1301675" y="7189176"/>
                <a:ext cx="13707535" cy="960840"/>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텍스트 상자 3">
                <a:extLst>
                  <a:ext uri="{FF2B5EF4-FFF2-40B4-BE49-F238E27FC236}">
                    <a16:creationId xmlns:a16="http://schemas.microsoft.com/office/drawing/2014/main" id="{4E2167AF-B453-4936-B9E6-3F6044C2BCB3}"/>
                  </a:ext>
                </a:extLst>
              </p:cNvPr>
              <p:cNvSpPr txBox="1"/>
              <p:nvPr/>
            </p:nvSpPr>
            <p:spPr>
              <a:xfrm>
                <a:off x="11775278" y="4458220"/>
                <a:ext cx="11177548" cy="861774"/>
              </a:xfrm>
              <a:prstGeom prst="rect">
                <a:avLst/>
              </a:prstGeom>
              <a:noFill/>
            </p:spPr>
            <p:txBody>
              <a:bodyPr wrap="none" rtlCol="0">
                <a:spAutoFit/>
              </a:bodyPr>
              <a:lstStyle/>
              <a:p>
                <a:pPr algn="ctr"/>
                <a:r>
                  <a:rPr lang="en-US" altLang="ko-KR" sz="5000" b="1" spc="-150" dirty="0">
                    <a:solidFill>
                      <a:srgbClr val="002856"/>
                    </a:solidFill>
                    <a:latin typeface="맑은 고딕" panose="020B0503020000020004" pitchFamily="50" charset="-127"/>
                    <a:ea typeface="맑은 고딕" panose="020B0503020000020004" pitchFamily="50" charset="-127"/>
                    <a:cs typeface="Nanum Gothic Bold" charset="-127"/>
                  </a:rPr>
                  <a:t>▶ </a:t>
                </a:r>
                <a:r>
                  <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rPr>
                  <a:t>Public key </a:t>
                </a:r>
                <a14:m>
                  <m:oMath xmlns:m="http://schemas.openxmlformats.org/officeDocument/2006/math">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𝐩𝐤</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𝐚</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 </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𝐛</m:t>
                    </m:r>
                    <m:d>
                      <m:dPr>
                        <m:ctrlPr>
                          <a:rPr lang="en-US" altLang="ko-KR" sz="5000" b="1" i="1" spc="-150" smtClean="0">
                            <a:solidFill>
                              <a:srgbClr val="002856"/>
                            </a:solidFill>
                            <a:latin typeface="Cambria Math" panose="02040503050406030204" pitchFamily="18" charset="0"/>
                            <a:ea typeface="나눔고딕" panose="020D0604000000000000" pitchFamily="50" charset="-127"/>
                            <a:cs typeface="Nanum Gothic Bold" charset="-127"/>
                          </a:rPr>
                        </m:ctrlPr>
                      </m:dPr>
                      <m:e>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𝐚𝐬</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m:t>
                        </m:r>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𝐩𝐞</m:t>
                        </m:r>
                      </m:e>
                    </m:d>
                    <m:r>
                      <a:rPr lang="en-US" altLang="ko-KR" sz="5000" b="1" i="0" spc="-150" smtClean="0">
                        <a:solidFill>
                          <a:srgbClr val="002856"/>
                        </a:solidFill>
                        <a:latin typeface="Cambria Math" panose="02040503050406030204" pitchFamily="18" charset="0"/>
                        <a:ea typeface="나눔고딕" panose="020D0604000000000000" pitchFamily="50" charset="-127"/>
                        <a:cs typeface="Nanum Gothic Bold" charset="-127"/>
                      </a:rPr>
                      <m:t>)</m:t>
                    </m:r>
                  </m:oMath>
                </a14:m>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mc:Choice>
        <mc:Fallback xmlns="">
          <p:sp>
            <p:nvSpPr>
              <p:cNvPr id="22" name="텍스트 상자 3">
                <a:extLst>
                  <a:ext uri="{FF2B5EF4-FFF2-40B4-BE49-F238E27FC236}">
                    <a16:creationId xmlns:a16="http://schemas.microsoft.com/office/drawing/2014/main" id="{4E2167AF-B453-4936-B9E6-3F6044C2BCB3}"/>
                  </a:ext>
                </a:extLst>
              </p:cNvPr>
              <p:cNvSpPr txBox="1">
                <a:spLocks noRot="1" noChangeAspect="1" noMove="1" noResize="1" noEditPoints="1" noAdjustHandles="1" noChangeArrowheads="1" noChangeShapeType="1" noTextEdit="1"/>
              </p:cNvSpPr>
              <p:nvPr/>
            </p:nvSpPr>
            <p:spPr>
              <a:xfrm>
                <a:off x="11775278" y="4458220"/>
                <a:ext cx="11177548" cy="861774"/>
              </a:xfrm>
              <a:prstGeom prst="rect">
                <a:avLst/>
              </a:prstGeom>
              <a:blipFill>
                <a:blip r:embed="rId8"/>
                <a:stretch>
                  <a:fillRect l="-2182" t="-16901" b="-38028"/>
                </a:stretch>
              </a:blipFill>
            </p:spPr>
            <p:txBody>
              <a:bodyPr/>
              <a:lstStyle/>
              <a:p>
                <a:r>
                  <a:rPr lang="ko-KR" altLang="en-US">
                    <a:noFill/>
                  </a:rPr>
                  <a:t> </a:t>
                </a:r>
              </a:p>
            </p:txBody>
          </p:sp>
        </mc:Fallback>
      </mc:AlternateContent>
      <p:sp>
        <p:nvSpPr>
          <p:cNvPr id="2" name="TextBox 1">
            <a:extLst>
              <a:ext uri="{FF2B5EF4-FFF2-40B4-BE49-F238E27FC236}">
                <a16:creationId xmlns:a16="http://schemas.microsoft.com/office/drawing/2014/main" id="{E305595C-8706-430D-B88E-B8BD3D3E409B}"/>
              </a:ext>
            </a:extLst>
          </p:cNvPr>
          <p:cNvSpPr txBox="1"/>
          <p:nvPr/>
        </p:nvSpPr>
        <p:spPr>
          <a:xfrm>
            <a:off x="1366950" y="9625313"/>
            <a:ext cx="17855081"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Pros : Efficient and precise calculating(Add, </a:t>
            </a:r>
            <a:r>
              <a:rPr lang="en-US" altLang="ko-KR" sz="5000" b="1" spc="-150" dirty="0" err="1">
                <a:solidFill>
                  <a:srgbClr val="002856"/>
                </a:solidFill>
                <a:latin typeface="맑은 고딕" panose="020B0503020000020004" pitchFamily="50" charset="-127"/>
                <a:cs typeface="Nanum Gothic Bold" charset="-127"/>
              </a:rPr>
              <a:t>Mul</a:t>
            </a:r>
            <a:r>
              <a:rPr lang="en-US" altLang="ko-KR" sz="5000" b="1" spc="-150" dirty="0">
                <a:solidFill>
                  <a:srgbClr val="002856"/>
                </a:solidFill>
                <a:latin typeface="맑은 고딕" panose="020B0503020000020004" pitchFamily="50" charset="-127"/>
                <a:cs typeface="Nanum Gothic Bold" charset="-127"/>
              </a:rPr>
              <a:t>) at integer</a:t>
            </a:r>
          </a:p>
        </p:txBody>
      </p:sp>
      <p:sp>
        <p:nvSpPr>
          <p:cNvPr id="3" name="TextBox 2">
            <a:extLst>
              <a:ext uri="{FF2B5EF4-FFF2-40B4-BE49-F238E27FC236}">
                <a16:creationId xmlns:a16="http://schemas.microsoft.com/office/drawing/2014/main" id="{E1A2DC76-5B64-4ED4-A564-6A23FF707FE1}"/>
              </a:ext>
            </a:extLst>
          </p:cNvPr>
          <p:cNvSpPr txBox="1"/>
          <p:nvPr/>
        </p:nvSpPr>
        <p:spPr>
          <a:xfrm>
            <a:off x="1366950" y="10839603"/>
            <a:ext cx="17953889" cy="1631216"/>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Cons : Impossible to calculate at real and complex number.</a:t>
            </a:r>
            <a:endParaRPr lang="ko-KR" altLang="en-US" sz="5000" dirty="0"/>
          </a:p>
          <a:p>
            <a:endParaRPr lang="ko-KR" altLang="en-US" sz="5000" dirty="0"/>
          </a:p>
        </p:txBody>
      </p:sp>
    </p:spTree>
    <p:extLst>
      <p:ext uri="{BB962C8B-B14F-4D97-AF65-F5344CB8AC3E}">
        <p14:creationId xmlns:p14="http://schemas.microsoft.com/office/powerpoint/2010/main" val="195654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305433" y="1424966"/>
            <a:ext cx="21814327" cy="2246769"/>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FHEW Scheme (2014)</a:t>
            </a:r>
          </a:p>
          <a:p>
            <a:pPr>
              <a:defRPr/>
            </a:pPr>
            <a:r>
              <a:rPr lang="en-US" altLang="ko-KR" sz="5000" b="1" dirty="0">
                <a:solidFill>
                  <a:srgbClr val="002856"/>
                </a:solidFill>
                <a:latin typeface="나눔고딕" panose="020D0604000000000000" pitchFamily="50" charset="-127"/>
                <a:ea typeface="나눔고딕" panose="020D0604000000000000" pitchFamily="50" charset="-127"/>
                <a:cs typeface="Nanum Gothic ExtraBold" charset="-127"/>
              </a:rPr>
              <a:t>Leo </a:t>
            </a:r>
            <a:r>
              <a:rPr lang="en-US" altLang="ko-KR" sz="5000" b="1" dirty="0" err="1">
                <a:solidFill>
                  <a:srgbClr val="002856"/>
                </a:solidFill>
                <a:latin typeface="나눔고딕" panose="020D0604000000000000" pitchFamily="50" charset="-127"/>
                <a:ea typeface="나눔고딕" panose="020D0604000000000000" pitchFamily="50" charset="-127"/>
                <a:cs typeface="Nanum Gothic ExtraBold" charset="-127"/>
              </a:rPr>
              <a:t>Ducas</a:t>
            </a:r>
            <a:r>
              <a:rPr lang="en-US" altLang="ko-KR" sz="5000" b="1" dirty="0">
                <a:solidFill>
                  <a:srgbClr val="002856"/>
                </a:solidFill>
                <a:latin typeface="나눔고딕" panose="020D0604000000000000" pitchFamily="50" charset="-127"/>
                <a:ea typeface="나눔고딕" panose="020D0604000000000000" pitchFamily="50" charset="-127"/>
                <a:cs typeface="Nanum Gothic ExtraBold" charset="-127"/>
              </a:rPr>
              <a:t>, Daniele </a:t>
            </a:r>
            <a:r>
              <a:rPr lang="en-US" altLang="ko-KR" sz="5000" b="1" dirty="0" err="1">
                <a:solidFill>
                  <a:srgbClr val="002856"/>
                </a:solidFill>
                <a:latin typeface="나눔고딕" panose="020D0604000000000000" pitchFamily="50" charset="-127"/>
                <a:ea typeface="나눔고딕" panose="020D0604000000000000" pitchFamily="50" charset="-127"/>
                <a:cs typeface="Nanum Gothic ExtraBold" charset="-127"/>
              </a:rPr>
              <a:t>Micciancio</a:t>
            </a:r>
            <a:endParaRPr lang="en-US" altLang="ko-KR" sz="50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11" name="직선 연결선[R] 10"/>
          <p:cNvCxnSpPr/>
          <p:nvPr/>
        </p:nvCxnSpPr>
        <p:spPr>
          <a:xfrm>
            <a:off x="1119188" y="12514151"/>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764235"/>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7</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787856"/>
            <a:ext cx="2222311" cy="234930"/>
          </a:xfrm>
          <a:prstGeom prst="rect">
            <a:avLst/>
          </a:prstGeom>
        </p:spPr>
      </p:pic>
      <p:sp>
        <p:nvSpPr>
          <p:cNvPr id="2" name="TextBox 1">
            <a:extLst>
              <a:ext uri="{FF2B5EF4-FFF2-40B4-BE49-F238E27FC236}">
                <a16:creationId xmlns:a16="http://schemas.microsoft.com/office/drawing/2014/main" id="{E305595C-8706-430D-B88E-B8BD3D3E409B}"/>
              </a:ext>
            </a:extLst>
          </p:cNvPr>
          <p:cNvSpPr txBox="1"/>
          <p:nvPr/>
        </p:nvSpPr>
        <p:spPr>
          <a:xfrm>
            <a:off x="1366950" y="8420557"/>
            <a:ext cx="3889270"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Pros : fast</a:t>
            </a:r>
          </a:p>
        </p:txBody>
      </p:sp>
      <p:sp>
        <p:nvSpPr>
          <p:cNvPr id="3" name="TextBox 2">
            <a:extLst>
              <a:ext uri="{FF2B5EF4-FFF2-40B4-BE49-F238E27FC236}">
                <a16:creationId xmlns:a16="http://schemas.microsoft.com/office/drawing/2014/main" id="{E1A2DC76-5B64-4ED4-A564-6A23FF707FE1}"/>
              </a:ext>
            </a:extLst>
          </p:cNvPr>
          <p:cNvSpPr txBox="1"/>
          <p:nvPr/>
        </p:nvSpPr>
        <p:spPr>
          <a:xfrm>
            <a:off x="1366950" y="9574169"/>
            <a:ext cx="13422264" cy="1631216"/>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Cons : can use only NAND operation at bit</a:t>
            </a:r>
            <a:endParaRPr lang="ko-KR" altLang="en-US" sz="5000" dirty="0"/>
          </a:p>
          <a:p>
            <a:endParaRPr lang="ko-KR" altLang="en-US" sz="5000" dirty="0"/>
          </a:p>
        </p:txBody>
      </p:sp>
      <p:sp>
        <p:nvSpPr>
          <p:cNvPr id="19" name="TextBox 18">
            <a:extLst>
              <a:ext uri="{FF2B5EF4-FFF2-40B4-BE49-F238E27FC236}">
                <a16:creationId xmlns:a16="http://schemas.microsoft.com/office/drawing/2014/main" id="{FF76DB59-82EA-438D-B575-8D45FBF21C00}"/>
              </a:ext>
            </a:extLst>
          </p:cNvPr>
          <p:cNvSpPr txBox="1"/>
          <p:nvPr/>
        </p:nvSpPr>
        <p:spPr>
          <a:xfrm>
            <a:off x="1366950" y="4962095"/>
            <a:ext cx="12850056"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Feature : New fast </a:t>
            </a:r>
            <a:r>
              <a:rPr lang="en-US" altLang="ko-KR" sz="5000" b="1" spc="-150" dirty="0" err="1">
                <a:solidFill>
                  <a:srgbClr val="002856"/>
                </a:solidFill>
                <a:latin typeface="맑은 고딕" panose="020B0503020000020004" pitchFamily="50" charset="-127"/>
                <a:cs typeface="Nanum Gothic Bold" charset="-127"/>
              </a:rPr>
              <a:t>boostrapping</a:t>
            </a:r>
            <a:r>
              <a:rPr lang="en-US" altLang="ko-KR" sz="5000" b="1" spc="-150" dirty="0">
                <a:solidFill>
                  <a:srgbClr val="002856"/>
                </a:solidFill>
                <a:latin typeface="맑은 고딕" panose="020B0503020000020004" pitchFamily="50" charset="-127"/>
                <a:cs typeface="Nanum Gothic Bold" charset="-127"/>
              </a:rPr>
              <a:t> method</a:t>
            </a:r>
          </a:p>
        </p:txBody>
      </p:sp>
      <p:sp>
        <p:nvSpPr>
          <p:cNvPr id="21" name="텍스트 상자 3">
            <a:extLst>
              <a:ext uri="{FF2B5EF4-FFF2-40B4-BE49-F238E27FC236}">
                <a16:creationId xmlns:a16="http://schemas.microsoft.com/office/drawing/2014/main" id="{3B0655C5-B90D-434D-B748-2489C6FBBF8D}"/>
              </a:ext>
            </a:extLst>
          </p:cNvPr>
          <p:cNvSpPr txBox="1"/>
          <p:nvPr/>
        </p:nvSpPr>
        <p:spPr>
          <a:xfrm>
            <a:off x="2101961" y="6001032"/>
            <a:ext cx="18943968" cy="861774"/>
          </a:xfrm>
          <a:prstGeom prst="rect">
            <a:avLst/>
          </a:prstGeom>
          <a:noFill/>
        </p:spPr>
        <p:txBody>
          <a:bodyPr wrap="none" rtlCol="0">
            <a:spAutoFit/>
          </a:bodyPr>
          <a:lstStyle/>
          <a:p>
            <a:pPr algn="ctr"/>
            <a:r>
              <a:rPr lang="en-US" altLang="ko-KR" sz="5000" b="1" spc="-150" dirty="0">
                <a:solidFill>
                  <a:srgbClr val="002856"/>
                </a:solidFill>
                <a:latin typeface="맑은 고딕" panose="020B0503020000020004" pitchFamily="50" charset="-127"/>
                <a:cs typeface="Nanum Gothic Bold" charset="-127"/>
              </a:rPr>
              <a:t>Establish a fully homomorphic encryption without </a:t>
            </a:r>
            <a:r>
              <a:rPr lang="en-US" altLang="ko-KR" sz="5000" b="1" spc="-150" dirty="0" err="1">
                <a:solidFill>
                  <a:srgbClr val="002856"/>
                </a:solidFill>
                <a:latin typeface="맑은 고딕" panose="020B0503020000020004" pitchFamily="50" charset="-127"/>
                <a:cs typeface="Nanum Gothic Bold" charset="-127"/>
              </a:rPr>
              <a:t>relinearization</a:t>
            </a:r>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p:spTree>
    <p:extLst>
      <p:ext uri="{BB962C8B-B14F-4D97-AF65-F5344CB8AC3E}">
        <p14:creationId xmlns:p14="http://schemas.microsoft.com/office/powerpoint/2010/main" val="254044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305433" y="1424966"/>
            <a:ext cx="21814327" cy="2154436"/>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TFHE Scheme (2016)</a:t>
            </a:r>
          </a:p>
          <a:p>
            <a:pPr>
              <a:defRPr/>
            </a:pPr>
            <a:r>
              <a:rPr lang="en-US" altLang="ko-KR" sz="4300" b="1" dirty="0">
                <a:solidFill>
                  <a:srgbClr val="002856"/>
                </a:solidFill>
                <a:latin typeface="나눔고딕" panose="020D0604000000000000" pitchFamily="50" charset="-127"/>
                <a:ea typeface="나눔고딕" panose="020D0604000000000000" pitchFamily="50" charset="-127"/>
                <a:cs typeface="Nanum Gothic ExtraBold" charset="-127"/>
              </a:rPr>
              <a:t>Ilaria </a:t>
            </a:r>
            <a:r>
              <a:rPr lang="en-US" altLang="ko-KR" sz="4300" b="1" dirty="0" err="1">
                <a:solidFill>
                  <a:srgbClr val="002856"/>
                </a:solidFill>
                <a:latin typeface="나눔고딕" panose="020D0604000000000000" pitchFamily="50" charset="-127"/>
                <a:ea typeface="나눔고딕" panose="020D0604000000000000" pitchFamily="50" charset="-127"/>
                <a:cs typeface="Nanum Gothic ExtraBold" charset="-127"/>
              </a:rPr>
              <a:t>Chillotti</a:t>
            </a:r>
            <a:r>
              <a:rPr lang="en-US" altLang="ko-KR" sz="4300" b="1" dirty="0">
                <a:solidFill>
                  <a:srgbClr val="002856"/>
                </a:solidFill>
                <a:latin typeface="나눔고딕" panose="020D0604000000000000" pitchFamily="50" charset="-127"/>
                <a:ea typeface="나눔고딕" panose="020D0604000000000000" pitchFamily="50" charset="-127"/>
                <a:cs typeface="Nanum Gothic ExtraBold" charset="-127"/>
              </a:rPr>
              <a:t>, Nicolas Gama, </a:t>
            </a:r>
            <a:r>
              <a:rPr lang="en-US" altLang="ko-KR" sz="4300" b="1" dirty="0" err="1">
                <a:solidFill>
                  <a:srgbClr val="002856"/>
                </a:solidFill>
                <a:latin typeface="나눔고딕" panose="020D0604000000000000" pitchFamily="50" charset="-127"/>
                <a:ea typeface="나눔고딕" panose="020D0604000000000000" pitchFamily="50" charset="-127"/>
                <a:cs typeface="Nanum Gothic ExtraBold" charset="-127"/>
              </a:rPr>
              <a:t>Mariya</a:t>
            </a:r>
            <a:r>
              <a:rPr lang="en-US" altLang="ko-KR" sz="4300" b="1" dirty="0">
                <a:solidFill>
                  <a:srgbClr val="002856"/>
                </a:solidFill>
                <a:latin typeface="나눔고딕" panose="020D0604000000000000" pitchFamily="50" charset="-127"/>
                <a:ea typeface="나눔고딕" panose="020D0604000000000000" pitchFamily="50" charset="-127"/>
                <a:cs typeface="Nanum Gothic ExtraBold" charset="-127"/>
              </a:rPr>
              <a:t> Georgieva, Malika </a:t>
            </a:r>
            <a:r>
              <a:rPr lang="en-US" altLang="ko-KR" sz="4300" b="1" dirty="0" err="1">
                <a:solidFill>
                  <a:srgbClr val="002856"/>
                </a:solidFill>
                <a:latin typeface="나눔고딕" panose="020D0604000000000000" pitchFamily="50" charset="-127"/>
                <a:ea typeface="나눔고딕" panose="020D0604000000000000" pitchFamily="50" charset="-127"/>
                <a:cs typeface="Nanum Gothic ExtraBold" charset="-127"/>
              </a:rPr>
              <a:t>Izabachene</a:t>
            </a:r>
            <a:endParaRPr lang="en-US" altLang="ko-KR" sz="43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cxnSp>
        <p:nvCxnSpPr>
          <p:cNvPr id="11" name="직선 연결선[R] 10"/>
          <p:cNvCxnSpPr/>
          <p:nvPr/>
        </p:nvCxnSpPr>
        <p:spPr>
          <a:xfrm>
            <a:off x="1119188" y="12514151"/>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764235"/>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8</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787856"/>
            <a:ext cx="2222311" cy="234930"/>
          </a:xfrm>
          <a:prstGeom prst="rect">
            <a:avLst/>
          </a:prstGeom>
        </p:spPr>
      </p:pic>
      <p:sp>
        <p:nvSpPr>
          <p:cNvPr id="2" name="TextBox 1">
            <a:extLst>
              <a:ext uri="{FF2B5EF4-FFF2-40B4-BE49-F238E27FC236}">
                <a16:creationId xmlns:a16="http://schemas.microsoft.com/office/drawing/2014/main" id="{E305595C-8706-430D-B88E-B8BD3D3E409B}"/>
              </a:ext>
            </a:extLst>
          </p:cNvPr>
          <p:cNvSpPr txBox="1"/>
          <p:nvPr/>
        </p:nvSpPr>
        <p:spPr>
          <a:xfrm>
            <a:off x="1366950" y="8420557"/>
            <a:ext cx="5609356"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Pros : more fast</a:t>
            </a:r>
          </a:p>
        </p:txBody>
      </p:sp>
      <p:sp>
        <p:nvSpPr>
          <p:cNvPr id="3" name="TextBox 2">
            <a:extLst>
              <a:ext uri="{FF2B5EF4-FFF2-40B4-BE49-F238E27FC236}">
                <a16:creationId xmlns:a16="http://schemas.microsoft.com/office/drawing/2014/main" id="{E1A2DC76-5B64-4ED4-A564-6A23FF707FE1}"/>
              </a:ext>
            </a:extLst>
          </p:cNvPr>
          <p:cNvSpPr txBox="1"/>
          <p:nvPr/>
        </p:nvSpPr>
        <p:spPr>
          <a:xfrm>
            <a:off x="1366950" y="9574169"/>
            <a:ext cx="13422264" cy="1631216"/>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Cons : can use only NAND operation at bit</a:t>
            </a:r>
            <a:endParaRPr lang="ko-KR" altLang="en-US" sz="5000" dirty="0"/>
          </a:p>
          <a:p>
            <a:endParaRPr lang="ko-KR" altLang="en-US" sz="5000" dirty="0"/>
          </a:p>
        </p:txBody>
      </p:sp>
      <p:sp>
        <p:nvSpPr>
          <p:cNvPr id="19" name="TextBox 18">
            <a:extLst>
              <a:ext uri="{FF2B5EF4-FFF2-40B4-BE49-F238E27FC236}">
                <a16:creationId xmlns:a16="http://schemas.microsoft.com/office/drawing/2014/main" id="{FF76DB59-82EA-438D-B575-8D45FBF21C00}"/>
              </a:ext>
            </a:extLst>
          </p:cNvPr>
          <p:cNvSpPr txBox="1"/>
          <p:nvPr/>
        </p:nvSpPr>
        <p:spPr>
          <a:xfrm>
            <a:off x="1366950" y="4962095"/>
            <a:ext cx="11164723"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Feature : upgrade version of FHEW</a:t>
            </a:r>
          </a:p>
        </p:txBody>
      </p:sp>
      <p:sp>
        <p:nvSpPr>
          <p:cNvPr id="21" name="텍스트 상자 3">
            <a:extLst>
              <a:ext uri="{FF2B5EF4-FFF2-40B4-BE49-F238E27FC236}">
                <a16:creationId xmlns:a16="http://schemas.microsoft.com/office/drawing/2014/main" id="{3B0655C5-B90D-434D-B748-2489C6FBBF8D}"/>
              </a:ext>
            </a:extLst>
          </p:cNvPr>
          <p:cNvSpPr txBox="1"/>
          <p:nvPr/>
        </p:nvSpPr>
        <p:spPr>
          <a:xfrm>
            <a:off x="4824653" y="5892129"/>
            <a:ext cx="12790682" cy="861774"/>
          </a:xfrm>
          <a:prstGeom prst="rect">
            <a:avLst/>
          </a:prstGeom>
          <a:noFill/>
        </p:spPr>
        <p:txBody>
          <a:bodyPr wrap="none" rtlCol="0">
            <a:spAutoFit/>
          </a:bodyPr>
          <a:lstStyle/>
          <a:p>
            <a:pPr algn="ctr"/>
            <a:r>
              <a:rPr lang="en-US" altLang="ko-KR" sz="5000" b="1" spc="-150" dirty="0">
                <a:solidFill>
                  <a:srgbClr val="002856"/>
                </a:solidFill>
                <a:latin typeface="맑은 고딕" panose="020B0503020000020004" pitchFamily="50" charset="-127"/>
                <a:cs typeface="Nanum Gothic Bold" charset="-127"/>
              </a:rPr>
              <a:t>Less than 1 second -&gt; Less than 0.1 second</a:t>
            </a:r>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p:spTree>
    <p:extLst>
      <p:ext uri="{BB962C8B-B14F-4D97-AF65-F5344CB8AC3E}">
        <p14:creationId xmlns:p14="http://schemas.microsoft.com/office/powerpoint/2010/main" val="80320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1301675" y="1201849"/>
            <a:ext cx="21814327" cy="2246769"/>
          </a:xfrm>
          <a:prstGeom prst="rect">
            <a:avLst/>
          </a:prstGeom>
        </p:spPr>
        <p:txBody>
          <a:bodyPr wrap="square">
            <a:spAutoFit/>
          </a:bodyPr>
          <a:lstStyle/>
          <a:p>
            <a:pPr>
              <a:defRPr/>
            </a:pPr>
            <a:r>
              <a:rPr lang="en-US" altLang="ko-KR" sz="9000" b="1" dirty="0">
                <a:solidFill>
                  <a:srgbClr val="002856"/>
                </a:solidFill>
                <a:latin typeface="나눔고딕" panose="020D0604000000000000" pitchFamily="50" charset="-127"/>
                <a:ea typeface="나눔고딕" panose="020D0604000000000000" pitchFamily="50" charset="-127"/>
                <a:cs typeface="Nanum Gothic ExtraBold" charset="-127"/>
              </a:rPr>
              <a:t>CKKS Scheme (2017)</a:t>
            </a:r>
          </a:p>
          <a:p>
            <a:pPr>
              <a:defRPr/>
            </a:pPr>
            <a:r>
              <a:rPr lang="en-US" altLang="ko-KR" sz="4500" b="1" dirty="0" err="1">
                <a:solidFill>
                  <a:srgbClr val="002856"/>
                </a:solidFill>
                <a:latin typeface="나눔고딕" panose="020D0604000000000000" pitchFamily="50" charset="-127"/>
                <a:ea typeface="나눔고딕" panose="020D0604000000000000" pitchFamily="50" charset="-127"/>
                <a:cs typeface="Nanum Gothic ExtraBold" charset="-127"/>
              </a:rPr>
              <a:t>JungHee</a:t>
            </a: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 </a:t>
            </a:r>
            <a:r>
              <a:rPr lang="en-US" altLang="ko-KR" sz="4500" b="1" dirty="0" err="1">
                <a:solidFill>
                  <a:srgbClr val="002856"/>
                </a:solidFill>
                <a:latin typeface="나눔고딕" panose="020D0604000000000000" pitchFamily="50" charset="-127"/>
                <a:ea typeface="나눔고딕" panose="020D0604000000000000" pitchFamily="50" charset="-127"/>
                <a:cs typeface="Nanum Gothic ExtraBold" charset="-127"/>
              </a:rPr>
              <a:t>Cheon</a:t>
            </a: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 Andrey Kim, </a:t>
            </a:r>
            <a:r>
              <a:rPr lang="en-US" altLang="ko-KR" sz="4500" b="1" dirty="0" err="1">
                <a:solidFill>
                  <a:srgbClr val="002856"/>
                </a:solidFill>
                <a:latin typeface="나눔고딕" panose="020D0604000000000000" pitchFamily="50" charset="-127"/>
                <a:ea typeface="나눔고딕" panose="020D0604000000000000" pitchFamily="50" charset="-127"/>
                <a:cs typeface="Nanum Gothic ExtraBold" charset="-127"/>
              </a:rPr>
              <a:t>Miran</a:t>
            </a: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 Kim, </a:t>
            </a:r>
            <a:r>
              <a:rPr lang="en-US" altLang="ko-KR" sz="4500" b="1" dirty="0" err="1">
                <a:solidFill>
                  <a:srgbClr val="002856"/>
                </a:solidFill>
                <a:latin typeface="나눔고딕" panose="020D0604000000000000" pitchFamily="50" charset="-127"/>
                <a:ea typeface="나눔고딕" panose="020D0604000000000000" pitchFamily="50" charset="-127"/>
                <a:cs typeface="Nanum Gothic ExtraBold" charset="-127"/>
              </a:rPr>
              <a:t>Yongsoo</a:t>
            </a:r>
            <a:r>
              <a:rPr lang="en-US" altLang="ko-KR" sz="4500" b="1" dirty="0">
                <a:solidFill>
                  <a:srgbClr val="002856"/>
                </a:solidFill>
                <a:latin typeface="나눔고딕" panose="020D0604000000000000" pitchFamily="50" charset="-127"/>
                <a:ea typeface="나눔고딕" panose="020D0604000000000000" pitchFamily="50" charset="-127"/>
                <a:cs typeface="Nanum Gothic ExtraBold" charset="-127"/>
              </a:rPr>
              <a:t> Song</a:t>
            </a:r>
          </a:p>
        </p:txBody>
      </p:sp>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grpSp>
        <p:nvGrpSpPr>
          <p:cNvPr id="9" name="그룹 8"/>
          <p:cNvGrpSpPr/>
          <p:nvPr/>
        </p:nvGrpSpPr>
        <p:grpSpPr>
          <a:xfrm>
            <a:off x="-1" y="-1"/>
            <a:ext cx="24382413" cy="1855429"/>
            <a:chOff x="-1" y="-1"/>
            <a:chExt cx="24382413" cy="1855429"/>
          </a:xfrm>
        </p:grpSpPr>
        <p:sp>
          <p:nvSpPr>
            <p:cNvPr id="10" name="직사각형 9"/>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3"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9</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15" name="그림 14"/>
          <p:cNvPicPr>
            <a:picLocks noChangeAspect="1"/>
          </p:cNvPicPr>
          <p:nvPr/>
        </p:nvPicPr>
        <p:blipFill>
          <a:blip r:embed="rId4"/>
          <a:stretch>
            <a:fillRect/>
          </a:stretch>
        </p:blipFill>
        <p:spPr>
          <a:xfrm>
            <a:off x="21059690" y="12869565"/>
            <a:ext cx="2222311" cy="234930"/>
          </a:xfrm>
          <a:prstGeom prst="rect">
            <a:avLst/>
          </a:prstGeom>
        </p:spPr>
      </p:pic>
      <p:sp>
        <p:nvSpPr>
          <p:cNvPr id="17" name="텍스트 상자 3">
            <a:extLst>
              <a:ext uri="{FF2B5EF4-FFF2-40B4-BE49-F238E27FC236}">
                <a16:creationId xmlns:a16="http://schemas.microsoft.com/office/drawing/2014/main" id="{23680B95-45B5-420D-BAC4-33423979264F}"/>
              </a:ext>
            </a:extLst>
          </p:cNvPr>
          <p:cNvSpPr txBox="1"/>
          <p:nvPr/>
        </p:nvSpPr>
        <p:spPr>
          <a:xfrm>
            <a:off x="573697" y="7406801"/>
            <a:ext cx="17899452" cy="1631216"/>
          </a:xfrm>
          <a:prstGeom prst="rect">
            <a:avLst/>
          </a:prstGeom>
          <a:noFill/>
        </p:spPr>
        <p:txBody>
          <a:bodyPr wrap="none" rtlCol="0">
            <a:spAutoFit/>
          </a:bodyPr>
          <a:lstStyle/>
          <a:p>
            <a:pPr algn="ctr"/>
            <a:r>
              <a:rPr lang="en-US" altLang="ko-KR" sz="5000" b="1" spc="-150" dirty="0">
                <a:solidFill>
                  <a:srgbClr val="002856"/>
                </a:solidFill>
                <a:latin typeface="맑은 고딕" panose="020B0503020000020004" pitchFamily="50" charset="-127"/>
                <a:cs typeface="Nanum Gothic Bold" charset="-127"/>
              </a:rPr>
              <a:t>▶ </a:t>
            </a:r>
            <a:r>
              <a:rPr lang="en-US" altLang="ko-KR" sz="5000" b="1" spc="-150" dirty="0">
                <a:solidFill>
                  <a:srgbClr val="002856"/>
                </a:solidFill>
                <a:latin typeface="맑은 고딕" panose="020B0503020000020004" pitchFamily="50" charset="-127"/>
                <a:ea typeface="나눔고딕" panose="020D0604000000000000" pitchFamily="50" charset="-127"/>
                <a:cs typeface="Nanum Gothic Bold" charset="-127"/>
              </a:rPr>
              <a:t>Main idea : treat an encryption noise as part of error </a:t>
            </a:r>
          </a:p>
          <a:p>
            <a:pPr algn="ctr"/>
            <a:r>
              <a:rPr lang="en-US" altLang="ko-KR" sz="5000" b="1" spc="-150" dirty="0">
                <a:solidFill>
                  <a:srgbClr val="002856"/>
                </a:solidFill>
                <a:latin typeface="맑은 고딕" panose="020B0503020000020004" pitchFamily="50" charset="-127"/>
                <a:ea typeface="나눔고딕" panose="020D0604000000000000" pitchFamily="50" charset="-127"/>
                <a:cs typeface="Nanum Gothic Bold" charset="-127"/>
              </a:rPr>
              <a:t>                         occurring during approximate computation</a:t>
            </a:r>
            <a:endParaRPr lang="en-US" altLang="ko-KR" sz="5000" b="1" spc="-150"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2" name="TextBox 1">
            <a:extLst>
              <a:ext uri="{FF2B5EF4-FFF2-40B4-BE49-F238E27FC236}">
                <a16:creationId xmlns:a16="http://schemas.microsoft.com/office/drawing/2014/main" id="{E305595C-8706-430D-B88E-B8BD3D3E409B}"/>
              </a:ext>
            </a:extLst>
          </p:cNvPr>
          <p:cNvSpPr txBox="1"/>
          <p:nvPr/>
        </p:nvSpPr>
        <p:spPr>
          <a:xfrm>
            <a:off x="1366950" y="9625313"/>
            <a:ext cx="19225648"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Pros : It is possible calculate real and complex number quickly </a:t>
            </a:r>
          </a:p>
        </p:txBody>
      </p:sp>
      <p:sp>
        <p:nvSpPr>
          <p:cNvPr id="3" name="TextBox 2">
            <a:extLst>
              <a:ext uri="{FF2B5EF4-FFF2-40B4-BE49-F238E27FC236}">
                <a16:creationId xmlns:a16="http://schemas.microsoft.com/office/drawing/2014/main" id="{E1A2DC76-5B64-4ED4-A564-6A23FF707FE1}"/>
              </a:ext>
            </a:extLst>
          </p:cNvPr>
          <p:cNvSpPr txBox="1"/>
          <p:nvPr/>
        </p:nvSpPr>
        <p:spPr>
          <a:xfrm>
            <a:off x="1366950" y="10839603"/>
            <a:ext cx="10617074"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Cons : It can’t precise calculation.</a:t>
            </a:r>
            <a:endParaRPr lang="ko-KR" altLang="en-US" sz="5000" dirty="0"/>
          </a:p>
        </p:txBody>
      </p:sp>
      <p:sp>
        <p:nvSpPr>
          <p:cNvPr id="19" name="TextBox 18">
            <a:extLst>
              <a:ext uri="{FF2B5EF4-FFF2-40B4-BE49-F238E27FC236}">
                <a16:creationId xmlns:a16="http://schemas.microsoft.com/office/drawing/2014/main" id="{EDC0B49B-A228-41CF-B342-FA7E1A64ACC9}"/>
              </a:ext>
            </a:extLst>
          </p:cNvPr>
          <p:cNvSpPr txBox="1"/>
          <p:nvPr/>
        </p:nvSpPr>
        <p:spPr>
          <a:xfrm>
            <a:off x="1301675" y="5909907"/>
            <a:ext cx="17412267"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Rescaling : truncates a ciphertext into a smaller modulus</a:t>
            </a:r>
          </a:p>
        </p:txBody>
      </p:sp>
      <p:sp>
        <p:nvSpPr>
          <p:cNvPr id="21" name="TextBox 20">
            <a:extLst>
              <a:ext uri="{FF2B5EF4-FFF2-40B4-BE49-F238E27FC236}">
                <a16:creationId xmlns:a16="http://schemas.microsoft.com/office/drawing/2014/main" id="{1293939F-05B0-4370-ADA1-0842F368BDC8}"/>
              </a:ext>
            </a:extLst>
          </p:cNvPr>
          <p:cNvSpPr txBox="1"/>
          <p:nvPr/>
        </p:nvSpPr>
        <p:spPr>
          <a:xfrm>
            <a:off x="1301675" y="4631818"/>
            <a:ext cx="19264633" cy="861774"/>
          </a:xfrm>
          <a:prstGeom prst="rect">
            <a:avLst/>
          </a:prstGeom>
          <a:noFill/>
        </p:spPr>
        <p:txBody>
          <a:bodyPr wrap="none" rtlCol="0">
            <a:spAutoFit/>
          </a:bodyPr>
          <a:lstStyle/>
          <a:p>
            <a:r>
              <a:rPr lang="en-US" altLang="ko-KR" sz="5000" b="1" spc="-150" dirty="0">
                <a:solidFill>
                  <a:srgbClr val="002856"/>
                </a:solidFill>
                <a:latin typeface="맑은 고딕" panose="020B0503020000020004" pitchFamily="50" charset="-127"/>
                <a:cs typeface="Nanum Gothic Bold" charset="-127"/>
              </a:rPr>
              <a:t>▶ Feature : Approximate arithmetic -&gt; quick -&gt; machine learning</a:t>
            </a:r>
          </a:p>
        </p:txBody>
      </p:sp>
    </p:spTree>
    <p:extLst>
      <p:ext uri="{BB962C8B-B14F-4D97-AF65-F5344CB8AC3E}">
        <p14:creationId xmlns:p14="http://schemas.microsoft.com/office/powerpoint/2010/main" val="228077402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1955</TotalTime>
  <Words>1984</Words>
  <Application>Microsoft Office PowerPoint</Application>
  <PresentationFormat>사용자 지정</PresentationFormat>
  <Paragraphs>217</Paragraphs>
  <Slides>16</Slides>
  <Notes>16</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16</vt:i4>
      </vt:variant>
    </vt:vector>
  </HeadingPairs>
  <TitlesOfParts>
    <vt:vector size="28" baseType="lpstr">
      <vt:lpstr>HancomEQN</vt:lpstr>
      <vt:lpstr>Nanum Gothic Bold</vt:lpstr>
      <vt:lpstr>Nanum Gothic ExtraBold</vt:lpstr>
      <vt:lpstr>NanumGothic Regular</vt:lpstr>
      <vt:lpstr>나눔고딕</vt:lpstr>
      <vt:lpstr>맑은 고딕</vt:lpstr>
      <vt:lpstr>Arial</vt:lpstr>
      <vt:lpstr>Calibri</vt:lpstr>
      <vt:lpstr>Calibri Light</vt:lpstr>
      <vt:lpstr>Cambria Math</vt:lpstr>
      <vt:lpstr>Noto Sans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이민재</cp:lastModifiedBy>
  <cp:revision>123</cp:revision>
  <dcterms:created xsi:type="dcterms:W3CDTF">2017-02-16T07:20:56Z</dcterms:created>
  <dcterms:modified xsi:type="dcterms:W3CDTF">2021-12-06T01:18:50Z</dcterms:modified>
</cp:coreProperties>
</file>