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1" r:id="rId2"/>
    <p:sldId id="262" r:id="rId3"/>
    <p:sldId id="263" r:id="rId4"/>
    <p:sldId id="265" r:id="rId5"/>
    <p:sldId id="264" r:id="rId6"/>
    <p:sldId id="267" r:id="rId7"/>
    <p:sldId id="266" r:id="rId8"/>
    <p:sldId id="269" r:id="rId9"/>
    <p:sldId id="268" r:id="rId10"/>
    <p:sldId id="270" r:id="rId11"/>
    <p:sldId id="272" r:id="rId12"/>
    <p:sldId id="271" r:id="rId13"/>
    <p:sldId id="274" r:id="rId14"/>
    <p:sldId id="275" r:id="rId15"/>
    <p:sldId id="273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00"/>
    <p:restoredTop sz="94696"/>
  </p:normalViewPr>
  <p:slideViewPr>
    <p:cSldViewPr snapToGrid="0" snapToObjects="1">
      <p:cViewPr varScale="1">
        <p:scale>
          <a:sx n="100" d="100"/>
          <a:sy n="100" d="100"/>
        </p:scale>
        <p:origin x="1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1492A-1F93-9A48-ABEE-085B5E8EE5E7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7F209-50F5-FC48-BEB4-5045B3DA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0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docs.google.com</a:t>
            </a:r>
            <a:r>
              <a:rPr lang="en-US" dirty="0"/>
              <a:t>/document/d/1OaPm76CrVE3Z7LKaL84v2-yE-8LzFuHliizFqUzPsrs/</a:t>
            </a:r>
            <a:r>
              <a:rPr lang="en-US" dirty="0" err="1"/>
              <a:t>edit?usp</a:t>
            </a:r>
            <a:r>
              <a:rPr lang="en-US" dirty="0"/>
              <a:t>=sharing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7F209-50F5-FC48-BEB4-5045B3DA46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7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40" y="6169758"/>
            <a:ext cx="184381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02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88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0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adlet.com/brown_jennifer86/UNI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49486" y="469637"/>
            <a:ext cx="4714504" cy="202225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UNIST Program</a:t>
            </a:r>
            <a:br>
              <a:rPr lang="en-US" sz="36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36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Business English:</a:t>
            </a:r>
            <a:br>
              <a:rPr lang="en-US" sz="36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36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Presentation Tips &amp; Tools 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3781" y="3105834"/>
            <a:ext cx="456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Small Talk</a:t>
            </a:r>
          </a:p>
        </p:txBody>
      </p:sp>
    </p:spTree>
    <p:extLst>
      <p:ext uri="{BB962C8B-B14F-4D97-AF65-F5344CB8AC3E}">
        <p14:creationId xmlns:p14="http://schemas.microsoft.com/office/powerpoint/2010/main" val="270932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F108-4F15-864C-8206-53C5B538ECAB}"/>
              </a:ext>
            </a:extLst>
          </p:cNvPr>
          <p:cNvSpPr txBox="1">
            <a:spLocks/>
          </p:cNvSpPr>
          <p:nvPr/>
        </p:nvSpPr>
        <p:spPr>
          <a:xfrm>
            <a:off x="263769" y="365125"/>
            <a:ext cx="8572500" cy="8784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E84A27"/>
                </a:solidFill>
                <a:latin typeface="+mn-lt"/>
              </a:rPr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A470-A992-D04A-BAA9-6DC9D63D1ADA}"/>
              </a:ext>
            </a:extLst>
          </p:cNvPr>
          <p:cNvSpPr txBox="1">
            <a:spLocks/>
          </p:cNvSpPr>
          <p:nvPr/>
        </p:nvSpPr>
        <p:spPr>
          <a:xfrm>
            <a:off x="263769" y="1243584"/>
            <a:ext cx="8572500" cy="43708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what situations might you use small talk in your hometown?</a:t>
            </a:r>
          </a:p>
          <a:p>
            <a:r>
              <a:rPr lang="en-US" dirty="0"/>
              <a:t>What are some topics for small talk in your country?</a:t>
            </a:r>
          </a:p>
          <a:p>
            <a:r>
              <a:rPr lang="en-US" dirty="0"/>
              <a:t>What topics are “taboo” or not good to talk about in your country?</a:t>
            </a:r>
          </a:p>
          <a:p>
            <a:r>
              <a:rPr lang="en-US" dirty="0"/>
              <a:t>What topics do you think are ”taboo” in the US?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DB484F-DE40-E548-B619-68425252F6AC}"/>
              </a:ext>
            </a:extLst>
          </p:cNvPr>
          <p:cNvSpPr txBox="1"/>
          <p:nvPr/>
        </p:nvSpPr>
        <p:spPr>
          <a:xfrm>
            <a:off x="2286000" y="32474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4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F108-4F15-864C-8206-53C5B538ECAB}"/>
              </a:ext>
            </a:extLst>
          </p:cNvPr>
          <p:cNvSpPr txBox="1">
            <a:spLocks/>
          </p:cNvSpPr>
          <p:nvPr/>
        </p:nvSpPr>
        <p:spPr>
          <a:xfrm>
            <a:off x="263769" y="365125"/>
            <a:ext cx="8572500" cy="8784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E84A27"/>
                </a:solidFill>
                <a:latin typeface="+mn-lt"/>
              </a:rPr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A470-A992-D04A-BAA9-6DC9D63D1ADA}"/>
              </a:ext>
            </a:extLst>
          </p:cNvPr>
          <p:cNvSpPr txBox="1">
            <a:spLocks/>
          </p:cNvSpPr>
          <p:nvPr/>
        </p:nvSpPr>
        <p:spPr>
          <a:xfrm>
            <a:off x="263769" y="1243584"/>
            <a:ext cx="8572500" cy="43708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 what situations might you use small talk in your hometown?</a:t>
            </a:r>
          </a:p>
          <a:p>
            <a:r>
              <a:rPr lang="en-US" sz="2000" dirty="0"/>
              <a:t>What are some topics for small talk in your country?</a:t>
            </a:r>
          </a:p>
          <a:p>
            <a:r>
              <a:rPr lang="en-US" sz="2000" dirty="0"/>
              <a:t>What topics are “taboo” or not good to talk about in your country?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We’ll go into Breakout Rooms to discuss in groups.</a:t>
            </a:r>
          </a:p>
          <a:p>
            <a:r>
              <a:rPr lang="en-US" dirty="0"/>
              <a:t>Please briefly discuss each question for 1-2 minutes.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DB484F-DE40-E548-B619-68425252F6AC}"/>
              </a:ext>
            </a:extLst>
          </p:cNvPr>
          <p:cNvSpPr txBox="1"/>
          <p:nvPr/>
        </p:nvSpPr>
        <p:spPr>
          <a:xfrm>
            <a:off x="2286000" y="32474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9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7985E5-F8FD-AE4D-B548-FF0FD3C43A28}"/>
              </a:ext>
            </a:extLst>
          </p:cNvPr>
          <p:cNvSpPr txBox="1"/>
          <p:nvPr/>
        </p:nvSpPr>
        <p:spPr>
          <a:xfrm>
            <a:off x="194152" y="340000"/>
            <a:ext cx="877448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 dirty="0">
                <a:solidFill>
                  <a:srgbClr val="E84A27"/>
                </a:solidFill>
                <a:effectLst/>
                <a:latin typeface="Georgia" panose="02040502050405020303" pitchFamily="18" charset="0"/>
              </a:rPr>
              <a:t>When do we make small talk?</a:t>
            </a:r>
            <a:endParaRPr lang="en-US" sz="4400" b="0" dirty="0">
              <a:effectLst/>
            </a:endParaRPr>
          </a:p>
          <a:p>
            <a:br>
              <a:rPr lang="en-US" sz="4400" dirty="0"/>
            </a:b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EA9C3-43A8-A44E-A19F-865043773ADC}"/>
              </a:ext>
            </a:extLst>
          </p:cNvPr>
          <p:cNvSpPr txBox="1"/>
          <p:nvPr/>
        </p:nvSpPr>
        <p:spPr>
          <a:xfrm>
            <a:off x="335071" y="1148487"/>
            <a:ext cx="649161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 we meet someone for the first time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 we are waiting…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the bus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line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a class or meeting to start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Before work or at lunch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networking events like conferences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 you run into someone you know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parties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the elevator</a:t>
            </a:r>
            <a:endParaRPr lang="en-US" sz="2800" b="0" dirty="0">
              <a:effectLst/>
            </a:endParaRP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 many more…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FB14A-E26A-5640-8CDB-A91C1609395F}"/>
              </a:ext>
            </a:extLst>
          </p:cNvPr>
          <p:cNvSpPr txBox="1"/>
          <p:nvPr/>
        </p:nvSpPr>
        <p:spPr>
          <a:xfrm>
            <a:off x="2239028" y="3247465"/>
            <a:ext cx="4603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7985E5-F8FD-AE4D-B548-FF0FD3C43A28}"/>
              </a:ext>
            </a:extLst>
          </p:cNvPr>
          <p:cNvSpPr txBox="1"/>
          <p:nvPr/>
        </p:nvSpPr>
        <p:spPr>
          <a:xfrm>
            <a:off x="194152" y="340000"/>
            <a:ext cx="877448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 dirty="0">
                <a:solidFill>
                  <a:srgbClr val="E84A27"/>
                </a:solidFill>
                <a:effectLst/>
                <a:latin typeface="Georgia" panose="02040502050405020303" pitchFamily="18" charset="0"/>
              </a:rPr>
              <a:t>What topics are appropriate?</a:t>
            </a:r>
            <a:endParaRPr lang="en-US" sz="4400" b="0" dirty="0">
              <a:effectLst/>
            </a:endParaRPr>
          </a:p>
          <a:p>
            <a:br>
              <a:rPr lang="en-US" sz="4400" dirty="0"/>
            </a:b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EA9C3-43A8-A44E-A19F-865043773ADC}"/>
              </a:ext>
            </a:extLst>
          </p:cNvPr>
          <p:cNvSpPr txBox="1"/>
          <p:nvPr/>
        </p:nvSpPr>
        <p:spPr>
          <a:xfrm>
            <a:off x="264611" y="1386482"/>
            <a:ext cx="86147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•These factors can influence how you will do small talk:</a:t>
            </a:r>
            <a:endParaRPr lang="en-US" sz="4000" dirty="0"/>
          </a:p>
          <a:p>
            <a:pPr lvl="1"/>
            <a:r>
              <a:rPr lang="en-US" sz="2800" dirty="0"/>
              <a:t>•Who are you talking to? (age, gender, relationship with that person, status)</a:t>
            </a:r>
            <a:endParaRPr lang="en-US" sz="4000" dirty="0"/>
          </a:p>
          <a:p>
            <a:pPr lvl="1"/>
            <a:r>
              <a:rPr lang="en-US" sz="2800" dirty="0"/>
              <a:t>•What is the topic? (weekend plans, school, work opportunity)</a:t>
            </a:r>
            <a:endParaRPr lang="en-US" sz="4000" dirty="0"/>
          </a:p>
          <a:p>
            <a:pPr lvl="1"/>
            <a:r>
              <a:rPr lang="en-US" sz="2800" dirty="0"/>
              <a:t>•What is the situation? (Union basement, party, in a business elevator) 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FB14A-E26A-5640-8CDB-A91C1609395F}"/>
              </a:ext>
            </a:extLst>
          </p:cNvPr>
          <p:cNvSpPr txBox="1"/>
          <p:nvPr/>
        </p:nvSpPr>
        <p:spPr>
          <a:xfrm>
            <a:off x="2239028" y="3247465"/>
            <a:ext cx="4603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8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7985E5-F8FD-AE4D-B548-FF0FD3C43A28}"/>
              </a:ext>
            </a:extLst>
          </p:cNvPr>
          <p:cNvSpPr txBox="1"/>
          <p:nvPr/>
        </p:nvSpPr>
        <p:spPr>
          <a:xfrm>
            <a:off x="194152" y="340000"/>
            <a:ext cx="877448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 dirty="0">
                <a:solidFill>
                  <a:srgbClr val="E84A27"/>
                </a:solidFill>
                <a:effectLst/>
                <a:latin typeface="Georgia" panose="02040502050405020303" pitchFamily="18" charset="0"/>
              </a:rPr>
              <a:t>What topics are appropriate?</a:t>
            </a:r>
            <a:endParaRPr lang="en-US" sz="4400" b="0" dirty="0">
              <a:effectLst/>
            </a:endParaRPr>
          </a:p>
          <a:p>
            <a:br>
              <a:rPr lang="en-US" sz="4400" dirty="0"/>
            </a:b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EA9C3-43A8-A44E-A19F-865043773ADC}"/>
              </a:ext>
            </a:extLst>
          </p:cNvPr>
          <p:cNvSpPr txBox="1"/>
          <p:nvPr/>
        </p:nvSpPr>
        <p:spPr>
          <a:xfrm>
            <a:off x="264611" y="1386482"/>
            <a:ext cx="86147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this activity, there is a handout. Please download the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will break into groups of 3-4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Choose one person to take notes of the answers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Remember to use English!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Choose one person in your group who will </a:t>
            </a:r>
            <a:r>
              <a:rPr lang="en-US" sz="2800" b="1" dirty="0"/>
              <a:t>share</a:t>
            </a:r>
            <a:r>
              <a:rPr lang="en-US" sz="2800" dirty="0"/>
              <a:t> their screen with the handout and take notes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will share our answers together after.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FB14A-E26A-5640-8CDB-A91C1609395F}"/>
              </a:ext>
            </a:extLst>
          </p:cNvPr>
          <p:cNvSpPr txBox="1"/>
          <p:nvPr/>
        </p:nvSpPr>
        <p:spPr>
          <a:xfrm>
            <a:off x="2239028" y="3247465"/>
            <a:ext cx="4603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0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10F763-2A34-5D4E-99CF-66F5D5538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251591"/>
              </p:ext>
            </p:extLst>
          </p:nvPr>
        </p:nvGraphicFramePr>
        <p:xfrm>
          <a:off x="1071563" y="1470880"/>
          <a:ext cx="7000875" cy="3131820"/>
        </p:xfrm>
        <a:graphic>
          <a:graphicData uri="http://schemas.openxmlformats.org/drawingml/2006/table">
            <a:tbl>
              <a:tblPr/>
              <a:tblGrid>
                <a:gridCol w="3476625">
                  <a:extLst>
                    <a:ext uri="{9D8B030D-6E8A-4147-A177-3AD203B41FA5}">
                      <a16:colId xmlns:a16="http://schemas.microsoft.com/office/drawing/2014/main" val="2193141888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894927599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Appropriate Topics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Inappropriate Topics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99185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Religion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39313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Political affiliation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8151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Hobbies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 status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79452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Occupation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Salary/income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81702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Movies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Personal health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98375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D378C0A-BBAB-5F45-93E3-23456A06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2435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7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7985E5-F8FD-AE4D-B548-FF0FD3C43A28}"/>
              </a:ext>
            </a:extLst>
          </p:cNvPr>
          <p:cNvSpPr txBox="1"/>
          <p:nvPr/>
        </p:nvSpPr>
        <p:spPr>
          <a:xfrm>
            <a:off x="194152" y="340000"/>
            <a:ext cx="877448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 dirty="0">
                <a:solidFill>
                  <a:srgbClr val="E84A27"/>
                </a:solidFill>
                <a:effectLst/>
                <a:latin typeface="Georgia" panose="02040502050405020303" pitchFamily="18" charset="0"/>
              </a:rPr>
              <a:t>Small Talk</a:t>
            </a:r>
            <a:endParaRPr lang="en-US" sz="4400" b="0" dirty="0">
              <a:effectLst/>
            </a:endParaRPr>
          </a:p>
          <a:p>
            <a:br>
              <a:rPr lang="en-US" sz="4400" dirty="0"/>
            </a:b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EA9C3-43A8-A44E-A19F-865043773ADC}"/>
              </a:ext>
            </a:extLst>
          </p:cNvPr>
          <p:cNvSpPr txBox="1"/>
          <p:nvPr/>
        </p:nvSpPr>
        <p:spPr>
          <a:xfrm>
            <a:off x="353859" y="1401829"/>
            <a:ext cx="86147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 far, we’ve talked about:</a:t>
            </a:r>
            <a:endParaRPr lang="en-US" sz="40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b="1" dirty="0"/>
              <a:t>Places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b="1" dirty="0"/>
              <a:t>The Rationale (why)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b="1" dirty="0"/>
              <a:t>Appropriate Topics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b="1" dirty="0"/>
              <a:t>Inappropriate Topics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Let’s move onto the structure</a:t>
            </a:r>
            <a:endParaRPr lang="en-US" sz="4000" dirty="0"/>
          </a:p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FB14A-E26A-5640-8CDB-A91C1609395F}"/>
              </a:ext>
            </a:extLst>
          </p:cNvPr>
          <p:cNvSpPr txBox="1"/>
          <p:nvPr/>
        </p:nvSpPr>
        <p:spPr>
          <a:xfrm>
            <a:off x="2239028" y="3247465"/>
            <a:ext cx="4603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4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853958-50F6-8447-AD4D-BFAD4F63FC03}"/>
              </a:ext>
            </a:extLst>
          </p:cNvPr>
          <p:cNvSpPr txBox="1"/>
          <p:nvPr/>
        </p:nvSpPr>
        <p:spPr>
          <a:xfrm>
            <a:off x="279400" y="381000"/>
            <a:ext cx="6578600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 dirty="0">
                <a:solidFill>
                  <a:srgbClr val="E84A27"/>
                </a:solidFill>
                <a:effectLst/>
                <a:latin typeface="Georgia" panose="02040502050405020303" pitchFamily="18" charset="0"/>
              </a:rPr>
              <a:t>Parts of a Small Talk Conversation</a:t>
            </a:r>
            <a:endParaRPr lang="en-US" sz="36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b="0" i="0" u="none" strike="noStrike" dirty="0">
                <a:solidFill>
                  <a:srgbClr val="002060"/>
                </a:solidFill>
                <a:effectLst/>
                <a:latin typeface="Trebuchet MS" panose="020B0703020202090204" pitchFamily="34" charset="0"/>
              </a:rPr>
              <a:t>Starting a conversation</a:t>
            </a:r>
            <a:endParaRPr lang="en-US" sz="2800" b="0" i="0" u="none" strike="noStrike" dirty="0">
              <a:solidFill>
                <a:srgbClr val="13294B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b="0" i="0" u="none" strike="noStrike" dirty="0">
                <a:solidFill>
                  <a:srgbClr val="2E946B"/>
                </a:solidFill>
                <a:effectLst/>
                <a:latin typeface="Trebuchet MS" panose="020B0703020202090204" pitchFamily="34" charset="0"/>
              </a:rPr>
              <a:t>Getting into the topic</a:t>
            </a:r>
            <a:endParaRPr lang="en-US" sz="2800" b="0" i="0" u="none" strike="noStrike" dirty="0">
              <a:solidFill>
                <a:srgbClr val="13294B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b="0" i="0" u="none" strike="noStrike" dirty="0">
                <a:solidFill>
                  <a:srgbClr val="00B0F0"/>
                </a:solidFill>
                <a:effectLst/>
                <a:latin typeface="Trebuchet MS" panose="020B0703020202090204" pitchFamily="34" charset="0"/>
              </a:rPr>
              <a:t>Maintaining the conversation</a:t>
            </a:r>
            <a:endParaRPr lang="en-US" sz="2800" b="0" i="0" u="none" strike="noStrike" dirty="0">
              <a:solidFill>
                <a:srgbClr val="13294B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b="0" i="0" u="none" strike="noStrike" dirty="0">
                <a:solidFill>
                  <a:srgbClr val="E65BAC"/>
                </a:solidFill>
                <a:effectLst/>
                <a:latin typeface="Trebuchet MS" panose="020B0703020202090204" pitchFamily="34" charset="0"/>
              </a:rPr>
              <a:t>Pre-closing/Leaving a message for someone</a:t>
            </a:r>
            <a:endParaRPr lang="en-US" sz="2800" b="0" i="0" u="none" strike="noStrike" dirty="0">
              <a:solidFill>
                <a:srgbClr val="13294B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sz="2800" b="0" i="0" u="none" strike="noStrike" dirty="0">
                <a:solidFill>
                  <a:srgbClr val="FF6600"/>
                </a:solidFill>
                <a:effectLst/>
                <a:latin typeface="Trebuchet MS" panose="020B0703020202090204" pitchFamily="34" charset="0"/>
              </a:rPr>
              <a:t>Closing: Expressing good wishes for the future/Saying ’Good bye’</a:t>
            </a:r>
            <a:endParaRPr lang="en-US" sz="2800" b="0" i="0" u="none" strike="noStrike" dirty="0">
              <a:solidFill>
                <a:srgbClr val="13294B"/>
              </a:solidFill>
              <a:effectLst/>
              <a:latin typeface="Arial" panose="020B0604020202020204" pitchFamily="34" charset="0"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4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838" y="224533"/>
            <a:ext cx="8305800" cy="75249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Today’s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2838" y="977029"/>
            <a:ext cx="8880954" cy="4209473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Introductions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What questions do we have about American academic and business culture?</a:t>
            </a:r>
          </a:p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Small Talk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What is it?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When and why do we use it?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How can we have successful small talk conversations?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What is active listening?</a:t>
            </a:r>
          </a:p>
        </p:txBody>
      </p:sp>
    </p:spTree>
    <p:extLst>
      <p:ext uri="{BB962C8B-B14F-4D97-AF65-F5344CB8AC3E}">
        <p14:creationId xmlns:p14="http://schemas.microsoft.com/office/powerpoint/2010/main" val="14890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7045036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Self-Introduction</a:t>
            </a:r>
            <a:br>
              <a:rPr lang="en-US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</a:br>
            <a:endParaRPr lang="en-US" b="1" dirty="0">
              <a:solidFill>
                <a:srgbClr val="E84A27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41136"/>
            <a:ext cx="7045036" cy="4375727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Name: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Jennifer Brown-Rocheleau</a:t>
            </a:r>
          </a:p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IEI Position: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Lecturer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Activities Coordinator</a:t>
            </a:r>
          </a:p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Experience: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12 years teaching English</a:t>
            </a:r>
          </a:p>
          <a:p>
            <a:pPr lvl="2"/>
            <a:r>
              <a:rPr lang="en-US" sz="16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Japan, Canada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Joined IEI in 2015</a:t>
            </a:r>
          </a:p>
          <a:p>
            <a:pPr lvl="2"/>
            <a:r>
              <a:rPr lang="en-US" sz="16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Academic Listening &amp; Speaking, Academic Vocabulary, Communicating in American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1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838" y="224533"/>
            <a:ext cx="8305800" cy="75249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American Academic &amp; Business Culture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2838" y="1615857"/>
            <a:ext cx="8880954" cy="4209473"/>
          </a:xfrm>
          <a:prstGeom prst="rect">
            <a:avLst/>
          </a:prstGeom>
        </p:spPr>
        <p:txBody>
          <a:bodyPr/>
          <a:lstStyle/>
          <a:p>
            <a:pPr marL="400050"/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Please post a question you have about American Academic &amp; Business culture on our PADLET</a:t>
            </a:r>
          </a:p>
          <a:p>
            <a:pPr marL="400050"/>
            <a:endParaRPr lang="en-US" sz="24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00050"/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  <a:hlinkClick r:id="rId2"/>
              </a:rPr>
              <a:t>https://padlet.com/brown_jennifer86/UNIST</a:t>
            </a:r>
            <a:endParaRPr lang="en-US" sz="24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57150" indent="0">
              <a:buNone/>
            </a:pPr>
            <a:endParaRPr lang="en-US" sz="24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00050"/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Then, you’ll share your question when you introduce yourself</a:t>
            </a:r>
          </a:p>
          <a:p>
            <a:pPr marL="400050"/>
            <a:endParaRPr lang="en-US" sz="24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400050"/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Over the next three sessions, we’ll share answers and resources about your questions</a:t>
            </a:r>
          </a:p>
        </p:txBody>
      </p:sp>
    </p:spTree>
    <p:extLst>
      <p:ext uri="{BB962C8B-B14F-4D97-AF65-F5344CB8AC3E}">
        <p14:creationId xmlns:p14="http://schemas.microsoft.com/office/powerpoint/2010/main" val="163775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7045036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UNIST Introductions</a:t>
            </a:r>
            <a:br>
              <a:rPr lang="en-US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</a:br>
            <a:endParaRPr lang="en-US" b="1" dirty="0">
              <a:solidFill>
                <a:srgbClr val="E84A27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41136"/>
            <a:ext cx="7045036" cy="437572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Please kindly share:</a:t>
            </a:r>
          </a:p>
          <a:p>
            <a:pPr lvl="1"/>
            <a:r>
              <a:rPr 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your name</a:t>
            </a:r>
          </a:p>
          <a:p>
            <a:pPr lvl="1"/>
            <a:r>
              <a:rPr 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1-2 things that you would like me to know about yourself</a:t>
            </a:r>
          </a:p>
          <a:p>
            <a:pPr lvl="1"/>
            <a:r>
              <a:rPr 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and your question</a:t>
            </a:r>
            <a:endParaRPr lang="en-US" sz="16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4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01DC-371A-C44E-89BE-B938E97975E6}"/>
              </a:ext>
            </a:extLst>
          </p:cNvPr>
          <p:cNvSpPr txBox="1">
            <a:spLocks/>
          </p:cNvSpPr>
          <p:nvPr/>
        </p:nvSpPr>
        <p:spPr>
          <a:xfrm>
            <a:off x="4429496" y="2949790"/>
            <a:ext cx="4714504" cy="202225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Small Talk</a:t>
            </a:r>
          </a:p>
        </p:txBody>
      </p:sp>
    </p:spTree>
    <p:extLst>
      <p:ext uri="{BB962C8B-B14F-4D97-AF65-F5344CB8AC3E}">
        <p14:creationId xmlns:p14="http://schemas.microsoft.com/office/powerpoint/2010/main" val="167815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838" y="224533"/>
            <a:ext cx="8305800" cy="75249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What is Small 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523" y="1186477"/>
            <a:ext cx="8880954" cy="4209473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Small talk can be..</a:t>
            </a:r>
          </a:p>
          <a:p>
            <a:pPr lvl="1"/>
            <a:r>
              <a:rPr lang="en-US" sz="3200" dirty="0"/>
              <a:t>A short conversation</a:t>
            </a:r>
          </a:p>
          <a:p>
            <a:pPr lvl="1"/>
            <a:r>
              <a:rPr lang="en-US" sz="3200" dirty="0"/>
              <a:t>Between acquaintances, new persons, strangers, friends, everyone!</a:t>
            </a:r>
          </a:p>
          <a:p>
            <a:pPr lvl="1"/>
            <a:r>
              <a:rPr lang="en-US" sz="3200" dirty="0"/>
              <a:t>Unimportant OR related to the situation</a:t>
            </a:r>
          </a:p>
          <a:p>
            <a:pPr lvl="1"/>
            <a:r>
              <a:rPr lang="en-US" sz="3200" dirty="0"/>
              <a:t>An important opportunity to make an impression and network in a casual environment</a:t>
            </a:r>
          </a:p>
          <a:p>
            <a:pPr lvl="1"/>
            <a:endParaRPr lang="en-US" sz="20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838" y="224533"/>
            <a:ext cx="8305800" cy="75249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Why do Americans use small 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3046" y="1064712"/>
            <a:ext cx="8880954" cy="3679884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Show friendliness</a:t>
            </a:r>
          </a:p>
          <a:p>
            <a:r>
              <a:rPr lang="en-US" sz="2800" dirty="0"/>
              <a:t>Avoid appearing rude</a:t>
            </a:r>
          </a:p>
          <a:p>
            <a:r>
              <a:rPr lang="en-US" sz="2800" dirty="0"/>
              <a:t>Help people feel comfortable</a:t>
            </a:r>
          </a:p>
          <a:p>
            <a:r>
              <a:rPr lang="en-US" sz="2800" dirty="0"/>
              <a:t>As an introduction before speaking for a specific purpose</a:t>
            </a:r>
          </a:p>
          <a:p>
            <a:r>
              <a:rPr lang="en-US" sz="2800" dirty="0"/>
              <a:t>Help learn information about a person</a:t>
            </a:r>
          </a:p>
          <a:p>
            <a:pPr lvl="1"/>
            <a:r>
              <a:rPr lang="en-US" sz="2400" dirty="0"/>
              <a:t>Help decide new friendships</a:t>
            </a:r>
          </a:p>
          <a:p>
            <a:pPr lvl="1"/>
            <a:r>
              <a:rPr lang="en-US" sz="2400" dirty="0"/>
              <a:t>Help learn commonalities</a:t>
            </a:r>
          </a:p>
          <a:p>
            <a:pPr lvl="1"/>
            <a:r>
              <a:rPr lang="en-US" sz="2400" dirty="0"/>
              <a:t>Help learn about possible opportunities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172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391536"/>
            <a:ext cx="8305800" cy="75249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000" b="1" dirty="0">
                <a:solidFill>
                  <a:srgbClr val="E84A27"/>
                </a:solidFill>
                <a:latin typeface="Georgia" charset="0"/>
                <a:ea typeface="Georgia" charset="0"/>
                <a:cs typeface="Georgia" charset="0"/>
              </a:rPr>
              <a:t>Is small talk important in Korean culture? </a:t>
            </a:r>
          </a:p>
        </p:txBody>
      </p:sp>
    </p:spTree>
    <p:extLst>
      <p:ext uri="{BB962C8B-B14F-4D97-AF65-F5344CB8AC3E}">
        <p14:creationId xmlns:p14="http://schemas.microsoft.com/office/powerpoint/2010/main" val="189605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Test">
      <a:majorFont>
        <a:latin typeface="Calibri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4215</TotalTime>
  <Words>697</Words>
  <Application>Microsoft Macintosh PowerPoint</Application>
  <PresentationFormat>On-screen Show (4:3)</PresentationFormat>
  <Paragraphs>128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Georgia</vt:lpstr>
      <vt:lpstr>Trebuchet MS</vt:lpstr>
      <vt:lpstr>Wingdings</vt:lpstr>
      <vt:lpstr>Office Theme</vt:lpstr>
      <vt:lpstr>UNIST Program Business English: Presentation Tips &amp; Tools I</vt:lpstr>
      <vt:lpstr>Today’s Goals</vt:lpstr>
      <vt:lpstr>Self-Introduction </vt:lpstr>
      <vt:lpstr>American Academic &amp; Business Culture Questions</vt:lpstr>
      <vt:lpstr>UNIST Introductions </vt:lpstr>
      <vt:lpstr>PowerPoint Presentation</vt:lpstr>
      <vt:lpstr>What is Small Talk?</vt:lpstr>
      <vt:lpstr>Why do Americans use small talk?</vt:lpstr>
      <vt:lpstr>Is small talk important in Korean culture?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Brown, Jennifer Anne</cp:lastModifiedBy>
  <cp:revision>38</cp:revision>
  <dcterms:created xsi:type="dcterms:W3CDTF">2016-01-13T21:18:08Z</dcterms:created>
  <dcterms:modified xsi:type="dcterms:W3CDTF">2022-01-10T15:10:46Z</dcterms:modified>
</cp:coreProperties>
</file>