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8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85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1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17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88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6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491F11-1268-45B4-AE5B-D4DC78AEAD3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30CB5F-25C5-444A-9A0A-9AB2CD391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8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://smwiki2014.wikidot.com/talk:system:list-all-pag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://smwiki2014.wikidot.com/talk:system:list-all-pag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smwiki2014.wikidot.com/talk:system:list-all-pag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dfreephotos.com/vector-images/electric-fan-vector-clipart.png.php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mwiki2014.wikidot.com/talk:system:list-all-pag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B%B6%88%EA%BD%83-%ED%99%94%EC%9E%AC-%EA%B5%BD%EA%B8%B0-%ED%95%AB-%EC%9C%84%ED%97%98-%EB%B6%88-%EA%B0%99%EC%9D%80-%EB%AA%A8%EB%8B%A5%EB%B6%88-%EC%9D%B8-%ED%8E%98-%EB%A5%B4%EB%85%B8-913296/" TargetMode="External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smwiki2014.wikidot.com/talk:system:list-all-pages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C03FC440-2BE8-43CE-9C6E-80E14C63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2015112213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이름 강민재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2014112124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이름 김민재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학번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</a:rPr>
              <a:t>2015112181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</a:rPr>
              <a:t>이름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박경환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2017112186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이름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한예림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85B1F1D-0A41-444F-A11F-B7B01371F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9944"/>
              </p:ext>
            </p:extLst>
          </p:nvPr>
        </p:nvGraphicFramePr>
        <p:xfrm>
          <a:off x="684212" y="881379"/>
          <a:ext cx="8128000" cy="280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73854034"/>
                    </a:ext>
                  </a:extLst>
                </a:gridCol>
              </a:tblGrid>
              <a:tr h="2808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7200" dirty="0"/>
                        <a:t>SMART </a:t>
                      </a:r>
                      <a:r>
                        <a:rPr lang="ko-KR" altLang="en-US" sz="7200" dirty="0">
                          <a:solidFill>
                            <a:srgbClr val="26A1BF"/>
                          </a:solidFill>
                        </a:rPr>
                        <a:t>화재경보기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7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1A71BA-57F3-417B-A1DD-44FFB92E94AD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D81F7DA-FFA8-4FA7-ADE8-C5D3CE8C2605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FF3CDA-5A48-4337-B14A-3ECE70237118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2CA520D6-FE89-4E5D-AF7C-A678846B1867}"/>
              </a:ext>
            </a:extLst>
          </p:cNvPr>
          <p:cNvSpPr/>
          <p:nvPr/>
        </p:nvSpPr>
        <p:spPr>
          <a:xfrm>
            <a:off x="1895903" y="1235243"/>
            <a:ext cx="4755956" cy="328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5D45014-041A-4AC7-AF6B-CDC58A59C11F}"/>
              </a:ext>
            </a:extLst>
          </p:cNvPr>
          <p:cNvSpPr/>
          <p:nvPr/>
        </p:nvSpPr>
        <p:spPr>
          <a:xfrm>
            <a:off x="3208421" y="4522269"/>
            <a:ext cx="2657053" cy="566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67F7670-8662-4EB4-82EA-68674D6F40EE}"/>
              </a:ext>
            </a:extLst>
          </p:cNvPr>
          <p:cNvSpPr txBox="1">
            <a:spLocks/>
          </p:cNvSpPr>
          <p:nvPr/>
        </p:nvSpPr>
        <p:spPr>
          <a:xfrm>
            <a:off x="6651859" y="3050540"/>
            <a:ext cx="3563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ko-KR" altLang="en-US" sz="2400" spc="190" dirty="0"/>
              <a:t>대기중의 가스를</a:t>
            </a:r>
            <a:r>
              <a:rPr lang="ko-KR" altLang="en-US" sz="2400" spc="400" dirty="0"/>
              <a:t> </a:t>
            </a:r>
            <a:r>
              <a:rPr lang="ko-KR" altLang="en-US" sz="2400" spc="190" dirty="0"/>
              <a:t>감지</a:t>
            </a:r>
            <a:endParaRPr lang="ko-KR" altLang="en-US" sz="2400" dirty="0"/>
          </a:p>
          <a:p>
            <a:pPr marL="12700"/>
            <a:r>
              <a:rPr lang="en-US" altLang="ko-KR" sz="2400" spc="250" dirty="0"/>
              <a:t>-&gt; </a:t>
            </a:r>
            <a:r>
              <a:rPr lang="en-US" altLang="ko-KR" sz="2400" spc="-55" dirty="0"/>
              <a:t>BUZZER</a:t>
            </a:r>
            <a:r>
              <a:rPr lang="ko-KR" altLang="en-US" sz="2400" spc="-55" dirty="0"/>
              <a:t>과 </a:t>
            </a:r>
            <a:r>
              <a:rPr lang="en-US" altLang="ko-KR" sz="2400" spc="25" dirty="0"/>
              <a:t>FAN</a:t>
            </a:r>
            <a:r>
              <a:rPr lang="ko-KR" altLang="en-US" sz="2400" spc="25" dirty="0"/>
              <a:t>의</a:t>
            </a:r>
            <a:r>
              <a:rPr lang="ko-KR" altLang="en-US" sz="2400" spc="175" dirty="0"/>
              <a:t> </a:t>
            </a:r>
            <a:r>
              <a:rPr lang="ko-KR" altLang="en-US" sz="2400" spc="190" dirty="0"/>
              <a:t>작동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697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89E5C73-98AD-415C-BCE1-BF57D75EEC07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74DE07B-0B80-457D-9F6D-CEB0833045A5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53EE00-93D5-4221-A75F-25DC819218D4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2C2D7C4E-CB1F-4D45-BC95-E9BC1E909D4D}"/>
              </a:ext>
            </a:extLst>
          </p:cNvPr>
          <p:cNvSpPr/>
          <p:nvPr/>
        </p:nvSpPr>
        <p:spPr>
          <a:xfrm>
            <a:off x="2016961" y="1080614"/>
            <a:ext cx="3563913" cy="3444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57CB55D-4335-4461-90A3-82EA2045B687}"/>
              </a:ext>
            </a:extLst>
          </p:cNvPr>
          <p:cNvSpPr/>
          <p:nvPr/>
        </p:nvSpPr>
        <p:spPr>
          <a:xfrm>
            <a:off x="3192379" y="4478926"/>
            <a:ext cx="2331990" cy="45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EA5923D-A84D-4E97-A8A2-5EE1B30FC203}"/>
              </a:ext>
            </a:extLst>
          </p:cNvPr>
          <p:cNvSpPr txBox="1">
            <a:spLocks/>
          </p:cNvSpPr>
          <p:nvPr/>
        </p:nvSpPr>
        <p:spPr>
          <a:xfrm>
            <a:off x="6096000" y="2677512"/>
            <a:ext cx="555841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ko-KR" altLang="en-US" sz="2400" spc="190" dirty="0"/>
              <a:t>불꽃</a:t>
            </a:r>
            <a:r>
              <a:rPr lang="ko-KR" altLang="en-US" sz="2400" spc="300" dirty="0"/>
              <a:t> </a:t>
            </a:r>
            <a:r>
              <a:rPr lang="ko-KR" altLang="en-US" sz="2400" spc="190" dirty="0"/>
              <a:t>감지</a:t>
            </a:r>
            <a:endParaRPr lang="ko-KR" altLang="en-US" sz="2400" dirty="0"/>
          </a:p>
          <a:p>
            <a:pPr marL="12700"/>
            <a:r>
              <a:rPr lang="en-US" altLang="ko-KR" sz="2400" spc="250" dirty="0"/>
              <a:t>-&gt; </a:t>
            </a:r>
            <a:r>
              <a:rPr lang="en-US" altLang="ko-KR" sz="2400" spc="-55" dirty="0"/>
              <a:t>BUZZER</a:t>
            </a:r>
            <a:r>
              <a:rPr lang="ko-KR" altLang="en-US" sz="2400" spc="-55" dirty="0"/>
              <a:t>과 </a:t>
            </a:r>
            <a:r>
              <a:rPr lang="en-US" altLang="ko-KR" sz="2400" spc="-80" dirty="0"/>
              <a:t>WATER</a:t>
            </a:r>
            <a:r>
              <a:rPr lang="ko-KR" altLang="en-US" sz="2400" spc="175" dirty="0"/>
              <a:t> </a:t>
            </a:r>
            <a:r>
              <a:rPr lang="en-US" altLang="ko-KR" sz="2400" spc="50" dirty="0"/>
              <a:t>PUMP</a:t>
            </a:r>
            <a:r>
              <a:rPr lang="ko-KR" altLang="en-US" sz="2400" spc="50" dirty="0"/>
              <a:t>작동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151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124ACFC-D55D-4566-B791-026C3B060F81}"/>
              </a:ext>
            </a:extLst>
          </p:cNvPr>
          <p:cNvSpPr/>
          <p:nvPr/>
        </p:nvSpPr>
        <p:spPr>
          <a:xfrm>
            <a:off x="2281829" y="2497837"/>
            <a:ext cx="2737104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9F94DBF-49F6-4070-BD60-7CADC3C14ED1}"/>
              </a:ext>
            </a:extLst>
          </p:cNvPr>
          <p:cNvSpPr/>
          <p:nvPr/>
        </p:nvSpPr>
        <p:spPr>
          <a:xfrm>
            <a:off x="5412124" y="2339340"/>
            <a:ext cx="2179320" cy="2179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A99014-DD4F-4D6F-B5F1-6FB069C2DC01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157A63-8CF4-4771-9E44-1CFDF566946F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52802B-2C10-4A8D-A286-784CF192F1B9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8" name="object 5">
            <a:extLst>
              <a:ext uri="{FF2B5EF4-FFF2-40B4-BE49-F238E27FC236}">
                <a16:creationId xmlns:a16="http://schemas.microsoft.com/office/drawing/2014/main" id="{68A5CD11-B234-47EB-8FF3-B53CB690C106}"/>
              </a:ext>
            </a:extLst>
          </p:cNvPr>
          <p:cNvSpPr/>
          <p:nvPr/>
        </p:nvSpPr>
        <p:spPr>
          <a:xfrm>
            <a:off x="2571388" y="4518659"/>
            <a:ext cx="1886712" cy="38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69EFFA4-C8CB-4B0B-91E4-1F2D1E29FBAE}"/>
              </a:ext>
            </a:extLst>
          </p:cNvPr>
          <p:cNvSpPr/>
          <p:nvPr/>
        </p:nvSpPr>
        <p:spPr>
          <a:xfrm>
            <a:off x="5412124" y="4518659"/>
            <a:ext cx="1886712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868648F-0383-4C81-B953-6A0116E65E2C}"/>
              </a:ext>
            </a:extLst>
          </p:cNvPr>
          <p:cNvSpPr/>
          <p:nvPr/>
        </p:nvSpPr>
        <p:spPr>
          <a:xfrm>
            <a:off x="8009019" y="4518659"/>
            <a:ext cx="1886711" cy="384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C51D11-919D-4FA0-B933-26C89433EBE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25" r="98281">
                        <a14:foregroundMark x1="93403" y1="40689" x2="93683" y2="40896"/>
                        <a14:foregroundMark x1="93104" y1="40469" x2="93395" y2="40684"/>
                        <a14:foregroundMark x1="91831" y1="39531" x2="93104" y2="40469"/>
                        <a14:foregroundMark x1="88438" y1="37031" x2="91831" y2="39531"/>
                        <a14:foregroundMark x1="96103" y1="46703" x2="96719" y2="48594"/>
                        <a14:foregroundMark x1="94140" y1="40684" x2="92649" y2="36112"/>
                        <a14:foregroundMark x1="96719" y1="55403" x2="96719" y2="56563"/>
                        <a14:foregroundMark x1="96719" y1="48594" x2="96719" y2="50872"/>
                        <a14:foregroundMark x1="96719" y1="56563" x2="93906" y2="63750"/>
                        <a14:foregroundMark x1="93906" y1="63750" x2="88906" y2="67656"/>
                        <a14:foregroundMark x1="96406" y1="61121" x2="96406" y2="63906"/>
                        <a14:foregroundMark x1="96406" y1="54420" x2="96406" y2="59194"/>
                        <a14:foregroundMark x1="96406" y1="49106" x2="96406" y2="49888"/>
                        <a14:foregroundMark x1="96406" y1="46563" x2="96406" y2="47178"/>
                        <a14:foregroundMark x1="5625" y1="47969" x2="4688" y2="53594"/>
                        <a14:foregroundMark x1="1719" y1="45156" x2="781" y2="50313"/>
                        <a14:foregroundMark x1="96406" y1="43281" x2="98281" y2="50313"/>
                        <a14:foregroundMark x1="98281" y1="50313" x2="98281" y2="50469"/>
                        <a14:backgroundMark x1="25625" y1="90781" x2="25625" y2="90781"/>
                        <a14:backgroundMark x1="18594" y1="82344" x2="18594" y2="82344"/>
                        <a14:backgroundMark x1="12188" y1="75625" x2="14531" y2="89219"/>
                        <a14:backgroundMark x1="14531" y1="89219" x2="17188" y2="93281"/>
                        <a14:backgroundMark x1="92188" y1="39531" x2="92188" y2="39531"/>
                        <a14:backgroundMark x1="93438" y1="40469" x2="93438" y2="40469"/>
                        <a14:backgroundMark x1="94375" y1="41875" x2="94375" y2="41875"/>
                        <a14:backgroundMark x1="95938" y1="62500" x2="96875" y2="57813"/>
                        <a14:backgroundMark x1="97188" y1="56875" x2="97188" y2="52344"/>
                        <a14:backgroundMark x1="97188" y1="51406" x2="97034" y2="50637"/>
                        <a14:backgroundMark x1="94063" y1="42188" x2="95049" y2="43635"/>
                        <a14:backgroundMark x1="93594" y1="40938" x2="94955" y2="43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09019" y="2125489"/>
            <a:ext cx="2607019" cy="26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B7BFCF7-3599-46D8-AB3C-5657F852A2BC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CD835A-6612-4662-8074-44149A2FBA00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99C0D4-1452-412F-817E-9D9BC320A731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214504E-0630-4E16-B314-1FD0BAEA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5" r="98281">
                        <a14:foregroundMark x1="93403" y1="40689" x2="93683" y2="40896"/>
                        <a14:foregroundMark x1="93104" y1="40469" x2="93395" y2="40684"/>
                        <a14:foregroundMark x1="91831" y1="39531" x2="93104" y2="40469"/>
                        <a14:foregroundMark x1="88438" y1="37031" x2="91831" y2="39531"/>
                        <a14:foregroundMark x1="96103" y1="46703" x2="96719" y2="48594"/>
                        <a14:foregroundMark x1="94140" y1="40684" x2="92649" y2="36112"/>
                        <a14:foregroundMark x1="96719" y1="55403" x2="96719" y2="56563"/>
                        <a14:foregroundMark x1="96719" y1="48594" x2="96719" y2="50872"/>
                        <a14:foregroundMark x1="96719" y1="56563" x2="93906" y2="63750"/>
                        <a14:foregroundMark x1="93906" y1="63750" x2="88906" y2="67656"/>
                        <a14:foregroundMark x1="96406" y1="61121" x2="96406" y2="63906"/>
                        <a14:foregroundMark x1="96406" y1="54420" x2="96406" y2="59194"/>
                        <a14:foregroundMark x1="96406" y1="49106" x2="96406" y2="49888"/>
                        <a14:foregroundMark x1="96406" y1="46563" x2="96406" y2="47178"/>
                        <a14:foregroundMark x1="5625" y1="47969" x2="4688" y2="53594"/>
                        <a14:foregroundMark x1="1719" y1="45156" x2="781" y2="50313"/>
                        <a14:foregroundMark x1="96406" y1="43281" x2="98281" y2="50313"/>
                        <a14:foregroundMark x1="98281" y1="50313" x2="98281" y2="50469"/>
                        <a14:backgroundMark x1="25625" y1="90781" x2="25625" y2="90781"/>
                        <a14:backgroundMark x1="18594" y1="82344" x2="18594" y2="82344"/>
                        <a14:backgroundMark x1="12188" y1="75625" x2="14531" y2="89219"/>
                        <a14:backgroundMark x1="14531" y1="89219" x2="17188" y2="93281"/>
                        <a14:backgroundMark x1="92188" y1="39531" x2="92188" y2="39531"/>
                        <a14:backgroundMark x1="93438" y1="40469" x2="93438" y2="40469"/>
                        <a14:backgroundMark x1="94375" y1="41875" x2="94375" y2="41875"/>
                        <a14:backgroundMark x1="95938" y1="62500" x2="96875" y2="57813"/>
                        <a14:backgroundMark x1="97188" y1="56875" x2="97188" y2="52344"/>
                        <a14:backgroundMark x1="97188" y1="51406" x2="97034" y2="50637"/>
                        <a14:backgroundMark x1="94063" y1="42188" x2="95049" y2="43635"/>
                        <a14:backgroundMark x1="93594" y1="40938" x2="94955" y2="43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08421" y="1836731"/>
            <a:ext cx="2607019" cy="2607019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074A526C-5F10-4304-B10D-8CB8E59CFD38}"/>
              </a:ext>
            </a:extLst>
          </p:cNvPr>
          <p:cNvSpPr/>
          <p:nvPr/>
        </p:nvSpPr>
        <p:spPr>
          <a:xfrm>
            <a:off x="3568574" y="4443837"/>
            <a:ext cx="1886711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1C234B9-96D4-4BFA-A4C4-B22F1434752B}"/>
              </a:ext>
            </a:extLst>
          </p:cNvPr>
          <p:cNvSpPr txBox="1">
            <a:spLocks/>
          </p:cNvSpPr>
          <p:nvPr/>
        </p:nvSpPr>
        <p:spPr>
          <a:xfrm>
            <a:off x="6376562" y="2481686"/>
            <a:ext cx="492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ko-KR" altLang="en-US" sz="2400" spc="190"/>
              <a:t>사용자에게 경고음으로 상황을</a:t>
            </a:r>
            <a:r>
              <a:rPr lang="ko-KR" altLang="en-US" sz="2400" spc="475"/>
              <a:t> </a:t>
            </a:r>
            <a:r>
              <a:rPr lang="ko-KR" altLang="en-US" sz="2400" spc="190"/>
              <a:t>전달</a:t>
            </a:r>
            <a:endParaRPr lang="ko-KR" altLang="en-US" sz="2400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4EF051D-DE90-43C9-A681-520BC29EAAC4}"/>
              </a:ext>
            </a:extLst>
          </p:cNvPr>
          <p:cNvSpPr txBox="1"/>
          <p:nvPr/>
        </p:nvSpPr>
        <p:spPr>
          <a:xfrm>
            <a:off x="6376562" y="3216255"/>
            <a:ext cx="32004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155" dirty="0" err="1">
                <a:solidFill>
                  <a:srgbClr val="FFFFFF"/>
                </a:solidFill>
                <a:latin typeface="Noto Sans CJK JP Regular"/>
                <a:cs typeface="Noto Sans CJK JP Regular"/>
              </a:rPr>
              <a:t>온도가</a:t>
            </a:r>
            <a:r>
              <a:rPr sz="2000" spc="1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sz="2000" spc="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r>
              <a:rPr sz="2000" spc="4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2000" spc="4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도</a:t>
            </a:r>
            <a:r>
              <a:rPr sz="2000" spc="3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이상</a:t>
            </a:r>
            <a:endParaRPr sz="20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1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불꽃이나 가스의</a:t>
            </a:r>
            <a:r>
              <a:rPr sz="2000" spc="3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감지</a:t>
            </a:r>
            <a:endParaRPr sz="2000" dirty="0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5673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A19876-C722-4D43-8AF7-A45FAE74CEF6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0A9635-7292-4EB5-BDDE-334C67AFC63F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D1E63F-6821-48E8-9228-F91CF4B2674F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AF15A9E1-B1A1-41EF-A511-AAFE0F5071A2}"/>
              </a:ext>
            </a:extLst>
          </p:cNvPr>
          <p:cNvSpPr/>
          <p:nvPr/>
        </p:nvSpPr>
        <p:spPr>
          <a:xfrm>
            <a:off x="2915559" y="1293594"/>
            <a:ext cx="3062199" cy="3049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A2A114C-8D5B-4614-B56C-12E4907AAC03}"/>
              </a:ext>
            </a:extLst>
          </p:cNvPr>
          <p:cNvSpPr/>
          <p:nvPr/>
        </p:nvSpPr>
        <p:spPr>
          <a:xfrm>
            <a:off x="3142754" y="4342616"/>
            <a:ext cx="2607807" cy="55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CE2C132-C01F-4C3E-90E9-8127EE4508D1}"/>
              </a:ext>
            </a:extLst>
          </p:cNvPr>
          <p:cNvSpPr txBox="1">
            <a:spLocks/>
          </p:cNvSpPr>
          <p:nvPr/>
        </p:nvSpPr>
        <p:spPr>
          <a:xfrm>
            <a:off x="5977758" y="2349822"/>
            <a:ext cx="5283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spcBef>
                <a:spcPts val="100"/>
              </a:spcBef>
            </a:pPr>
            <a:r>
              <a:rPr lang="ko-KR" altLang="en-US" sz="2400" spc="190" dirty="0"/>
              <a:t>가스나 화재로 인한 유독물질이 감지된 경우 밖으로</a:t>
            </a:r>
            <a:r>
              <a:rPr lang="ko-KR" altLang="en-US" sz="2400" spc="340" dirty="0"/>
              <a:t> </a:t>
            </a:r>
            <a:r>
              <a:rPr lang="ko-KR" altLang="en-US" sz="2400" spc="190" dirty="0"/>
              <a:t>배출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11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98000B-31FD-4E55-B87A-A422154886B5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23CECE-D040-4D64-8CA6-5219620AE01F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3A2F3F-D04D-4060-A125-D67D2AC292CA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7" name="object 4">
            <a:extLst>
              <a:ext uri="{FF2B5EF4-FFF2-40B4-BE49-F238E27FC236}">
                <a16:creationId xmlns:a16="http://schemas.microsoft.com/office/drawing/2014/main" id="{535AC601-5520-4B4A-AF07-15B799D58B37}"/>
              </a:ext>
            </a:extLst>
          </p:cNvPr>
          <p:cNvSpPr/>
          <p:nvPr/>
        </p:nvSpPr>
        <p:spPr>
          <a:xfrm>
            <a:off x="2812275" y="1673188"/>
            <a:ext cx="3866147" cy="27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2674994-5CCC-47DC-BBD9-0EED3E934E8D}"/>
              </a:ext>
            </a:extLst>
          </p:cNvPr>
          <p:cNvSpPr/>
          <p:nvPr/>
        </p:nvSpPr>
        <p:spPr>
          <a:xfrm>
            <a:off x="3500802" y="4406713"/>
            <a:ext cx="2489091" cy="52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239B515-A17E-4BC2-8EB7-9F8EEDB7BCAA}"/>
              </a:ext>
            </a:extLst>
          </p:cNvPr>
          <p:cNvSpPr txBox="1">
            <a:spLocks/>
          </p:cNvSpPr>
          <p:nvPr/>
        </p:nvSpPr>
        <p:spPr>
          <a:xfrm>
            <a:off x="6855546" y="2657794"/>
            <a:ext cx="504835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spcBef>
                <a:spcPts val="100"/>
              </a:spcBef>
            </a:pPr>
            <a:r>
              <a:rPr lang="ko-KR" altLang="en-US" sz="2400" spc="190" dirty="0"/>
              <a:t>불꽃이 감지된 경우  화재를 진압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27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1126-F725-4B9D-AFAD-306AE67F2CD4}"/>
              </a:ext>
            </a:extLst>
          </p:cNvPr>
          <p:cNvSpPr txBox="1">
            <a:spLocks/>
          </p:cNvSpPr>
          <p:nvPr/>
        </p:nvSpPr>
        <p:spPr>
          <a:xfrm>
            <a:off x="2095500" y="1943099"/>
            <a:ext cx="8001000" cy="2971801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solidFill>
                  <a:srgbClr val="26A1BF"/>
                </a:solidFill>
              </a:rPr>
              <a:t>03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1830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920B60-F4AB-4107-B3C2-517282ED34F6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6025D6B-6B92-4171-87C6-139D1ACB9B80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7554DD-76AB-44E5-952E-DF7520CABBF2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04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결론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52F568-BB39-48A3-B760-09FC8FB6F003}"/>
              </a:ext>
            </a:extLst>
          </p:cNvPr>
          <p:cNvSpPr txBox="1"/>
          <p:nvPr/>
        </p:nvSpPr>
        <p:spPr>
          <a:xfrm>
            <a:off x="1572125" y="1424459"/>
            <a:ext cx="9897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주어진 </a:t>
            </a:r>
            <a:r>
              <a:rPr lang="en-US" altLang="ko-KR" sz="2800" dirty="0"/>
              <a:t>sensor</a:t>
            </a:r>
            <a:r>
              <a:rPr lang="ko-KR" altLang="en-US" sz="2800" dirty="0"/>
              <a:t>와 </a:t>
            </a:r>
            <a:r>
              <a:rPr lang="en-US" altLang="ko-KR" sz="2800" dirty="0"/>
              <a:t>actuator</a:t>
            </a:r>
            <a:r>
              <a:rPr lang="ko-KR" altLang="en-US" sz="2800" dirty="0"/>
              <a:t>를 이용하여 화재 예방을 위한 시나리오들을 생각해볼 수 있었다</a:t>
            </a:r>
            <a:r>
              <a:rPr lang="en-US" altLang="ko-KR" sz="2800" dirty="0"/>
              <a:t>. </a:t>
            </a:r>
            <a:r>
              <a:rPr lang="ko-KR" altLang="en-US" sz="2800" dirty="0"/>
              <a:t>그 중 온도센서</a:t>
            </a:r>
            <a:r>
              <a:rPr lang="en-US" altLang="ko-KR" sz="2800" dirty="0"/>
              <a:t>, </a:t>
            </a:r>
            <a:r>
              <a:rPr lang="ko-KR" altLang="en-US" sz="2800" dirty="0"/>
              <a:t>가스 센서</a:t>
            </a:r>
            <a:r>
              <a:rPr lang="en-US" altLang="ko-KR" sz="2800" dirty="0"/>
              <a:t>,</a:t>
            </a:r>
            <a:r>
              <a:rPr lang="ko-KR" altLang="en-US" sz="2800" dirty="0"/>
              <a:t> 불꽃 센서와 </a:t>
            </a:r>
            <a:r>
              <a:rPr lang="en-US" altLang="ko-KR" sz="2800" dirty="0"/>
              <a:t>buzzer, fan, water</a:t>
            </a:r>
            <a:r>
              <a:rPr lang="ko-KR" altLang="en-US" sz="2800" dirty="0"/>
              <a:t> </a:t>
            </a:r>
            <a:r>
              <a:rPr lang="en-US" altLang="ko-KR" sz="2800" dirty="0"/>
              <a:t>pump</a:t>
            </a:r>
            <a:r>
              <a:rPr lang="ko-KR" altLang="en-US" sz="2800" dirty="0"/>
              <a:t>을 이용한 화재예방 시나리오를 선택하였다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하지만 불꽃 감지 센서의 작동 오류로 인해 불꽃을 감지해서 위험을 예방하는 동작을 구현을 못한 것이 아쉬운 점이었다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1126-F725-4B9D-AFAD-306AE67F2CD4}"/>
              </a:ext>
            </a:extLst>
          </p:cNvPr>
          <p:cNvSpPr txBox="1">
            <a:spLocks/>
          </p:cNvSpPr>
          <p:nvPr/>
        </p:nvSpPr>
        <p:spPr>
          <a:xfrm>
            <a:off x="2095500" y="1943099"/>
            <a:ext cx="8001000" cy="2971801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en-US" altLang="ko-KR" u="sng" dirty="0">
                <a:solidFill>
                  <a:srgbClr val="26A1BF"/>
                </a:solidFill>
              </a:rPr>
              <a:t>Fin.</a:t>
            </a:r>
            <a:endParaRPr lang="ko-KR" altLang="en-US" u="sng" dirty="0">
              <a:solidFill>
                <a:srgbClr val="26A1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3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E6F2711-4EF7-4C12-A664-0FCA0DB5D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63125"/>
              </p:ext>
            </p:extLst>
          </p:nvPr>
        </p:nvGraphicFramePr>
        <p:xfrm>
          <a:off x="684212" y="881379"/>
          <a:ext cx="8128000" cy="280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73854034"/>
                    </a:ext>
                  </a:extLst>
                </a:gridCol>
              </a:tblGrid>
              <a:tr h="2808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l" latinLnBrk="1"/>
                      <a:r>
                        <a:rPr lang="en-US" altLang="ko-KR" sz="3200" dirty="0"/>
                        <a:t> </a:t>
                      </a:r>
                      <a:r>
                        <a:rPr lang="en-US" altLang="ko-KR" sz="3200" dirty="0">
                          <a:solidFill>
                            <a:srgbClr val="26A1BF"/>
                          </a:solidFill>
                        </a:rPr>
                        <a:t>01</a:t>
                      </a:r>
                      <a:r>
                        <a:rPr lang="en-US" altLang="ko-KR" sz="3200" dirty="0"/>
                        <a:t> </a:t>
                      </a:r>
                      <a:r>
                        <a:rPr lang="ko-KR" altLang="en-US" sz="3200" dirty="0"/>
                        <a:t>시나리오 소개</a:t>
                      </a:r>
                      <a:endParaRPr lang="en-US" altLang="ko-KR" sz="32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2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 </a:t>
                      </a:r>
                      <a:r>
                        <a:rPr lang="en-US" altLang="ko-KR" sz="3200" dirty="0">
                          <a:solidFill>
                            <a:srgbClr val="26A1BF"/>
                          </a:solidFill>
                        </a:rPr>
                        <a:t>02</a:t>
                      </a:r>
                      <a:r>
                        <a:rPr lang="en-US" altLang="ko-KR" sz="3200" dirty="0"/>
                        <a:t> </a:t>
                      </a:r>
                      <a:r>
                        <a:rPr lang="ko-KR" altLang="en-US" sz="3200" dirty="0"/>
                        <a:t>하드웨어 </a:t>
                      </a:r>
                      <a:r>
                        <a:rPr lang="ko-KR" altLang="en-US" sz="3200" dirty="0" smtClean="0"/>
                        <a:t>소개</a:t>
                      </a:r>
                      <a:endParaRPr lang="en-US" altLang="ko-KR" sz="3200" dirty="0" smtClean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32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 </a:t>
                      </a:r>
                      <a:r>
                        <a:rPr lang="en-US" altLang="ko-KR" sz="3200" dirty="0" smtClean="0">
                          <a:solidFill>
                            <a:srgbClr val="26A1BF"/>
                          </a:solidFill>
                        </a:rPr>
                        <a:t>03</a:t>
                      </a:r>
                      <a:r>
                        <a:rPr lang="en-US" altLang="ko-KR" sz="3200" baseline="0" dirty="0" smtClean="0">
                          <a:solidFill>
                            <a:srgbClr val="26A1BF"/>
                          </a:solidFill>
                        </a:rPr>
                        <a:t> </a:t>
                      </a:r>
                      <a:r>
                        <a:rPr lang="ko-KR" altLang="en-US" sz="3200" dirty="0" smtClean="0"/>
                        <a:t>결론</a:t>
                      </a:r>
                      <a:endParaRPr lang="en-US" altLang="ko-KR" sz="32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1126-F725-4B9D-AFAD-306AE67F2CD4}"/>
              </a:ext>
            </a:extLst>
          </p:cNvPr>
          <p:cNvSpPr txBox="1">
            <a:spLocks/>
          </p:cNvSpPr>
          <p:nvPr/>
        </p:nvSpPr>
        <p:spPr>
          <a:xfrm>
            <a:off x="2095500" y="1943099"/>
            <a:ext cx="8001000" cy="2971801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26A1BF"/>
                </a:solidFill>
              </a:rPr>
              <a:t>01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215270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3FD773-72A0-42F5-BA80-FD53E53E39B1}"/>
              </a:ext>
            </a:extLst>
          </p:cNvPr>
          <p:cNvSpPr txBox="1"/>
          <p:nvPr/>
        </p:nvSpPr>
        <p:spPr>
          <a:xfrm>
            <a:off x="3668629" y="1331495"/>
            <a:ext cx="256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30</a:t>
            </a:r>
            <a:r>
              <a:rPr lang="ko-KR" altLang="en-US" sz="4000" dirty="0"/>
              <a:t>도 이상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751741-2EA4-4AD4-B7AF-03EEE6487A0E}"/>
              </a:ext>
            </a:extLst>
          </p:cNvPr>
          <p:cNvSpPr/>
          <p:nvPr/>
        </p:nvSpPr>
        <p:spPr>
          <a:xfrm>
            <a:off x="3872207" y="2438399"/>
            <a:ext cx="2159580" cy="1364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D77112-3DBC-4A22-9670-35DF9810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5" r="98281">
                        <a14:foregroundMark x1="93403" y1="40689" x2="93683" y2="40896"/>
                        <a14:foregroundMark x1="93104" y1="40469" x2="93395" y2="40684"/>
                        <a14:foregroundMark x1="91831" y1="39531" x2="93104" y2="40469"/>
                        <a14:foregroundMark x1="88438" y1="37031" x2="91831" y2="39531"/>
                        <a14:foregroundMark x1="96103" y1="46703" x2="96719" y2="48594"/>
                        <a14:foregroundMark x1="94140" y1="40684" x2="92649" y2="36112"/>
                        <a14:foregroundMark x1="96719" y1="55403" x2="96719" y2="56563"/>
                        <a14:foregroundMark x1="96719" y1="48594" x2="96719" y2="50872"/>
                        <a14:foregroundMark x1="96719" y1="56563" x2="93906" y2="63750"/>
                        <a14:foregroundMark x1="93906" y1="63750" x2="88906" y2="67656"/>
                        <a14:foregroundMark x1="96406" y1="61121" x2="96406" y2="63906"/>
                        <a14:foregroundMark x1="96406" y1="54420" x2="96406" y2="59194"/>
                        <a14:foregroundMark x1="96406" y1="49106" x2="96406" y2="49888"/>
                        <a14:foregroundMark x1="96406" y1="46563" x2="96406" y2="47178"/>
                        <a14:foregroundMark x1="5625" y1="47969" x2="4688" y2="53594"/>
                        <a14:foregroundMark x1="1719" y1="45156" x2="781" y2="50313"/>
                        <a14:foregroundMark x1="96406" y1="43281" x2="98281" y2="50313"/>
                        <a14:foregroundMark x1="98281" y1="50313" x2="98281" y2="50469"/>
                        <a14:backgroundMark x1="25625" y1="90781" x2="25625" y2="90781"/>
                        <a14:backgroundMark x1="18594" y1="82344" x2="18594" y2="82344"/>
                        <a14:backgroundMark x1="12188" y1="75625" x2="14531" y2="89219"/>
                        <a14:backgroundMark x1="14531" y1="89219" x2="17188" y2="93281"/>
                        <a14:backgroundMark x1="92188" y1="39531" x2="92188" y2="39531"/>
                        <a14:backgroundMark x1="93438" y1="40469" x2="93438" y2="40469"/>
                        <a14:backgroundMark x1="94375" y1="41875" x2="94375" y2="41875"/>
                        <a14:backgroundMark x1="95938" y1="62500" x2="96875" y2="57813"/>
                        <a14:backgroundMark x1="97188" y1="56875" x2="97188" y2="52344"/>
                        <a14:backgroundMark x1="97188" y1="51406" x2="97034" y2="50637"/>
                        <a14:backgroundMark x1="94063" y1="42188" x2="95049" y2="43635"/>
                        <a14:backgroundMark x1="93594" y1="40938" x2="94955" y2="43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0118" y="2039381"/>
            <a:ext cx="2607019" cy="260701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76086D-1A34-4E22-94A6-339421244C19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98E246-FEEF-457A-94EC-82758F26CA31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9AD595-B381-4652-89B5-3AFAED979961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01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시나리오 소개</a:t>
              </a:r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EB3089EB-2EA4-46A3-A449-A46532291961}"/>
              </a:ext>
            </a:extLst>
          </p:cNvPr>
          <p:cNvSpPr/>
          <p:nvPr/>
        </p:nvSpPr>
        <p:spPr>
          <a:xfrm>
            <a:off x="136536" y="519653"/>
            <a:ext cx="5085347" cy="5237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6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4D2CE0-E7CD-4F2D-974C-674ABEEEE1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5" r="98281">
                        <a14:foregroundMark x1="93403" y1="40689" x2="93683" y2="40896"/>
                        <a14:foregroundMark x1="93104" y1="40469" x2="93395" y2="40684"/>
                        <a14:foregroundMark x1="91831" y1="39531" x2="93104" y2="40469"/>
                        <a14:foregroundMark x1="88438" y1="37031" x2="91831" y2="39531"/>
                        <a14:foregroundMark x1="96103" y1="46703" x2="96719" y2="48594"/>
                        <a14:foregroundMark x1="94140" y1="40684" x2="92649" y2="36112"/>
                        <a14:foregroundMark x1="96719" y1="55403" x2="96719" y2="56563"/>
                        <a14:foregroundMark x1="96719" y1="48594" x2="96719" y2="50872"/>
                        <a14:foregroundMark x1="96719" y1="56563" x2="93906" y2="63750"/>
                        <a14:foregroundMark x1="93906" y1="63750" x2="88906" y2="67656"/>
                        <a14:foregroundMark x1="96406" y1="61121" x2="96406" y2="63906"/>
                        <a14:foregroundMark x1="96406" y1="54420" x2="96406" y2="59194"/>
                        <a14:foregroundMark x1="96406" y1="49106" x2="96406" y2="49888"/>
                        <a14:foregroundMark x1="96406" y1="46563" x2="96406" y2="47178"/>
                        <a14:foregroundMark x1="5625" y1="47969" x2="4688" y2="53594"/>
                        <a14:foregroundMark x1="1719" y1="45156" x2="781" y2="50313"/>
                        <a14:foregroundMark x1="96406" y1="43281" x2="98281" y2="50313"/>
                        <a14:foregroundMark x1="98281" y1="50313" x2="98281" y2="50469"/>
                        <a14:backgroundMark x1="25625" y1="90781" x2="25625" y2="90781"/>
                        <a14:backgroundMark x1="18594" y1="82344" x2="18594" y2="82344"/>
                        <a14:backgroundMark x1="12188" y1="75625" x2="14531" y2="89219"/>
                        <a14:backgroundMark x1="14531" y1="89219" x2="17188" y2="93281"/>
                        <a14:backgroundMark x1="92188" y1="39531" x2="92188" y2="39531"/>
                        <a14:backgroundMark x1="93438" y1="40469" x2="93438" y2="40469"/>
                        <a14:backgroundMark x1="94375" y1="41875" x2="94375" y2="41875"/>
                        <a14:backgroundMark x1="95938" y1="62500" x2="96875" y2="57813"/>
                        <a14:backgroundMark x1="97188" y1="56875" x2="97188" y2="52344"/>
                        <a14:backgroundMark x1="97188" y1="51406" x2="97034" y2="50637"/>
                        <a14:backgroundMark x1="94063" y1="42188" x2="95049" y2="43635"/>
                        <a14:backgroundMark x1="93594" y1="40938" x2="94955" y2="43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42021" y="2346005"/>
            <a:ext cx="2607019" cy="2607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49FBA7-D167-44ED-8384-01328972DF0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22809" y="1904975"/>
            <a:ext cx="3048049" cy="3048049"/>
          </a:xfrm>
          <a:prstGeom prst="rect">
            <a:avLst/>
          </a:prstGeom>
        </p:spPr>
      </p:pic>
      <p:sp>
        <p:nvSpPr>
          <p:cNvPr id="6" name="십자형 5">
            <a:extLst>
              <a:ext uri="{FF2B5EF4-FFF2-40B4-BE49-F238E27FC236}">
                <a16:creationId xmlns:a16="http://schemas.microsoft.com/office/drawing/2014/main" id="{15EBDDD6-2630-4E1F-8932-E1D53C63AF82}"/>
              </a:ext>
            </a:extLst>
          </p:cNvPr>
          <p:cNvSpPr/>
          <p:nvPr/>
        </p:nvSpPr>
        <p:spPr>
          <a:xfrm>
            <a:off x="8213558" y="3256482"/>
            <a:ext cx="818148" cy="786063"/>
          </a:xfrm>
          <a:prstGeom prst="plus">
            <a:avLst>
              <a:gd name="adj" fmla="val 413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E904B7-72BC-4E95-8AFE-BC840D6281AB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A14708-302A-405F-A48E-C2618E1D42E3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95ACE3-1866-4E38-B0B9-5EDFB7B8D819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01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시나리오 소개</a:t>
              </a:r>
            </a:p>
          </p:txBody>
        </p:sp>
      </p:grpSp>
      <p:sp>
        <p:nvSpPr>
          <p:cNvPr id="17" name="object 8">
            <a:extLst>
              <a:ext uri="{FF2B5EF4-FFF2-40B4-BE49-F238E27FC236}">
                <a16:creationId xmlns:a16="http://schemas.microsoft.com/office/drawing/2014/main" id="{CBA7098D-B208-4A16-8C3B-65B260FCEE63}"/>
              </a:ext>
            </a:extLst>
          </p:cNvPr>
          <p:cNvSpPr/>
          <p:nvPr/>
        </p:nvSpPr>
        <p:spPr>
          <a:xfrm>
            <a:off x="521142" y="1904975"/>
            <a:ext cx="2607018" cy="3048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9147B3-AB34-48C6-96DB-A03166F161B7}"/>
              </a:ext>
            </a:extLst>
          </p:cNvPr>
          <p:cNvSpPr/>
          <p:nvPr/>
        </p:nvSpPr>
        <p:spPr>
          <a:xfrm>
            <a:off x="3192379" y="2967215"/>
            <a:ext cx="1461572" cy="13645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7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33B12F-035B-4B6E-9E47-7EC97E68C9D7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D9D542-E5B0-42BA-AF83-5FAB250A4DD3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4DFD61-121E-4D4F-9988-69EB5E45BB8B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01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시나리오 소개</a:t>
              </a:r>
            </a:p>
          </p:txBody>
        </p:sp>
      </p:grpSp>
      <p:sp>
        <p:nvSpPr>
          <p:cNvPr id="6" name="object 8">
            <a:extLst>
              <a:ext uri="{FF2B5EF4-FFF2-40B4-BE49-F238E27FC236}">
                <a16:creationId xmlns:a16="http://schemas.microsoft.com/office/drawing/2014/main" id="{2274ACE8-B2AE-415A-B10D-41CBE5B4F2B3}"/>
              </a:ext>
            </a:extLst>
          </p:cNvPr>
          <p:cNvSpPr/>
          <p:nvPr/>
        </p:nvSpPr>
        <p:spPr>
          <a:xfrm>
            <a:off x="9259023" y="2163954"/>
            <a:ext cx="2517824" cy="192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38D9D5-5E48-4B74-AB90-510B06E8CF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25" r="98281">
                        <a14:foregroundMark x1="93403" y1="40689" x2="93683" y2="40896"/>
                        <a14:foregroundMark x1="93104" y1="40469" x2="93395" y2="40684"/>
                        <a14:foregroundMark x1="91831" y1="39531" x2="93104" y2="40469"/>
                        <a14:foregroundMark x1="88438" y1="37031" x2="91831" y2="39531"/>
                        <a14:foregroundMark x1="96103" y1="46703" x2="96719" y2="48594"/>
                        <a14:foregroundMark x1="94140" y1="40684" x2="92649" y2="36112"/>
                        <a14:foregroundMark x1="96719" y1="55403" x2="96719" y2="56563"/>
                        <a14:foregroundMark x1="96719" y1="48594" x2="96719" y2="50872"/>
                        <a14:foregroundMark x1="96719" y1="56563" x2="93906" y2="63750"/>
                        <a14:foregroundMark x1="93906" y1="63750" x2="88906" y2="67656"/>
                        <a14:foregroundMark x1="96406" y1="61121" x2="96406" y2="63906"/>
                        <a14:foregroundMark x1="96406" y1="54420" x2="96406" y2="59194"/>
                        <a14:foregroundMark x1="96406" y1="49106" x2="96406" y2="49888"/>
                        <a14:foregroundMark x1="96406" y1="46563" x2="96406" y2="47178"/>
                        <a14:foregroundMark x1="5625" y1="47969" x2="4688" y2="53594"/>
                        <a14:foregroundMark x1="1719" y1="45156" x2="781" y2="50313"/>
                        <a14:foregroundMark x1="96406" y1="43281" x2="98281" y2="50313"/>
                        <a14:foregroundMark x1="98281" y1="50313" x2="98281" y2="50469"/>
                        <a14:backgroundMark x1="25625" y1="90781" x2="25625" y2="90781"/>
                        <a14:backgroundMark x1="18594" y1="82344" x2="18594" y2="82344"/>
                        <a14:backgroundMark x1="12188" y1="75625" x2="14531" y2="89219"/>
                        <a14:backgroundMark x1="14531" y1="89219" x2="17188" y2="93281"/>
                        <a14:backgroundMark x1="92188" y1="39531" x2="92188" y2="39531"/>
                        <a14:backgroundMark x1="93438" y1="40469" x2="93438" y2="40469"/>
                        <a14:backgroundMark x1="94375" y1="41875" x2="94375" y2="41875"/>
                        <a14:backgroundMark x1="95938" y1="62500" x2="96875" y2="57813"/>
                        <a14:backgroundMark x1="97188" y1="56875" x2="97188" y2="52344"/>
                        <a14:backgroundMark x1="97188" y1="51406" x2="97034" y2="50637"/>
                        <a14:backgroundMark x1="94063" y1="42188" x2="95049" y2="43635"/>
                        <a14:backgroundMark x1="93594" y1="40938" x2="94955" y2="43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59180" y="2125490"/>
            <a:ext cx="2607019" cy="2607019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BC9C5942-6275-4A6E-9F65-E002BAF0E38F}"/>
              </a:ext>
            </a:extLst>
          </p:cNvPr>
          <p:cNvSpPr/>
          <p:nvPr/>
        </p:nvSpPr>
        <p:spPr>
          <a:xfrm>
            <a:off x="8257758" y="2732307"/>
            <a:ext cx="818148" cy="786063"/>
          </a:xfrm>
          <a:prstGeom prst="plus">
            <a:avLst>
              <a:gd name="adj" fmla="val 413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0385A13-EC06-498A-B015-4B9D428548A5}"/>
              </a:ext>
            </a:extLst>
          </p:cNvPr>
          <p:cNvSpPr/>
          <p:nvPr/>
        </p:nvSpPr>
        <p:spPr>
          <a:xfrm>
            <a:off x="3741355" y="2587672"/>
            <a:ext cx="1184381" cy="10753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145073-AC67-4CAF-B47F-511436777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89" b="96806" l="10000" r="90000">
                        <a14:foregroundMark x1="54722" y1="7222" x2="53056" y2="5417"/>
                        <a14:foregroundMark x1="53194" y1="1667" x2="53056" y2="1389"/>
                        <a14:foregroundMark x1="63611" y1="91667" x2="68194" y2="91667"/>
                        <a14:foregroundMark x1="43472" y1="93750" x2="48056" y2="93750"/>
                        <a14:foregroundMark x1="46944" y1="96806" x2="57222" y2="9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7568" y="1750001"/>
            <a:ext cx="2750670" cy="27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1126-F725-4B9D-AFAD-306AE67F2CD4}"/>
              </a:ext>
            </a:extLst>
          </p:cNvPr>
          <p:cNvSpPr txBox="1">
            <a:spLocks/>
          </p:cNvSpPr>
          <p:nvPr/>
        </p:nvSpPr>
        <p:spPr>
          <a:xfrm>
            <a:off x="2095500" y="1943099"/>
            <a:ext cx="8001000" cy="2971801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26A1BF"/>
                </a:solidFill>
              </a:rPr>
              <a:t>02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하드웨어 소개</a:t>
            </a:r>
          </a:p>
        </p:txBody>
      </p:sp>
    </p:spTree>
    <p:extLst>
      <p:ext uri="{BB962C8B-B14F-4D97-AF65-F5344CB8AC3E}">
        <p14:creationId xmlns:p14="http://schemas.microsoft.com/office/powerpoint/2010/main" val="271272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4704F20-85A0-4F58-8BBF-4DC18D588A7A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02E756-5563-4D41-AA9E-22B185E29899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F2122F-E14D-4FEF-A05B-DCED1EEDC73F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8F174AEF-1A8B-4E5B-A67A-F4284522C7C9}"/>
              </a:ext>
            </a:extLst>
          </p:cNvPr>
          <p:cNvSpPr/>
          <p:nvPr/>
        </p:nvSpPr>
        <p:spPr>
          <a:xfrm>
            <a:off x="240631" y="1153557"/>
            <a:ext cx="4337096" cy="416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AF6CE8-73D3-4B8D-8C3D-FEDD250BA4B5}"/>
              </a:ext>
            </a:extLst>
          </p:cNvPr>
          <p:cNvSpPr/>
          <p:nvPr/>
        </p:nvSpPr>
        <p:spPr>
          <a:xfrm>
            <a:off x="3815179" y="1481930"/>
            <a:ext cx="5203597" cy="3609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476609E-CE9B-4D84-95A1-966816163C5A}"/>
              </a:ext>
            </a:extLst>
          </p:cNvPr>
          <p:cNvSpPr/>
          <p:nvPr/>
        </p:nvSpPr>
        <p:spPr>
          <a:xfrm>
            <a:off x="8737492" y="1433447"/>
            <a:ext cx="3310129" cy="3658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E0D687B-A959-4AC0-8113-4EB59AD3F1B7}"/>
              </a:ext>
            </a:extLst>
          </p:cNvPr>
          <p:cNvSpPr/>
          <p:nvPr/>
        </p:nvSpPr>
        <p:spPr>
          <a:xfrm>
            <a:off x="1465823" y="4936488"/>
            <a:ext cx="1886712" cy="384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F4F9A65-0BF9-4F7D-B50A-048269F95CFE}"/>
              </a:ext>
            </a:extLst>
          </p:cNvPr>
          <p:cNvSpPr/>
          <p:nvPr/>
        </p:nvSpPr>
        <p:spPr>
          <a:xfrm>
            <a:off x="5805477" y="4936488"/>
            <a:ext cx="1886712" cy="3840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1F4D55F-4AF7-471D-955A-07B7E378EDF8}"/>
              </a:ext>
            </a:extLst>
          </p:cNvPr>
          <p:cNvSpPr/>
          <p:nvPr/>
        </p:nvSpPr>
        <p:spPr>
          <a:xfrm>
            <a:off x="9142876" y="4895269"/>
            <a:ext cx="2499360" cy="661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20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A418BA-B99B-452B-9D29-CBC24B6AD8AB}"/>
              </a:ext>
            </a:extLst>
          </p:cNvPr>
          <p:cNvGrpSpPr/>
          <p:nvPr/>
        </p:nvGrpSpPr>
        <p:grpSpPr>
          <a:xfrm>
            <a:off x="3192379" y="77436"/>
            <a:ext cx="8983579" cy="855041"/>
            <a:chOff x="3192379" y="77436"/>
            <a:chExt cx="8983579" cy="8550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BEE32B1-B584-4A41-A506-A73D6A5FAE7F}"/>
                </a:ext>
              </a:extLst>
            </p:cNvPr>
            <p:cNvSpPr/>
            <p:nvPr/>
          </p:nvSpPr>
          <p:spPr>
            <a:xfrm>
              <a:off x="3208421" y="818147"/>
              <a:ext cx="8967537" cy="1143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FBD595-61F5-4952-8DC3-F6E261CF8DC2}"/>
                </a:ext>
              </a:extLst>
            </p:cNvPr>
            <p:cNvSpPr txBox="1"/>
            <p:nvPr/>
          </p:nvSpPr>
          <p:spPr>
            <a:xfrm>
              <a:off x="3192379" y="77436"/>
              <a:ext cx="8983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dirty="0">
                  <a:solidFill>
                    <a:srgbClr val="26A1BF"/>
                  </a:solidFill>
                </a:rPr>
                <a:t>02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하드웨어 소개</a:t>
              </a:r>
            </a:p>
          </p:txBody>
        </p:sp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83618CFC-255B-4F35-8011-E135F122F380}"/>
              </a:ext>
            </a:extLst>
          </p:cNvPr>
          <p:cNvSpPr/>
          <p:nvPr/>
        </p:nvSpPr>
        <p:spPr>
          <a:xfrm>
            <a:off x="3376847" y="1483751"/>
            <a:ext cx="2679674" cy="3294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D311EBF-FC93-4BB4-8C6C-E7E0CB4D59C7}"/>
              </a:ext>
            </a:extLst>
          </p:cNvPr>
          <p:cNvSpPr/>
          <p:nvPr/>
        </p:nvSpPr>
        <p:spPr>
          <a:xfrm>
            <a:off x="3192379" y="4611259"/>
            <a:ext cx="3056663" cy="95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E6854A8-752A-47DD-AD2D-B13FD5617958}"/>
              </a:ext>
            </a:extLst>
          </p:cNvPr>
          <p:cNvSpPr txBox="1"/>
          <p:nvPr/>
        </p:nvSpPr>
        <p:spPr>
          <a:xfrm>
            <a:off x="6056521" y="2984767"/>
            <a:ext cx="646498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과열로</a:t>
            </a:r>
            <a:r>
              <a:rPr sz="2400" spc="3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인한</a:t>
            </a:r>
            <a:endParaRPr sz="24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안전사고 예방을</a:t>
            </a:r>
            <a:r>
              <a:rPr sz="2400" spc="409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위하여</a:t>
            </a:r>
            <a:endParaRPr sz="24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400" spc="190" dirty="0" err="1">
                <a:solidFill>
                  <a:srgbClr val="FFFFFF"/>
                </a:solidFill>
                <a:latin typeface="Noto Sans CJK JP Regular"/>
                <a:cs typeface="Noto Sans CJK JP Regular"/>
              </a:rPr>
              <a:t>온도를</a:t>
            </a: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주기적으로</a:t>
            </a:r>
            <a:r>
              <a:rPr sz="2400" spc="4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측정</a:t>
            </a:r>
            <a:endParaRPr sz="2400" dirty="0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3395767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170</Words>
  <Application>Microsoft Office PowerPoint</Application>
  <PresentationFormat>와이드스크린</PresentationFormat>
  <Paragraphs>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HY중고딕</vt:lpstr>
      <vt:lpstr>Noto Sans CJK JP Regular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민재</dc:creator>
  <cp:lastModifiedBy>Windows 사용자</cp:lastModifiedBy>
  <cp:revision>17</cp:revision>
  <dcterms:created xsi:type="dcterms:W3CDTF">2019-06-11T11:54:26Z</dcterms:created>
  <dcterms:modified xsi:type="dcterms:W3CDTF">2019-06-13T10:55:23Z</dcterms:modified>
</cp:coreProperties>
</file>