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9268-2A2C-0A11-F7A0-11865F430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091D8-73EF-C5E1-8C77-D00CC7335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0062A-4AA8-8103-8696-C5DAD02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FCFEB-EA03-904E-5C2D-4A2656BB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EA7D6-3608-7F0A-7119-09A01C1F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3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BCC2B-5899-E292-73B3-C43B203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033C2-AD28-6512-01E6-59821398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D983D-CA1F-3641-3366-27D7CD08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1ACE2-CA7F-2081-12AC-18CB8BB7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EC390-B71F-F5E5-1653-EAD00978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05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91047B-776D-B71C-06B4-293FC914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25152-6BB6-4F69-CE9E-C114D9F3A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EBA0-D6BD-C87F-E0B8-65A52149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6B82E-04CB-9441-4D01-E5FD9071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D2C06-492F-6CD3-7D2C-402A0DC3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9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BC7B-57E9-4CF0-E792-1328A032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5119E-AA89-81FD-37A7-A0496E5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82279-7FE9-8B94-FEC9-E87BB9DB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6A61F-238B-B2A2-3BEF-377A6A20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D3EE6-00CE-E79F-BBAC-99E461C2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E786E-4181-8B5A-B633-B67C3529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3BC00-25EE-CD6A-4260-1C26580A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31CCB-B84D-4CFD-976D-1AA1A50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80AB3-0319-B51A-2CAD-F6C81015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D7E06-2885-083A-A7D0-E595B009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D413B-3327-C247-BEF5-7B9EFBEA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0BEAA-7079-FEB6-11B8-DE351364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996C3-4360-D1AF-340F-63CE7C96B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47291-2BC7-0220-3044-9F73C1E0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312CA-5B7E-50E6-C818-122E3184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7F3A4-4C93-AC93-5E26-A41CC114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76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B404B-B345-744B-C3C3-F73667FA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C14A6-345A-7B11-1342-DD54BC24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F6AEF1-99EC-25FA-63E5-4C68B7388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86152-9706-EDC3-0E38-53EC39B09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42B657-6655-D339-242C-D0131138E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9163BA-312F-30FB-1C37-C1307EDB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77E6C4-BBF2-EEEF-E216-8BADA13C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79348E-4C70-99E8-EB37-A04E0F9B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441F2-5825-7C55-F767-9798BC94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DF50FB-A185-8F6A-43F9-F747126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F06E4-E905-4700-AA8E-FDEDEFC3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D9F30-B64B-311E-33AB-48D9AEA1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88F22-9019-2895-3C12-098D1DD2E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6B9150-DDFC-D770-A928-EDF58C43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3136B-0822-FE95-4587-AE3F9B03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BE36F-CBEF-2F5B-3DDA-CAD86E3F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B697C-B636-29F0-799D-9FE7B453C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A366C-7DF9-6783-8950-3F55B03AB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E7A9-677A-7F16-5526-853E8648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1C2AF-5A4D-D45D-B036-5164FF94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D3901-7C6B-4A68-369E-DA9F002D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6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30332-9EB7-B994-0E26-98C66E3C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C49717-AB58-5CEC-40AB-285B65E75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562906-871E-DFE6-497A-F4FACB137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38198-01ED-44B3-7F9E-F1A72E28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77138-FB4B-8723-7377-B570A464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03544-232D-DF03-39C0-84EF973F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0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A713D-20C6-FB94-260B-C42ACE6F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8A655-C60E-91F3-CBD2-921EDD2C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A211C-93C0-619B-42A1-9D89777EC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F238F-D25D-4B85-9CFC-7FAD1A84292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9AC35-D4AD-E029-78C8-0C17E0D36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E8723-28E2-0031-B58B-35FFC15A2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BD5CB7-B5DB-4889-98C2-A1F9457F0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7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2163C-1B1C-5A32-540C-113A35468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MG</a:t>
            </a:r>
            <a:r>
              <a:rPr lang="ko-KR" altLang="en-US"/>
              <a:t> </a:t>
            </a:r>
            <a:r>
              <a:rPr lang="en-US" altLang="ko-KR"/>
              <a:t>Optimization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E0A25-FF02-5405-60D1-1905ED37E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3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20F98-D5C2-A784-C35A-887CD06A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battSolarOptimize_ver1</a:t>
            </a:r>
            <a:endParaRPr lang="ko-KR" altLang="en-US"/>
          </a:p>
        </p:txBody>
      </p:sp>
      <p:pic>
        <p:nvPicPr>
          <p:cNvPr id="4" name="그림 3" descr="텍스트, 라인, 도표, 평행이(가) 표시된 사진&#10;&#10;자동 생성된 설명">
            <a:extLst>
              <a:ext uri="{FF2B5EF4-FFF2-40B4-BE49-F238E27FC236}">
                <a16:creationId xmlns:a16="http://schemas.microsoft.com/office/drawing/2014/main" id="{7751EF09-50CA-EA85-BD8C-F675BF676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6" y="1690688"/>
            <a:ext cx="5608667" cy="420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5326A-8BA0-B406-2451-2C09D706F232}"/>
              </a:ext>
            </a:extLst>
          </p:cNvPr>
          <p:cNvSpPr txBox="1"/>
          <p:nvPr/>
        </p:nvSpPr>
        <p:spPr>
          <a:xfrm>
            <a:off x="5571067" y="1280753"/>
            <a:ext cx="6096000" cy="15173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000" b="0" i="0">
                <a:effectLst/>
                <a:latin typeface="Menlo"/>
              </a:rPr>
              <a:t>[Pgrid,Pbatt,Ebatt] = battSolarOptimize_ver1(N,dt,Ppv,Pload,Einit,Cost,FinalWeight,batteryMinMax)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Minimize the cost of power from the grid while meeting load with power 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from PV, battery and grid </a:t>
            </a:r>
            <a:endParaRPr lang="en-US" altLang="ko-KR" sz="1000" b="0" i="0">
              <a:effectLst/>
              <a:latin typeface="Menlo"/>
            </a:endParaRP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 = optimproblem;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Decision variables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PgridV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'PgridV'</a:t>
            </a:r>
            <a:r>
              <a:rPr lang="en-US" altLang="ko-KR" sz="1000" b="0" i="0">
                <a:effectLst/>
                <a:latin typeface="Menlo"/>
              </a:rPr>
              <a:t>,N);</a:t>
            </a:r>
          </a:p>
          <a:p>
            <a:r>
              <a:rPr lang="en-US" altLang="ko-KR" sz="1000" b="0" i="0">
                <a:effectLst/>
                <a:latin typeface="Menlo"/>
              </a:rPr>
              <a:t>PbattV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'PbattV'</a:t>
            </a:r>
            <a:r>
              <a:rPr lang="en-US" altLang="ko-KR" sz="1000" b="0" i="0">
                <a:effectLst/>
                <a:latin typeface="Menlo"/>
              </a:rPr>
              <a:t>,N,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'LowerBound'</a:t>
            </a:r>
            <a:r>
              <a:rPr lang="en-US" altLang="ko-KR" sz="1000" b="0" i="0">
                <a:effectLst/>
                <a:latin typeface="Menlo"/>
              </a:rPr>
              <a:t>,batteryMinMax.Pmin,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'UpperBound'</a:t>
            </a:r>
            <a:r>
              <a:rPr lang="en-US" altLang="ko-KR" sz="1000" b="0" i="0">
                <a:effectLst/>
                <a:latin typeface="Menlo"/>
              </a:rPr>
              <a:t>,batteryMinMax.Pmax);</a:t>
            </a:r>
          </a:p>
          <a:p>
            <a:r>
              <a:rPr lang="en-US" altLang="ko-KR" sz="1000" b="0" i="0">
                <a:effectLst/>
                <a:latin typeface="Menlo"/>
              </a:rPr>
              <a:t>EbattV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'EbattV'</a:t>
            </a:r>
            <a:r>
              <a:rPr lang="en-US" altLang="ko-KR" sz="1000" b="0" i="0">
                <a:effectLst/>
                <a:latin typeface="Menlo"/>
              </a:rPr>
              <a:t>,N,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'LowerBound'</a:t>
            </a:r>
            <a:r>
              <a:rPr lang="en-US" altLang="ko-KR" sz="1000" b="0" i="0">
                <a:effectLst/>
                <a:latin typeface="Menlo"/>
              </a:rPr>
              <a:t>,batteryMinMax.Emin,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'UpperBound'</a:t>
            </a:r>
            <a:r>
              <a:rPr lang="en-US" altLang="ko-KR" sz="1000" b="0" i="0">
                <a:effectLst/>
                <a:latin typeface="Menlo"/>
              </a:rPr>
              <a:t>,batteryMinMax.Emax);</a:t>
            </a:r>
          </a:p>
          <a:p>
            <a:r>
              <a:rPr lang="en-US" altLang="ko-KR" sz="1000" b="0" i="0">
                <a:effectLst/>
                <a:latin typeface="Menlo"/>
              </a:rPr>
              <a:t>BattWearCost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'BattWearCost'</a:t>
            </a:r>
            <a:r>
              <a:rPr lang="en-US" altLang="ko-KR" sz="1000" b="0" i="0">
                <a:effectLst/>
                <a:latin typeface="Menlo"/>
              </a:rPr>
              <a:t>, N, 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'LowerBound'</a:t>
            </a:r>
            <a:r>
              <a:rPr lang="en-US" altLang="ko-KR" sz="1000" b="0" i="0">
                <a:effectLst/>
                <a:latin typeface="Menlo"/>
              </a:rPr>
              <a:t>, 0);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Minimize cost of electricity from the grid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prob.ObjectiveSense = 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'minimize'</a:t>
            </a:r>
            <a:r>
              <a:rPr lang="en-US" altLang="ko-KR" sz="1000" b="0" i="0">
                <a:effectLst/>
                <a:latin typeface="Menlo"/>
              </a:rPr>
              <a:t>;</a:t>
            </a:r>
          </a:p>
          <a:p>
            <a:r>
              <a:rPr lang="en-US" altLang="ko-KR" sz="1000" b="0" i="0">
                <a:effectLst/>
                <a:latin typeface="Menlo"/>
              </a:rPr>
              <a:t>prob.Objective = dt * Cost' * PgridV - FinalWeight * EbattV(N) + BattWearCost(N);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Power input/output to battery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prob.Constraints.energyBalance = optimconstr(N);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prob.Constraints.energyBalance(1) = EbattV(1) == Einit;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prob.Constraints.energyBalance(2:N) = EbattV(2:N) == EbattV(1:N-1) - PbattV(1:N-1)*dt;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battery Wear Cost input/output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E_cap = 2500;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prob.Constraints.battDeg = optimconstr(N);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prob.Constraints.battDeg(1) = BattWearCost(1) == 0;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prob.Constraints.battDeg(2:N) = BattWearCost(2:N) == BattWearCost(1:N-1) + E_cap * (phi(EbattV(2:N)) - phi(EbattV(1:N-1)));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Satisfy power load with power from PV, grid and battery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prob.Constraints.loadBalance = Ppv + PgridV + PbattV == Pload;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initial sturcture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x0.PgridV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x0.PbattV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x0.EbattV = Einit * ones(N,1);</a:t>
            </a:r>
          </a:p>
          <a:p>
            <a:r>
              <a:rPr lang="en-US" altLang="ko-KR" sz="1000" b="0" i="0">
                <a:effectLst/>
                <a:latin typeface="Menlo"/>
              </a:rPr>
              <a:t>x0.BattWearCost = zeros(N, 1);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Solve the linear program</a:t>
            </a:r>
          </a:p>
          <a:p>
            <a:r>
              <a:rPr lang="en-US" altLang="ko-KR" sz="1000">
                <a:solidFill>
                  <a:srgbClr val="008013"/>
                </a:solidFill>
                <a:latin typeface="Menlo"/>
              </a:rPr>
              <a:t>%</a:t>
            </a:r>
            <a:r>
              <a:rPr lang="ko-KR" altLang="en-US" sz="1000">
                <a:solidFill>
                  <a:srgbClr val="008013"/>
                </a:solidFill>
                <a:latin typeface="Menlo"/>
              </a:rPr>
              <a:t>아래의 둘 중 하나 주석처리 해야 함</a:t>
            </a:r>
            <a:r>
              <a:rPr lang="en-US" altLang="ko-KR" sz="1000">
                <a:solidFill>
                  <a:srgbClr val="008013"/>
                </a:solidFill>
                <a:latin typeface="Menlo"/>
              </a:rPr>
              <a:t>. </a:t>
            </a:r>
            <a:r>
              <a:rPr lang="ko-KR" altLang="en-US" sz="1000">
                <a:solidFill>
                  <a:srgbClr val="008013"/>
                </a:solidFill>
                <a:latin typeface="Menlo"/>
              </a:rPr>
              <a:t>결과는 똑같이 우측과 같음</a:t>
            </a:r>
            <a:r>
              <a:rPr lang="en-US" altLang="ko-KR" sz="1000">
                <a:solidFill>
                  <a:srgbClr val="008013"/>
                </a:solidFill>
                <a:latin typeface="Menlo"/>
              </a:rPr>
              <a:t>.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options = optimoptions(prob.optimoptions,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'Display'</a:t>
            </a:r>
            <a:r>
              <a:rPr lang="en-US" altLang="ko-KR" sz="1000" b="0" i="0">
                <a:effectLst/>
                <a:latin typeface="Menlo"/>
              </a:rPr>
              <a:t>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'none’</a:t>
            </a:r>
            <a:r>
              <a:rPr lang="en-US" altLang="ko-KR" sz="1000" b="0" i="0">
                <a:effectLst/>
                <a:latin typeface="Menlo"/>
              </a:rPr>
              <a:t>);</a:t>
            </a:r>
          </a:p>
          <a:p>
            <a:r>
              <a:rPr lang="en-US" altLang="ko-KR" sz="1000">
                <a:latin typeface="Menlo"/>
              </a:rPr>
              <a:t>options = optimoptions(‘fmincon’, ‘Algorithm’, ‘interior-point’, ‘Display’, ‘none’);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%options = optimoptions('fmincon', 'Algorithm', 'trust-region-reflective','Display','none');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[values,~,exitflag] = solve(prob,x0,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'Options'</a:t>
            </a:r>
            <a:r>
              <a:rPr lang="en-US" altLang="ko-KR" sz="1000" b="0" i="0">
                <a:effectLst/>
                <a:latin typeface="Menlo"/>
              </a:rPr>
              <a:t>,options);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Parse optimization results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000" b="0" i="0">
                <a:effectLst/>
                <a:latin typeface="Menlo"/>
              </a:rPr>
              <a:t>exitflag &lt;= 0</a:t>
            </a: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최적해 없거나 오류는 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을 반환함</a:t>
            </a:r>
            <a:endParaRPr lang="ko-KR" altLang="en-US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Pgrid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Pbatt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Ebatt = zeros(N,1);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최적해 찾았을 때 값을 넣어줌</a:t>
            </a:r>
            <a:endParaRPr lang="ko-KR" altLang="en-US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Pgrid = values.PgridV;</a:t>
            </a:r>
          </a:p>
          <a:p>
            <a:r>
              <a:rPr lang="en-US" altLang="ko-KR" sz="1000" b="0" i="0">
                <a:effectLst/>
                <a:latin typeface="Menlo"/>
              </a:rPr>
              <a:t>Pbatt = values.PbattV;</a:t>
            </a:r>
          </a:p>
          <a:p>
            <a:r>
              <a:rPr lang="en-US" altLang="ko-KR" sz="1000" b="0" i="0">
                <a:effectLst/>
                <a:latin typeface="Menlo"/>
              </a:rPr>
              <a:t>Ebatt = values.EbattV;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000" b="0" i="0">
                <a:effectLst/>
                <a:latin typeface="Menlo"/>
              </a:rPr>
              <a:t>w_s = WearDensityFunc(s)</a:t>
            </a: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Define parameters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%C_bess_price = 3*10^5; % [$/MWh]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%C_bess_price = 10000/16;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BattCap = 2500;</a:t>
            </a:r>
          </a:p>
          <a:p>
            <a:r>
              <a:rPr lang="en-US" altLang="ko-KR" sz="1000" b="0" i="0">
                <a:effectLst/>
                <a:latin typeface="Menlo"/>
              </a:rPr>
              <a:t>battPrice = 240000; 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%[$]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C_bess_price = battPrice / BattCap;</a:t>
            </a:r>
          </a:p>
          <a:p>
            <a:r>
              <a:rPr lang="en-US" altLang="ko-KR" sz="1000" b="0" i="0">
                <a:effectLst/>
                <a:latin typeface="Menlo"/>
              </a:rPr>
              <a:t>eta_ch = 0.95; eta_dis = 0.95;</a:t>
            </a:r>
          </a:p>
          <a:p>
            <a:r>
              <a:rPr lang="en-US" altLang="ko-KR" sz="1000" b="0" i="0">
                <a:effectLst/>
                <a:latin typeface="Menlo"/>
              </a:rPr>
              <a:t>A = 694; B = 0.795;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Calculate Wear Density func w(s)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w_s = (C_bess_price / (2 * eta_ch * eta_dis)) * (B * (1 - s)^(B - 1)) / A;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000" b="0" i="0">
                <a:effectLst/>
                <a:latin typeface="Menlo"/>
              </a:rPr>
              <a:t>phi = phi(EbattV)</a:t>
            </a:r>
          </a:p>
          <a:p>
            <a:r>
              <a:rPr lang="en-US" altLang="ko-KR" sz="1000" b="0" i="0">
                <a:effectLst/>
                <a:latin typeface="Menlo"/>
              </a:rPr>
              <a:t>battEnergy = 9*10^9;</a:t>
            </a:r>
          </a:p>
          <a:p>
            <a:r>
              <a:rPr lang="en-US" altLang="ko-KR" sz="1000" b="0" i="0">
                <a:effectLst/>
                <a:latin typeface="Menlo"/>
              </a:rPr>
              <a:t>SOC_init = 0.5;</a:t>
            </a:r>
          </a:p>
          <a:p>
            <a:r>
              <a:rPr lang="en-US" altLang="ko-KR" sz="1000" b="0" i="0">
                <a:effectLst/>
                <a:latin typeface="Menlo"/>
              </a:rPr>
              <a:t>SOC_cur = EbattV / battEnergy;</a:t>
            </a:r>
          </a:p>
          <a:p>
            <a:r>
              <a:rPr lang="en-US" altLang="ko-KR" sz="1000" b="0" i="0">
                <a:effectLst/>
                <a:latin typeface="Menlo"/>
              </a:rPr>
              <a:t>N = 241;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>
                <a:effectLst/>
                <a:latin typeface="Menlo"/>
              </a:rPr>
              <a:t>t = 2:N-1</a:t>
            </a:r>
          </a:p>
          <a:p>
            <a:r>
              <a:rPr lang="en-US" altLang="ko-KR" sz="1000" b="0" i="0">
                <a:effectLst/>
                <a:latin typeface="Menlo"/>
              </a:rPr>
              <a:t>phi = (WearDensityFunc(SOC_init) + WearDensityFunc(SOC_cur(t))) * (SOC_cur(t) - SOC_init) / 2;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phi 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값을 계산 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배터리 마모 밀도 함수 적용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ko-KR" altLang="en-US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phi_val = zeros(length(SOC_cur), 1);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for t = 2:1:length(SOC_cur)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phi_val(t) = (WearDensityFunc(SOC_init) + WearDensityFunc(SOC_cur(t))) * (SOC_cur(t) - SOC_init) / 2;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8DDD2-FC4E-3ECD-0537-0704FF88279D}"/>
              </a:ext>
            </a:extLst>
          </p:cNvPr>
          <p:cNvSpPr txBox="1"/>
          <p:nvPr/>
        </p:nvSpPr>
        <p:spPr>
          <a:xfrm>
            <a:off x="440267" y="5897188"/>
            <a:ext cx="506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 – </a:t>
            </a:r>
            <a:r>
              <a:rPr lang="en-US" altLang="ko-KR">
                <a:solidFill>
                  <a:srgbClr val="FF0000"/>
                </a:solidFill>
              </a:rPr>
              <a:t>interior-point</a:t>
            </a:r>
          </a:p>
          <a:p>
            <a:r>
              <a:rPr lang="en-US" altLang="ko-KR"/>
              <a:t>Didn’t reflect abs(phi)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20F98-D5C2-A784-C35A-887CD06A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battSolarOptimize_ver1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5326A-8BA0-B406-2451-2C09D706F232}"/>
              </a:ext>
            </a:extLst>
          </p:cNvPr>
          <p:cNvSpPr txBox="1"/>
          <p:nvPr/>
        </p:nvSpPr>
        <p:spPr>
          <a:xfrm>
            <a:off x="5571067" y="1280753"/>
            <a:ext cx="6096000" cy="1578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000" b="0" i="0">
                <a:effectLst/>
                <a:latin typeface="Menlo"/>
              </a:rPr>
              <a:t>[Pgrid,Pbatt,Ebatt] = battSolarOptimize_ver1(N,dt,Ppv,Pload,Einit,Cost,FinalWeight,batteryMinMax)</a:t>
            </a:r>
          </a:p>
          <a:p>
            <a:r>
              <a:rPr lang="en-US" altLang="ko-KR" sz="1000" b="0" i="0">
                <a:effectLst/>
                <a:latin typeface="Menlo"/>
              </a:rPr>
              <a:t>disp(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'1'</a:t>
            </a:r>
            <a:r>
              <a:rPr lang="en-US" altLang="ko-KR" sz="1000" b="0" i="0">
                <a:effectLst/>
                <a:latin typeface="Menlo"/>
              </a:rPr>
              <a:t>)</a:t>
            </a: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Minimize the cost of power from the grid while meeting load with power 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from PV, battery and grid </a:t>
            </a:r>
            <a:endParaRPr lang="en-US" altLang="ko-KR" sz="1000" b="0" i="0">
              <a:effectLst/>
              <a:latin typeface="Menlo"/>
            </a:endParaRP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 = optimproblem;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Decision variables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PgridV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'PgridV'</a:t>
            </a:r>
            <a:r>
              <a:rPr lang="en-US" altLang="ko-KR" sz="1000" b="0" i="0">
                <a:effectLst/>
                <a:latin typeface="Menlo"/>
              </a:rPr>
              <a:t>,N);</a:t>
            </a:r>
          </a:p>
          <a:p>
            <a:r>
              <a:rPr lang="en-US" altLang="ko-KR" sz="1000" b="0" i="0">
                <a:effectLst/>
                <a:latin typeface="Menlo"/>
              </a:rPr>
              <a:t>PbattV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'PbattV'</a:t>
            </a:r>
            <a:r>
              <a:rPr lang="en-US" altLang="ko-KR" sz="1000" b="0" i="0">
                <a:effectLst/>
                <a:latin typeface="Menlo"/>
              </a:rPr>
              <a:t>,N,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'LowerBound'</a:t>
            </a:r>
            <a:r>
              <a:rPr lang="en-US" altLang="ko-KR" sz="1000" b="0" i="0">
                <a:effectLst/>
                <a:latin typeface="Menlo"/>
              </a:rPr>
              <a:t>,batteryMinMax.Pmin,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'UpperBound'</a:t>
            </a:r>
            <a:r>
              <a:rPr lang="en-US" altLang="ko-KR" sz="1000" b="0" i="0">
                <a:effectLst/>
                <a:latin typeface="Menlo"/>
              </a:rPr>
              <a:t>,batteryMinMax.Pmax);</a:t>
            </a:r>
          </a:p>
          <a:p>
            <a:r>
              <a:rPr lang="en-US" altLang="ko-KR" sz="1000" b="0" i="0">
                <a:effectLst/>
                <a:latin typeface="Menlo"/>
              </a:rPr>
              <a:t>EbattV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'EbattV'</a:t>
            </a:r>
            <a:r>
              <a:rPr lang="en-US" altLang="ko-KR" sz="1000" b="0" i="0">
                <a:effectLst/>
                <a:latin typeface="Menlo"/>
              </a:rPr>
              <a:t>,N,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'LowerBound'</a:t>
            </a:r>
            <a:r>
              <a:rPr lang="en-US" altLang="ko-KR" sz="1000" b="0" i="0">
                <a:effectLst/>
                <a:latin typeface="Menlo"/>
              </a:rPr>
              <a:t>,batteryMinMax.Emin,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'UpperBound'</a:t>
            </a:r>
            <a:r>
              <a:rPr lang="en-US" altLang="ko-KR" sz="1000" b="0" i="0">
                <a:effectLst/>
                <a:latin typeface="Menlo"/>
              </a:rPr>
              <a:t>,batteryMinMax.Emax);</a:t>
            </a:r>
          </a:p>
          <a:p>
            <a:r>
              <a:rPr lang="en-US" altLang="ko-KR" sz="1000" b="0" i="0">
                <a:effectLst/>
                <a:latin typeface="Menlo"/>
              </a:rPr>
              <a:t>BattWearCost = optimvar(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'BattWearCost'</a:t>
            </a:r>
            <a:r>
              <a:rPr lang="en-US" altLang="ko-KR" sz="1000" b="0" i="0">
                <a:effectLst/>
                <a:latin typeface="Menlo"/>
              </a:rPr>
              <a:t>, N, 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'LowerBound'</a:t>
            </a:r>
            <a:r>
              <a:rPr lang="en-US" altLang="ko-KR" sz="1000" b="0" i="0">
                <a:effectLst/>
                <a:latin typeface="Menlo"/>
              </a:rPr>
              <a:t>, 0);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Minimize cost of electricity from the grid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prob.ObjectiveSense = 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'minimize'</a:t>
            </a:r>
            <a:r>
              <a:rPr lang="en-US" altLang="ko-KR" sz="1000" b="0" i="0">
                <a:effectLst/>
                <a:latin typeface="Menlo"/>
              </a:rPr>
              <a:t>;</a:t>
            </a:r>
          </a:p>
          <a:p>
            <a:r>
              <a:rPr lang="en-US" altLang="ko-KR" sz="1000" b="0" i="0">
                <a:effectLst/>
                <a:latin typeface="Menlo"/>
              </a:rPr>
              <a:t>prob.Objective = dt * Cost' * PgridV - FinalWeight * EbattV(N) + BattWearCost(N);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Power input/output to battery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prob.Constraints.energyBalance = optimconstr(N);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prob.Constraints.energyBalance(1) = EbattV(1) == Einit;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prob.Constraints.energyBalance(2:N) = EbattV(2:N) == EbattV(1:N-1) - PbattV(1:N-1)*dt;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battery Wear Cost input/output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E_cap = 2500;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prob.Constraints.battDeg = optimconstr(N);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prob.Constraints.battDeg(1) = BattWearCost(1) == 0;</a:t>
            </a:r>
          </a:p>
          <a:p>
            <a:r>
              <a:rPr lang="en-US" altLang="ko-KR" sz="1000" b="0" i="0">
                <a:effectLst/>
                <a:latin typeface="Menlo"/>
              </a:rPr>
              <a:t>prob.Constraints.battDeg(2:N) = BattWearCost(2:N) == BattWearCost(1:N-1) + E_cap * (phi(EbattV(2:N)) - phi(EbattV(1:N-1)));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Satisfy power load with power from PV, grid and battery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prob.Constraints.loadBalance = Ppv + PgridV + PbattV == Pload;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initial sturcture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x0.PgridV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x0.PbattV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x0.EbattV = Einit * ones(N,1);</a:t>
            </a:r>
          </a:p>
          <a:p>
            <a:r>
              <a:rPr lang="en-US" altLang="ko-KR" sz="1000" b="0" i="0">
                <a:effectLst/>
                <a:latin typeface="Menlo"/>
              </a:rPr>
              <a:t>x0.BattWearCost = zeros(N, 1);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Solve the linear program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%options = optimoptions(prob.optimoptions,'Display','none');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options = optimoptions(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'fmincon'</a:t>
            </a:r>
            <a:r>
              <a:rPr lang="en-US" altLang="ko-KR" sz="1000" b="0" i="0">
                <a:effectLst/>
                <a:latin typeface="Menlo"/>
              </a:rPr>
              <a:t>, 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'Algorithm'</a:t>
            </a:r>
            <a:r>
              <a:rPr lang="en-US" altLang="ko-KR" sz="1000" b="0" i="0">
                <a:effectLst/>
                <a:latin typeface="Menlo"/>
              </a:rPr>
              <a:t>, 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'interior-point'</a:t>
            </a:r>
            <a:r>
              <a:rPr lang="en-US" altLang="ko-KR" sz="1000" b="0" i="0">
                <a:effectLst/>
                <a:latin typeface="Menlo"/>
              </a:rPr>
              <a:t>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'Display'</a:t>
            </a:r>
            <a:r>
              <a:rPr lang="en-US" altLang="ko-KR" sz="1000" b="0" i="0">
                <a:effectLst/>
                <a:latin typeface="Menlo"/>
              </a:rPr>
              <a:t>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'none'</a:t>
            </a:r>
            <a:r>
              <a:rPr lang="en-US" altLang="ko-KR" sz="1000" b="0" i="0">
                <a:effectLst/>
                <a:latin typeface="Menlo"/>
              </a:rPr>
              <a:t>);</a:t>
            </a: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%options = optimoptions('fmincon', 'Algorithm', 'sqp','Display','none');</a:t>
            </a:r>
            <a:endParaRPr lang="en-US" altLang="ko-KR" sz="1000" b="0" i="0">
              <a:effectLst/>
              <a:latin typeface="Menlo"/>
            </a:endParaRP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[values,~,exitflag] = solve(prob,x0,</a:t>
            </a:r>
            <a:r>
              <a:rPr lang="en-US" altLang="ko-KR" sz="1000" b="0" i="0">
                <a:solidFill>
                  <a:srgbClr val="A709F5"/>
                </a:solidFill>
                <a:effectLst/>
                <a:latin typeface="Menlo"/>
              </a:rPr>
              <a:t>'Options'</a:t>
            </a:r>
            <a:r>
              <a:rPr lang="en-US" altLang="ko-KR" sz="1000" b="0" i="0">
                <a:effectLst/>
                <a:latin typeface="Menlo"/>
              </a:rPr>
              <a:t>,options);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Parse optimization results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000" b="0" i="0">
                <a:effectLst/>
                <a:latin typeface="Menlo"/>
              </a:rPr>
              <a:t>exitflag &lt;= 0</a:t>
            </a: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최적해 없거나 오류는 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0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을 반환함</a:t>
            </a:r>
            <a:endParaRPr lang="ko-KR" altLang="en-US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Pgrid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Pbatt = zeros(N,1);</a:t>
            </a:r>
          </a:p>
          <a:p>
            <a:r>
              <a:rPr lang="en-US" altLang="ko-KR" sz="1000" b="0" i="0">
                <a:effectLst/>
                <a:latin typeface="Menlo"/>
              </a:rPr>
              <a:t>Ebatt = zeros(N,1);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최적해 찾았을 때 값을 넣어줌</a:t>
            </a:r>
            <a:endParaRPr lang="ko-KR" altLang="en-US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Pgrid = values.PgridV;</a:t>
            </a:r>
          </a:p>
          <a:p>
            <a:r>
              <a:rPr lang="en-US" altLang="ko-KR" sz="1000" b="0" i="0">
                <a:effectLst/>
                <a:latin typeface="Menlo"/>
              </a:rPr>
              <a:t>Pbatt = values.PbattV;</a:t>
            </a:r>
          </a:p>
          <a:p>
            <a:r>
              <a:rPr lang="en-US" altLang="ko-KR" sz="1000" b="0" i="0">
                <a:effectLst/>
                <a:latin typeface="Menlo"/>
              </a:rPr>
              <a:t>Ebatt = values.EbattV;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000" b="0" i="0">
                <a:effectLst/>
                <a:latin typeface="Menlo"/>
              </a:rPr>
              <a:t>w_s = WearDensityFunc(s)</a:t>
            </a: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Define parameters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%C_bess_price = 3*10^5; % [$/MWh]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%C_bess_price = 10000/16;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BattCap = 2500;</a:t>
            </a:r>
          </a:p>
          <a:p>
            <a:r>
              <a:rPr lang="en-US" altLang="ko-KR" sz="1000" b="0" i="0">
                <a:effectLst/>
                <a:latin typeface="Menlo"/>
              </a:rPr>
              <a:t>battPrice = 240000; 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%[$]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C_bess_price = battPrice / BattCap;</a:t>
            </a:r>
          </a:p>
          <a:p>
            <a:r>
              <a:rPr lang="en-US" altLang="ko-KR" sz="1000" b="0" i="0">
                <a:effectLst/>
                <a:latin typeface="Menlo"/>
              </a:rPr>
              <a:t>eta_ch = 0.95; eta_dis = 0.95;</a:t>
            </a:r>
          </a:p>
          <a:p>
            <a:r>
              <a:rPr lang="en-US" altLang="ko-KR" sz="1000" b="0" i="0">
                <a:effectLst/>
                <a:latin typeface="Menlo"/>
              </a:rPr>
              <a:t>A = 694; B = 0.795;</a:t>
            </a: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Calculate Wear Density func w(s)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w_s = (C_bess_price / (2 * eta_ch * eta_dis)) * (B * (1 - s)^(B - 1)) / A;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function </a:t>
            </a:r>
            <a:r>
              <a:rPr lang="en-US" altLang="ko-KR" sz="1000" b="0" i="0">
                <a:effectLst/>
                <a:latin typeface="Menlo"/>
              </a:rPr>
              <a:t>phi = phi(EbattV)</a:t>
            </a:r>
          </a:p>
          <a:p>
            <a:r>
              <a:rPr lang="en-US" altLang="ko-KR" sz="1000" b="0" i="0">
                <a:effectLst/>
                <a:latin typeface="Menlo"/>
              </a:rPr>
              <a:t>battEnergy = 9*10^9;</a:t>
            </a:r>
          </a:p>
          <a:p>
            <a:r>
              <a:rPr lang="en-US" altLang="ko-KR" sz="1000" b="0" i="0">
                <a:effectLst/>
                <a:latin typeface="Menlo"/>
              </a:rPr>
              <a:t>SOC_init = 0.5;</a:t>
            </a:r>
          </a:p>
          <a:p>
            <a:r>
              <a:rPr lang="en-US" altLang="ko-KR" sz="1000" b="0" i="0">
                <a:effectLst/>
                <a:latin typeface="Menlo"/>
              </a:rPr>
              <a:t>SOC_cur = EbattV / battEnergy;</a:t>
            </a:r>
          </a:p>
          <a:p>
            <a:r>
              <a:rPr lang="en-US" altLang="ko-KR" sz="1000" b="0" i="0">
                <a:effectLst/>
                <a:latin typeface="Menlo"/>
              </a:rPr>
              <a:t>N = 241;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altLang="ko-KR" sz="1000" b="0" i="0">
                <a:effectLst/>
                <a:latin typeface="Menlo"/>
              </a:rPr>
              <a:t>t = 2:N-1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altLang="ko-KR" sz="1000" b="0" i="0">
                <a:effectLst/>
                <a:latin typeface="Menlo"/>
              </a:rPr>
              <a:t>SOC_cur(t) &gt;= SOC_init</a:t>
            </a:r>
          </a:p>
          <a:p>
            <a:r>
              <a:rPr lang="en-US" altLang="ko-KR" sz="1000" b="0" i="0">
                <a:effectLst/>
                <a:latin typeface="Menlo"/>
              </a:rPr>
              <a:t>phi = (WearDensityFunc(SOC_init) + WearDensityFunc(SOC_cur(t))) * (SOC_cur(t) - SOC_init) / 2;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else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effectLst/>
                <a:latin typeface="Menlo"/>
              </a:rPr>
              <a:t>phi = (WearDensityFunc(SOC_init) + WearDensityFunc(SOC_cur(t))) * (SOC_init - SOC_cur(t)) / 2;</a:t>
            </a: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phi 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값을 계산 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(</a:t>
            </a:r>
            <a:r>
              <a:rPr lang="ko-KR" altLang="en-US" sz="1000" b="0" i="0">
                <a:solidFill>
                  <a:srgbClr val="008013"/>
                </a:solidFill>
                <a:effectLst/>
                <a:latin typeface="Menlo"/>
              </a:rPr>
              <a:t>배터리 마모 밀도 함수 적용</a:t>
            </a:r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ko-KR" altLang="en-US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phi_val = zeros(length(SOC_cur), 1);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for t = 2:1:length(SOC_cur)N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phi_val(t) = (WearDensityFunc(SOC_init) + WearDensityFunc(SOC_cur(t))) * (SOC_cur(t) - SOC_init) / 2;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08013"/>
                </a:solidFill>
                <a:effectLst/>
                <a:latin typeface="Menlo"/>
              </a:rPr>
              <a:t>% end</a:t>
            </a:r>
            <a:endParaRPr lang="en-US" altLang="ko-KR" sz="1000" b="0" i="0">
              <a:effectLst/>
              <a:latin typeface="Menlo"/>
            </a:endParaRPr>
          </a:p>
          <a:p>
            <a:r>
              <a:rPr lang="en-US" altLang="ko-KR" sz="1000" b="0" i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altLang="ko-KR" sz="1000" b="0" i="0">
              <a:effectLst/>
              <a:latin typeface="Menlo"/>
            </a:endParaRPr>
          </a:p>
          <a:p>
            <a:br>
              <a:rPr lang="en-US" altLang="ko-KR" sz="1000" b="0" i="0">
                <a:effectLst/>
                <a:latin typeface="Menlo"/>
              </a:rPr>
            </a:br>
            <a:endParaRPr lang="en-US" altLang="ko-KR" sz="1000" b="0" i="0">
              <a:effectLst/>
              <a:latin typeface="Menl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8DDD2-FC4E-3ECD-0537-0704FF88279D}"/>
              </a:ext>
            </a:extLst>
          </p:cNvPr>
          <p:cNvSpPr txBox="1"/>
          <p:nvPr/>
        </p:nvSpPr>
        <p:spPr>
          <a:xfrm>
            <a:off x="440267" y="5897188"/>
            <a:ext cx="506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USE – </a:t>
            </a:r>
            <a:r>
              <a:rPr lang="en-US" altLang="ko-KR">
                <a:solidFill>
                  <a:srgbClr val="FF0000"/>
                </a:solidFill>
              </a:rPr>
              <a:t>sqp</a:t>
            </a:r>
          </a:p>
          <a:p>
            <a:r>
              <a:rPr lang="en-US" altLang="ko-KR"/>
              <a:t>Didn’t reflect abs(phi)</a:t>
            </a:r>
            <a:endParaRPr lang="ko-KR" altLang="en-US"/>
          </a:p>
        </p:txBody>
      </p:sp>
      <p:pic>
        <p:nvPicPr>
          <p:cNvPr id="5" name="그림 4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280B06A-9575-2701-CA21-E5C59920E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8" y="1524000"/>
            <a:ext cx="5292830" cy="39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1672</Words>
  <Application>Microsoft Office PowerPoint</Application>
  <PresentationFormat>와이드스크린</PresentationFormat>
  <Paragraphs>181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Menlo</vt:lpstr>
      <vt:lpstr>맑은 고딕</vt:lpstr>
      <vt:lpstr>Arial</vt:lpstr>
      <vt:lpstr>Office 테마</vt:lpstr>
      <vt:lpstr>MG Optimization</vt:lpstr>
      <vt:lpstr>battSolarOptimize_ver1</vt:lpstr>
      <vt:lpstr>battSolarOptimize_ver1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정유진[ 학부재학 / 전기전자공학부 ]</dc:creator>
  <cp:lastModifiedBy>정유진[ 학부재학 / 전기전자공학부 ]</cp:lastModifiedBy>
  <cp:revision>7</cp:revision>
  <dcterms:created xsi:type="dcterms:W3CDTF">2024-09-24T02:19:18Z</dcterms:created>
  <dcterms:modified xsi:type="dcterms:W3CDTF">2024-09-24T02:58:47Z</dcterms:modified>
</cp:coreProperties>
</file>