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75" r:id="rId1"/>
  </p:sldMasterIdLst>
  <p:notesMasterIdLst>
    <p:notesMasterId r:id="rId2"/>
  </p:notesMasterIdLst>
  <p:sldIdLst>
    <p:sldId id="263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/>
        <a:ea typeface="한양해서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/>
        <a:ea typeface="한양해서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/>
        <a:ea typeface="한양해서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/>
        <a:ea typeface="한양해서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/>
        <a:ea typeface="한양해서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/>
        <a:ea typeface="한양해서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/>
        <a:ea typeface="한양해서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/>
        <a:ea typeface="한양해서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/>
        <a:ea typeface="한양해서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667" autoAdjust="0"/>
    <p:restoredTop sz="96400" autoAdjust="0"/>
  </p:normalViewPr>
  <p:slideViewPr>
    <p:cSldViewPr>
      <p:cViewPr varScale="1">
        <p:scale>
          <a:sx n="100" d="100"/>
          <a:sy n="100" d="100"/>
        </p:scale>
        <p:origin x="498" y="108"/>
      </p:cViewPr>
      <p:guideLst>
        <p:guide orient="horz" pos="2158"/>
        <p:guide pos="3839"/>
      </p:guideLst>
    </p:cSldViewPr>
  </p:slideViewPr>
  <p:outlineViewPr>
    <p:cViewPr>
      <p:scale>
        <a:sx n="33" d="100"/>
        <a:sy n="33" d="100"/>
      </p:scale>
      <p:origin x="0" y="-49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Relationship Id="rId7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네트워크프로그래밍</a:t>
            </a:r>
            <a:br>
              <a:rPr lang="en-US" altLang="ko-KR"/>
            </a:br>
            <a:r>
              <a:rPr lang="ko-KR" altLang="en-US"/>
              <a:t>텀프로젝트 결과 보고서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4400" y="3611606"/>
            <a:ext cx="10363200" cy="1797613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학년 빅데이터 트랙 </a:t>
            </a:r>
            <a:r>
              <a:rPr lang="en-US" altLang="ko-KR"/>
              <a:t>1871434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조민정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진행화면</a:t>
            </a:r>
            <a:r>
              <a:rPr lang="en-US" altLang="ko-KR"/>
              <a:t>(</a:t>
            </a:r>
            <a:r>
              <a:rPr lang="ko-KR" altLang="en-US"/>
              <a:t>초기화면</a:t>
            </a:r>
            <a:r>
              <a:rPr lang="en-US" altLang="ko-KR"/>
              <a:t>,</a:t>
            </a:r>
            <a:r>
              <a:rPr lang="ko-KR" altLang="en-US"/>
              <a:t> 진행화면 등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0579" y="1178750"/>
            <a:ext cx="9265920" cy="4869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프로젝트 개요</a:t>
            </a:r>
            <a:endParaRPr lang="en-US" altLang="ko-KR"/>
          </a:p>
        </p:txBody>
      </p:sp>
      <p:sp>
        <p:nvSpPr>
          <p:cNvPr id="5" name="내용 개체 틀 1"/>
          <p:cNvSpPr>
            <a:spLocks noGrp="1"/>
          </p:cNvSpPr>
          <p:nvPr/>
        </p:nvSpPr>
        <p:spPr>
          <a:xfrm>
            <a:off x="517485" y="1223755"/>
            <a:ext cx="11157030" cy="5130570"/>
          </a:xfrm>
          <a:prstGeom prst="rect">
            <a:avLst/>
          </a:prstGeom>
        </p:spPr>
        <p:txBody>
          <a:bodyPr vert="horz">
            <a:normAutofit lnSpcReduction="10000"/>
          </a:bodyPr>
          <a:p>
            <a:pPr marL="365760" lvl="0" indent="-256032" algn="l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 제목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1792" lvl="1" indent="-228600" algn="l" rtl="0" eaLnBrk="1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캐치마인드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 algn="l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개요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1792" lvl="1" indent="-228600" algn="l" rtl="0" eaLnBrk="1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지금까지 배운 내용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(ObjectStream)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캐치마인드 구현하기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5760" lvl="0" indent="-256032" algn="l" rtl="0" eaLnBrk="1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기능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게임 설명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1792" lvl="1" indent="-228600" algn="l" rtl="0" eaLnBrk="1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한명씩 돌아가면서 자신의 차례에  키워드에 맞는 그림 그리고 상대방이 맞추기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1792" lvl="1" indent="-228600" algn="l" rtl="0" eaLnBrk="1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명일때 게임불가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1792" lvl="1" indent="-228600" algn="l" rtl="0" eaLnBrk="1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게임방 선택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1792" lvl="1" indent="-228600" algn="l" rtl="0" eaLnBrk="1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명 동시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1792" lvl="1" indent="-228600" algn="l" rtl="0" eaLnBrk="1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점수 관리 기능 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1792" lvl="1" indent="-228600" algn="l" rtl="0" eaLnBrk="1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채팅하기 기능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(+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정답 보내기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1792" lvl="1" indent="-228600" algn="l" rtl="0" eaLnBrk="1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그림 공유 기능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21792" lvl="1" indent="-228600" algn="l" rtl="0" eaLnBrk="1" latinLnBrk="1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Font typeface="Verdana"/>
              <a:buChar char="◦"/>
              <a:defRPr/>
            </a:pP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035660" y="0"/>
            <a:ext cx="7830870" cy="446411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 sz="2400"/>
              <a:t>JavaGameServer</a:t>
            </a: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  <a:p>
            <a:pPr algn="ctr">
              <a:defRPr/>
            </a:pPr>
            <a:endParaRPr lang="en-US" altLang="ko-KR" sz="2400"/>
          </a:p>
        </p:txBody>
      </p:sp>
      <p:sp>
        <p:nvSpPr>
          <p:cNvPr id="208" name=""/>
          <p:cNvSpPr/>
          <p:nvPr/>
        </p:nvSpPr>
        <p:spPr>
          <a:xfrm>
            <a:off x="8166229" y="2438890"/>
            <a:ext cx="2115235" cy="13951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게임방 </a:t>
            </a:r>
            <a:r>
              <a:rPr lang="en-US" altLang="ko-KR">
                <a:latin typeface="+mj-ea"/>
                <a:ea typeface="+mj-ea"/>
              </a:rPr>
              <a:t>2</a:t>
            </a: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endParaRPr lang="en-US" altLang="ko-KR">
              <a:latin typeface="+mj-ea"/>
              <a:ea typeface="+mj-ea"/>
            </a:endParaRPr>
          </a:p>
        </p:txBody>
      </p:sp>
      <p:sp>
        <p:nvSpPr>
          <p:cNvPr id="207" name=""/>
          <p:cNvSpPr/>
          <p:nvPr/>
        </p:nvSpPr>
        <p:spPr>
          <a:xfrm>
            <a:off x="3575720" y="1988840"/>
            <a:ext cx="4500500" cy="229525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latin typeface="+mj-ea"/>
                <a:ea typeface="+mj-ea"/>
              </a:rPr>
              <a:t>게임방 </a:t>
            </a:r>
            <a:r>
              <a:rPr lang="en-US" altLang="ko-KR">
                <a:latin typeface="+mj-ea"/>
                <a:ea typeface="+mj-ea"/>
              </a:rPr>
              <a:t>1</a:t>
            </a: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endParaRPr lang="en-US" altLang="ko-KR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시스템 구성도</a:t>
            </a:r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880865" y="4464115"/>
            <a:ext cx="3285365" cy="17101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ko-KR"/>
              <a:t>JavaGameClient 2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2116806" y="2823189"/>
            <a:ext cx="156748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j-ea"/>
                <a:ea typeface="+mj-ea"/>
              </a:rPr>
              <a:t>(1) Read One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335" y="5814265"/>
            <a:ext cx="23242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j-ea"/>
                <a:ea typeface="+mj-ea"/>
              </a:rPr>
              <a:t>(1-1) Read keyboard</a:t>
            </a:r>
            <a:endParaRPr lang="en-US" altLang="ko-KR">
              <a:latin typeface="+mj-ea"/>
              <a:ea typeface="+mj-ea"/>
            </a:endParaRPr>
          </a:p>
        </p:txBody>
      </p:sp>
      <p:cxnSp>
        <p:nvCxnSpPr>
          <p:cNvPr id="17" name="직선 화살표 연결선 16"/>
          <p:cNvCxnSpPr>
            <a:stCxn id="71" idx="4"/>
            <a:endCxn id="5" idx="0"/>
          </p:cNvCxnSpPr>
          <p:nvPr/>
        </p:nvCxnSpPr>
        <p:spPr>
          <a:xfrm>
            <a:off x="5802956" y="3932277"/>
            <a:ext cx="720591" cy="531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1477071" y="3812867"/>
            <a:ext cx="3169255" cy="197024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lang="en-US" altLang="ko-KR"/>
              <a:t>JavaGameClient</a:t>
            </a: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996517" y="3464923"/>
            <a:ext cx="20651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j-ea"/>
                <a:ea typeface="+mj-ea"/>
              </a:rPr>
              <a:t>(2) Send to server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5770" y="1173530"/>
            <a:ext cx="1437382" cy="6352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(2-1) Write All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191455" y="413665"/>
            <a:ext cx="1802442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게임방</a:t>
            </a:r>
            <a:r>
              <a:rPr lang="en-US" altLang="ko-KR"/>
              <a:t>2</a:t>
            </a:r>
            <a:endParaRPr lang="en-US" altLang="ko-KR"/>
          </a:p>
          <a:p>
            <a:pPr algn="ctr">
              <a:defRPr/>
            </a:pPr>
            <a:r>
              <a:rPr lang="ko-KR" altLang="en-US"/>
              <a:t>참가요청</a:t>
            </a:r>
            <a:endParaRPr lang="ko-KR" altLang="en-US"/>
          </a:p>
        </p:txBody>
      </p:sp>
      <p:cxnSp>
        <p:nvCxnSpPr>
          <p:cNvPr id="23" name="직선 화살표 연결선 22"/>
          <p:cNvCxnSpPr>
            <a:stCxn id="22" idx="3"/>
            <a:endCxn id="109" idx="7"/>
          </p:cNvCxnSpPr>
          <p:nvPr/>
        </p:nvCxnSpPr>
        <p:spPr>
          <a:xfrm rot="16200000" flipH="1">
            <a:off x="10164062" y="1242817"/>
            <a:ext cx="732303" cy="14959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0486342" y="3969060"/>
            <a:ext cx="1705658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/>
              <a:t>JavaGame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Client N+1</a:t>
            </a:r>
            <a:endParaRPr lang="ko-KR" altLang="en-US" sz="1600"/>
          </a:p>
        </p:txBody>
      </p:sp>
      <p:cxnSp>
        <p:nvCxnSpPr>
          <p:cNvPr id="25" name="직선 화살표 연결선 24"/>
          <p:cNvCxnSpPr>
            <a:stCxn id="48" idx="6"/>
            <a:endCxn id="24" idx="2"/>
          </p:cNvCxnSpPr>
          <p:nvPr/>
        </p:nvCxnSpPr>
        <p:spPr>
          <a:xfrm rot="16200000" flipH="1">
            <a:off x="9796272" y="3594024"/>
            <a:ext cx="949216" cy="4309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37382" y="735517"/>
            <a:ext cx="1047083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600">
                <a:latin typeface="+mj-ea"/>
                <a:ea typeface="+mj-ea"/>
              </a:rPr>
              <a:t>connect()</a:t>
            </a:r>
            <a:endParaRPr lang="ko-KR" altLang="en-US" sz="1600">
              <a:latin typeface="+mj-ea"/>
              <a:ea typeface="+mj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8661285" y="2925723"/>
            <a:ext cx="1394132" cy="81831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200"/>
              <a:t>Thread N+1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ClientService</a:t>
            </a:r>
            <a:endParaRPr lang="ko-KR" altLang="en-US" sz="1200"/>
          </a:p>
        </p:txBody>
      </p:sp>
      <p:sp>
        <p:nvSpPr>
          <p:cNvPr id="70" name="타원 69"/>
          <p:cNvSpPr/>
          <p:nvPr/>
        </p:nvSpPr>
        <p:spPr>
          <a:xfrm>
            <a:off x="6591055" y="2880718"/>
            <a:ext cx="1394132" cy="81831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200"/>
              <a:t>Thread N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ClientService</a:t>
            </a:r>
            <a:endParaRPr lang="ko-KR" altLang="en-US" sz="1200"/>
          </a:p>
        </p:txBody>
      </p:sp>
      <p:sp>
        <p:nvSpPr>
          <p:cNvPr id="71" name="타원 70"/>
          <p:cNvSpPr/>
          <p:nvPr/>
        </p:nvSpPr>
        <p:spPr>
          <a:xfrm>
            <a:off x="5105890" y="3113965"/>
            <a:ext cx="1394132" cy="81831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200"/>
              <a:t>Thread 2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ClientService</a:t>
            </a:r>
            <a:endParaRPr lang="ko-KR" altLang="en-US" sz="1200"/>
          </a:p>
        </p:txBody>
      </p:sp>
      <p:sp>
        <p:nvSpPr>
          <p:cNvPr id="72" name="타원 71"/>
          <p:cNvSpPr/>
          <p:nvPr/>
        </p:nvSpPr>
        <p:spPr>
          <a:xfrm>
            <a:off x="3800745" y="2610688"/>
            <a:ext cx="1394132" cy="81831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200"/>
              <a:t>Thread 1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ClientService</a:t>
            </a:r>
            <a:endParaRPr lang="ko-KR" altLang="en-US" sz="1200"/>
          </a:p>
        </p:txBody>
      </p:sp>
      <p:sp>
        <p:nvSpPr>
          <p:cNvPr id="101" name="타원 100"/>
          <p:cNvSpPr/>
          <p:nvPr/>
        </p:nvSpPr>
        <p:spPr>
          <a:xfrm>
            <a:off x="1622035" y="4511585"/>
            <a:ext cx="1394132" cy="81831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200"/>
              <a:t>Main Thread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Read Key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Send Server</a:t>
            </a:r>
            <a:endParaRPr lang="ko-KR" altLang="en-US" sz="1200"/>
          </a:p>
        </p:txBody>
      </p:sp>
      <p:cxnSp>
        <p:nvCxnSpPr>
          <p:cNvPr id="14" name="직선 화살표 연결선 13"/>
          <p:cNvCxnSpPr>
            <a:stCxn id="13" idx="0"/>
            <a:endCxn id="101" idx="3"/>
          </p:cNvCxnSpPr>
          <p:nvPr/>
        </p:nvCxnSpPr>
        <p:spPr>
          <a:xfrm rot="5400000" flipH="1" flipV="1">
            <a:off x="1247228" y="5235292"/>
            <a:ext cx="604207" cy="553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3053601" y="4543226"/>
            <a:ext cx="1394132" cy="81831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200"/>
              <a:t>I/O Thread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Read Net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Print Screen</a:t>
            </a:r>
            <a:endParaRPr lang="ko-KR" altLang="en-US" sz="1200"/>
          </a:p>
        </p:txBody>
      </p:sp>
      <p:cxnSp>
        <p:nvCxnSpPr>
          <p:cNvPr id="106" name="직선 화살표 연결선 105"/>
          <p:cNvCxnSpPr>
            <a:stCxn id="72" idx="4"/>
            <a:endCxn id="105" idx="0"/>
          </p:cNvCxnSpPr>
          <p:nvPr/>
        </p:nvCxnSpPr>
        <p:spPr>
          <a:xfrm rot="5400000">
            <a:off x="3567126" y="3612541"/>
            <a:ext cx="1114226" cy="747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9696400" y="1592815"/>
            <a:ext cx="1064503" cy="621049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400"/>
              <a:t>accept()</a:t>
            </a:r>
            <a:endParaRPr lang="ko-KR" altLang="en-US" sz="1400"/>
          </a:p>
        </p:txBody>
      </p:sp>
      <p:cxnSp>
        <p:nvCxnSpPr>
          <p:cNvPr id="86" name="직선 화살표 연결선 85"/>
          <p:cNvCxnSpPr>
            <a:stCxn id="109" idx="4"/>
            <a:endCxn id="48" idx="7"/>
          </p:cNvCxnSpPr>
          <p:nvPr/>
        </p:nvCxnSpPr>
        <p:spPr>
          <a:xfrm rot="5400000">
            <a:off x="9624104" y="2441012"/>
            <a:ext cx="831697" cy="37740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01" idx="0"/>
            <a:endCxn id="72" idx="3"/>
          </p:cNvCxnSpPr>
          <p:nvPr/>
        </p:nvCxnSpPr>
        <p:spPr>
          <a:xfrm flipV="1">
            <a:off x="2319101" y="3309161"/>
            <a:ext cx="1685810" cy="1202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2810635" y="6009111"/>
            <a:ext cx="1690532" cy="659161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/>
              <a:t>(4) </a:t>
            </a:r>
            <a:r>
              <a:rPr lang="ko-KR" altLang="en-US"/>
              <a:t>화면 우축 출력</a:t>
            </a:r>
            <a:endParaRPr lang="ko-KR" altLang="en-US"/>
          </a:p>
        </p:txBody>
      </p:sp>
      <p:cxnSp>
        <p:nvCxnSpPr>
          <p:cNvPr id="116" name="직선 화살표 연결선 115"/>
          <p:cNvCxnSpPr>
            <a:stCxn id="105" idx="4"/>
            <a:endCxn id="115" idx="0"/>
          </p:cNvCxnSpPr>
          <p:nvPr/>
        </p:nvCxnSpPr>
        <p:spPr>
          <a:xfrm rot="5400000">
            <a:off x="3379497" y="5637941"/>
            <a:ext cx="647573" cy="94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72" idx="0"/>
          </p:cNvCxnSpPr>
          <p:nvPr/>
        </p:nvCxnSpPr>
        <p:spPr>
          <a:xfrm rot="5400000" flipH="1" flipV="1">
            <a:off x="4130886" y="2175744"/>
            <a:ext cx="801868" cy="68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21" idx="2"/>
            <a:endCxn id="71" idx="0"/>
          </p:cNvCxnSpPr>
          <p:nvPr/>
        </p:nvCxnSpPr>
        <p:spPr>
          <a:xfrm rot="16200000" flipH="1">
            <a:off x="4621136" y="1932145"/>
            <a:ext cx="1305145" cy="1058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83" idx="2"/>
            <a:endCxn id="72" idx="0"/>
          </p:cNvCxnSpPr>
          <p:nvPr/>
        </p:nvCxnSpPr>
        <p:spPr>
          <a:xfrm rot="10800000" flipV="1">
            <a:off x="4497811" y="1763815"/>
            <a:ext cx="2001845" cy="84687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81" idx="0"/>
            <a:endCxn id="70" idx="6"/>
          </p:cNvCxnSpPr>
          <p:nvPr/>
        </p:nvCxnSpPr>
        <p:spPr>
          <a:xfrm rot="10800000">
            <a:off x="7985187" y="3289874"/>
            <a:ext cx="1627028" cy="1579286"/>
          </a:xfrm>
          <a:prstGeom prst="straightConnector1">
            <a:avLst/>
          </a:prstGeom>
          <a:ln>
            <a:solidFill>
              <a:srgbClr val="a0b4e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21" idx="2"/>
            <a:endCxn id="72" idx="1"/>
          </p:cNvCxnSpPr>
          <p:nvPr/>
        </p:nvCxnSpPr>
        <p:spPr>
          <a:xfrm rot="5400000">
            <a:off x="3913832" y="1899898"/>
            <a:ext cx="921707" cy="739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159422" y="4068057"/>
            <a:ext cx="151297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j-ea"/>
                <a:ea typeface="+mj-ea"/>
              </a:rPr>
              <a:t>(3) Read Net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8301245" y="4869160"/>
            <a:ext cx="2621940" cy="630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JavaGame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Client N</a:t>
            </a:r>
            <a:endParaRPr lang="ko-KR" altLang="en-US"/>
          </a:p>
        </p:txBody>
      </p:sp>
      <p:sp>
        <p:nvSpPr>
          <p:cNvPr id="182" name="TextBox 20"/>
          <p:cNvSpPr txBox="1"/>
          <p:nvPr/>
        </p:nvSpPr>
        <p:spPr>
          <a:xfrm>
            <a:off x="4025770" y="490840"/>
            <a:ext cx="1437382" cy="6429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(2-3) Write All Object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83" name="TextBox 20"/>
          <p:cNvSpPr txBox="1"/>
          <p:nvPr/>
        </p:nvSpPr>
        <p:spPr>
          <a:xfrm>
            <a:off x="5780965" y="1122575"/>
            <a:ext cx="1437382" cy="641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(2-2) Write Others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86" name="TextBox 20"/>
          <p:cNvSpPr txBox="1"/>
          <p:nvPr/>
        </p:nvSpPr>
        <p:spPr>
          <a:xfrm>
            <a:off x="7356140" y="1212600"/>
            <a:ext cx="1665185" cy="6428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(2-5) Write One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87" name="TextBox 12"/>
          <p:cNvSpPr txBox="1"/>
          <p:nvPr/>
        </p:nvSpPr>
        <p:spPr>
          <a:xfrm>
            <a:off x="4790855" y="6300028"/>
            <a:ext cx="20930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j-ea"/>
                <a:ea typeface="+mj-ea"/>
              </a:rPr>
              <a:t>(1-2) Read Mouse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188" name="타원 100"/>
          <p:cNvSpPr/>
          <p:nvPr/>
        </p:nvSpPr>
        <p:spPr>
          <a:xfrm>
            <a:off x="5015880" y="4959170"/>
            <a:ext cx="1394132" cy="81831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200"/>
              <a:t>Main Thread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Read Mouse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Send Server</a:t>
            </a:r>
            <a:endParaRPr lang="ko-KR" altLang="en-US" sz="1200"/>
          </a:p>
        </p:txBody>
      </p:sp>
      <p:sp>
        <p:nvSpPr>
          <p:cNvPr id="189" name="타원 104"/>
          <p:cNvSpPr/>
          <p:nvPr/>
        </p:nvSpPr>
        <p:spPr>
          <a:xfrm>
            <a:off x="6547073" y="4914165"/>
            <a:ext cx="1394132" cy="818312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200"/>
              <a:t>I/O Thread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Read Net</a:t>
            </a:r>
            <a:endParaRPr lang="en-US" altLang="ko-KR" sz="1200"/>
          </a:p>
          <a:p>
            <a:pPr algn="ctr">
              <a:defRPr/>
            </a:pPr>
            <a:r>
              <a:rPr lang="en-US" altLang="ko-KR" sz="1200"/>
              <a:t>Print Screen</a:t>
            </a:r>
            <a:endParaRPr lang="ko-KR" altLang="en-US" sz="1200"/>
          </a:p>
        </p:txBody>
      </p:sp>
      <p:sp>
        <p:nvSpPr>
          <p:cNvPr id="190" name="모서리가 둥근 직사각형 114"/>
          <p:cNvSpPr/>
          <p:nvPr/>
        </p:nvSpPr>
        <p:spPr>
          <a:xfrm>
            <a:off x="7070275" y="6010199"/>
            <a:ext cx="1501000" cy="659161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/>
              <a:t>(4) </a:t>
            </a:r>
            <a:r>
              <a:rPr lang="ko-KR" altLang="en-US"/>
              <a:t>화면 출력</a:t>
            </a:r>
            <a:endParaRPr lang="ko-KR" altLang="en-US"/>
          </a:p>
        </p:txBody>
      </p:sp>
      <p:cxnSp>
        <p:nvCxnSpPr>
          <p:cNvPr id="191" name="직선 화살표 연결선 13"/>
          <p:cNvCxnSpPr>
            <a:stCxn id="187" idx="0"/>
            <a:endCxn id="188" idx="4"/>
          </p:cNvCxnSpPr>
          <p:nvPr/>
        </p:nvCxnSpPr>
        <p:spPr>
          <a:xfrm rot="16200000" flipV="1">
            <a:off x="5513880" y="5976548"/>
            <a:ext cx="522546" cy="1244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3"/>
          <p:cNvCxnSpPr>
            <a:stCxn id="188" idx="0"/>
            <a:endCxn id="71" idx="4"/>
          </p:cNvCxnSpPr>
          <p:nvPr/>
        </p:nvCxnSpPr>
        <p:spPr>
          <a:xfrm rot="5400000" flipH="1" flipV="1">
            <a:off x="5244504" y="4400718"/>
            <a:ext cx="1026893" cy="9001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3"/>
          <p:cNvCxnSpPr>
            <a:stCxn id="71" idx="0"/>
            <a:endCxn id="183" idx="2"/>
          </p:cNvCxnSpPr>
          <p:nvPr/>
        </p:nvCxnSpPr>
        <p:spPr>
          <a:xfrm rot="5400000" flipH="1" flipV="1">
            <a:off x="5476231" y="2090540"/>
            <a:ext cx="1350150" cy="6967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33"/>
          <p:cNvCxnSpPr>
            <a:stCxn id="183" idx="2"/>
            <a:endCxn id="70" idx="1"/>
          </p:cNvCxnSpPr>
          <p:nvPr/>
        </p:nvCxnSpPr>
        <p:spPr>
          <a:xfrm rot="16200000" flipH="1">
            <a:off x="6029067" y="2234403"/>
            <a:ext cx="1236742" cy="29556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직선 화살표 연결선 133"/>
          <p:cNvCxnSpPr>
            <a:stCxn id="21" idx="2"/>
            <a:endCxn id="70" idx="2"/>
          </p:cNvCxnSpPr>
          <p:nvPr/>
        </p:nvCxnSpPr>
        <p:spPr>
          <a:xfrm>
            <a:off x="4744461" y="1808820"/>
            <a:ext cx="1846594" cy="1481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6" name="직선 화살표 연결선 133"/>
          <p:cNvCxnSpPr>
            <a:stCxn id="72" idx="4"/>
            <a:endCxn id="105" idx="7"/>
          </p:cNvCxnSpPr>
          <p:nvPr/>
        </p:nvCxnSpPr>
        <p:spPr>
          <a:xfrm rot="5400000">
            <a:off x="3753656" y="3918910"/>
            <a:ext cx="1234065" cy="25424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7" name="직선 화살표 연결선 133"/>
          <p:cNvCxnSpPr>
            <a:endCxn id="199" idx="0"/>
          </p:cNvCxnSpPr>
          <p:nvPr/>
        </p:nvCxnSpPr>
        <p:spPr>
          <a:xfrm rot="10800000" flipV="1">
            <a:off x="1940955" y="5229200"/>
            <a:ext cx="1316812" cy="96963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9" name="모서리가 둥근 직사각형 114"/>
          <p:cNvSpPr/>
          <p:nvPr/>
        </p:nvSpPr>
        <p:spPr>
          <a:xfrm>
            <a:off x="1190455" y="6198839"/>
            <a:ext cx="1501000" cy="659161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vert="horz" wrap="square" lIns="0" tIns="0" rIns="0" bIns="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/>
              <a:t>(4) </a:t>
            </a:r>
            <a:r>
              <a:rPr lang="ko-KR" altLang="en-US"/>
              <a:t>화면 출력</a:t>
            </a:r>
            <a:endParaRPr lang="ko-KR" altLang="en-US"/>
          </a:p>
        </p:txBody>
      </p:sp>
      <p:cxnSp>
        <p:nvCxnSpPr>
          <p:cNvPr id="200" name="직선 화살표 연결선 133"/>
          <p:cNvCxnSpPr>
            <a:stCxn id="70" idx="5"/>
            <a:endCxn id="181" idx="1"/>
          </p:cNvCxnSpPr>
          <p:nvPr/>
        </p:nvCxnSpPr>
        <p:spPr>
          <a:xfrm rot="16200000" flipH="1">
            <a:off x="7541999" y="3818212"/>
            <a:ext cx="1382240" cy="90419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3" name="직선 화살표 연결선 16"/>
          <p:cNvCxnSpPr>
            <a:stCxn id="70" idx="4"/>
            <a:endCxn id="181" idx="0"/>
          </p:cNvCxnSpPr>
          <p:nvPr/>
        </p:nvCxnSpPr>
        <p:spPr>
          <a:xfrm>
            <a:off x="7288121" y="3699030"/>
            <a:ext cx="2324094" cy="117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4" name="직선 화살표 연결선 10"/>
          <p:cNvCxnSpPr>
            <a:stCxn id="70" idx="0"/>
            <a:endCxn id="186" idx="2"/>
          </p:cNvCxnSpPr>
          <p:nvPr/>
        </p:nvCxnSpPr>
        <p:spPr>
          <a:xfrm rot="5400000" flipH="1" flipV="1">
            <a:off x="7224980" y="1916965"/>
            <a:ext cx="1026893" cy="900611"/>
          </a:xfrm>
          <a:prstGeom prst="straightConnector1">
            <a:avLst/>
          </a:prstGeom>
          <a:ln>
            <a:solidFill>
              <a:srgbClr val="a0b4e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직선 화살표 연결선 10"/>
          <p:cNvCxnSpPr>
            <a:stCxn id="186" idx="2"/>
            <a:endCxn id="70" idx="7"/>
          </p:cNvCxnSpPr>
          <p:nvPr/>
        </p:nvCxnSpPr>
        <p:spPr>
          <a:xfrm rot="5400000">
            <a:off x="7411511" y="2223335"/>
            <a:ext cx="1146732" cy="407711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6" name="직선 화살표 연결선 10"/>
          <p:cNvCxnSpPr>
            <a:stCxn id="70" idx="7"/>
            <a:endCxn id="181" idx="7"/>
          </p:cNvCxnSpPr>
          <p:nvPr/>
        </p:nvCxnSpPr>
        <p:spPr>
          <a:xfrm>
            <a:off x="7781021" y="3000557"/>
            <a:ext cx="2758190" cy="1960874"/>
          </a:xfrm>
          <a:prstGeom prst="straightConnector1">
            <a:avLst/>
          </a:prstGeom>
          <a:ln>
            <a:solidFill>
              <a:srgbClr val="ffb689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9" name="TextBox 20"/>
          <p:cNvSpPr txBox="1"/>
          <p:nvPr/>
        </p:nvSpPr>
        <p:spPr>
          <a:xfrm>
            <a:off x="5465930" y="0"/>
            <a:ext cx="1707412" cy="6362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(2-4) Write OthersObject</a:t>
            </a:r>
            <a:endParaRPr lang="en-US" altLang="ko-KR">
              <a:latin typeface="+mj-ea"/>
              <a:ea typeface="+mj-ea"/>
            </a:endParaRPr>
          </a:p>
        </p:txBody>
      </p:sp>
      <p:sp>
        <p:nvSpPr>
          <p:cNvPr id="210" name="TextBox 20"/>
          <p:cNvSpPr txBox="1"/>
          <p:nvPr/>
        </p:nvSpPr>
        <p:spPr>
          <a:xfrm>
            <a:off x="7401145" y="0"/>
            <a:ext cx="1437382" cy="641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(2-6) Write OneObject</a:t>
            </a:r>
            <a:endParaRPr lang="en-US" altLang="ko-KR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시스템 흐름도 </a:t>
            </a:r>
            <a:r>
              <a:rPr lang="en-US" altLang="ko-KR"/>
              <a:t>-</a:t>
            </a:r>
            <a:r>
              <a:rPr lang="ko-KR" altLang="en-US"/>
              <a:t> 게임방 선택 후</a:t>
            </a:r>
            <a:r>
              <a:rPr lang="en-US" altLang="ko-KR"/>
              <a:t>,</a:t>
            </a:r>
            <a:r>
              <a:rPr lang="ko-KR" altLang="en-US"/>
              <a:t> 입장 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00118" y="1212343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chat_client</a:t>
            </a: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(user1)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468854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20950" y="1920551"/>
            <a:ext cx="0" cy="4433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510935" y="1920551"/>
            <a:ext cx="0" cy="456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31115" y="1223755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chat_client</a:t>
            </a: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(user2)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61185" y="1831322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0"/>
          <p:cNvSpPr txBox="1"/>
          <p:nvPr/>
        </p:nvSpPr>
        <p:spPr>
          <a:xfrm>
            <a:off x="2004060" y="2123855"/>
            <a:ext cx="1163955" cy="29359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게임방 선택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29" name="TextBox 10"/>
          <p:cNvSpPr txBox="1"/>
          <p:nvPr/>
        </p:nvSpPr>
        <p:spPr>
          <a:xfrm>
            <a:off x="2045550" y="2640419"/>
            <a:ext cx="1163955" cy="293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서버와 접속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30" name="직선 화살표 연결선 9"/>
          <p:cNvCxnSpPr/>
          <p:nvPr/>
        </p:nvCxnSpPr>
        <p:spPr>
          <a:xfrm>
            <a:off x="3215680" y="2978950"/>
            <a:ext cx="234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0"/>
          <p:cNvSpPr txBox="1"/>
          <p:nvPr/>
        </p:nvSpPr>
        <p:spPr>
          <a:xfrm>
            <a:off x="7902375" y="4440555"/>
            <a:ext cx="1163955" cy="2935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게임방 선택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32" name="TextBox 18"/>
          <p:cNvSpPr txBox="1"/>
          <p:nvPr/>
        </p:nvSpPr>
        <p:spPr>
          <a:xfrm>
            <a:off x="3215680" y="2618910"/>
            <a:ext cx="2340260" cy="29383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user1 “100” “Hello”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133" name="TextBox 10"/>
          <p:cNvSpPr txBox="1"/>
          <p:nvPr/>
        </p:nvSpPr>
        <p:spPr>
          <a:xfrm>
            <a:off x="3350694" y="3429000"/>
            <a:ext cx="1800200" cy="293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(</a:t>
            </a:r>
            <a:r>
              <a:rPr lang="ko-KR" altLang="en-US" sz="1400">
                <a:latin typeface="+mj-ea"/>
                <a:ea typeface="+mj-ea"/>
              </a:rPr>
              <a:t>ⅰ</a:t>
            </a:r>
            <a:r>
              <a:rPr lang="en-US" altLang="ko-KR" sz="1400">
                <a:latin typeface="+mj-ea"/>
                <a:ea typeface="+mj-ea"/>
              </a:rPr>
              <a:t>)</a:t>
            </a:r>
            <a:r>
              <a:rPr lang="ko-KR" altLang="en-US" sz="1400">
                <a:latin typeface="+mj-ea"/>
                <a:ea typeface="+mj-ea"/>
              </a:rPr>
              <a:t> 방에 입장 허용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34" name="TextBox 10"/>
          <p:cNvSpPr txBox="1"/>
          <p:nvPr/>
        </p:nvSpPr>
        <p:spPr>
          <a:xfrm>
            <a:off x="3350695" y="4259550"/>
            <a:ext cx="2025225" cy="2945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(</a:t>
            </a:r>
            <a:r>
              <a:rPr lang="ko-KR" altLang="en-US" sz="1400">
                <a:latin typeface="+mj-ea"/>
                <a:ea typeface="+mj-ea"/>
              </a:rPr>
              <a:t>ⅱ</a:t>
            </a:r>
            <a:r>
              <a:rPr lang="en-US" altLang="ko-KR" sz="1400">
                <a:latin typeface="+mj-ea"/>
                <a:ea typeface="+mj-ea"/>
              </a:rPr>
              <a:t>)</a:t>
            </a:r>
            <a:r>
              <a:rPr lang="ko-KR" altLang="en-US" sz="1400">
                <a:latin typeface="+mj-ea"/>
                <a:ea typeface="+mj-ea"/>
              </a:rPr>
              <a:t> 방에 입장 허용 Ⅹ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35" name="직선 화살표 연결선 9"/>
          <p:cNvCxnSpPr/>
          <p:nvPr/>
        </p:nvCxnSpPr>
        <p:spPr>
          <a:xfrm rot="10800000">
            <a:off x="3170675" y="3429000"/>
            <a:ext cx="2295255" cy="50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0"/>
          <p:cNvSpPr txBox="1"/>
          <p:nvPr/>
        </p:nvSpPr>
        <p:spPr>
          <a:xfrm>
            <a:off x="155340" y="3170061"/>
            <a:ext cx="3240405" cy="5178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[SERVER]</a:t>
            </a:r>
            <a:endParaRPr lang="ko-KR" altLang="en-US" sz="1400"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user1님! room1에 오신걸 환영합니다.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39" name="직선 화살표 연결선 9"/>
          <p:cNvCxnSpPr/>
          <p:nvPr/>
        </p:nvCxnSpPr>
        <p:spPr>
          <a:xfrm rot="10800000" flipV="1">
            <a:off x="3127378" y="4104075"/>
            <a:ext cx="2293546" cy="41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8"/>
          <p:cNvSpPr txBox="1"/>
          <p:nvPr/>
        </p:nvSpPr>
        <p:spPr>
          <a:xfrm>
            <a:off x="5105890" y="3679484"/>
            <a:ext cx="1530170" cy="514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5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room1</a:t>
            </a:r>
            <a:r>
              <a:rPr lang="ko-KR" altLang="en-US" sz="1400">
                <a:latin typeface="+mj-ea"/>
                <a:ea typeface="+mj-ea"/>
              </a:rPr>
              <a:t> 인원 수 확인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830415" y="5002260"/>
            <a:ext cx="2333625" cy="721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sz="1400">
                <a:latin typeface="+mn-ea"/>
                <a:ea typeface="+mn-ea"/>
              </a:rPr>
              <a:t>[SERVER]</a:t>
            </a:r>
            <a:endParaRPr lang="ko-KR" sz="1400">
              <a:latin typeface="+mn-ea"/>
              <a:ea typeface="+mn-ea"/>
            </a:endParaRPr>
          </a:p>
          <a:p>
            <a:pPr>
              <a:defRPr/>
            </a:pPr>
            <a:r>
              <a:rPr lang="ko-KR" sz="1400">
                <a:latin typeface="+mn-ea"/>
                <a:ea typeface="+mn-ea"/>
              </a:rPr>
              <a:t>[user2]님이 입장 하였습니다.</a:t>
            </a:r>
            <a:endParaRPr lang="ko-KR" sz="1400">
              <a:latin typeface="+mn-ea"/>
              <a:ea typeface="+mn-ea"/>
            </a:endParaRPr>
          </a:p>
        </p:txBody>
      </p:sp>
      <p:sp>
        <p:nvSpPr>
          <p:cNvPr id="142" name="TextBox 18"/>
          <p:cNvSpPr txBox="1"/>
          <p:nvPr/>
        </p:nvSpPr>
        <p:spPr>
          <a:xfrm>
            <a:off x="5510935" y="4599130"/>
            <a:ext cx="2340260" cy="2988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user2 “100” “Hello” room1</a:t>
            </a:r>
            <a:endParaRPr lang="en-US" altLang="ko-KR" sz="1400">
              <a:latin typeface="+mj-ea"/>
              <a:ea typeface="+mj-ea"/>
            </a:endParaRPr>
          </a:p>
        </p:txBody>
      </p:sp>
      <p:cxnSp>
        <p:nvCxnSpPr>
          <p:cNvPr id="144" name="직선 화살표 연결선 9"/>
          <p:cNvCxnSpPr/>
          <p:nvPr/>
        </p:nvCxnSpPr>
        <p:spPr>
          <a:xfrm rot="10800000" flipV="1">
            <a:off x="5510934" y="4554124"/>
            <a:ext cx="22052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9"/>
          <p:cNvCxnSpPr/>
          <p:nvPr/>
        </p:nvCxnSpPr>
        <p:spPr>
          <a:xfrm rot="10800000" flipV="1">
            <a:off x="3215677" y="5454224"/>
            <a:ext cx="23402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9"/>
          <p:cNvCxnSpPr/>
          <p:nvPr/>
        </p:nvCxnSpPr>
        <p:spPr>
          <a:xfrm>
            <a:off x="5510935" y="5454225"/>
            <a:ext cx="234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0"/>
          <p:cNvSpPr txBox="1"/>
          <p:nvPr/>
        </p:nvSpPr>
        <p:spPr>
          <a:xfrm>
            <a:off x="7896200" y="5116367"/>
            <a:ext cx="3240405" cy="5178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[SERVER]</a:t>
            </a:r>
            <a:endParaRPr lang="ko-KR" altLang="en-US" sz="1400"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user</a:t>
            </a:r>
            <a:r>
              <a:rPr lang="en-US" altLang="ko-KR" sz="1400">
                <a:latin typeface="+mj-ea"/>
                <a:ea typeface="+mj-ea"/>
              </a:rPr>
              <a:t>2</a:t>
            </a:r>
            <a:r>
              <a:rPr lang="ko-KR" altLang="en-US" sz="1400">
                <a:latin typeface="+mj-ea"/>
                <a:ea typeface="+mj-ea"/>
              </a:rPr>
              <a:t>님! room1에 오신걸 환영합니다.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48" name="TextBox 10"/>
          <p:cNvSpPr txBox="1"/>
          <p:nvPr/>
        </p:nvSpPr>
        <p:spPr>
          <a:xfrm>
            <a:off x="1756410" y="4374105"/>
            <a:ext cx="1402080" cy="300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서버와 접속 Ⅹ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50" name="TextBox 18"/>
          <p:cNvSpPr txBox="1"/>
          <p:nvPr/>
        </p:nvSpPr>
        <p:spPr>
          <a:xfrm>
            <a:off x="4700845" y="5094185"/>
            <a:ext cx="1530170" cy="5146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50000"/>
              </a:schemeClr>
            </a:glow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room1</a:t>
            </a:r>
            <a:r>
              <a:rPr lang="ko-KR" altLang="en-US" sz="1400">
                <a:latin typeface="+mj-ea"/>
                <a:ea typeface="+mj-ea"/>
              </a:rPr>
              <a:t> 인원 수 확인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52" name="TextBox 18"/>
          <p:cNvSpPr txBox="1"/>
          <p:nvPr/>
        </p:nvSpPr>
        <p:spPr>
          <a:xfrm>
            <a:off x="3170675" y="5904275"/>
            <a:ext cx="2340260" cy="513669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SEVER “110” “2+user2”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153" name="TextBox 18"/>
          <p:cNvSpPr txBox="1"/>
          <p:nvPr/>
        </p:nvSpPr>
        <p:spPr>
          <a:xfrm>
            <a:off x="5555940" y="5904275"/>
            <a:ext cx="2340260" cy="513669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SEVER “110” “2+user1”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550495" y="6014725"/>
            <a:ext cx="1530170" cy="2984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atin typeface="+mn-ea"/>
                <a:ea typeface="+mn-ea"/>
              </a:rPr>
              <a:t>상대방 </a:t>
            </a:r>
            <a:r>
              <a:rPr lang="en-US" altLang="ko-KR" sz="1400">
                <a:latin typeface="+mn-ea"/>
                <a:ea typeface="+mn-ea"/>
              </a:rPr>
              <a:t>info </a:t>
            </a:r>
            <a:r>
              <a:rPr lang="ko-KR" altLang="en-US" sz="1400">
                <a:latin typeface="+mn-ea"/>
                <a:ea typeface="+mn-ea"/>
              </a:rPr>
              <a:t>추가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7986210" y="5994285"/>
            <a:ext cx="1530170" cy="2998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>
                <a:latin typeface="+mn-ea"/>
                <a:ea typeface="+mn-ea"/>
              </a:rPr>
              <a:t>상대방 </a:t>
            </a:r>
            <a:r>
              <a:rPr lang="en-US" altLang="ko-KR" sz="1400">
                <a:latin typeface="+mn-ea"/>
                <a:ea typeface="+mn-ea"/>
              </a:rPr>
              <a:t>info </a:t>
            </a:r>
            <a:r>
              <a:rPr lang="ko-KR" altLang="en-US" sz="1400">
                <a:latin typeface="+mn-ea"/>
                <a:ea typeface="+mn-ea"/>
              </a:rPr>
              <a:t>추가</a:t>
            </a:r>
            <a:endParaRPr lang="ko-KR" altLang="en-US" sz="140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5400000">
            <a:off x="2912685" y="4293776"/>
            <a:ext cx="4748809" cy="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60"/>
          <p:cNvSpPr txBox="1"/>
          <p:nvPr/>
        </p:nvSpPr>
        <p:spPr>
          <a:xfrm>
            <a:off x="4700845" y="5834705"/>
            <a:ext cx="1260140" cy="294595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출제자 확인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38" name="TextBox 60"/>
          <p:cNvSpPr txBox="1"/>
          <p:nvPr/>
        </p:nvSpPr>
        <p:spPr>
          <a:xfrm>
            <a:off x="5375920" y="4981515"/>
            <a:ext cx="1905965" cy="5177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user1 “500” “MOUSE”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128" name="TextBox 60"/>
          <p:cNvSpPr txBox="1"/>
          <p:nvPr/>
        </p:nvSpPr>
        <p:spPr>
          <a:xfrm>
            <a:off x="2990655" y="4284095"/>
            <a:ext cx="2610290" cy="5164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[Sever] “700” “TURN”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“</a:t>
            </a:r>
            <a:r>
              <a:rPr lang="ko-KR" altLang="en-US" sz="1400">
                <a:latin typeface="+mj-ea"/>
                <a:ea typeface="+mj-ea"/>
              </a:rPr>
              <a:t>호랑이</a:t>
            </a:r>
            <a:r>
              <a:rPr lang="en-US" altLang="ko-KR" sz="1400">
                <a:latin typeface="+mj-ea"/>
                <a:ea typeface="+mj-ea"/>
              </a:rPr>
              <a:t>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123" name="TextBox 60"/>
          <p:cNvSpPr txBox="1"/>
          <p:nvPr/>
        </p:nvSpPr>
        <p:spPr>
          <a:xfrm>
            <a:off x="3170674" y="1943835"/>
            <a:ext cx="2205245" cy="51977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user1 “600” “GameStart”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05690" y="5161535"/>
            <a:ext cx="1905965" cy="5177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user1 “500” “MOUSE”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시스템 흐름도 </a:t>
            </a:r>
            <a:r>
              <a:rPr lang="en-US" altLang="ko-KR"/>
              <a:t>-</a:t>
            </a:r>
            <a:r>
              <a:rPr lang="ko-KR" altLang="en-US"/>
              <a:t> 게임시작 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00118" y="1212343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chat_client</a:t>
            </a: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(user1)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468854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821408" y="4314823"/>
            <a:ext cx="4793814" cy="5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286" y="1207496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chat_client</a:t>
            </a: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(user2)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56933" y="1831322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482320" y="5236458"/>
            <a:ext cx="176403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마우스 이벤트 수신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70475" y="5201683"/>
            <a:ext cx="1764030" cy="29754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마우스 이벤트 전송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97" name="직선 화살표 연결선 9"/>
          <p:cNvCxnSpPr/>
          <p:nvPr/>
        </p:nvCxnSpPr>
        <p:spPr>
          <a:xfrm>
            <a:off x="3215680" y="5409220"/>
            <a:ext cx="189021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"/>
          <p:cNvCxnSpPr>
            <a:stCxn id="142" idx="0"/>
          </p:cNvCxnSpPr>
          <p:nvPr/>
        </p:nvCxnSpPr>
        <p:spPr>
          <a:xfrm flipV="1">
            <a:off x="5330915" y="5409219"/>
            <a:ext cx="1980220" cy="42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9"/>
          <p:cNvCxnSpPr>
            <a:stCxn id="132" idx="2"/>
          </p:cNvCxnSpPr>
          <p:nvPr/>
        </p:nvCxnSpPr>
        <p:spPr>
          <a:xfrm rot="10800000" flipV="1">
            <a:off x="3170675" y="3574938"/>
            <a:ext cx="2250249" cy="30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28"/>
          <p:cNvSpPr txBox="1"/>
          <p:nvPr/>
        </p:nvSpPr>
        <p:spPr>
          <a:xfrm>
            <a:off x="1235460" y="4221235"/>
            <a:ext cx="1941274" cy="5129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[SERVER]</a:t>
            </a:r>
            <a:endParaRPr lang="ko-KR" altLang="en-US" sz="1400"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호랑이 그리세요!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29" name="직선 화살표 연결선 9"/>
          <p:cNvCxnSpPr/>
          <p:nvPr/>
        </p:nvCxnSpPr>
        <p:spPr>
          <a:xfrm>
            <a:off x="3218591" y="2393885"/>
            <a:ext cx="206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9"/>
          <p:cNvCxnSpPr/>
          <p:nvPr/>
        </p:nvCxnSpPr>
        <p:spPr>
          <a:xfrm>
            <a:off x="5330915" y="4239090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8"/>
          <p:cNvSpPr txBox="1"/>
          <p:nvPr/>
        </p:nvSpPr>
        <p:spPr>
          <a:xfrm>
            <a:off x="7401145" y="3924055"/>
            <a:ext cx="3201415" cy="7215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[SERVER]</a:t>
            </a:r>
            <a:endParaRPr lang="ko-KR" altLang="en-US" sz="140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[user1</a:t>
            </a:r>
            <a:r>
              <a:rPr lang="ko-KR" altLang="en-US" sz="1400">
                <a:latin typeface="+mj-ea"/>
                <a:ea typeface="+mj-ea"/>
              </a:rPr>
              <a:t>]님이 게임 시작을 요청하셨습니다.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32" name="TextBox 60"/>
          <p:cNvSpPr txBox="1"/>
          <p:nvPr/>
        </p:nvSpPr>
        <p:spPr>
          <a:xfrm>
            <a:off x="4475820" y="3283062"/>
            <a:ext cx="1890210" cy="291876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게임방 인원수 확인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33" name="직선 화살표 연결선 9"/>
          <p:cNvCxnSpPr>
            <a:stCxn id="132" idx="0"/>
          </p:cNvCxnSpPr>
          <p:nvPr/>
        </p:nvCxnSpPr>
        <p:spPr>
          <a:xfrm rot="10800000">
            <a:off x="3215680" y="3158969"/>
            <a:ext cx="2205244" cy="12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0"/>
          <p:cNvSpPr txBox="1"/>
          <p:nvPr/>
        </p:nvSpPr>
        <p:spPr>
          <a:xfrm>
            <a:off x="3395699" y="3023955"/>
            <a:ext cx="1800200" cy="2983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(</a:t>
            </a:r>
            <a:r>
              <a:rPr lang="ko-KR" altLang="en-US" sz="1400">
                <a:latin typeface="+mj-ea"/>
                <a:ea typeface="+mj-ea"/>
              </a:rPr>
              <a:t>ⅰ</a:t>
            </a:r>
            <a:r>
              <a:rPr lang="en-US" altLang="ko-KR" sz="1400">
                <a:latin typeface="+mj-ea"/>
                <a:ea typeface="+mj-ea"/>
              </a:rPr>
              <a:t>)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1</a:t>
            </a:r>
            <a:r>
              <a:rPr lang="ko-KR" altLang="en-US" sz="1400">
                <a:latin typeface="+mj-ea"/>
                <a:ea typeface="+mj-ea"/>
              </a:rPr>
              <a:t>인 플레이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190455" y="2707005"/>
            <a:ext cx="1981200" cy="721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sz="1400">
                <a:latin typeface="+mn-ea"/>
                <a:ea typeface="+mn-ea"/>
              </a:rPr>
              <a:t>[SERVER]</a:t>
            </a:r>
            <a:endParaRPr lang="ko-KR" sz="1400">
              <a:latin typeface="+mn-ea"/>
              <a:ea typeface="+mn-ea"/>
            </a:endParaRPr>
          </a:p>
          <a:p>
            <a:pPr>
              <a:defRPr/>
            </a:pPr>
            <a:r>
              <a:rPr lang="ko-KR" sz="1400">
                <a:latin typeface="+mn-ea"/>
                <a:ea typeface="+mn-ea"/>
              </a:rPr>
              <a:t>다른 유저를 기다리세요!</a:t>
            </a:r>
            <a:endParaRPr lang="ko-KR" sz="1400">
              <a:latin typeface="+mn-ea"/>
              <a:ea typeface="+mn-ea"/>
            </a:endParaRPr>
          </a:p>
        </p:txBody>
      </p:sp>
      <p:sp>
        <p:nvSpPr>
          <p:cNvPr id="136" name="TextBox 10"/>
          <p:cNvSpPr txBox="1"/>
          <p:nvPr/>
        </p:nvSpPr>
        <p:spPr>
          <a:xfrm>
            <a:off x="3485709" y="3609020"/>
            <a:ext cx="1800200" cy="294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(</a:t>
            </a:r>
            <a:r>
              <a:rPr lang="ko-KR" altLang="en-US" sz="1400">
                <a:latin typeface="+mj-ea"/>
                <a:ea typeface="+mj-ea"/>
              </a:rPr>
              <a:t>ⅱ</a:t>
            </a:r>
            <a:r>
              <a:rPr lang="en-US" altLang="ko-KR" sz="1400">
                <a:latin typeface="+mj-ea"/>
                <a:ea typeface="+mj-ea"/>
              </a:rPr>
              <a:t>)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1</a:t>
            </a:r>
            <a:r>
              <a:rPr lang="ko-KR" altLang="en-US" sz="1400">
                <a:latin typeface="+mj-ea"/>
                <a:ea typeface="+mj-ea"/>
              </a:rPr>
              <a:t>인 플레이 Ⅹ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37" name="직선 화살표 연결선 9"/>
          <p:cNvCxnSpPr/>
          <p:nvPr/>
        </p:nvCxnSpPr>
        <p:spPr>
          <a:xfrm rot="10800000">
            <a:off x="3260685" y="4239089"/>
            <a:ext cx="198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55"/>
          <p:cNvSpPr txBox="1"/>
          <p:nvPr/>
        </p:nvSpPr>
        <p:spPr>
          <a:xfrm>
            <a:off x="7536160" y="6011773"/>
            <a:ext cx="1764030" cy="2975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마우스 이벤트 전송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40" name="직선 화살표 연결선 9"/>
          <p:cNvCxnSpPr/>
          <p:nvPr/>
        </p:nvCxnSpPr>
        <p:spPr>
          <a:xfrm rot="10800000">
            <a:off x="5375920" y="6039290"/>
            <a:ext cx="20252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60"/>
          <p:cNvSpPr txBox="1"/>
          <p:nvPr/>
        </p:nvSpPr>
        <p:spPr>
          <a:xfrm>
            <a:off x="5405170" y="6129300"/>
            <a:ext cx="1905965" cy="51771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user2 “500” “MOUSE”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143" name="TextBox 46"/>
          <p:cNvSpPr txBox="1"/>
          <p:nvPr/>
        </p:nvSpPr>
        <p:spPr>
          <a:xfrm>
            <a:off x="3305690" y="6129300"/>
            <a:ext cx="2124071" cy="2955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마우스 이벤트 전송 Ⅹ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44" name="직선 화살표 연결선 9"/>
          <p:cNvCxnSpPr/>
          <p:nvPr/>
        </p:nvCxnSpPr>
        <p:spPr>
          <a:xfrm rot="10800000">
            <a:off x="3305690" y="6264314"/>
            <a:ext cx="198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시스템 흐름도 </a:t>
            </a:r>
            <a:r>
              <a:rPr lang="en-US" altLang="ko-KR"/>
              <a:t>-</a:t>
            </a:r>
            <a:r>
              <a:rPr lang="ko-KR" altLang="en-US"/>
              <a:t> 게임 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00118" y="1212343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chat_client</a:t>
            </a: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(user1)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0629" y="1468854"/>
            <a:ext cx="1355371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chat_server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821408" y="4314823"/>
            <a:ext cx="4793814" cy="5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5400000">
            <a:off x="2912685" y="4293776"/>
            <a:ext cx="4748809" cy="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09286" y="1207496"/>
            <a:ext cx="1282723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chat_client</a:t>
            </a:r>
            <a:endParaRPr lang="en-US" altLang="ko-KR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>
                <a:latin typeface="+mj-ea"/>
                <a:ea typeface="+mj-ea"/>
              </a:rPr>
              <a:t>(user2)</a:t>
            </a:r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356933" y="1831322"/>
            <a:ext cx="45149" cy="4658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4865" y="2102890"/>
            <a:ext cx="1095800" cy="516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[user1] </a:t>
            </a:r>
            <a:endParaRPr lang="en-US" altLang="ko-KR" sz="1400"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호랑이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56140" y="3282913"/>
            <a:ext cx="2430270" cy="2965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일반 </a:t>
            </a:r>
            <a:r>
              <a:rPr lang="en-US" altLang="ko-KR" sz="1400">
                <a:latin typeface="+mj-ea"/>
                <a:ea typeface="+mj-ea"/>
              </a:rPr>
              <a:t>Message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or </a:t>
            </a:r>
            <a:r>
              <a:rPr lang="ko-KR" altLang="en-US" sz="1400">
                <a:latin typeface="+mj-ea"/>
                <a:ea typeface="+mj-ea"/>
              </a:rPr>
              <a:t>정답</a:t>
            </a:r>
            <a:r>
              <a:rPr lang="en-US" altLang="ko-KR" sz="1400">
                <a:latin typeface="+mj-ea"/>
                <a:ea typeface="+mj-ea"/>
              </a:rPr>
              <a:t> </a:t>
            </a:r>
            <a:r>
              <a:rPr lang="ko-KR" altLang="en-US" sz="1400">
                <a:latin typeface="+mj-ea"/>
                <a:ea typeface="+mj-ea"/>
              </a:rPr>
              <a:t>전송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3258227" y="6174305"/>
            <a:ext cx="4097912" cy="1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46050" y="5885440"/>
            <a:ext cx="2526030" cy="5138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[SERVER]</a:t>
            </a:r>
            <a:endParaRPr lang="ko-KR" altLang="en-US" sz="1400">
              <a:latin typeface="+mj-ea"/>
              <a:ea typeface="+mj-ea"/>
            </a:endParaRPr>
          </a:p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[user1]</a:t>
            </a:r>
            <a:r>
              <a:rPr lang="ko-KR" altLang="en-US" sz="1400">
                <a:latin typeface="+mj-ea"/>
                <a:ea typeface="+mj-ea"/>
              </a:rPr>
              <a:t>님이 퇴장 하였습니다.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60585" y="5968545"/>
            <a:ext cx="765085" cy="2957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종료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9" name="TextBox 18"/>
          <p:cNvSpPr txBox="1"/>
          <p:nvPr/>
        </p:nvSpPr>
        <p:spPr>
          <a:xfrm>
            <a:off x="3305690" y="2054335"/>
            <a:ext cx="1890210" cy="5195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user1 “200” “</a:t>
            </a:r>
            <a:r>
              <a:rPr lang="ko-KR" altLang="en-US" sz="1400">
                <a:latin typeface="+mj-ea"/>
                <a:ea typeface="+mj-ea"/>
              </a:rPr>
              <a:t>호랑이</a:t>
            </a:r>
            <a:r>
              <a:rPr lang="en-US" altLang="ko-KR" sz="1400">
                <a:latin typeface="+mj-ea"/>
                <a:ea typeface="+mj-ea"/>
              </a:rPr>
              <a:t>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99" name="TextBox 60"/>
          <p:cNvSpPr txBox="1"/>
          <p:nvPr/>
        </p:nvSpPr>
        <p:spPr>
          <a:xfrm>
            <a:off x="3156585" y="5994285"/>
            <a:ext cx="2211705" cy="2998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user1 “400” “Bye” room1</a:t>
            </a:r>
            <a:endParaRPr lang="en-US" altLang="ko-KR" sz="1400">
              <a:latin typeface="+mj-ea"/>
              <a:ea typeface="+mj-ea"/>
            </a:endParaRPr>
          </a:p>
        </p:txBody>
      </p:sp>
      <p:cxnSp>
        <p:nvCxnSpPr>
          <p:cNvPr id="115" name="직선 화살표 연결선 9"/>
          <p:cNvCxnSpPr/>
          <p:nvPr/>
        </p:nvCxnSpPr>
        <p:spPr>
          <a:xfrm rot="10800000">
            <a:off x="3215680" y="4779149"/>
            <a:ext cx="198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2"/>
          <p:cNvCxnSpPr/>
          <p:nvPr/>
        </p:nvCxnSpPr>
        <p:spPr>
          <a:xfrm flipV="1">
            <a:off x="5322780" y="4768979"/>
            <a:ext cx="2033360" cy="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28"/>
          <p:cNvSpPr txBox="1"/>
          <p:nvPr/>
        </p:nvSpPr>
        <p:spPr>
          <a:xfrm>
            <a:off x="7536160" y="4528157"/>
            <a:ext cx="2115235" cy="295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[SEVER] </a:t>
            </a:r>
            <a:r>
              <a:rPr lang="ko-KR" altLang="en-US" sz="1400">
                <a:latin typeface="+mj-ea"/>
                <a:ea typeface="+mj-ea"/>
              </a:rPr>
              <a:t>정답입니다</a:t>
            </a:r>
            <a:r>
              <a:rPr lang="en-US" altLang="ko-KR" sz="1400">
                <a:latin typeface="+mj-ea"/>
                <a:ea typeface="+mj-ea"/>
              </a:rPr>
              <a:t>!!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118" name="TextBox 28"/>
          <p:cNvSpPr txBox="1"/>
          <p:nvPr/>
        </p:nvSpPr>
        <p:spPr>
          <a:xfrm>
            <a:off x="1409421" y="3429000"/>
            <a:ext cx="1761254" cy="5143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[</a:t>
            </a:r>
            <a:r>
              <a:rPr lang="en-US" altLang="ko-KR" sz="1400">
                <a:latin typeface="+mj-ea"/>
                <a:ea typeface="+mj-ea"/>
              </a:rPr>
              <a:t>user2</a:t>
            </a:r>
            <a:r>
              <a:rPr lang="ko-KR" altLang="en-US" sz="1400">
                <a:latin typeface="+mj-ea"/>
                <a:ea typeface="+mj-ea"/>
              </a:rPr>
              <a:t>]</a:t>
            </a:r>
            <a:endParaRPr lang="ko-KR" altLang="en-US" sz="1400"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호랑이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21" name="직선 화살표 연결선 9"/>
          <p:cNvCxnSpPr/>
          <p:nvPr/>
        </p:nvCxnSpPr>
        <p:spPr>
          <a:xfrm rot="10800000">
            <a:off x="3260685" y="3879050"/>
            <a:ext cx="198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9"/>
          <p:cNvCxnSpPr/>
          <p:nvPr/>
        </p:nvCxnSpPr>
        <p:spPr>
          <a:xfrm rot="10800000">
            <a:off x="5330915" y="3879050"/>
            <a:ext cx="198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8"/>
          <p:cNvSpPr txBox="1"/>
          <p:nvPr/>
        </p:nvSpPr>
        <p:spPr>
          <a:xfrm>
            <a:off x="3718560" y="4344125"/>
            <a:ext cx="3135630" cy="300010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SERVER “800” user2 “</a:t>
            </a:r>
            <a:r>
              <a:rPr lang="ko-KR" altLang="en-US" sz="1400">
                <a:latin typeface="+mj-ea"/>
                <a:ea typeface="+mj-ea"/>
              </a:rPr>
              <a:t>호랑이</a:t>
            </a:r>
            <a:r>
              <a:rPr lang="en-US" altLang="ko-KR" sz="1400">
                <a:latin typeface="+mj-ea"/>
                <a:ea typeface="+mj-ea"/>
              </a:rPr>
              <a:t>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132" name="TextBox 13"/>
          <p:cNvSpPr txBox="1"/>
          <p:nvPr/>
        </p:nvSpPr>
        <p:spPr>
          <a:xfrm>
            <a:off x="7835515" y="3544830"/>
            <a:ext cx="1095800" cy="5142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 [user2]</a:t>
            </a:r>
            <a:endParaRPr lang="en-US" altLang="ko-KR" sz="1400"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호랑이</a:t>
            </a:r>
            <a:endParaRPr lang="ko-KR" altLang="en-US" sz="1400">
              <a:latin typeface="+mj-ea"/>
              <a:ea typeface="+mj-ea"/>
            </a:endParaRPr>
          </a:p>
        </p:txBody>
      </p:sp>
      <p:cxnSp>
        <p:nvCxnSpPr>
          <p:cNvPr id="133" name="직선 화살표 연결선 12"/>
          <p:cNvCxnSpPr/>
          <p:nvPr/>
        </p:nvCxnSpPr>
        <p:spPr>
          <a:xfrm flipV="1">
            <a:off x="3207545" y="2393885"/>
            <a:ext cx="2033360" cy="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8"/>
          <p:cNvSpPr txBox="1"/>
          <p:nvPr/>
        </p:nvSpPr>
        <p:spPr>
          <a:xfrm>
            <a:off x="3975735" y="2633935"/>
            <a:ext cx="2764155" cy="300010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출제자가 정답을 보내면 전송 Ⅹ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785410" y="4352860"/>
            <a:ext cx="2385264" cy="5163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[SERVER]</a:t>
            </a:r>
            <a:endParaRPr lang="ko-KR" altLang="en-US" sz="1400"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1님이 호랑이을 맞췄습니다!</a:t>
            </a:r>
            <a:endParaRPr sz="1400">
              <a:latin typeface="+mn-ea"/>
              <a:ea typeface="+mn-ea"/>
            </a:endParaRPr>
          </a:p>
        </p:txBody>
      </p:sp>
      <p:sp>
        <p:nvSpPr>
          <p:cNvPr id="136" name="TextBox 18"/>
          <p:cNvSpPr txBox="1"/>
          <p:nvPr/>
        </p:nvSpPr>
        <p:spPr>
          <a:xfrm>
            <a:off x="5420925" y="3293985"/>
            <a:ext cx="1890210" cy="5195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user2 “200” “</a:t>
            </a:r>
            <a:r>
              <a:rPr lang="ko-KR" altLang="en-US" sz="1400">
                <a:latin typeface="+mj-ea"/>
                <a:ea typeface="+mj-ea"/>
              </a:rPr>
              <a:t>호랑이</a:t>
            </a:r>
            <a:r>
              <a:rPr lang="en-US" altLang="ko-KR" sz="1400">
                <a:latin typeface="+mj-ea"/>
                <a:ea typeface="+mj-ea"/>
              </a:rPr>
              <a:t>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137" name="TextBox 18"/>
          <p:cNvSpPr txBox="1"/>
          <p:nvPr/>
        </p:nvSpPr>
        <p:spPr>
          <a:xfrm>
            <a:off x="3305690" y="3293985"/>
            <a:ext cx="1890210" cy="5195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user2 “200” “</a:t>
            </a:r>
            <a:r>
              <a:rPr lang="ko-KR" altLang="en-US" sz="1400">
                <a:latin typeface="+mj-ea"/>
                <a:ea typeface="+mj-ea"/>
              </a:rPr>
              <a:t>호랑이</a:t>
            </a:r>
            <a:r>
              <a:rPr lang="en-US" altLang="ko-KR" sz="1400">
                <a:latin typeface="+mj-ea"/>
                <a:ea typeface="+mj-ea"/>
              </a:rPr>
              <a:t>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6257140" y="576294"/>
            <a:ext cx="4924425" cy="5124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>
              <a:defRPr/>
            </a:pPr>
            <a:r>
              <a:rPr lang="ko-KR" sz="1400">
                <a:latin typeface="+mn-ea"/>
                <a:ea typeface="+mn-ea"/>
              </a:rPr>
              <a:t>SERVER", "800", UserName+"님이 "+answer+"을 맞췄습니다!</a:t>
            </a:r>
            <a:endParaRPr lang="ko-KR" sz="1400">
              <a:latin typeface="+mn-ea"/>
              <a:ea typeface="+mn-ea"/>
            </a:endParaRPr>
          </a:p>
        </p:txBody>
      </p:sp>
      <p:sp>
        <p:nvSpPr>
          <p:cNvPr id="140" name="TextBox 18"/>
          <p:cNvSpPr txBox="1"/>
          <p:nvPr/>
        </p:nvSpPr>
        <p:spPr>
          <a:xfrm>
            <a:off x="3266124" y="5139190"/>
            <a:ext cx="2019786" cy="511255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SERVER “900”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“SCORE” room1</a:t>
            </a:r>
            <a:endParaRPr lang="en-US" altLang="ko-KR" sz="1400">
              <a:latin typeface="+mj-ea"/>
              <a:ea typeface="+mj-ea"/>
            </a:endParaRPr>
          </a:p>
        </p:txBody>
      </p:sp>
      <p:sp>
        <p:nvSpPr>
          <p:cNvPr id="141" name="TextBox 18"/>
          <p:cNvSpPr txBox="1"/>
          <p:nvPr/>
        </p:nvSpPr>
        <p:spPr>
          <a:xfrm>
            <a:off x="5336354" y="5139190"/>
            <a:ext cx="2019786" cy="511255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>
                <a:latin typeface="+mj-ea"/>
                <a:ea typeface="+mj-ea"/>
              </a:rPr>
              <a:t>SERVER “900”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“SCORE” room1</a:t>
            </a:r>
            <a:endParaRPr lang="en-US" altLang="ko-KR" sz="1400">
              <a:latin typeface="+mj-ea"/>
              <a:ea typeface="+mj-ea"/>
            </a:endParaRPr>
          </a:p>
        </p:txBody>
      </p:sp>
      <p:cxnSp>
        <p:nvCxnSpPr>
          <p:cNvPr id="142" name="직선 화살표 연결선 9"/>
          <p:cNvCxnSpPr/>
          <p:nvPr/>
        </p:nvCxnSpPr>
        <p:spPr>
          <a:xfrm rot="10800000">
            <a:off x="3260685" y="5769259"/>
            <a:ext cx="198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2"/>
          <p:cNvCxnSpPr/>
          <p:nvPr/>
        </p:nvCxnSpPr>
        <p:spPr>
          <a:xfrm flipV="1">
            <a:off x="5330915" y="5759089"/>
            <a:ext cx="2033360" cy="1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28"/>
          <p:cNvSpPr txBox="1"/>
          <p:nvPr/>
        </p:nvSpPr>
        <p:spPr>
          <a:xfrm>
            <a:off x="1460485" y="5292962"/>
            <a:ext cx="1761254" cy="2962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점수 업데이트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45" name="TextBox 28"/>
          <p:cNvSpPr txBox="1"/>
          <p:nvPr/>
        </p:nvSpPr>
        <p:spPr>
          <a:xfrm>
            <a:off x="7395086" y="5337967"/>
            <a:ext cx="1761254" cy="2962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+mj-ea"/>
                <a:ea typeface="+mj-ea"/>
              </a:rPr>
              <a:t>점수 업데이트</a:t>
            </a:r>
            <a:endParaRPr lang="ko-KR" altLang="en-US" sz="14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예상 프로토콜들</a:t>
            </a:r>
            <a:endParaRPr lang="ko-KR" altLang="en-US"/>
          </a:p>
        </p:txBody>
      </p:sp>
      <p:graphicFrame>
        <p:nvGraphicFramePr>
          <p:cNvPr id="4" name="표 5"/>
          <p:cNvGraphicFramePr>
            <a:graphicFrameLocks noGrp="1"/>
          </p:cNvGraphicFramePr>
          <p:nvPr/>
        </p:nvGraphicFramePr>
        <p:xfrm>
          <a:off x="1820525" y="998730"/>
          <a:ext cx="855095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5235"/>
                <a:gridCol w="3195355"/>
                <a:gridCol w="324036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Protocol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한컴돋움"/>
                          <a:ea typeface="한컴돋움"/>
                        </a:rPr>
                        <a:t>용도</a:t>
                      </a:r>
                      <a:r>
                        <a:rPr lang="en-US" altLang="ko-KR">
                          <a:latin typeface="한컴돋움"/>
                          <a:ea typeface="한컴돋움"/>
                        </a:rPr>
                        <a:t>/</a:t>
                      </a:r>
                      <a:r>
                        <a:rPr lang="ko-KR" altLang="en-US">
                          <a:latin typeface="한컴돋움"/>
                          <a:ea typeface="한컴돋움"/>
                        </a:rPr>
                        <a:t>내용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한컴돋움"/>
                          <a:ea typeface="한컴돋움"/>
                        </a:rPr>
                        <a:t>방향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100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Login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Client </a:t>
                      </a: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 Server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110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INFO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Server-&gt;Client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200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>
                          <a:latin typeface="한컴돋움"/>
                          <a:ea typeface="한컴돋움"/>
                        </a:rPr>
                        <a:t>채팅 </a:t>
                      </a:r>
                      <a:r>
                        <a:rPr lang="en-US" altLang="ko-KR">
                          <a:latin typeface="한컴돋움"/>
                          <a:ea typeface="한컴돋움"/>
                        </a:rPr>
                        <a:t>Message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Client </a:t>
                      </a: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 Server  Client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300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Hint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Client-&gt;Server  Client</a:t>
                      </a:r>
                      <a:endParaRPr lang="en-US" altLang="ko-KR">
                        <a:latin typeface="한컴돋움"/>
                        <a:ea typeface="한컴돋움"/>
                        <a:sym typeface="Wingdings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400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Logout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Client </a:t>
                      </a: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 Server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500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Mouse</a:t>
                      </a:r>
                      <a:r>
                        <a:rPr lang="en-US" altLang="ko-KR" baseline="0">
                          <a:latin typeface="한컴돋움"/>
                          <a:ea typeface="한컴돋움"/>
                        </a:rPr>
                        <a:t> Event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Client </a:t>
                      </a: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 Server  Client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550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DoLine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Client </a:t>
                      </a: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 Server  Client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600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Game Start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Client </a:t>
                      </a: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 Server  Client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700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TURN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Server  Client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800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ANSWER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Server  Client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850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Erase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Server  Client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900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SCORE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Server  Client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1000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ImageINFO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  <a:sym typeface="Wingdings"/>
                        </a:rPr>
                        <a:t>Client-&gt;Server  Client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1100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GameEnd</a:t>
                      </a:r>
                      <a:endParaRPr lang="en-US" altLang="ko-KR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>
                          <a:latin typeface="한컴돋움"/>
                          <a:ea typeface="한컴돋움"/>
                        </a:rPr>
                        <a:t>Server-&gt;Client</a:t>
                      </a:r>
                      <a:endParaRPr lang="ko-KR" altLang="en-US">
                        <a:latin typeface="한컴돋움"/>
                        <a:ea typeface="한컴돋움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진행화면</a:t>
            </a:r>
            <a:r>
              <a:rPr lang="en-US" altLang="ko-KR"/>
              <a:t>(</a:t>
            </a:r>
            <a:r>
              <a:rPr lang="ko-KR" altLang="en-US"/>
              <a:t>초기화면</a:t>
            </a:r>
            <a:r>
              <a:rPr lang="en-US" altLang="ko-KR"/>
              <a:t>,</a:t>
            </a:r>
            <a:r>
              <a:rPr lang="ko-KR" altLang="en-US"/>
              <a:t> 진행화면 등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0515" y="1802130"/>
            <a:ext cx="3108960" cy="325374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76696" y="1470660"/>
            <a:ext cx="4434839" cy="3916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6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진행화면</a:t>
            </a:r>
            <a:r>
              <a:rPr lang="en-US" altLang="ko-KR"/>
              <a:t>(</a:t>
            </a:r>
            <a:r>
              <a:rPr lang="ko-KR" altLang="en-US"/>
              <a:t>초기화면</a:t>
            </a:r>
            <a:r>
              <a:rPr lang="en-US" altLang="ko-KR"/>
              <a:t>,</a:t>
            </a:r>
            <a:r>
              <a:rPr lang="ko-KR" altLang="en-US"/>
              <a:t> 진행화면 등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0660" y="1028700"/>
            <a:ext cx="9250680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MS PGothic"/>
        <a:font script="Hang" typeface="맑은 고딕"/>
        <a:font script="Hans" typeface="黑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MS PGothic"/>
        <a:font script="Hang" typeface="맑은 고딕"/>
        <a:font script="Hans" typeface="黑体"/>
        <a:font script="Hant" typeface="Microsoft JhengHe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 rotWithShape="1">
          <a:blip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순천향대학교</ep:Company>
  <ep:Words>419</ep:Words>
  <ep:PresentationFormat>와이드스크린</ep:PresentationFormat>
  <ep:Paragraphs>149</ep:Paragraphs>
  <ep:Slides>10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광장</vt:lpstr>
      <vt:lpstr>네트워크프로그래밍 텀프로젝트 결과 보고서</vt:lpstr>
      <vt:lpstr>프로젝트 개요</vt:lpstr>
      <vt:lpstr>시스템 구성도</vt:lpstr>
      <vt:lpstr>시스템 흐름도 - 게임방 선택 후, 입장</vt:lpstr>
      <vt:lpstr>시스템 흐름도 - 게임시작</vt:lpstr>
      <vt:lpstr>시스템 흐름도 - 게임</vt:lpstr>
      <vt:lpstr>예상 프로토콜들</vt:lpstr>
      <vt:lpstr>진행화면(초기화면, 진행화면 등)</vt:lpstr>
      <vt:lpstr>진행화면(초기화면, 진행화면 등)</vt:lpstr>
      <vt:lpstr>진행화면(초기화면, 진행화면 등)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2004-02-19T02:52:38.000</dcterms:created>
  <dc:creator>천인국</dc:creator>
  <cp:lastModifiedBy>whals</cp:lastModifiedBy>
  <dcterms:modified xsi:type="dcterms:W3CDTF">2024-02-21T09:21:24.060</dcterms:modified>
  <cp:revision>415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