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</p:sldMasterIdLst>
  <p:notesMasterIdLst>
    <p:notesMasterId r:id="rId8"/>
  </p:notesMasterIdLst>
  <p:handoutMasterIdLst>
    <p:handoutMasterId r:id="rId9"/>
  </p:handoutMasterIdLst>
  <p:sldIdLst>
    <p:sldId id="690" r:id="rId4"/>
    <p:sldId id="698" r:id="rId5"/>
    <p:sldId id="699" r:id="rId6"/>
    <p:sldId id="700" r:id="rId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2" autoAdjust="0"/>
    <p:restoredTop sz="93440" autoAdjust="0"/>
  </p:normalViewPr>
  <p:slideViewPr>
    <p:cSldViewPr snapToGrid="0">
      <p:cViewPr varScale="1">
        <p:scale>
          <a:sx n="85" d="100"/>
          <a:sy n="85" d="100"/>
        </p:scale>
        <p:origin x="1378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2E65F-D145-49D1-85DB-B68BF57CE9C8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E2EA0-83D6-4251-9687-80CDEF55FC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24DEF-8775-4B83-9E40-C12CEEEE3D29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8211A-A03E-45A7-B722-4AF7F0D20D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7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2E8434-9CE6-4B13-9D4B-73957E8B6C7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07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2E8434-9CE6-4B13-9D4B-73957E8B6C7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39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2E8434-9CE6-4B13-9D4B-73957E8B6C7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95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0EC72-7B3C-4B88-B0F9-E5B6A7415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9E8F26-EE04-4D8C-BC92-17A79C547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488DB-1493-4FDF-9086-E92A6897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B2B8B-3A57-44C8-88DE-71730A3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F592D-E6A4-4CA8-AE5B-26CB9927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5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1590F-2CD9-4DBC-978F-4F7FF719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4767C-34FA-4A74-84CF-754EBC65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9A17D-F43B-440E-8280-5415AE3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90D4A-1885-4417-BF62-16ECDCCD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3CEC8-C272-4525-8061-DCFA415C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2840B5-D588-4C18-9D56-3125F10B9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C5162-DCBE-41E7-8606-461A98617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7D666-AB75-46A4-8475-E5A52152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0FB8B-0E0F-4E75-AB7B-2FD51B42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0BA9E-62A6-4D17-AF60-B566A23A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5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6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219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238450" y="3127388"/>
            <a:ext cx="8183286" cy="2359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1" b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r>
              <a:rPr lang="en-GB" altLang="zh-TW"/>
              <a:t>Click to edit Master subtitle style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33688" y="1674477"/>
            <a:ext cx="8129302" cy="430887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72708" name="Line 4"/>
          <p:cNvSpPr>
            <a:spLocks noChangeShapeType="1"/>
          </p:cNvSpPr>
          <p:nvPr userDrawn="1"/>
        </p:nvSpPr>
        <p:spPr bwMode="ltGray">
          <a:xfrm flipV="1">
            <a:off x="1217815" y="2168525"/>
            <a:ext cx="81626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 sz="180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90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62F8-EB20-44DF-9765-53598A9B510B}" type="datetime1">
              <a:rPr lang="ko-KR" altLang="en-US" smtClean="0">
                <a:solidFill>
                  <a:prstClr val="black"/>
                </a:solidFill>
              </a:rPr>
              <a:pPr/>
              <a:t>2022-08-17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7C93-62DD-4BF7-9E90-9D266EFBBBF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6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74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42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238449" y="3127384"/>
            <a:ext cx="8183286" cy="2359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r>
              <a:rPr lang="en-GB" altLang="zh-TW"/>
              <a:t>Click to edit Master subtitle style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33686" y="1676400"/>
            <a:ext cx="8129302" cy="42703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72708" name="Line 4"/>
          <p:cNvSpPr>
            <a:spLocks noChangeShapeType="1"/>
          </p:cNvSpPr>
          <p:nvPr userDrawn="1"/>
        </p:nvSpPr>
        <p:spPr bwMode="ltGray">
          <a:xfrm flipV="1">
            <a:off x="1217814" y="2168525"/>
            <a:ext cx="81626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71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62F8-EB20-44DF-9765-53598A9B510B}" type="datetime1">
              <a:rPr lang="ko-KR" altLang="en-US" smtClean="0">
                <a:solidFill>
                  <a:prstClr val="black"/>
                </a:solidFill>
              </a:rPr>
              <a:pPr/>
              <a:t>2022-08-17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7C93-62DD-4BF7-9E90-9D266EFBBBF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6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77BF-8150-4335-BA69-9245A124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43B31-0FA9-46EA-BDE7-B772B769B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C280-0522-4793-AC35-811951F9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004C9-05EF-44DE-9112-FBAEA4F0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CB2D3-F13B-4C14-93E3-6A0FC32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1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8ABE6-4088-4E87-A0D3-640E0EB3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7431A-6A70-42B0-BDEE-99703FEF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F5EEA-7909-4D8D-9CC5-59346A62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FED82-6E8F-4ADD-A3E0-BDDF8C04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FA159-1D20-4893-9A58-50BE6936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8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A8059-7810-401B-BC0E-848901E0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0AC41-1A7E-4AAD-AB82-985380BF9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CCC87-6C69-4428-9343-D0735A39E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19A12-9A47-4C16-AACD-BF29CB8C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98FC3-3BDA-4AB2-A357-F217FAE3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70410-4F0B-4330-9D35-25379061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9C8D3-45ED-4CCB-9BFF-E28729DA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414E9-8827-4CEE-9111-23E34736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D95B6-425F-4C90-AA5F-F1E426BB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0E3E61-7637-416C-9BF6-5E6FED4DA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084C4-67B1-4140-8079-8E2C0EC6D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F0F47F-172F-41A5-BCC0-8E0D93D7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8DDF8-AAAB-41B7-9842-74B230AE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B0720B-1179-43B2-8648-57624FCB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5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08551-426A-4A5E-873C-C345E974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97EE9-D293-4E1D-8D58-2883826D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AD037-7D3E-4E70-88E0-C05EB73E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077BEC-AACD-46D7-88C5-AFF5A82A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5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A11D56-A28E-45FE-AC42-53D4C1E1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DBC677-0669-4C0B-AC55-5A0A2D8E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3D7AF9-EE34-41F9-9907-918663A9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858B8-7CE3-4958-A1A6-28AB851D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09318-FF4D-4627-91DC-3941ACF2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B4C37-083B-4D15-BAD7-9FBC0EE3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0F0CA-D632-4051-A634-1DBF5981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CF227-C7F6-4123-8026-9E846AF8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DBEDC-95D0-453C-A4C1-C76126E3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3EC78-D5A3-4691-9948-BFBAD547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000D91-D56E-4F2F-A78F-D30A3F4C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6D6BFB-CD3F-4060-8306-B4B75B482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9FED4-DC33-4188-8842-09D1443E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2E6E6-E342-4489-BD94-9A605C16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28DFD-14E9-40D3-8401-D039B532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2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7620EE-B132-4F50-997D-9B68381D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A9D54-6ED7-4B44-B82C-E71B1DA4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4AC4B-04D3-4B2F-9A10-C9FA06E1B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0269-1067-45D7-8BA0-2C978F8DCDC3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95F11-43BC-41D0-AC31-5AEC9EE10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8B052-1FBE-41C7-A8EC-2387CB3F5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nStamp_ID_3" hidden="1"/>
          <p:cNvSpPr/>
          <p:nvPr userDrawn="1">
            <p:custDataLst>
              <p:tags r:id="rId7"/>
            </p:custDataLst>
          </p:nvPr>
        </p:nvSpPr>
        <p:spPr bwMode="gray">
          <a:xfrm>
            <a:off x="8959850" y="1518443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5399" rIns="0" bIns="2539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defTabSz="914370" eaLnBrk="1" latinLnBrk="1" hangingPunct="1"/>
            <a:r>
              <a:rPr kumimoji="1" lang="en-US" sz="1401" b="1" dirty="0">
                <a:solidFill>
                  <a:srgbClr val="000000"/>
                </a:solidFill>
                <a:ea typeface="맑은 고딕" pitchFamily="50" charset="-127"/>
                <a:cs typeface="+mn-cs"/>
              </a:rPr>
              <a:t>MASTER STAMP</a:t>
            </a:r>
          </a:p>
        </p:txBody>
      </p:sp>
      <p:cxnSp>
        <p:nvCxnSpPr>
          <p:cNvPr id="4" name="AcnStpConnector_ID_4" hidden="1"/>
          <p:cNvCxnSpPr>
            <a:stCxn id="3" idx="2"/>
            <a:endCxn id="3" idx="0"/>
          </p:cNvCxnSpPr>
          <p:nvPr userDrawn="1">
            <p:custDataLst>
              <p:tags r:id="rId8"/>
            </p:custDataLst>
          </p:nvPr>
        </p:nvCxnSpPr>
        <p:spPr bwMode="gray">
          <a:xfrm rot="5400000" flipH="1" flipV="1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AcnStpConnector_ID_5" hidden="1"/>
          <p:cNvCxnSpPr>
            <a:stCxn id="3" idx="4"/>
            <a:endCxn id="3" idx="6"/>
          </p:cNvCxnSpPr>
          <p:nvPr userDrawn="1">
            <p:custDataLst>
              <p:tags r:id="rId9"/>
            </p:custDataLst>
          </p:nvPr>
        </p:nvCxnSpPr>
        <p:spPr bwMode="gray">
          <a:xfrm rot="5400000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1" descr="PPT-A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6000" cy="61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0" r:id="rId5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139" algn="l" rtl="0" fontAlgn="base" latinLnBrk="1">
        <a:spcBef>
          <a:spcPct val="0"/>
        </a:spcBef>
        <a:spcAft>
          <a:spcPct val="0"/>
        </a:spcAft>
        <a:defRPr kumimoji="1" sz="1401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6pPr>
      <a:lvl7pPr marL="914274" algn="l" rtl="0" fontAlgn="base" latinLnBrk="1">
        <a:spcBef>
          <a:spcPct val="0"/>
        </a:spcBef>
        <a:spcAft>
          <a:spcPct val="0"/>
        </a:spcAft>
        <a:defRPr kumimoji="1" sz="1401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7pPr>
      <a:lvl8pPr marL="1371413" algn="l" rtl="0" fontAlgn="base" latinLnBrk="1">
        <a:spcBef>
          <a:spcPct val="0"/>
        </a:spcBef>
        <a:spcAft>
          <a:spcPct val="0"/>
        </a:spcAft>
        <a:defRPr kumimoji="1" sz="1401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8pPr>
      <a:lvl9pPr marL="1828549" algn="l" rtl="0" fontAlgn="base" latinLnBrk="1">
        <a:spcBef>
          <a:spcPct val="0"/>
        </a:spcBef>
        <a:spcAft>
          <a:spcPct val="0"/>
        </a:spcAft>
        <a:defRPr kumimoji="1" sz="1401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9pPr>
    </p:titleStyle>
    <p:bodyStyle>
      <a:lvl1pPr marL="342406" indent="-342406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kumimoji="1" sz="1600" b="1">
          <a:solidFill>
            <a:srgbClr val="000000"/>
          </a:solidFill>
          <a:latin typeface="+mn-ea"/>
          <a:ea typeface="+mn-ea"/>
          <a:cs typeface="+mn-cs"/>
        </a:defRPr>
      </a:lvl1pPr>
      <a:lvl2pPr marL="669726" indent="-224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kumimoji="1" sz="1401">
          <a:solidFill>
            <a:srgbClr val="000000"/>
          </a:solidFill>
          <a:latin typeface="Arial" charset="0"/>
          <a:ea typeface="굴림" pitchFamily="50" charset="-127"/>
          <a:cs typeface="+mn-cs"/>
        </a:defRPr>
      </a:lvl2pPr>
      <a:lvl3pPr marL="1075485" indent="-226259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kumimoji="1" sz="1401">
          <a:solidFill>
            <a:srgbClr val="000000"/>
          </a:solidFill>
          <a:latin typeface="Arial" charset="0"/>
          <a:ea typeface="굴림" pitchFamily="50" charset="-127"/>
          <a:cs typeface="+mn-cs"/>
        </a:defRPr>
      </a:lvl3pPr>
      <a:lvl4pPr marL="1482750" indent="-227767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4pPr>
      <a:lvl5pPr marL="1891524" indent="-227767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5pPr>
      <a:lvl6pPr marL="2261878" indent="-228568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6pPr>
      <a:lvl7pPr marL="2719014" indent="-228568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7pPr>
      <a:lvl8pPr marL="3176152" indent="-228568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8pPr>
      <a:lvl9pPr marL="3633288" indent="-228568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39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274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3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9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7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3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1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097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nStamp_ID_3" hidden="1"/>
          <p:cNvSpPr/>
          <p:nvPr userDrawn="1">
            <p:custDataLst>
              <p:tags r:id="rId5"/>
            </p:custDataLst>
          </p:nvPr>
        </p:nvSpPr>
        <p:spPr bwMode="gray">
          <a:xfrm>
            <a:off x="8959850" y="1518443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5399" rIns="0" bIns="2539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defTabSz="914347" eaLnBrk="1" latinLnBrk="1" hangingPunct="1"/>
            <a:r>
              <a:rPr kumimoji="1" lang="en-US" sz="1400" b="1" dirty="0">
                <a:solidFill>
                  <a:srgbClr val="000000"/>
                </a:solidFill>
                <a:ea typeface="맑은 고딕" pitchFamily="50" charset="-127"/>
                <a:cs typeface="+mn-cs"/>
              </a:rPr>
              <a:t>MASTER STAMP</a:t>
            </a:r>
          </a:p>
        </p:txBody>
      </p:sp>
      <p:cxnSp>
        <p:nvCxnSpPr>
          <p:cNvPr id="4" name="AcnStpConnector_ID_4" hidden="1"/>
          <p:cNvCxnSpPr>
            <a:stCxn id="3" idx="2"/>
            <a:endCxn id="3" idx="0"/>
          </p:cNvCxnSpPr>
          <p:nvPr userDrawn="1">
            <p:custDataLst>
              <p:tags r:id="rId6"/>
            </p:custDataLst>
          </p:nvPr>
        </p:nvCxnSpPr>
        <p:spPr bwMode="gray">
          <a:xfrm rot="5400000" flipH="1" flipV="1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AcnStpConnector_ID_5" hidden="1"/>
          <p:cNvCxnSpPr>
            <a:stCxn id="3" idx="4"/>
            <a:endCxn id="3" idx="6"/>
          </p:cNvCxnSpPr>
          <p:nvPr userDrawn="1">
            <p:custDataLst>
              <p:tags r:id="rId7"/>
            </p:custDataLst>
          </p:nvPr>
        </p:nvCxnSpPr>
        <p:spPr bwMode="gray">
          <a:xfrm rot="5400000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1" descr="PPT-A3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6000" cy="61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127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6pPr>
      <a:lvl7pPr marL="914251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7pPr>
      <a:lvl8pPr marL="1371378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8pPr>
      <a:lvl9pPr marL="1828503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9pPr>
    </p:titleStyle>
    <p:bodyStyle>
      <a:lvl1pPr marL="342397" indent="-342397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kumimoji="1" sz="1600" b="1">
          <a:solidFill>
            <a:srgbClr val="000000"/>
          </a:solidFill>
          <a:latin typeface="+mn-ea"/>
          <a:ea typeface="+mn-ea"/>
          <a:cs typeface="+mn-cs"/>
        </a:defRPr>
      </a:lvl1pPr>
      <a:lvl2pPr marL="669709" indent="-224745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2pPr>
      <a:lvl3pPr marL="1075458" indent="-22625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3pPr>
      <a:lvl4pPr marL="1482713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4pPr>
      <a:lvl5pPr marL="1891477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5pPr>
      <a:lvl6pPr marL="2261821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6pPr>
      <a:lvl7pPr marL="2718946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7pPr>
      <a:lvl8pPr marL="3176072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8pPr>
      <a:lvl9pPr marL="3633198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8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3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9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4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06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dnet.co.kr/view/?no=2021052411375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anuscriptlink-society-file.s3-ap-northeast-1.amazonaws.com/kips/conference/2020fall/presentation/KIPS_C2020B014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78206" y="1023948"/>
            <a:ext cx="8890909" cy="1554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5pPr>
            <a:lvl6pPr marL="457139" algn="l" rtl="0" fontAlgn="base" latinLnBrk="1">
              <a:spcBef>
                <a:spcPct val="0"/>
              </a:spcBef>
              <a:spcAft>
                <a:spcPct val="0"/>
              </a:spcAft>
              <a:defRPr kumimoji="1" sz="1401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6pPr>
            <a:lvl7pPr marL="914274" algn="l" rtl="0" fontAlgn="base" latinLnBrk="1">
              <a:spcBef>
                <a:spcPct val="0"/>
              </a:spcBef>
              <a:spcAft>
                <a:spcPct val="0"/>
              </a:spcAft>
              <a:defRPr kumimoji="1" sz="1401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7pPr>
            <a:lvl8pPr marL="1371413" algn="l" rtl="0" fontAlgn="base" latinLnBrk="1">
              <a:spcBef>
                <a:spcPct val="0"/>
              </a:spcBef>
              <a:spcAft>
                <a:spcPct val="0"/>
              </a:spcAft>
              <a:defRPr kumimoji="1" sz="1401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8pPr>
            <a:lvl9pPr marL="1828549" algn="l" rtl="0" fontAlgn="base" latinLnBrk="1">
              <a:spcBef>
                <a:spcPct val="0"/>
              </a:spcBef>
              <a:spcAft>
                <a:spcPct val="0"/>
              </a:spcAft>
              <a:defRPr kumimoji="1" sz="1401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이동통신 고객이탈 예측 및 대응 </a:t>
            </a:r>
            <a:endParaRPr kumimoji="1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2A4677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6930" y="2428049"/>
            <a:ext cx="5622028" cy="314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1107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283" y="871746"/>
            <a:ext cx="9657964" cy="5823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44000" rtlCol="0">
            <a:spAutoFit/>
          </a:bodyPr>
          <a:lstStyle>
            <a:defPPr>
              <a:defRPr lang="ko-KR"/>
            </a:defPPr>
            <a:lvl1pPr lv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통신서비스는 기술발전에 의해 디지털화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광대역화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패키지화 등 으로 빠른 속도로 성장하여 왔다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기술분야에서의 지속적이고 급속한 발전과는 달리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최근 국내 통신시장도 국내 경기의 전반적인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침체현상과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더불어 성장속도가 둔화되고 있고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포화된 시장에서 통신사들은 시장 점유율을 유지하기 위해 안간힘을 쏟고 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다양한 마케팅 활동을 통해 타사 고객에 대한 가입전환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(churn-in)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유도하고 있지만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정부의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알뜰폰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 활성화 정책 영향에 더해  ▲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쿠팡과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번가 등 오픈마켓을 통한 단말 구매가 활성화 되면서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자급제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 비율을 높아지고 있는 점 ▲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5G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통신품질에 만족하지 못하는 고객들의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이통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 서비스 이탈 ▲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KB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국민은행 등 대형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알뜰폰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 사업자의 시장 주도 등의 영향으로 가입자 이탈이 지속되고 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아울러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코로나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19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장기화로 인한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알뜰폰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 가입자가 꾸준히 증가하고 있어 신규고객 유치에 한층  어려움을 겪고 있어 고객 불만 해소와 혜택을 높이고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고객 유지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(retention)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중심의 다양한 마케팅 활동이 더욱 중요해 지고 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  <a:t>.</a:t>
            </a:r>
            <a:b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lang="en-US" altLang="ko-KR" dirty="0"/>
              <a:t>Z</a:t>
            </a:r>
            <a:r>
              <a:rPr lang="ko-KR" altLang="en-US"/>
              <a:t>통신사는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2021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년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총과금액과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고객수가 감소 추세로 인하여 매출하락으로 경영실적이 악화되고 있으며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객당 평균 </a:t>
            </a:r>
            <a:r>
              <a:rPr kumimoji="0" lang="ko-KR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과금액은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/>
              <a:t>2015</a:t>
            </a:r>
            <a:r>
              <a:rPr lang="ko-KR" altLang="en-US"/>
              <a:t>년부터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지속적으로 감소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매년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1~3%)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하고 있는 상황에서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이탈률에도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변화가 감지되어 원인을 조사해 보니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자사의 가격 및 서비스에 대한 불만 증가로 인한 만족도 저하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경쟁사의 적극적인 고객 유치 활동으로 인해 고객 이탈이 증가했음을 확인 하였다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특히 평균 과금액은 약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30%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높고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고객의 생애가치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(LTV : Life-Time-Value)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또한 높은 고객의 해지비율이 상대적으로 높은 것이 확인되어 심각한 경영 상황임을 인식하게 되었다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따라서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Z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통신사는 빅데이터 분석을 활용하여 시장 변화에 대응할 수 있는 고객 해지 예측 모델을 개발하고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고객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LTV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측정 프로세스의 적절성 재검토 및 설문조사 등을 통해 확보한 잠재 고객정보를 활용하여 신규 고객을 유치할 수 있는 방안을 수립하여 현재의 위기를 극복하고자 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8EF943-CCAB-4D2F-A989-B47329A8903A}"/>
              </a:ext>
            </a:extLst>
          </p:cNvPr>
          <p:cNvSpPr/>
          <p:nvPr/>
        </p:nvSpPr>
        <p:spPr>
          <a:xfrm>
            <a:off x="129283" y="116632"/>
            <a:ext cx="9657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비즈니스상황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90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283" y="910102"/>
            <a:ext cx="9615850" cy="5219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44000" rtlCol="0">
            <a:spAutoFit/>
          </a:bodyPr>
          <a:lstStyle>
            <a:defPPr>
              <a:defRPr lang="ko-KR"/>
            </a:defPPr>
            <a:lvl1pPr lv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고객관리팀은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이탈률이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높은 </a:t>
            </a:r>
            <a:r>
              <a:rPr lang="en-US" altLang="ko-KR"/>
              <a:t>‘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21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년을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기준으로 고객 정보와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과금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데이터를 활용한 심층적인 분석을 통해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 이탈을 방지할 수 있는 방안을 시급히 수립하고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나아가 각종 행사를 통해 수집한 잠재고객 정보를 이용하여 전환 고객 발굴과 함께 신규고객 확보를 위한 최적의 맞춤형 마케팅 전략을 수립함으로써 매출증대를 이루고자 하며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아래의 몇 가지 개선기회를 중심으로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Project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수행하고자 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첫째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이탈</a:t>
            </a:r>
            <a:r>
              <a:rPr lang="en-US" altLang="ko-KR" b="1" dirty="0"/>
              <a:t> </a:t>
            </a:r>
            <a:r>
              <a:rPr lang="ko-KR" altLang="en-US" b="1" dirty="0"/>
              <a:t>및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유지 고객의 특성 차이 분석을 통한 이탈의 </a:t>
            </a:r>
            <a:r>
              <a:rPr lang="ko-KR" altLang="en-US" b="1" dirty="0"/>
              <a:t>근본원인을 파악</a:t>
            </a:r>
            <a:r>
              <a:rPr lang="en-US" altLang="ko-KR" b="1" dirty="0"/>
              <a:t>, </a:t>
            </a:r>
            <a:r>
              <a:rPr lang="ko-KR" altLang="en-US" b="1" dirty="0"/>
              <a:t>개선안을 도출하여 매출 증가 </a:t>
            </a:r>
            <a:r>
              <a:rPr lang="en-US" altLang="ko-KR" b="1" dirty="0"/>
              <a:t>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 특성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 서비스 및 사용량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약정방식 등 다양한 관점에서 이탈 원인을 분석하고 </a:t>
            </a:r>
            <a:r>
              <a:rPr lang="ko-KR" altLang="en-US" dirty="0"/>
              <a:t>특히 고객 </a:t>
            </a:r>
            <a:r>
              <a:rPr lang="en-US" altLang="ko-KR" dirty="0"/>
              <a:t>LTV</a:t>
            </a:r>
            <a:r>
              <a:rPr lang="ko-KR" altLang="en-US" dirty="0"/>
              <a:t>가 높은데도 </a:t>
            </a:r>
            <a:r>
              <a:rPr lang="ko-KR" altLang="en-US" dirty="0" err="1"/>
              <a:t>이탈률이</a:t>
            </a:r>
            <a:r>
              <a:rPr lang="ko-KR" altLang="en-US" dirty="0"/>
              <a:t> 높은 고객의 특성에 대한 정확한 분석이 중요하며 필요시 현재 운영중인 고객 </a:t>
            </a:r>
            <a:r>
              <a:rPr lang="en-US" altLang="ko-KR" dirty="0"/>
              <a:t>LTV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이탈 점수 산정 방식의 재검토와 개선 방안을 도출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둘째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매출 감소 요인의 근본원인을 파악하고 개선안을 도출하여 매출 증가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고객 특성</a:t>
            </a:r>
            <a:r>
              <a:rPr lang="en-US" altLang="ko-KR" dirty="0"/>
              <a:t>, </a:t>
            </a:r>
            <a:r>
              <a:rPr lang="ko-KR" altLang="en-US" dirty="0"/>
              <a:t>가입 서비스</a:t>
            </a:r>
            <a:r>
              <a:rPr lang="en-US" altLang="ko-KR" dirty="0"/>
              <a:t>, </a:t>
            </a:r>
            <a:r>
              <a:rPr lang="ko-KR" altLang="en-US" dirty="0"/>
              <a:t>계약 방식 등 매출 영향요인을 상세히 분석하여 매출 하락 요인을 파악하여 증가 시킬 수 </a:t>
            </a:r>
            <a:br>
              <a:rPr lang="en-US" altLang="ko-KR" dirty="0"/>
            </a:br>
            <a:r>
              <a:rPr lang="ko-KR" altLang="en-US" dirty="0"/>
              <a:t>있는 방안을 도출</a:t>
            </a:r>
            <a:r>
              <a:rPr lang="en-US" altLang="ko-K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셋째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경쟁사 마케팅 활동으로 인한 이탈 고객 특성 분석 및 고객 유지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충성도 향상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전체 이탈 고객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(17.6%)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중 경쟁사 활동으로 인한 높은 이탈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(44.0%)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상세히 분석하여 자사의 마케팅 활동의</a:t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개선방안을 도출하고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지속적인 고객 충성도 향상을 통한 매출 증가 방안 도출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8EF943-CCAB-4D2F-A989-B47329A8903A}"/>
              </a:ext>
            </a:extLst>
          </p:cNvPr>
          <p:cNvSpPr/>
          <p:nvPr/>
        </p:nvSpPr>
        <p:spPr>
          <a:xfrm>
            <a:off x="129283" y="116632"/>
            <a:ext cx="9615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>
                <a:solidFill>
                  <a:srgbClr val="002060"/>
                </a:solidFill>
                <a:latin typeface="맑은 고딕" pitchFamily="50" charset="-127"/>
                <a:ea typeface="맑은 고딕" panose="020B0503020000020004" pitchFamily="50" charset="-127"/>
              </a:rPr>
              <a:t>비즈니스상황</a:t>
            </a:r>
            <a:endParaRPr lang="en-US" altLang="ko-KR" sz="2400" b="1" dirty="0">
              <a:solidFill>
                <a:srgbClr val="002060"/>
              </a:solidFill>
              <a:latin typeface="맑은 고딕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56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3A3285-5853-4E71-83C1-8E2F974DAAD4}"/>
              </a:ext>
            </a:extLst>
          </p:cNvPr>
          <p:cNvSpPr/>
          <p:nvPr/>
        </p:nvSpPr>
        <p:spPr>
          <a:xfrm>
            <a:off x="129283" y="116632"/>
            <a:ext cx="9454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참조자료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8B015-5080-4706-A1A6-50EBE3A1B85B}"/>
              </a:ext>
            </a:extLst>
          </p:cNvPr>
          <p:cNvSpPr txBox="1"/>
          <p:nvPr/>
        </p:nvSpPr>
        <p:spPr bwMode="auto">
          <a:xfrm>
            <a:off x="390236" y="1031601"/>
            <a:ext cx="9194031" cy="2977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참조자료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66700" marR="0" lvl="1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-. &lt;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지디넷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마켓링크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, '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스마트폰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통신 트렌드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'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조사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…5G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보급률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30%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밑돌아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80E14"/>
                </a:solidFill>
                <a:effectLst/>
                <a:uLnTx/>
                <a:uFillTx/>
                <a:latin typeface="Nanum Gothic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hlinkClick r:id="rId3"/>
              </a:rPr>
              <a:t>https://zdnet.co.kr/view/?no=20210524113750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 marL="266700" marR="0" lvl="1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66700" marR="0" lvl="1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-.&lt;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머신러닝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딥러닝을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이용한 통신서비스 이용고객 분석 및 이탈 예측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hlinkClick r:id="rId4"/>
              </a:rPr>
              <a:t>https://manuscriptlink-society-file.s3-ap-northeast-1.amazonaws.com/kips/conference/2020fall/presentation/KIPS_C2020B0144.pdf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66700" marR="0" lvl="1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66700" marR="0" lvl="1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-.&lt;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국내 이동전화시장의 가입전환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(churn)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및 고객충성도 결정요인 분석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김희수 정보사회연구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66700" marR="0" lvl="1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66700" marR="0" lvl="1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-.&lt;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이동통신시장에서의 고객이탈방지를 위한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데이터마이닝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기법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0292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11-07-10 오후 11:51: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11-07-10 오후 11:51: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5_Standarddesign">
  <a:themeElements>
    <a:clrScheme name="7_Standarddesign 14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</a:spPr>
      <a:bodyPr wrap="none" rtlCol="0" anchor="ctr"/>
      <a:lstStyle>
        <a:defPPr algn="ctr" defTabSz="1828434" latinLnBrk="0">
          <a:defRPr sz="1200" kern="0" smtClean="0">
            <a:latin typeface="Lato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>
        <a:spAutoFit/>
      </a:bodyPr>
      <a:lstStyle>
        <a:defPPr marL="88900" indent="-88900" algn="l">
          <a:spcBef>
            <a:spcPct val="20000"/>
          </a:spcBef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7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6_Standarddesign">
  <a:themeElements>
    <a:clrScheme name="7_Standarddesign 14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</a:spPr>
      <a:bodyPr wrap="none" rtlCol="0" anchor="ctr"/>
      <a:lstStyle>
        <a:defPPr algn="ctr" defTabSz="1828434" latinLnBrk="0">
          <a:defRPr sz="1200" kern="0" smtClean="0">
            <a:latin typeface="Lato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>
        <a:spAutoFit/>
      </a:bodyPr>
      <a:lstStyle>
        <a:defPPr marL="88900" indent="-88900" algn="l">
          <a:spcBef>
            <a:spcPct val="20000"/>
          </a:spcBef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7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758</Words>
  <Application>Microsoft Office PowerPoint</Application>
  <PresentationFormat>A4 용지(210x297mm)</PresentationFormat>
  <Paragraphs>43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Nanum Gothic</vt:lpstr>
      <vt:lpstr>Malgun Gothic</vt:lpstr>
      <vt:lpstr>Malgun Gothic</vt:lpstr>
      <vt:lpstr>Arial</vt:lpstr>
      <vt:lpstr>Times New Roman</vt:lpstr>
      <vt:lpstr>Wingdings</vt:lpstr>
      <vt:lpstr>Office 테마</vt:lpstr>
      <vt:lpstr>25_Standarddesign</vt:lpstr>
      <vt:lpstr>26_Standarddesign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myoffice829</dc:creator>
  <cp:lastModifiedBy>kgbae@daum.net</cp:lastModifiedBy>
  <cp:revision>129</cp:revision>
  <dcterms:created xsi:type="dcterms:W3CDTF">2019-02-10T01:56:38Z</dcterms:created>
  <dcterms:modified xsi:type="dcterms:W3CDTF">2022-08-17T05:28:43Z</dcterms:modified>
</cp:coreProperties>
</file>