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304" r:id="rId5"/>
    <p:sldId id="305" r:id="rId6"/>
    <p:sldId id="325" r:id="rId7"/>
    <p:sldId id="407" r:id="rId8"/>
    <p:sldId id="395" r:id="rId9"/>
    <p:sldId id="396" r:id="rId10"/>
    <p:sldId id="399" r:id="rId11"/>
    <p:sldId id="400" r:id="rId12"/>
    <p:sldId id="401" r:id="rId13"/>
    <p:sldId id="393" r:id="rId14"/>
    <p:sldId id="394" r:id="rId15"/>
    <p:sldId id="326" r:id="rId16"/>
    <p:sldId id="367" r:id="rId17"/>
    <p:sldId id="381" r:id="rId18"/>
    <p:sldId id="368" r:id="rId19"/>
    <p:sldId id="359" r:id="rId20"/>
    <p:sldId id="397" r:id="rId21"/>
    <p:sldId id="378" r:id="rId22"/>
    <p:sldId id="382" r:id="rId23"/>
    <p:sldId id="402" r:id="rId24"/>
    <p:sldId id="360" r:id="rId25"/>
    <p:sldId id="379" r:id="rId26"/>
    <p:sldId id="383" r:id="rId27"/>
    <p:sldId id="384" r:id="rId28"/>
    <p:sldId id="385" r:id="rId29"/>
    <p:sldId id="373" r:id="rId30"/>
    <p:sldId id="389" r:id="rId31"/>
    <p:sldId id="390" r:id="rId32"/>
    <p:sldId id="391" r:id="rId33"/>
    <p:sldId id="370" r:id="rId34"/>
    <p:sldId id="386" r:id="rId35"/>
    <p:sldId id="380" r:id="rId36"/>
    <p:sldId id="398" r:id="rId37"/>
    <p:sldId id="403" r:id="rId38"/>
    <p:sldId id="404" r:id="rId39"/>
    <p:sldId id="412" r:id="rId40"/>
    <p:sldId id="405" r:id="rId41"/>
    <p:sldId id="411" r:id="rId42"/>
    <p:sldId id="409" r:id="rId43"/>
    <p:sldId id="410" r:id="rId44"/>
    <p:sldId id="40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8C"/>
    <a:srgbClr val="2155A4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9" autoAdjust="0"/>
    <p:restoredTop sz="94681" autoAdjust="0"/>
  </p:normalViewPr>
  <p:slideViewPr>
    <p:cSldViewPr snapToGrid="0">
      <p:cViewPr varScale="1">
        <p:scale>
          <a:sx n="82" d="100"/>
          <a:sy n="8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5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3A7F6-9BDC-4212-B8CC-7C43DC8FD0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33F2D-189A-4E49-894F-1BAC11336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33F2D-189A-4E49-894F-1BAC113365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0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33F2D-189A-4E49-894F-1BAC1133656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3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C7AD7-7C61-9755-D03B-64A9F7C6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F8C2B-85CA-650B-4431-582DE3966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41E5E-0DAE-87CA-C0E3-6A95B13A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DCE5-DABA-4098-9047-7476856E901E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F0D49-E6C8-6B4D-F093-866C560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F3AB-5618-FB4D-787C-6EEDDE52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60C6E-8032-CDD9-6E31-803A030D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0B461C-9073-404B-AF0A-3110E09F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62B1D-13EB-6956-743D-8249D25B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045-596F-440D-BCC1-B9F0B04807F1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C1801-AADE-2870-1A72-6B50F719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0AD76-8BDB-820F-907F-962758C0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AD2464-E04A-7BA3-7372-0A5434EE7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F1837-D431-B051-4286-C69FC6E03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3C8DA-A1BC-92AD-8A88-B903FBCC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1DDB-B8FF-4640-8A95-4AE905A4BBCB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B3868-80A3-6AF2-2F7F-D4E43B23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6590A-5C61-03B1-C52D-B26C9D5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2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16D3A-7053-A16C-4EA8-11A67396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BA120-5EA4-C05B-0C09-4C29C5B2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B0F7B-7DE5-E8BE-80A7-0CB7BC4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BC0-90F3-4C54-B463-98080251226E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FE5FF-D3BF-9591-AAC1-E36A748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7CE8-16F3-35D5-D724-77C98D3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2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2D319-98F6-3EEA-3AC9-688F5BEA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D5D18-349A-A103-48C4-92769C1A9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D76FC-28EF-CE2B-D66F-8C1670DA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E19E-7A4F-4A29-9405-1D51284C3333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DF65D-9228-5C18-2A9E-328958F9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A9B54-0772-3708-3335-9867C14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EF02-A4CF-7C1D-3775-C4A0A37E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A5820-1392-98DC-AD68-555E91907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F5192-F4CA-8BAD-6711-D68E5997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B93CA-6CAF-33B0-84F7-FF61DB2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2B7-B159-4210-AD53-80A53BE2DF0E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63010-CA5B-B5D2-8293-FB1BDD68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7C7A-FB4C-6F75-D198-58FEC92D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1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201F-193A-A289-6180-DC93718F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5430F-1FDB-4858-A046-C79C2C6D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03504-A464-B03D-8633-34E20000E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C19419-4231-2CF1-DC08-0374C31C8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045AF-B6EF-AC90-19B6-8179B6C48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09445B-5817-FF1B-5F98-20A0BF2E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2A2-61ED-444A-AA3E-948F7D538224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4F74E-0802-6E08-34EC-CE4FECC7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D1EA5-77B9-46E3-CB12-1542C933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7A1F-28B8-2218-6598-CBD1529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76F71-7C32-545B-CB74-A6B128D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B005-850B-44C0-B7C8-56918DBAEDC9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EB829A-B015-A046-D783-847B4884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CA39B-DC4B-697C-8931-7F444978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5878E8-6E28-5F95-68C9-D0B57EB0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729B-FF60-4B46-9197-A40BC85223E1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2F5D00-C6F8-0AD4-0ACD-07007B0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C0CF6-BC57-2624-41E3-FF0BF71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5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3456C-27EC-FA30-FC55-E6C80824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575CC-8520-024B-B88C-818FC8C0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97D73-9DB6-B63C-488A-0AA72435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20263-2F05-9316-BB8B-3BE5BF71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85AD-61BE-4A68-B579-4509BE5497C8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242FA-BD19-5F1F-2BE3-72D695AA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74617-2336-316C-F9E3-B67A187A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7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8A2B-2CC7-02B3-916D-DFF43B6C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8A853-59F3-857A-E255-278CD329D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D7ED6-D354-4006-F0FB-614D76CC0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32E39-F286-FAD7-4C19-C556CD89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F4E-3C2B-4841-BF60-79DF0AD5415A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D39BB-45BE-07B3-D5CD-2C4FE37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99C1D-6B13-20B1-A901-AD9B6098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0B96A-4A23-C088-4C71-18D06C1AD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B43C-A34F-4D1A-9052-390303201803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F58C-2141-E6D4-B338-A7D58DF5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96573-B53A-3195-DE88-E47410635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10E47C-E7F8-7B36-757B-4F0DAF767A8B}"/>
              </a:ext>
            </a:extLst>
          </p:cNvPr>
          <p:cNvCxnSpPr>
            <a:cxnSpLocks/>
          </p:cNvCxnSpPr>
          <p:nvPr userDrawn="1"/>
        </p:nvCxnSpPr>
        <p:spPr>
          <a:xfrm>
            <a:off x="2607734" y="646079"/>
            <a:ext cx="6976533" cy="0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ji1025/Pedestrain_Safety_Integrated_Control_System/blob/Video/car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nji1025/Pedestrain_Safety_Integrated_Control_System/blob/Video/Traffic%20Distance_LED%20Off.mp4" TargetMode="External"/><Relationship Id="rId4" Type="http://schemas.openxmlformats.org/officeDocument/2006/relationships/hyperlink" Target="https://github.com/minji1025/Pedestrain_Safety_Integrated_Control_System/blob/Video/Traffic%20Distance_LED%20On.mp4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ji1025/Pedestrain_Safety_Integrated_Control_System/blob/Video/Escalator.mp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4E511E-4DE6-7713-8D8D-8D4E25A4EA3D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215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4CDF4C-CA59-4E56-225E-F0CF3CCBA26E}"/>
              </a:ext>
            </a:extLst>
          </p:cNvPr>
          <p:cNvCxnSpPr>
            <a:cxnSpLocks/>
          </p:cNvCxnSpPr>
          <p:nvPr/>
        </p:nvCxnSpPr>
        <p:spPr>
          <a:xfrm>
            <a:off x="846667" y="1100667"/>
            <a:ext cx="6976533" cy="0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6F3711-A7EE-C796-E6A5-518C870AF8E5}"/>
              </a:ext>
            </a:extLst>
          </p:cNvPr>
          <p:cNvSpPr txBox="1"/>
          <p:nvPr/>
        </p:nvSpPr>
        <p:spPr>
          <a:xfrm>
            <a:off x="846666" y="1323753"/>
            <a:ext cx="697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Safety Integrated Control System</a:t>
            </a:r>
            <a:endParaRPr lang="ko-KR" altLang="en-US" sz="4000" b="1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EAF8117-932B-D98B-1A3F-03BB84C37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267" y="5867398"/>
            <a:ext cx="9144000" cy="480105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서울기술교육센터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060875F2-6F3E-B5B7-78FE-313291A025C0}"/>
              </a:ext>
            </a:extLst>
          </p:cNvPr>
          <p:cNvSpPr txBox="1">
            <a:spLocks/>
          </p:cNvSpPr>
          <p:nvPr/>
        </p:nvSpPr>
        <p:spPr>
          <a:xfrm>
            <a:off x="2382158" y="2724271"/>
            <a:ext cx="9144000" cy="124652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Harman </a:t>
            </a:r>
            <a:r>
              <a:rPr lang="en-US" altLang="ko-KR" sz="1800" b="1" dirty="0" err="1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</a:t>
            </a:r>
            <a:r>
              <a:rPr lang="en-US" altLang="ko-KR" sz="18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800" b="1" dirty="0" err="1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Arcademy</a:t>
            </a:r>
            <a:r>
              <a:rPr lang="en-US" altLang="ko-KR" sz="18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ko-KR" altLang="en-US" sz="1800" b="1" dirty="0">
                <a:solidFill>
                  <a:srgbClr val="2155A4"/>
                </a:solidFill>
              </a:rPr>
              <a:t>기</a:t>
            </a:r>
            <a:r>
              <a:rPr lang="en-US" altLang="ko-KR" sz="1800" b="1" dirty="0">
                <a:solidFill>
                  <a:srgbClr val="2155A4"/>
                </a:solidFill>
              </a:rPr>
              <a:t> </a:t>
            </a:r>
          </a:p>
          <a:p>
            <a:pPr algn="r"/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</a:t>
            </a:r>
            <a:r>
              <a:rPr lang="ko-KR" altLang="en-US" sz="1400" b="1" dirty="0" err="1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고호철</a:t>
            </a:r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 err="1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김도엽</a:t>
            </a:r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김민석</a:t>
            </a:r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김민지</a:t>
            </a:r>
            <a:endParaRPr lang="en-US" altLang="ko-KR" sz="1400" b="1" dirty="0">
              <a:solidFill>
                <a:srgbClr val="2155A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51EBAAB-B48E-BB59-4796-020A96BA3B59}"/>
              </a:ext>
            </a:extLst>
          </p:cNvPr>
          <p:cNvSpPr txBox="1">
            <a:spLocks/>
          </p:cNvSpPr>
          <p:nvPr/>
        </p:nvSpPr>
        <p:spPr>
          <a:xfrm>
            <a:off x="2446039" y="2742139"/>
            <a:ext cx="3649961" cy="74309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155A4"/>
                </a:solidFill>
              </a:rPr>
              <a:t>ARM</a:t>
            </a:r>
            <a:endParaRPr lang="ko-KR" altLang="en-US" dirty="0">
              <a:solidFill>
                <a:srgbClr val="2155A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8EFBDB-A405-3B83-5CDF-0AEB1B9BF40F}"/>
              </a:ext>
            </a:extLst>
          </p:cNvPr>
          <p:cNvCxnSpPr>
            <a:cxnSpLocks/>
          </p:cNvCxnSpPr>
          <p:nvPr/>
        </p:nvCxnSpPr>
        <p:spPr>
          <a:xfrm>
            <a:off x="8712200" y="2554976"/>
            <a:ext cx="2785533" cy="0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2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Operation Verification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899BD7-CB29-D75D-3CF5-C5035A0B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39" y="1764461"/>
            <a:ext cx="4727275" cy="44318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50ED93-A825-4290-1CBF-093EB086B479}"/>
              </a:ext>
            </a:extLst>
          </p:cNvPr>
          <p:cNvCxnSpPr>
            <a:cxnSpLocks/>
          </p:cNvCxnSpPr>
          <p:nvPr/>
        </p:nvCxnSpPr>
        <p:spPr>
          <a:xfrm>
            <a:off x="890700" y="97013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D63E1D-DED8-8527-4906-550DEF8AA237}"/>
              </a:ext>
            </a:extLst>
          </p:cNvPr>
          <p:cNvSpPr txBox="1"/>
          <p:nvPr/>
        </p:nvSpPr>
        <p:spPr>
          <a:xfrm>
            <a:off x="1022971" y="94872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PWM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3AE5D5-FE74-0B05-D49E-CBF74D8241B6}"/>
              </a:ext>
            </a:extLst>
          </p:cNvPr>
          <p:cNvCxnSpPr/>
          <p:nvPr/>
        </p:nvCxnSpPr>
        <p:spPr>
          <a:xfrm>
            <a:off x="1840302" y="3582838"/>
            <a:ext cx="296748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AA5472-F340-6015-B9CE-5058E9B2D5B1}"/>
              </a:ext>
            </a:extLst>
          </p:cNvPr>
          <p:cNvCxnSpPr>
            <a:cxnSpLocks/>
          </p:cNvCxnSpPr>
          <p:nvPr/>
        </p:nvCxnSpPr>
        <p:spPr>
          <a:xfrm>
            <a:off x="1314090" y="3332672"/>
            <a:ext cx="40544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64B814EE-02A9-C6F6-7216-07E3ECF60585}"/>
              </a:ext>
            </a:extLst>
          </p:cNvPr>
          <p:cNvSpPr/>
          <p:nvPr/>
        </p:nvSpPr>
        <p:spPr>
          <a:xfrm>
            <a:off x="3209027" y="2944137"/>
            <a:ext cx="3352800" cy="461665"/>
          </a:xfrm>
          <a:prstGeom prst="ben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7CCC2-E4FF-DBD0-5091-5271A2CFEBCA}"/>
              </a:ext>
            </a:extLst>
          </p:cNvPr>
          <p:cNvSpPr txBox="1"/>
          <p:nvPr/>
        </p:nvSpPr>
        <p:spPr>
          <a:xfrm>
            <a:off x="6814868" y="2828640"/>
            <a:ext cx="445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Duty cycle </a:t>
            </a:r>
            <a:r>
              <a:rPr lang="en-US" altLang="ko-KR" sz="2400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= 90%</a:t>
            </a: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DC Motor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정상적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으로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동작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하는 것 확인</a:t>
            </a:r>
          </a:p>
        </p:txBody>
      </p:sp>
    </p:spTree>
    <p:extLst>
      <p:ext uri="{BB962C8B-B14F-4D97-AF65-F5344CB8AC3E}">
        <p14:creationId xmlns:p14="http://schemas.microsoft.com/office/powerpoint/2010/main" val="399731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Operation Verification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50ED93-A825-4290-1CBF-093EB086B479}"/>
              </a:ext>
            </a:extLst>
          </p:cNvPr>
          <p:cNvCxnSpPr>
            <a:cxnSpLocks/>
          </p:cNvCxnSpPr>
          <p:nvPr/>
        </p:nvCxnSpPr>
        <p:spPr>
          <a:xfrm>
            <a:off x="890700" y="97013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D63E1D-DED8-8527-4906-550DEF8AA237}"/>
              </a:ext>
            </a:extLst>
          </p:cNvPr>
          <p:cNvSpPr txBox="1"/>
          <p:nvPr/>
        </p:nvSpPr>
        <p:spPr>
          <a:xfrm>
            <a:off x="1022971" y="94872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Ultrasonic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057552-D67D-7736-5CC6-A30FBE2F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3" y="1367645"/>
            <a:ext cx="4934309" cy="462591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BDAC0F-EB7C-D11E-8F59-C4927441FB19}"/>
              </a:ext>
            </a:extLst>
          </p:cNvPr>
          <p:cNvCxnSpPr>
            <a:cxnSpLocks/>
          </p:cNvCxnSpPr>
          <p:nvPr/>
        </p:nvCxnSpPr>
        <p:spPr>
          <a:xfrm>
            <a:off x="6315446" y="97013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E065BB-7B97-FB17-C36C-4CE01F47157E}"/>
              </a:ext>
            </a:extLst>
          </p:cNvPr>
          <p:cNvSpPr txBox="1"/>
          <p:nvPr/>
        </p:nvSpPr>
        <p:spPr>
          <a:xfrm>
            <a:off x="6447717" y="94872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LCD - I2C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6BD729-BF90-7410-66E0-9C86C33FA578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419571" y="2743200"/>
            <a:ext cx="771538" cy="103516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92A7BC-DAD3-653C-A40E-44A02E830A63}"/>
              </a:ext>
            </a:extLst>
          </p:cNvPr>
          <p:cNvSpPr/>
          <p:nvPr/>
        </p:nvSpPr>
        <p:spPr>
          <a:xfrm>
            <a:off x="2191109" y="2398144"/>
            <a:ext cx="1265207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Trigger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580390-180E-58BA-F93B-BDA33D8167A0}"/>
              </a:ext>
            </a:extLst>
          </p:cNvPr>
          <p:cNvCxnSpPr>
            <a:cxnSpLocks/>
          </p:cNvCxnSpPr>
          <p:nvPr/>
        </p:nvCxnSpPr>
        <p:spPr>
          <a:xfrm>
            <a:off x="2343510" y="3699564"/>
            <a:ext cx="658482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A8ACAE9-1FDE-D23C-96F0-5422E1EEB8EB}"/>
              </a:ext>
            </a:extLst>
          </p:cNvPr>
          <p:cNvSpPr/>
          <p:nvPr/>
        </p:nvSpPr>
        <p:spPr>
          <a:xfrm>
            <a:off x="1147314" y="3371761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rgbClr val="14288C"/>
                </a:solidFill>
              </a:rPr>
              <a:t>Echo</a:t>
            </a:r>
            <a:endParaRPr lang="ko-KR" altLang="en-US" sz="2200" b="1" dirty="0">
              <a:solidFill>
                <a:srgbClr val="14288C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6C36C2-6EBA-8FFA-3A72-DC8B4916AE4E}"/>
              </a:ext>
            </a:extLst>
          </p:cNvPr>
          <p:cNvSpPr/>
          <p:nvPr/>
        </p:nvSpPr>
        <p:spPr>
          <a:xfrm>
            <a:off x="8426041" y="1595372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SDA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AB426B-22AD-B9C8-49B1-222B18B736B7}"/>
              </a:ext>
            </a:extLst>
          </p:cNvPr>
          <p:cNvCxnSpPr>
            <a:cxnSpLocks/>
          </p:cNvCxnSpPr>
          <p:nvPr/>
        </p:nvCxnSpPr>
        <p:spPr>
          <a:xfrm>
            <a:off x="7707870" y="2019239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600036-642C-215C-0BBF-56E24FA2B251}"/>
              </a:ext>
            </a:extLst>
          </p:cNvPr>
          <p:cNvCxnSpPr>
            <a:cxnSpLocks/>
          </p:cNvCxnSpPr>
          <p:nvPr/>
        </p:nvCxnSpPr>
        <p:spPr>
          <a:xfrm>
            <a:off x="7707870" y="2019239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9B3D768-FE75-8520-DE20-A9DF4E7455DF}"/>
              </a:ext>
            </a:extLst>
          </p:cNvPr>
          <p:cNvSpPr/>
          <p:nvPr/>
        </p:nvSpPr>
        <p:spPr>
          <a:xfrm>
            <a:off x="7707870" y="4347198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SCL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335487-486A-2260-3CFB-9A27E9C9B4AD}"/>
              </a:ext>
            </a:extLst>
          </p:cNvPr>
          <p:cNvCxnSpPr>
            <a:cxnSpLocks/>
          </p:cNvCxnSpPr>
          <p:nvPr/>
        </p:nvCxnSpPr>
        <p:spPr>
          <a:xfrm>
            <a:off x="6993272" y="4174670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C3B63E5-7EA1-C34A-62FC-73BE0BDF6E0F}"/>
              </a:ext>
            </a:extLst>
          </p:cNvPr>
          <p:cNvCxnSpPr>
            <a:cxnSpLocks/>
          </p:cNvCxnSpPr>
          <p:nvPr/>
        </p:nvCxnSpPr>
        <p:spPr>
          <a:xfrm>
            <a:off x="6989699" y="4598537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511860-8AD2-2E46-EAD4-EA361380BF63}"/>
              </a:ext>
            </a:extLst>
          </p:cNvPr>
          <p:cNvSpPr txBox="1"/>
          <p:nvPr/>
        </p:nvSpPr>
        <p:spPr>
          <a:xfrm>
            <a:off x="1745412" y="5825628"/>
            <a:ext cx="313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Trigger, Echo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신호 확인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정상 작동 확인</a:t>
            </a:r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F2150-E7CB-F137-ADA1-B5AA24E9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78" y="1392212"/>
            <a:ext cx="4934308" cy="4625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ABD792-8CB7-9C50-A5F3-A9ADE6870551}"/>
              </a:ext>
            </a:extLst>
          </p:cNvPr>
          <p:cNvSpPr txBox="1"/>
          <p:nvPr/>
        </p:nvSpPr>
        <p:spPr>
          <a:xfrm>
            <a:off x="7095395" y="5837839"/>
            <a:ext cx="46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SCL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Falling Edge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때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송신 시작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 err="1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Ack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bit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수신 후 데이터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송신 종료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정상 작동 확인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69FE1F-BA37-FD0A-A7B2-128562D35633}"/>
              </a:ext>
            </a:extLst>
          </p:cNvPr>
          <p:cNvCxnSpPr>
            <a:cxnSpLocks/>
          </p:cNvCxnSpPr>
          <p:nvPr/>
        </p:nvCxnSpPr>
        <p:spPr>
          <a:xfrm>
            <a:off x="7860270" y="2171639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553B14-678A-F4D9-7061-EBA54F1FDFF5}"/>
              </a:ext>
            </a:extLst>
          </p:cNvPr>
          <p:cNvCxnSpPr>
            <a:cxnSpLocks/>
          </p:cNvCxnSpPr>
          <p:nvPr/>
        </p:nvCxnSpPr>
        <p:spPr>
          <a:xfrm>
            <a:off x="7860270" y="2171639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749ACD-E7C9-BA69-A8E9-49AD9952DA5B}"/>
              </a:ext>
            </a:extLst>
          </p:cNvPr>
          <p:cNvSpPr/>
          <p:nvPr/>
        </p:nvSpPr>
        <p:spPr>
          <a:xfrm>
            <a:off x="7860269" y="4384818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SDA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1E0C4F-ADFD-0BBE-684E-86DF1E847856}"/>
              </a:ext>
            </a:extLst>
          </p:cNvPr>
          <p:cNvCxnSpPr>
            <a:cxnSpLocks/>
          </p:cNvCxnSpPr>
          <p:nvPr/>
        </p:nvCxnSpPr>
        <p:spPr>
          <a:xfrm>
            <a:off x="7145672" y="4327070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B81923D-0474-4FBD-1284-83723D1C5365}"/>
              </a:ext>
            </a:extLst>
          </p:cNvPr>
          <p:cNvCxnSpPr>
            <a:cxnSpLocks/>
          </p:cNvCxnSpPr>
          <p:nvPr/>
        </p:nvCxnSpPr>
        <p:spPr>
          <a:xfrm>
            <a:off x="7142099" y="4750937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08729FF-93B8-60E2-FE51-14D8E2E82606}"/>
              </a:ext>
            </a:extLst>
          </p:cNvPr>
          <p:cNvSpPr/>
          <p:nvPr/>
        </p:nvSpPr>
        <p:spPr>
          <a:xfrm>
            <a:off x="8586717" y="1821811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SCL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362034F-977B-C0CD-F3F5-576341A1715C}"/>
              </a:ext>
            </a:extLst>
          </p:cNvPr>
          <p:cNvSpPr/>
          <p:nvPr/>
        </p:nvSpPr>
        <p:spPr>
          <a:xfrm>
            <a:off x="977879" y="2398144"/>
            <a:ext cx="441692" cy="897144"/>
          </a:xfrm>
          <a:prstGeom prst="ellipse">
            <a:avLst/>
          </a:prstGeom>
          <a:noFill/>
          <a:ln w="28575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B65E81-7DDF-621C-E5C3-6CBD83519690}"/>
              </a:ext>
            </a:extLst>
          </p:cNvPr>
          <p:cNvSpPr txBox="1"/>
          <p:nvPr/>
        </p:nvSpPr>
        <p:spPr>
          <a:xfrm>
            <a:off x="3492997" y="2420034"/>
            <a:ext cx="99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4288C"/>
                </a:solidFill>
              </a:rPr>
              <a:t>For</a:t>
            </a:r>
            <a:r>
              <a:rPr lang="ko-KR" altLang="en-US" b="1" dirty="0">
                <a:solidFill>
                  <a:srgbClr val="14288C"/>
                </a:solidFill>
              </a:rPr>
              <a:t> </a:t>
            </a:r>
            <a:r>
              <a:rPr lang="en-US" altLang="ko-KR" b="1" dirty="0">
                <a:solidFill>
                  <a:srgbClr val="14288C"/>
                </a:solidFill>
              </a:rPr>
              <a:t>10us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9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02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</a:t>
            </a: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ECDE1D-4DF4-F42B-37ED-9750A65C7BE6}"/>
              </a:ext>
            </a:extLst>
          </p:cNvPr>
          <p:cNvSpPr/>
          <p:nvPr/>
        </p:nvSpPr>
        <p:spPr>
          <a:xfrm>
            <a:off x="6281696" y="769015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FSM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Operation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Problem &amp; Solution</a:t>
            </a:r>
          </a:p>
        </p:txBody>
      </p:sp>
    </p:spTree>
    <p:extLst>
      <p:ext uri="{BB962C8B-B14F-4D97-AF65-F5344CB8AC3E}">
        <p14:creationId xmlns:p14="http://schemas.microsoft.com/office/powerpoint/2010/main" val="122584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02: Car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5002624" y="1308951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5134895" y="1287538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Function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4997355" y="2807904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5129626" y="2786491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FSM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4895" y="1486408"/>
            <a:ext cx="462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KoPubWorld돋움체 Medium" panose="00000600000000000000"/>
              </a:rPr>
              <a:t> </a:t>
            </a:r>
            <a:endParaRPr lang="en-US" altLang="ko-KR" dirty="0">
              <a:ea typeface="KoPubWorld돋움체 Medium" panose="00000600000000000000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/>
                <a:cs typeface="KoPubWorld돋움체 Medium" panose="00000600000000000000" pitchFamily="2" charset="-127"/>
              </a:rPr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/>
                <a:cs typeface="KoPubWorld돋움체 Medium" panose="00000600000000000000" pitchFamily="2" charset="-127"/>
              </a:rPr>
              <a:t>위험 감지에 따른 자동차 제어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/>
              <a:cs typeface="KoPubWorld돋움체 Medium" panose="00000600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2" y="1838451"/>
            <a:ext cx="4179778" cy="31676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95" y="3485056"/>
            <a:ext cx="6911810" cy="30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02: Car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Class Diagram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2" y="1434415"/>
            <a:ext cx="11616932" cy="45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02: Car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587642" y="916316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719913" y="894903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Operation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5224296" y="1530546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5356567" y="1509133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Problem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6567" y="2272019"/>
            <a:ext cx="619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자동차 각 모터의 성능 차이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   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동일 </a:t>
            </a:r>
            <a:r>
              <a:rPr lang="en-US" altLang="ko-KR" dirty="0"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Duty Cycle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로 제어 시 속도 차이 발생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5224296" y="405766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5356567" y="403625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Solution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6567" y="4658047"/>
            <a:ext cx="58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각 모터의 속도가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동일해지는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Duty Cycle Set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602DF-00E3-7519-F676-3E71C370CFA7}"/>
              </a:ext>
            </a:extLst>
          </p:cNvPr>
          <p:cNvSpPr txBox="1"/>
          <p:nvPr/>
        </p:nvSpPr>
        <p:spPr>
          <a:xfrm>
            <a:off x="1764702" y="3279504"/>
            <a:ext cx="256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linkClick r:id="rId2"/>
              </a:rPr>
              <a:t>Car Operation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7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03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Escalator</a:t>
            </a: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FSM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Problems &amp;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06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2" y="1458736"/>
            <a:ext cx="4172174" cy="36928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Function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37339"/>
              </p:ext>
            </p:extLst>
          </p:nvPr>
        </p:nvGraphicFramePr>
        <p:xfrm>
          <a:off x="5352904" y="2183947"/>
          <a:ext cx="6109422" cy="257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74">
                  <a:extLst>
                    <a:ext uri="{9D8B030D-6E8A-4147-A177-3AD203B41FA5}">
                      <a16:colId xmlns:a16="http://schemas.microsoft.com/office/drawing/2014/main" val="783904210"/>
                    </a:ext>
                  </a:extLst>
                </a:gridCol>
                <a:gridCol w="2036474">
                  <a:extLst>
                    <a:ext uri="{9D8B030D-6E8A-4147-A177-3AD203B41FA5}">
                      <a16:colId xmlns:a16="http://schemas.microsoft.com/office/drawing/2014/main" val="3749749414"/>
                    </a:ext>
                  </a:extLst>
                </a:gridCol>
                <a:gridCol w="2036474">
                  <a:extLst>
                    <a:ext uri="{9D8B030D-6E8A-4147-A177-3AD203B41FA5}">
                      <a16:colId xmlns:a16="http://schemas.microsoft.com/office/drawing/2014/main" val="635507773"/>
                    </a:ext>
                  </a:extLst>
                </a:gridCol>
              </a:tblGrid>
              <a:tr h="429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일반인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(Fast)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노약자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(Slow)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47559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Direction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양방향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en-US" altLang="ko-KR" dirty="0">
                          <a:latin typeface="+mj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Up, Down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46150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Speed (Duty rate)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100%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80%</a:t>
                      </a:r>
                      <a:endParaRPr lang="ko-KR" altLang="en-US" dirty="0">
                        <a:latin typeface="+mj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51365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Stop Operation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Count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Time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70009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LCD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Current time, State Display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60965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Button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Yellow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Black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7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FSM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8" y="1100794"/>
            <a:ext cx="10693360" cy="54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– Class Diagram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9" y="1960098"/>
            <a:ext cx="11723378" cy="28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E108FE-4000-35D4-8B4F-CCBE5162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8633" y="6232681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C6A6E4-FEA5-FED0-F55E-BE6435DBF672}"/>
              </a:ext>
            </a:extLst>
          </p:cNvPr>
          <p:cNvSpPr/>
          <p:nvPr/>
        </p:nvSpPr>
        <p:spPr>
          <a:xfrm>
            <a:off x="2602575" y="154781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INDEX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6E6435-4102-7E51-1175-0E1F9CA675CF}"/>
              </a:ext>
            </a:extLst>
          </p:cNvPr>
          <p:cNvCxnSpPr>
            <a:cxnSpLocks/>
          </p:cNvCxnSpPr>
          <p:nvPr/>
        </p:nvCxnSpPr>
        <p:spPr>
          <a:xfrm>
            <a:off x="869434" y="1333602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5C0F37-9E12-D21B-ABD3-ABBF0C1BD1CF}"/>
              </a:ext>
            </a:extLst>
          </p:cNvPr>
          <p:cNvSpPr txBox="1"/>
          <p:nvPr/>
        </p:nvSpPr>
        <p:spPr>
          <a:xfrm>
            <a:off x="869432" y="928281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01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869432" y="1706876"/>
            <a:ext cx="3358972" cy="16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Project goal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BOM(Bill of material) List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Program &amp; Tool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Circuit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869434" y="1353100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Project Outline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75F8367-80D0-E485-17C2-8D0C0C92FC62}"/>
              </a:ext>
            </a:extLst>
          </p:cNvPr>
          <p:cNvCxnSpPr>
            <a:cxnSpLocks/>
          </p:cNvCxnSpPr>
          <p:nvPr/>
        </p:nvCxnSpPr>
        <p:spPr>
          <a:xfrm>
            <a:off x="7963596" y="1317886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41F045-6C68-B5E1-22A0-E0EFBCF06986}"/>
              </a:ext>
            </a:extLst>
          </p:cNvPr>
          <p:cNvSpPr txBox="1"/>
          <p:nvPr/>
        </p:nvSpPr>
        <p:spPr>
          <a:xfrm>
            <a:off x="7963594" y="912565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03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9D4A26-4D0E-32A2-63C4-A675D225DD29}"/>
              </a:ext>
            </a:extLst>
          </p:cNvPr>
          <p:cNvCxnSpPr>
            <a:cxnSpLocks/>
          </p:cNvCxnSpPr>
          <p:nvPr/>
        </p:nvCxnSpPr>
        <p:spPr>
          <a:xfrm>
            <a:off x="4416515" y="131196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2893F8-BDDF-A4B3-A05E-5208364EE031}"/>
              </a:ext>
            </a:extLst>
          </p:cNvPr>
          <p:cNvSpPr txBox="1"/>
          <p:nvPr/>
        </p:nvSpPr>
        <p:spPr>
          <a:xfrm>
            <a:off x="4416513" y="90664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02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000C6-D423-5F85-3527-BFABD539106D}"/>
              </a:ext>
            </a:extLst>
          </p:cNvPr>
          <p:cNvCxnSpPr>
            <a:cxnSpLocks/>
          </p:cNvCxnSpPr>
          <p:nvPr/>
        </p:nvCxnSpPr>
        <p:spPr>
          <a:xfrm>
            <a:off x="2185612" y="3884347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D73834-3612-0371-B579-070206DA5DAE}"/>
              </a:ext>
            </a:extLst>
          </p:cNvPr>
          <p:cNvSpPr txBox="1"/>
          <p:nvPr/>
        </p:nvSpPr>
        <p:spPr>
          <a:xfrm>
            <a:off x="2185610" y="3479026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04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C8E874F-3379-A317-5419-F7039FE188FC}"/>
              </a:ext>
            </a:extLst>
          </p:cNvPr>
          <p:cNvCxnSpPr>
            <a:cxnSpLocks/>
          </p:cNvCxnSpPr>
          <p:nvPr/>
        </p:nvCxnSpPr>
        <p:spPr>
          <a:xfrm>
            <a:off x="6670189" y="3854336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D4DA72-806F-4F92-7659-F74B8CCA289F}"/>
              </a:ext>
            </a:extLst>
          </p:cNvPr>
          <p:cNvSpPr txBox="1"/>
          <p:nvPr/>
        </p:nvSpPr>
        <p:spPr>
          <a:xfrm>
            <a:off x="6670187" y="3449015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05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683CB4-32A9-2549-F51F-98AEE81FD615}"/>
              </a:ext>
            </a:extLst>
          </p:cNvPr>
          <p:cNvCxnSpPr>
            <a:cxnSpLocks/>
          </p:cNvCxnSpPr>
          <p:nvPr/>
        </p:nvCxnSpPr>
        <p:spPr>
          <a:xfrm>
            <a:off x="869432" y="1687379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F849E7-ABDC-ADB7-9063-2F28926C6634}"/>
              </a:ext>
            </a:extLst>
          </p:cNvPr>
          <p:cNvCxnSpPr>
            <a:cxnSpLocks/>
          </p:cNvCxnSpPr>
          <p:nvPr/>
        </p:nvCxnSpPr>
        <p:spPr>
          <a:xfrm>
            <a:off x="4411037" y="1687379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6F8118-6EAF-E4E4-EA94-483EA6384331}"/>
              </a:ext>
            </a:extLst>
          </p:cNvPr>
          <p:cNvCxnSpPr>
            <a:cxnSpLocks/>
          </p:cNvCxnSpPr>
          <p:nvPr/>
        </p:nvCxnSpPr>
        <p:spPr>
          <a:xfrm>
            <a:off x="7963594" y="1687379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3A29B3B-8442-09BB-5F2E-4C9CE1415BB3}"/>
              </a:ext>
            </a:extLst>
          </p:cNvPr>
          <p:cNvCxnSpPr>
            <a:cxnSpLocks/>
          </p:cNvCxnSpPr>
          <p:nvPr/>
        </p:nvCxnSpPr>
        <p:spPr>
          <a:xfrm>
            <a:off x="2185611" y="4262411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D9EAB6-64D0-0BEF-23A9-0AFFDDE28D2B}"/>
              </a:ext>
            </a:extLst>
          </p:cNvPr>
          <p:cNvCxnSpPr>
            <a:cxnSpLocks/>
          </p:cNvCxnSpPr>
          <p:nvPr/>
        </p:nvCxnSpPr>
        <p:spPr>
          <a:xfrm>
            <a:off x="6664714" y="4222340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4411038" y="1353100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Car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7963595" y="1348825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Escalator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2185610" y="3920563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Traffic Distance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6664714" y="3883786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Central Control System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4411038" y="1706876"/>
            <a:ext cx="3358972" cy="16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FSM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Problem</a:t>
            </a:r>
            <a:r>
              <a:rPr lang="ko-KR" altLang="en-US" sz="1400" dirty="0"/>
              <a:t> </a:t>
            </a:r>
            <a:r>
              <a:rPr lang="en-US" altLang="ko-KR" sz="1400" dirty="0"/>
              <a:t>&amp; Solution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2185610" y="4241664"/>
            <a:ext cx="3358972" cy="199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FSM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Filter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Discussion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7963595" y="1655016"/>
            <a:ext cx="3358972" cy="134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FSM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Problem &amp; Solution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6761507" y="4178341"/>
            <a:ext cx="3358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Implement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Problems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Solution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557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744372" y="857191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941296" y="859271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Problem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11415" y="3656805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43686" y="3660966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Solution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7243F4-4A3D-CEB5-A8C7-3C2F9DA5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51" y="2985839"/>
            <a:ext cx="3931796" cy="24369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35C95C-A2A4-3C91-F0A0-FA6FD40F696B}"/>
              </a:ext>
            </a:extLst>
          </p:cNvPr>
          <p:cNvSpPr/>
          <p:nvPr/>
        </p:nvSpPr>
        <p:spPr>
          <a:xfrm>
            <a:off x="8050171" y="4386561"/>
            <a:ext cx="1316967" cy="179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1005D-1690-796A-41C9-12486C888FB0}"/>
              </a:ext>
            </a:extLst>
          </p:cNvPr>
          <p:cNvSpPr txBox="1"/>
          <p:nvPr/>
        </p:nvSpPr>
        <p:spPr>
          <a:xfrm>
            <a:off x="8907594" y="5295935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DC Motor Datasheet</a:t>
            </a:r>
            <a:endParaRPr lang="ko-KR" alt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F8DA5-E554-39BA-D466-3432EFA67359}"/>
              </a:ext>
            </a:extLst>
          </p:cNvPr>
          <p:cNvSpPr txBox="1"/>
          <p:nvPr/>
        </p:nvSpPr>
        <p:spPr>
          <a:xfrm>
            <a:off x="867404" y="1229067"/>
            <a:ext cx="88944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모터 성능 미달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모터가 동작하는 최소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Duty Rate = 80%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Fast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Slow mode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구분 불분명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2. Color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LCD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와 모터 구동간 간섭 발생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: Color LCD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그림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애니메이션 효과 출력하는 동안 모터 구동 오류 발생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3. Ultrasonic sensor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: Ultrasonic sensor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정상 동작 중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data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수신 문제 발생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5D61A-7432-C794-E6CF-69972B8842C2}"/>
                  </a:ext>
                </a:extLst>
              </p:cNvPr>
              <p:cNvSpPr txBox="1"/>
              <p:nvPr/>
            </p:nvSpPr>
            <p:spPr>
              <a:xfrm>
                <a:off x="972707" y="4122631"/>
                <a:ext cx="889444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모터 성능 미달</a:t>
                </a:r>
                <a:endParaRPr lang="en-US" altLang="ko-KR" b="1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Starting Torque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40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이상인 모터 사용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or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2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 모터 사용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r>
                  <a:rPr lang="en-US" altLang="ko-KR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2. Color</a:t>
                </a:r>
                <a:r>
                  <a:rPr lang="ko-KR" altLang="en-US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LCD</a:t>
                </a:r>
                <a:r>
                  <a:rPr lang="ko-KR" altLang="en-US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와 모터 구동간 간섭 발생</a:t>
                </a:r>
                <a:endParaRPr lang="en-US" altLang="ko-KR" b="1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 Color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LCD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출력부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 err="1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FreeRTOS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에서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구현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r>
                  <a:rPr lang="en-US" altLang="ko-KR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3. Ultrasonic sensor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 Oscilloscope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사용하여 정상 동작하던 센서에 문제가 있는 것 발견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교체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5D61A-7432-C794-E6CF-69972B884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7" y="4122631"/>
                <a:ext cx="8894445" cy="2062103"/>
              </a:xfrm>
              <a:prstGeom prst="rect">
                <a:avLst/>
              </a:prstGeom>
              <a:blipFill>
                <a:blip r:embed="rId3"/>
                <a:stretch>
                  <a:fillRect l="-617" t="-1770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51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04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Traffic Distance</a:t>
            </a: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FSM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Filter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Operation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Discussion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2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control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Function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CC231-714B-76C3-7C32-F452CC6CF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1" y="2510725"/>
            <a:ext cx="1523223" cy="917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160FE7-7605-34B8-D22A-EE161B0B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78" y="2510725"/>
            <a:ext cx="1523223" cy="917096"/>
          </a:xfrm>
          <a:prstGeom prst="rect">
            <a:avLst/>
          </a:prstGeom>
        </p:spPr>
      </p:pic>
      <p:pic>
        <p:nvPicPr>
          <p:cNvPr id="1026" name="Picture 2" descr="Free car transportation vehicle illustration">
            <a:extLst>
              <a:ext uri="{FF2B5EF4-FFF2-40B4-BE49-F238E27FC236}">
                <a16:creationId xmlns:a16="http://schemas.microsoft.com/office/drawing/2014/main" id="{1CFA8887-D90A-A408-1010-465AA9196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29954" r="22365" b="30645"/>
          <a:stretch/>
        </p:blipFill>
        <p:spPr bwMode="auto">
          <a:xfrm>
            <a:off x="3822328" y="4017862"/>
            <a:ext cx="1345721" cy="9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ED698DB-DD3B-14FC-E88D-4E12DA4EFF33}"/>
              </a:ext>
            </a:extLst>
          </p:cNvPr>
          <p:cNvSpPr/>
          <p:nvPr/>
        </p:nvSpPr>
        <p:spPr>
          <a:xfrm>
            <a:off x="4351799" y="3427821"/>
            <a:ext cx="286778" cy="59004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5B7D006-1F22-1531-523D-D1744533D02B}"/>
              </a:ext>
            </a:extLst>
          </p:cNvPr>
          <p:cNvSpPr/>
          <p:nvPr/>
        </p:nvSpPr>
        <p:spPr>
          <a:xfrm>
            <a:off x="1163683" y="3427821"/>
            <a:ext cx="286778" cy="1494763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B4149F4-7965-05CC-6E6B-E98DF78D3B1F}"/>
              </a:ext>
            </a:extLst>
          </p:cNvPr>
          <p:cNvSpPr/>
          <p:nvPr/>
        </p:nvSpPr>
        <p:spPr>
          <a:xfrm>
            <a:off x="1367072" y="2157737"/>
            <a:ext cx="2895598" cy="327414"/>
          </a:xfrm>
          <a:custGeom>
            <a:avLst/>
            <a:gdLst>
              <a:gd name="connsiteX0" fmla="*/ 0 w 4037163"/>
              <a:gd name="connsiteY0" fmla="*/ 667142 h 690146"/>
              <a:gd name="connsiteX1" fmla="*/ 2104846 w 4037163"/>
              <a:gd name="connsiteY1" fmla="*/ 32 h 690146"/>
              <a:gd name="connsiteX2" fmla="*/ 4037163 w 4037163"/>
              <a:gd name="connsiteY2" fmla="*/ 690146 h 6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163" h="690146">
                <a:moveTo>
                  <a:pt x="0" y="667142"/>
                </a:moveTo>
                <a:cubicBezTo>
                  <a:pt x="715993" y="331670"/>
                  <a:pt x="1431986" y="-3802"/>
                  <a:pt x="2104846" y="32"/>
                </a:cubicBezTo>
                <a:cubicBezTo>
                  <a:pt x="2777706" y="3866"/>
                  <a:pt x="3407434" y="347006"/>
                  <a:pt x="4037163" y="69014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F9B9A-18BF-68DF-2FF5-D1F6BB712777}"/>
              </a:ext>
            </a:extLst>
          </p:cNvPr>
          <p:cNvSpPr txBox="1"/>
          <p:nvPr/>
        </p:nvSpPr>
        <p:spPr>
          <a:xfrm>
            <a:off x="2068684" y="1733904"/>
            <a:ext cx="149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4288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지정된 거리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09C9551-C2AC-D112-29B9-FD1FFDF8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03" y="2622868"/>
            <a:ext cx="1523223" cy="917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C3D2F4-22A2-5D69-510B-EC43B3D7D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20" y="2622868"/>
            <a:ext cx="1523223" cy="917096"/>
          </a:xfrm>
          <a:prstGeom prst="rect">
            <a:avLst/>
          </a:prstGeom>
        </p:spPr>
      </p:pic>
      <p:pic>
        <p:nvPicPr>
          <p:cNvPr id="21" name="Picture 2" descr="Free car transportation vehicle illustration">
            <a:extLst>
              <a:ext uri="{FF2B5EF4-FFF2-40B4-BE49-F238E27FC236}">
                <a16:creationId xmlns:a16="http://schemas.microsoft.com/office/drawing/2014/main" id="{D4FE0F80-2E1C-E270-321A-D201CB413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29954" r="22365" b="30645"/>
          <a:stretch/>
        </p:blipFill>
        <p:spPr bwMode="auto">
          <a:xfrm>
            <a:off x="6660809" y="4130005"/>
            <a:ext cx="1345721" cy="9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9BA365-07AB-B1B6-F8D6-4B448B0FC229}"/>
              </a:ext>
            </a:extLst>
          </p:cNvPr>
          <p:cNvSpPr/>
          <p:nvPr/>
        </p:nvSpPr>
        <p:spPr>
          <a:xfrm>
            <a:off x="7190281" y="3539964"/>
            <a:ext cx="286778" cy="59004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C68E74A-15A3-6EC9-4697-B86D4C73E2BB}"/>
              </a:ext>
            </a:extLst>
          </p:cNvPr>
          <p:cNvSpPr/>
          <p:nvPr/>
        </p:nvSpPr>
        <p:spPr>
          <a:xfrm>
            <a:off x="10450667" y="3539963"/>
            <a:ext cx="286778" cy="1494763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67C072C-F533-4350-F017-BEC26D0CE5CF}"/>
              </a:ext>
            </a:extLst>
          </p:cNvPr>
          <p:cNvSpPr/>
          <p:nvPr/>
        </p:nvSpPr>
        <p:spPr>
          <a:xfrm>
            <a:off x="7477059" y="2229138"/>
            <a:ext cx="2895598" cy="327414"/>
          </a:xfrm>
          <a:custGeom>
            <a:avLst/>
            <a:gdLst>
              <a:gd name="connsiteX0" fmla="*/ 0 w 4037163"/>
              <a:gd name="connsiteY0" fmla="*/ 667142 h 690146"/>
              <a:gd name="connsiteX1" fmla="*/ 2104846 w 4037163"/>
              <a:gd name="connsiteY1" fmla="*/ 32 h 690146"/>
              <a:gd name="connsiteX2" fmla="*/ 4037163 w 4037163"/>
              <a:gd name="connsiteY2" fmla="*/ 690146 h 6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163" h="690146">
                <a:moveTo>
                  <a:pt x="0" y="667142"/>
                </a:moveTo>
                <a:cubicBezTo>
                  <a:pt x="715993" y="331670"/>
                  <a:pt x="1431986" y="-3802"/>
                  <a:pt x="2104846" y="32"/>
                </a:cubicBezTo>
                <a:cubicBezTo>
                  <a:pt x="2777706" y="3866"/>
                  <a:pt x="3407434" y="347006"/>
                  <a:pt x="4037163" y="69014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D9781-6C1C-F261-F6B0-4EF167801480}"/>
              </a:ext>
            </a:extLst>
          </p:cNvPr>
          <p:cNvSpPr txBox="1"/>
          <p:nvPr/>
        </p:nvSpPr>
        <p:spPr>
          <a:xfrm>
            <a:off x="8200417" y="1733904"/>
            <a:ext cx="178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4288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지정된 거리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B40EFB2-9810-AE8F-F1EA-01E18E4FDFB0}"/>
              </a:ext>
            </a:extLst>
          </p:cNvPr>
          <p:cNvSpPr/>
          <p:nvPr/>
        </p:nvSpPr>
        <p:spPr>
          <a:xfrm>
            <a:off x="478548" y="1424187"/>
            <a:ext cx="4980315" cy="3991154"/>
          </a:xfrm>
          <a:prstGeom prst="roundRect">
            <a:avLst/>
          </a:prstGeom>
          <a:noFill/>
          <a:ln w="28575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9496C70-B1D3-1020-15B0-804A8CF2037F}"/>
              </a:ext>
            </a:extLst>
          </p:cNvPr>
          <p:cNvSpPr/>
          <p:nvPr/>
        </p:nvSpPr>
        <p:spPr>
          <a:xfrm>
            <a:off x="6465267" y="1424187"/>
            <a:ext cx="4980315" cy="3991154"/>
          </a:xfrm>
          <a:prstGeom prst="roundRect">
            <a:avLst/>
          </a:prstGeom>
          <a:noFill/>
          <a:ln w="28575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689A0B2-C81D-BF6E-642E-6244C6FD0F78}"/>
              </a:ext>
            </a:extLst>
          </p:cNvPr>
          <p:cNvSpPr/>
          <p:nvPr/>
        </p:nvSpPr>
        <p:spPr>
          <a:xfrm>
            <a:off x="5654398" y="2894990"/>
            <a:ext cx="679930" cy="11228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584C0-5D2D-AE65-677F-17B2AAADBE93}"/>
              </a:ext>
            </a:extLst>
          </p:cNvPr>
          <p:cNvSpPr txBox="1"/>
          <p:nvPr/>
        </p:nvSpPr>
        <p:spPr>
          <a:xfrm>
            <a:off x="5654399" y="4130005"/>
            <a:ext cx="59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 </a:t>
            </a:r>
            <a:endParaRPr lang="en-US" altLang="ko-KR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0BD10B-1C7A-82C3-F62F-0F2F95A27694}"/>
              </a:ext>
            </a:extLst>
          </p:cNvPr>
          <p:cNvSpPr txBox="1"/>
          <p:nvPr/>
        </p:nvSpPr>
        <p:spPr>
          <a:xfrm>
            <a:off x="603422" y="5719136"/>
            <a:ext cx="243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속력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거리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B8B10F-7754-2F25-15B2-6292334FB3F4}"/>
              </a:ext>
            </a:extLst>
          </p:cNvPr>
          <p:cNvSpPr txBox="1"/>
          <p:nvPr/>
        </p:nvSpPr>
        <p:spPr>
          <a:xfrm>
            <a:off x="3035473" y="5591315"/>
            <a:ext cx="89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차량 판별 속력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측정된 객체의 속력 → 자동차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차량 판별 속력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측정된 객체의 속력 → 자동차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LED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위험 신호 알림</a:t>
            </a:r>
          </a:p>
        </p:txBody>
      </p:sp>
    </p:spTree>
    <p:extLst>
      <p:ext uri="{BB962C8B-B14F-4D97-AF65-F5344CB8AC3E}">
        <p14:creationId xmlns:p14="http://schemas.microsoft.com/office/powerpoint/2010/main" val="87518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FSM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 descr="스크린샷, 텍스트, 원, 도표이(가) 표시된 사진&#10;&#10;자동 생성된 설명">
            <a:extLst>
              <a:ext uri="{FF2B5EF4-FFF2-40B4-BE49-F238E27FC236}">
                <a16:creationId xmlns:a16="http://schemas.microsoft.com/office/drawing/2014/main" id="{4A4AC493-67AC-C4BA-2A5F-D19E10D1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59" y="892822"/>
            <a:ext cx="8240203" cy="5828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1FF641-52B4-9E5B-7DEB-46E0A7135B02}"/>
              </a:ext>
            </a:extLst>
          </p:cNvPr>
          <p:cNvSpPr txBox="1"/>
          <p:nvPr/>
        </p:nvSpPr>
        <p:spPr>
          <a:xfrm>
            <a:off x="2037926" y="1230701"/>
            <a:ext cx="186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en-US" altLang="ko-KR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FreeRTOS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&gt;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2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5FB557D9-D7DB-FDB5-1C9B-5AE6906F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" y="1959184"/>
            <a:ext cx="10733191" cy="24690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6CD464-08E7-9019-6560-E527CE666ED2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Class Diagram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7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Filter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Filter</a:t>
            </a:r>
            <a:r>
              <a:rPr lang="ko-KR" altLang="en-US" sz="2400" b="1" dirty="0">
                <a:solidFill>
                  <a:srgbClr val="14288C"/>
                </a:solidFill>
              </a:rPr>
              <a:t> </a:t>
            </a:r>
            <a:r>
              <a:rPr lang="en-US" altLang="ko-KR" sz="2400" b="1" dirty="0">
                <a:solidFill>
                  <a:srgbClr val="14288C"/>
                </a:solidFill>
              </a:rPr>
              <a:t>:</a:t>
            </a:r>
            <a:r>
              <a:rPr lang="ko-KR" altLang="en-US" sz="2400" b="1" dirty="0">
                <a:solidFill>
                  <a:srgbClr val="14288C"/>
                </a:solidFill>
              </a:rPr>
              <a:t> </a:t>
            </a:r>
            <a:r>
              <a:rPr lang="en-US" altLang="ko-KR" sz="2400" b="1" dirty="0">
                <a:solidFill>
                  <a:srgbClr val="14288C"/>
                </a:solidFill>
              </a:rPr>
              <a:t>Moving Average 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pic>
        <p:nvPicPr>
          <p:cNvPr id="3" name="그림 2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A4B464BB-261B-E583-A0DF-0C21438E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9" y="1920220"/>
            <a:ext cx="5687916" cy="3880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87F19E-5363-57C0-66A6-8F7ECB076D3A}"/>
                  </a:ext>
                </a:extLst>
              </p:cNvPr>
              <p:cNvSpPr txBox="1"/>
              <p:nvPr/>
            </p:nvSpPr>
            <p:spPr>
              <a:xfrm>
                <a:off x="6786113" y="2104846"/>
                <a:ext cx="4574614" cy="346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</a:rPr>
                  <a:t>maxValue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 100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 이용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∴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100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 데이터의 평균값을 출력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Noise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감소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(Error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data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감소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Setting</a:t>
                </a:r>
                <a:endParaRPr lang="en-US" altLang="ko-KR" sz="2400" b="1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1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개의 데이터 수신 시간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: 1ms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100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개의 데이터 수신 시간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: 0.1s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실제 데이터 수신 시간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0.2s</a:t>
                </a:r>
                <a:endParaRPr lang="ko-KR" altLang="en-US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87F19E-5363-57C0-66A6-8F7ECB07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113" y="2104846"/>
                <a:ext cx="4574614" cy="3462486"/>
              </a:xfrm>
              <a:prstGeom prst="rect">
                <a:avLst/>
              </a:prstGeom>
              <a:blipFill>
                <a:blip r:embed="rId3"/>
                <a:stretch>
                  <a:fillRect l="-1332" t="-1056" b="-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53B3D-289B-4B9B-488E-0239F8216761}"/>
              </a:ext>
            </a:extLst>
          </p:cNvPr>
          <p:cNvCxnSpPr>
            <a:cxnSpLocks/>
          </p:cNvCxnSpPr>
          <p:nvPr/>
        </p:nvCxnSpPr>
        <p:spPr>
          <a:xfrm flipH="1" flipV="1">
            <a:off x="2006962" y="3750221"/>
            <a:ext cx="503324" cy="614642"/>
          </a:xfrm>
          <a:prstGeom prst="straightConnector1">
            <a:avLst/>
          </a:prstGeom>
          <a:ln w="28575">
            <a:solidFill>
              <a:srgbClr val="142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AE1B6-4C38-4400-64EA-9D81669E6B3C}"/>
              </a:ext>
            </a:extLst>
          </p:cNvPr>
          <p:cNvSpPr txBox="1"/>
          <p:nvPr/>
        </p:nvSpPr>
        <p:spPr>
          <a:xfrm>
            <a:off x="1377350" y="3296919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4288C"/>
                </a:solidFill>
              </a:rPr>
              <a:t>Raw data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20775E-7DC4-BD77-7EBD-F10F5A141953}"/>
              </a:ext>
            </a:extLst>
          </p:cNvPr>
          <p:cNvCxnSpPr>
            <a:cxnSpLocks/>
          </p:cNvCxnSpPr>
          <p:nvPr/>
        </p:nvCxnSpPr>
        <p:spPr>
          <a:xfrm>
            <a:off x="3309667" y="4558583"/>
            <a:ext cx="1434861" cy="4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A76CA3-A50A-B994-8E18-100C4B970538}"/>
              </a:ext>
            </a:extLst>
          </p:cNvPr>
          <p:cNvSpPr txBox="1"/>
          <p:nvPr/>
        </p:nvSpPr>
        <p:spPr>
          <a:xfrm>
            <a:off x="4744528" y="4617532"/>
            <a:ext cx="1132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Moving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data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1536A0-2642-E760-4F1E-17C54E91B3DC}"/>
              </a:ext>
            </a:extLst>
          </p:cNvPr>
          <p:cNvCxnSpPr/>
          <p:nvPr/>
        </p:nvCxnSpPr>
        <p:spPr>
          <a:xfrm flipV="1">
            <a:off x="4037162" y="2941859"/>
            <a:ext cx="1184695" cy="11156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5D3030-3C59-5953-E6A5-703BFAB2A046}"/>
              </a:ext>
            </a:extLst>
          </p:cNvPr>
          <p:cNvSpPr txBox="1"/>
          <p:nvPr/>
        </p:nvSpPr>
        <p:spPr>
          <a:xfrm>
            <a:off x="5221857" y="2651838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Noise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66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615351" y="1067336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747622" y="1045923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Operation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7F204-B222-A424-BB69-CFEDFBD59D46}"/>
                  </a:ext>
                </a:extLst>
              </p:cNvPr>
              <p:cNvSpPr txBox="1"/>
              <p:nvPr/>
            </p:nvSpPr>
            <p:spPr>
              <a:xfrm>
                <a:off x="3342941" y="1955321"/>
                <a:ext cx="338155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If, Velocity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4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LED Toggle for 2 seconds</a:t>
                </a:r>
              </a:p>
              <a:p>
                <a:endParaRPr lang="en-US" altLang="ko-KR" dirty="0">
                  <a:latin typeface="+mj-lt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(US to US Distance = 20cm)</a:t>
                </a:r>
              </a:p>
              <a:p>
                <a:endPara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7F204-B222-A424-BB69-CFEDFBD59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41" y="1955321"/>
                <a:ext cx="3381554" cy="2031325"/>
              </a:xfrm>
              <a:prstGeom prst="rect">
                <a:avLst/>
              </a:prstGeom>
              <a:blipFill>
                <a:blip r:embed="rId3"/>
                <a:stretch>
                  <a:fillRect l="-1441" t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DC637B-6A88-91E5-8137-0BEA45D08773}"/>
              </a:ext>
            </a:extLst>
          </p:cNvPr>
          <p:cNvSpPr txBox="1"/>
          <p:nvPr/>
        </p:nvSpPr>
        <p:spPr>
          <a:xfrm>
            <a:off x="9313652" y="1955321"/>
            <a:ext cx="2081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If, Velocity &lt; 4</a:t>
            </a:r>
          </a:p>
          <a:p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LED off</a:t>
            </a:r>
            <a:endParaRPr lang="ko-KR" altLang="en-US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1ECC2-63F8-1609-1F15-FA41EEFECE73}"/>
              </a:ext>
            </a:extLst>
          </p:cNvPr>
          <p:cNvSpPr txBox="1"/>
          <p:nvPr/>
        </p:nvSpPr>
        <p:spPr>
          <a:xfrm>
            <a:off x="1280588" y="2138279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LED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Toggle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F9CA9-8B4E-B11F-C0BB-E9116081A6A0}"/>
              </a:ext>
            </a:extLst>
          </p:cNvPr>
          <p:cNvSpPr txBox="1"/>
          <p:nvPr/>
        </p:nvSpPr>
        <p:spPr>
          <a:xfrm>
            <a:off x="7461869" y="20938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LED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102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Data Max value = 500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13" name="그림 1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8CA9E4CC-B8DF-A36B-9802-00AF93CBB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2" y="1759789"/>
            <a:ext cx="5369186" cy="4575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091D04-D6E6-2BFC-7189-C259BE14ACDA}"/>
              </a:ext>
            </a:extLst>
          </p:cNvPr>
          <p:cNvSpPr txBox="1"/>
          <p:nvPr/>
        </p:nvSpPr>
        <p:spPr>
          <a:xfrm>
            <a:off x="6676845" y="1464343"/>
            <a:ext cx="497456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maxValue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 이용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∴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데이터의 평균값을 출력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Setting</a:t>
            </a:r>
            <a:endParaRPr lang="en-US" altLang="ko-KR" sz="2400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 수신 시간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1ms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 수신 시간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0.5s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Expect</a:t>
            </a:r>
            <a:r>
              <a:rPr lang="en-US" altLang="ko-KR" sz="2000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데이터를 평균화 →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Noise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↓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0.5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 동안 데이터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 수신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	 0.5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초만에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달성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But,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실제로는 약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초만에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달성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29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Data Max value = 50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CBB604-6699-2DDE-15FB-6DA96399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9" y="1731418"/>
            <a:ext cx="7092284" cy="506959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09679F-AB45-F912-2C8C-509F039B7C53}"/>
              </a:ext>
            </a:extLst>
          </p:cNvPr>
          <p:cNvCxnSpPr>
            <a:cxnSpLocks/>
          </p:cNvCxnSpPr>
          <p:nvPr/>
        </p:nvCxnSpPr>
        <p:spPr>
          <a:xfrm>
            <a:off x="5014823" y="3387306"/>
            <a:ext cx="2863969" cy="1047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77941D-B600-353C-90AD-5367926DBF2C}"/>
              </a:ext>
            </a:extLst>
          </p:cNvPr>
          <p:cNvSpPr txBox="1"/>
          <p:nvPr/>
        </p:nvSpPr>
        <p:spPr>
          <a:xfrm>
            <a:off x="7752273" y="4320397"/>
            <a:ext cx="249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Noise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감소 효과 낮음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2DE879-4517-08A0-B0DE-6265E4648137}"/>
                  </a:ext>
                </a:extLst>
              </p:cNvPr>
              <p:cNvSpPr txBox="1"/>
              <p:nvPr/>
            </p:nvSpPr>
            <p:spPr>
              <a:xfrm>
                <a:off x="7878792" y="3799346"/>
                <a:ext cx="351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</a:rPr>
                  <a:t>만에 데이터 </a:t>
                </a:r>
                <a:r>
                  <a:rPr lang="ko-KR" altLang="en-US" dirty="0" err="1">
                    <a:latin typeface="Times New Roman" panose="02020603050405020304" pitchFamily="18" charset="0"/>
                    <a:ea typeface="KoPubWorld돋움체 Medium" panose="00000600000000000000"/>
                  </a:rPr>
                  <a:t>평활화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</a:rPr>
                  <a:t> 달성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2DE879-4517-08A0-B0DE-6265E4648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92" y="3799346"/>
                <a:ext cx="3513827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3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Data Max value = 200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DD7F0F-A69E-5A51-7A8D-615B9502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4" y="1718154"/>
            <a:ext cx="6487750" cy="5003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822E1-22E4-7AAE-AF9C-3ECAA3DB970A}"/>
              </a:ext>
            </a:extLst>
          </p:cNvPr>
          <p:cNvSpPr txBox="1"/>
          <p:nvPr/>
        </p:nvSpPr>
        <p:spPr>
          <a:xfrm>
            <a:off x="7326701" y="2300377"/>
            <a:ext cx="46990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시키기 위한 데이터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200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수신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예상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0.2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 만에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실제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약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1.3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 만에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달성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양이 많아짐에 따라 처리해야 할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양이 누적되기 때문에 시간이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길어짐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∴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Max value = 100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개가 가장 적당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01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731521" y="1170431"/>
            <a:ext cx="4875904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01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Outline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Project goal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BOM(Bill of material) List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Program &amp; Tool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Circuit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Operation Verification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b="1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2169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Control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99851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97710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Kalman filter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9138B-3B39-3A24-91C0-A04DC6649647}"/>
              </a:ext>
            </a:extLst>
          </p:cNvPr>
          <p:cNvSpPr txBox="1"/>
          <p:nvPr/>
        </p:nvSpPr>
        <p:spPr>
          <a:xfrm>
            <a:off x="763131" y="1590138"/>
            <a:ext cx="10301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관측값은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오차를 가지고 있으며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줄일 수는 있지만 완전히 없애는 것은 불가능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Kalman filter 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오차를 가지는 관측치부터 시스템의 상태를 추정하거나 제어하기 위한 알고리즘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Kalman filter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→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LSM(Least Square Method)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이용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과거와 현재 값을 기준으로 재귀적 연산을 통해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최적값을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추적하는 것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측정 데이터에 포함된 불확실성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(Noise)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필터링함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769127-FCC6-6E6A-959F-1D61B025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5" y="4004523"/>
            <a:ext cx="5492777" cy="25266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F81860-8EFA-1F9E-463A-8A4FD35B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6" y="3864776"/>
            <a:ext cx="4848045" cy="26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FD3D99-5B68-7E0B-7C08-417798686286}"/>
              </a:ext>
            </a:extLst>
          </p:cNvPr>
          <p:cNvCxnSpPr>
            <a:cxnSpLocks/>
          </p:cNvCxnSpPr>
          <p:nvPr/>
        </p:nvCxnSpPr>
        <p:spPr>
          <a:xfrm>
            <a:off x="763132" y="99851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5C8871-C674-E8D6-44E5-E35F2331EAC1}"/>
              </a:ext>
            </a:extLst>
          </p:cNvPr>
          <p:cNvSpPr txBox="1"/>
          <p:nvPr/>
        </p:nvSpPr>
        <p:spPr>
          <a:xfrm>
            <a:off x="895403" y="977105"/>
            <a:ext cx="458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Raw data vs Kalman filter data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10" name="그림 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6DFEDB2-FDD7-04A5-C01A-A5947622A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998"/>
          <a:stretch/>
        </p:blipFill>
        <p:spPr>
          <a:xfrm>
            <a:off x="763133" y="1757009"/>
            <a:ext cx="5396128" cy="450001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9162C0-7EBF-B0A2-B364-F5BA98FCFB9F}"/>
              </a:ext>
            </a:extLst>
          </p:cNvPr>
          <p:cNvCxnSpPr/>
          <p:nvPr/>
        </p:nvCxnSpPr>
        <p:spPr>
          <a:xfrm flipV="1">
            <a:off x="3105509" y="2662687"/>
            <a:ext cx="1184695" cy="1115683"/>
          </a:xfrm>
          <a:prstGeom prst="straightConnector1">
            <a:avLst/>
          </a:prstGeom>
          <a:ln w="28575">
            <a:solidFill>
              <a:srgbClr val="142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3048EF-09A5-08C2-26F7-D8B12634A98C}"/>
              </a:ext>
            </a:extLst>
          </p:cNvPr>
          <p:cNvSpPr txBox="1"/>
          <p:nvPr/>
        </p:nvSpPr>
        <p:spPr>
          <a:xfrm>
            <a:off x="4290204" y="2372666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4288C"/>
                </a:solidFill>
              </a:rPr>
              <a:t>Raw data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46D0AA-2F32-EAA3-90B6-C55D3C92050C}"/>
              </a:ext>
            </a:extLst>
          </p:cNvPr>
          <p:cNvCxnSpPr>
            <a:cxnSpLocks/>
          </p:cNvCxnSpPr>
          <p:nvPr/>
        </p:nvCxnSpPr>
        <p:spPr>
          <a:xfrm>
            <a:off x="3269411" y="4096609"/>
            <a:ext cx="1716657" cy="929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182DFD-06EB-C69F-FF77-E9CD52E6C197}"/>
              </a:ext>
            </a:extLst>
          </p:cNvPr>
          <p:cNvSpPr txBox="1"/>
          <p:nvPr/>
        </p:nvSpPr>
        <p:spPr>
          <a:xfrm>
            <a:off x="4848223" y="4669131"/>
            <a:ext cx="1132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Kalman filter data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D295DD-2485-2C3C-600A-864228C9F4AE}"/>
              </a:ext>
            </a:extLst>
          </p:cNvPr>
          <p:cNvCxnSpPr/>
          <p:nvPr/>
        </p:nvCxnSpPr>
        <p:spPr>
          <a:xfrm flipV="1">
            <a:off x="4537494" y="2959358"/>
            <a:ext cx="1184695" cy="11156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B155E3-A7A9-F1AD-5B14-5939A47E0FAE}"/>
              </a:ext>
            </a:extLst>
          </p:cNvPr>
          <p:cNvSpPr txBox="1"/>
          <p:nvPr/>
        </p:nvSpPr>
        <p:spPr>
          <a:xfrm>
            <a:off x="5499645" y="2492980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Noise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00A70-1D68-231F-4BB3-5D208EB05BCB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Control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A6758-9023-50F0-F8F7-A2E03682832E}"/>
              </a:ext>
            </a:extLst>
          </p:cNvPr>
          <p:cNvSpPr txBox="1"/>
          <p:nvPr/>
        </p:nvSpPr>
        <p:spPr>
          <a:xfrm>
            <a:off x="6331787" y="2447843"/>
            <a:ext cx="5572665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Kalman 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과거와 현재 값을 기준으로 </a:t>
            </a:r>
            <a:b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재귀적 연산을 통해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최적값을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예측하는 것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Traffic control system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상에서 차량을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‘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예측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’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하는 것은 아니라고 판단해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Kalman 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를 사용하지 않음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Noise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줄이고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Stability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높이고자 </a:t>
            </a:r>
            <a:b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Moving Average 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 </a:t>
            </a:r>
          </a:p>
        </p:txBody>
      </p:sp>
    </p:spTree>
    <p:extLst>
      <p:ext uri="{BB962C8B-B14F-4D97-AF65-F5344CB8AC3E}">
        <p14:creationId xmlns:p14="http://schemas.microsoft.com/office/powerpoint/2010/main" val="178755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05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Central Control System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Implement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Operation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Problems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11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735424" y="967205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867695" y="945792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Function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pic>
        <p:nvPicPr>
          <p:cNvPr id="1030" name="Picture 6" descr="Pc 컴퓨터 데스크탑 - Pixabay의 무료 이미지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58" y="1407457"/>
            <a:ext cx="3500839" cy="19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에스컬레이터 - 무료 여행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30" y="3980597"/>
            <a:ext cx="2005734" cy="20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도로 위 다이아몬드표시 정체는? - 소셜포커스(SocialFocu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5" y="4408136"/>
            <a:ext cx="2819017" cy="14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1893710" y="3402253"/>
            <a:ext cx="706546" cy="73013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43187" y="3402253"/>
            <a:ext cx="704729" cy="73013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0470" y="1961585"/>
            <a:ext cx="59515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Central Control Unit </a:t>
            </a:r>
            <a:r>
              <a:rPr lang="ko-KR" altLang="en-US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↔ </a:t>
            </a:r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Escalator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Communication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2000" dirty="0" err="1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Uart</a:t>
            </a:r>
            <a:endParaRPr lang="en-US" altLang="ko-KR" sz="20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Control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Stop, Fast, Slow</a:t>
            </a:r>
          </a:p>
          <a:p>
            <a:pPr lvl="2"/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(Remote Control in Dangerous Situations)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Display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Escalator Status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Central Control Unit </a:t>
            </a:r>
            <a:r>
              <a:rPr lang="ko-KR" altLang="en-US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↔</a:t>
            </a:r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Traffic Distance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Communication : </a:t>
            </a:r>
            <a:r>
              <a:rPr lang="en-US" altLang="ko-KR" sz="2000" dirty="0" err="1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Uart</a:t>
            </a:r>
            <a:endParaRPr lang="en-US" altLang="ko-KR" sz="20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Display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Speed(Determination of safety and risk status)</a:t>
            </a:r>
          </a:p>
        </p:txBody>
      </p:sp>
    </p:spTree>
    <p:extLst>
      <p:ext uri="{BB962C8B-B14F-4D97-AF65-F5344CB8AC3E}">
        <p14:creationId xmlns:p14="http://schemas.microsoft.com/office/powerpoint/2010/main" val="1259646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16CD464-08E7-9019-6560-E527CE666ED2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Class Diagram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0619F9-2FCA-4635-9512-14F2D231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43" y="807560"/>
            <a:ext cx="6604100" cy="57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4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1178944" y="1207699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1311215" y="1186286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Implement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83C2D-9766-1C03-843A-69A79C5F1B0E}"/>
              </a:ext>
            </a:extLst>
          </p:cNvPr>
          <p:cNvSpPr txBox="1"/>
          <p:nvPr/>
        </p:nvSpPr>
        <p:spPr>
          <a:xfrm>
            <a:off x="1403578" y="1876744"/>
            <a:ext cx="4955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en-US" altLang="ko-KR" b="1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tkinter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 UI Library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i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[Display]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Speed Mode State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UP/DOWN Mode State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Escalator Count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Road Object Speed</a:t>
            </a:r>
          </a:p>
          <a:p>
            <a:r>
              <a:rPr lang="en-US" altLang="ko-KR" i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[Button]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Slow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Fast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Stop</a:t>
            </a:r>
          </a:p>
          <a:p>
            <a:r>
              <a:rPr lang="en-US" altLang="ko-KR" i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[Animation]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Speed Mode State, UP/DOWN State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따라 화살표 애니메이션 속도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방향 변화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494FDD-79C4-E76D-AB65-499A1B19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79" y="631977"/>
            <a:ext cx="3711986" cy="60894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48A6FE-189B-70A2-F7AF-41CDD8C017F1}"/>
              </a:ext>
            </a:extLst>
          </p:cNvPr>
          <p:cNvSpPr/>
          <p:nvPr/>
        </p:nvSpPr>
        <p:spPr>
          <a:xfrm>
            <a:off x="7712015" y="1086928"/>
            <a:ext cx="2691433" cy="3582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421AB-3BE8-535C-6C1E-21C00A3B7F5F}"/>
              </a:ext>
            </a:extLst>
          </p:cNvPr>
          <p:cNvSpPr/>
          <p:nvPr/>
        </p:nvSpPr>
        <p:spPr>
          <a:xfrm>
            <a:off x="7712014" y="5124717"/>
            <a:ext cx="2691433" cy="1641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E41513-702C-4B43-B9D5-837FA70C655D}"/>
              </a:ext>
            </a:extLst>
          </p:cNvPr>
          <p:cNvSpPr/>
          <p:nvPr/>
        </p:nvSpPr>
        <p:spPr>
          <a:xfrm>
            <a:off x="10478212" y="1086927"/>
            <a:ext cx="793637" cy="2421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7E272C-4915-DD2B-E236-5FD14FC0FD3D}"/>
              </a:ext>
            </a:extLst>
          </p:cNvPr>
          <p:cNvSpPr/>
          <p:nvPr/>
        </p:nvSpPr>
        <p:spPr>
          <a:xfrm>
            <a:off x="8494137" y="871986"/>
            <a:ext cx="1127185" cy="36230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Display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AA06B2-6001-CDDA-13A4-08A043FD1E1B}"/>
              </a:ext>
            </a:extLst>
          </p:cNvPr>
          <p:cNvSpPr/>
          <p:nvPr/>
        </p:nvSpPr>
        <p:spPr>
          <a:xfrm>
            <a:off x="8494137" y="4924965"/>
            <a:ext cx="1127185" cy="36230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  <a:endParaRPr lang="ko-KR" altLang="en-US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9C8811-CA60-B082-D81F-824DB5C02189}"/>
              </a:ext>
            </a:extLst>
          </p:cNvPr>
          <p:cNvSpPr/>
          <p:nvPr/>
        </p:nvSpPr>
        <p:spPr>
          <a:xfrm>
            <a:off x="10558726" y="871986"/>
            <a:ext cx="632608" cy="36230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367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A3B482-D604-49D3-FE71-E9C8F16949AF}"/>
              </a:ext>
            </a:extLst>
          </p:cNvPr>
          <p:cNvCxnSpPr>
            <a:cxnSpLocks/>
          </p:cNvCxnSpPr>
          <p:nvPr/>
        </p:nvCxnSpPr>
        <p:spPr>
          <a:xfrm>
            <a:off x="615351" y="910917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E2C74F-9BB4-D729-0972-91B59A805200}"/>
              </a:ext>
            </a:extLst>
          </p:cNvPr>
          <p:cNvSpPr txBox="1"/>
          <p:nvPr/>
        </p:nvSpPr>
        <p:spPr>
          <a:xfrm>
            <a:off x="812275" y="912997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C43A0-752D-BC2F-F33B-D0E8D93F668E}"/>
              </a:ext>
            </a:extLst>
          </p:cNvPr>
          <p:cNvSpPr txBox="1"/>
          <p:nvPr/>
        </p:nvSpPr>
        <p:spPr>
          <a:xfrm>
            <a:off x="1101969" y="1558389"/>
            <a:ext cx="5615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Central Control System Operation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6490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A3B482-D604-49D3-FE71-E9C8F16949AF}"/>
              </a:ext>
            </a:extLst>
          </p:cNvPr>
          <p:cNvCxnSpPr>
            <a:cxnSpLocks/>
          </p:cNvCxnSpPr>
          <p:nvPr/>
        </p:nvCxnSpPr>
        <p:spPr>
          <a:xfrm>
            <a:off x="615351" y="910917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E2C74F-9BB4-D729-0972-91B59A805200}"/>
              </a:ext>
            </a:extLst>
          </p:cNvPr>
          <p:cNvSpPr txBox="1"/>
          <p:nvPr/>
        </p:nvSpPr>
        <p:spPr>
          <a:xfrm>
            <a:off x="812275" y="912997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Problem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ED2D8-42C2-38FD-ADCB-D5DDA1DB815D}"/>
              </a:ext>
            </a:extLst>
          </p:cNvPr>
          <p:cNvCxnSpPr>
            <a:cxnSpLocks/>
          </p:cNvCxnSpPr>
          <p:nvPr/>
        </p:nvCxnSpPr>
        <p:spPr>
          <a:xfrm>
            <a:off x="680004" y="348454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137BEE-32E7-B1D2-1658-933B9805D65E}"/>
              </a:ext>
            </a:extLst>
          </p:cNvPr>
          <p:cNvSpPr txBox="1"/>
          <p:nvPr/>
        </p:nvSpPr>
        <p:spPr>
          <a:xfrm>
            <a:off x="812275" y="3488701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Solution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DB829-F3D8-20E2-573D-17BB41D404A9}"/>
              </a:ext>
            </a:extLst>
          </p:cNvPr>
          <p:cNvSpPr txBox="1"/>
          <p:nvPr/>
        </p:nvSpPr>
        <p:spPr>
          <a:xfrm>
            <a:off x="738384" y="1458364"/>
            <a:ext cx="88944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UI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Animation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화살표 애니메이션의 움직임에서 문제 발생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2. Bluetooth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: Bluetooth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페어링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문제 발생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일정 시간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경과시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페어링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끊김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통신간 데이터 유실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노이즈 수신 발생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C7E61-D6E4-A276-F261-0E0414F10CA0}"/>
              </a:ext>
            </a:extLst>
          </p:cNvPr>
          <p:cNvSpPr txBox="1"/>
          <p:nvPr/>
        </p:nvSpPr>
        <p:spPr>
          <a:xfrm>
            <a:off x="738384" y="4034068"/>
            <a:ext cx="91244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UI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Animation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화살표 애니메이션의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x,y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좌표 수정 및 애니메이션 함수 수정 필요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2. Bluetooth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– Bluetooth – Bluetooth –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무선 통신 대신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–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유선 통신 사용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I2C, SPI, WIFI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통신 등 다양한 통신 방법 고려 필요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통신간 데이터 유실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노이즈 수신 발생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통신 프로토콜 구현하여 데이터 유실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노이즈 수신 대처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7467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06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&amp; Improvement</a:t>
            </a: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defRPr/>
            </a:pPr>
            <a:endParaRPr lang="en-US" altLang="ko-KR" b="1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880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06: Review &amp; Improvement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587643" y="619603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719914" y="598190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Operation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51BFC-9317-B59E-EF4C-5C80B1383596}"/>
              </a:ext>
            </a:extLst>
          </p:cNvPr>
          <p:cNvSpPr txBox="1"/>
          <p:nvPr/>
        </p:nvSpPr>
        <p:spPr>
          <a:xfrm>
            <a:off x="738384" y="1458364"/>
            <a:ext cx="8894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1.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초음파 센서에 물체 한번만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detection 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현재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state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와 과거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state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를 비교해서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..</a:t>
            </a:r>
          </a:p>
          <a:p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로 여러 번 데이터가 전송 될 때 데이터에 오류가 발생하는 것을 최소화 하기 위해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…</a:t>
            </a:r>
          </a:p>
          <a:p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프로토콜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센서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필터링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definition 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송신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수신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parsing  UI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출력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</a:p>
          <a:p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3. delay()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함수 대신 </a:t>
            </a:r>
            <a:r>
              <a:rPr lang="en-US" altLang="ko-KR" b="1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systick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사용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D81468-BA25-77E2-1957-4DC9EB2D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91" y="3862144"/>
            <a:ext cx="4510200" cy="2025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23D354-2BF1-68FB-E8E2-6EBE7D52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829" y="2546477"/>
            <a:ext cx="1855238" cy="325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66421-D467-3ECC-ECCE-02EFA168A55B}"/>
              </a:ext>
            </a:extLst>
          </p:cNvPr>
          <p:cNvSpPr txBox="1"/>
          <p:nvPr/>
        </p:nvSpPr>
        <p:spPr>
          <a:xfrm>
            <a:off x="6007550" y="603849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Definition</a:t>
            </a:r>
            <a:r>
              <a:rPr lang="ko-KR" altLang="en-US" dirty="0"/>
              <a:t>된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E4F68-B7BA-D681-F630-4242E364B3B5}"/>
              </a:ext>
            </a:extLst>
          </p:cNvPr>
          <p:cNvSpPr txBox="1"/>
          <p:nvPr/>
        </p:nvSpPr>
        <p:spPr>
          <a:xfrm>
            <a:off x="9503107" y="611037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parsing</a:t>
            </a:r>
            <a:r>
              <a:rPr lang="ko-KR" altLang="en-US" dirty="0"/>
              <a:t>된 데이터</a:t>
            </a:r>
          </a:p>
        </p:txBody>
      </p:sp>
    </p:spTree>
    <p:extLst>
      <p:ext uri="{BB962C8B-B14F-4D97-AF65-F5344CB8AC3E}">
        <p14:creationId xmlns:p14="http://schemas.microsoft.com/office/powerpoint/2010/main" val="186538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01: Project goal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6" descr="Pc 컴퓨터 데스크탑 - Pixabay의 무료 이미지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59" y="1392375"/>
            <a:ext cx="2567202" cy="14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에스컬레이터 - 무료 여행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33" y="3931409"/>
            <a:ext cx="1525367" cy="152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도로 위 다이아몬드표시 정체는? - 소셜포커스(SocialFocu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8" y="4114799"/>
            <a:ext cx="1984926" cy="101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5053" y="5466484"/>
            <a:ext cx="41937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ea typeface="KoPubWorld돋움체 Medium" panose="00000600000000000000"/>
              </a:rPr>
              <a:t>보행자 안전</a:t>
            </a:r>
            <a:r>
              <a:rPr lang="ko-KR" altLang="en-US" sz="2400" dirty="0">
                <a:ea typeface="KoPubWorld돋움체 Medium" panose="00000600000000000000"/>
              </a:rPr>
              <a:t>을 위한 </a:t>
            </a:r>
            <a:endParaRPr lang="en-US" altLang="ko-KR" sz="2400" dirty="0">
              <a:ea typeface="KoPubWorld돋움체 Medium" panose="00000600000000000000"/>
            </a:endParaRPr>
          </a:p>
          <a:p>
            <a:pPr algn="ctr"/>
            <a:r>
              <a:rPr lang="ko-KR" altLang="en-US" sz="2400" dirty="0">
                <a:ea typeface="KoPubWorld돋움체 Medium" panose="00000600000000000000"/>
              </a:rPr>
              <a:t>위험 감지 </a:t>
            </a:r>
            <a:r>
              <a:rPr lang="en-US" altLang="ko-KR" sz="2400" dirty="0">
                <a:ea typeface="KoPubWorld돋움체 Medium" panose="00000600000000000000"/>
              </a:rPr>
              <a:t>&amp; </a:t>
            </a:r>
            <a:r>
              <a:rPr lang="ko-KR" altLang="en-US" sz="2400" dirty="0">
                <a:ea typeface="KoPubWorld돋움체 Medium" panose="00000600000000000000"/>
              </a:rPr>
              <a:t>알림 시스템 설계</a:t>
            </a:r>
            <a:endParaRPr lang="en-US" altLang="ko-KR" sz="2400" dirty="0">
              <a:ea typeface="KoPubWorld돋움체 Medium" panose="0000060000000000000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52074" y="5525353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ea typeface="KoPubWorld돋움체 Medium" panose="00000600000000000000"/>
              </a:rPr>
              <a:t>사회적 약자</a:t>
            </a:r>
            <a:r>
              <a:rPr lang="ko-KR" altLang="en-US" sz="2400" dirty="0">
                <a:ea typeface="KoPubWorld돋움체 Medium" panose="00000600000000000000"/>
              </a:rPr>
              <a:t>를 위한 </a:t>
            </a:r>
            <a:endParaRPr lang="en-US" altLang="ko-KR" sz="2400" dirty="0">
              <a:ea typeface="KoPubWorld돋움체 Medium" panose="00000600000000000000"/>
            </a:endParaRPr>
          </a:p>
          <a:p>
            <a:pPr algn="ctr"/>
            <a:r>
              <a:rPr lang="ko-KR" altLang="en-US" sz="2400" dirty="0">
                <a:ea typeface="KoPubWorld돋움체 Medium" panose="00000600000000000000"/>
              </a:rPr>
              <a:t>동작 모드 제어 시스템 설계</a:t>
            </a:r>
            <a:endParaRPr lang="en-US" altLang="ko-KR" sz="2400" dirty="0">
              <a:ea typeface="KoPubWorld돋움체 Medium" panose="0000060000000000000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2011" y="871099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가지 시스템을 관제하기 위해 </a:t>
            </a:r>
            <a:r>
              <a:rPr lang="ko-KR" altLang="en-US" sz="2400" b="1" dirty="0"/>
              <a:t>통합 시스템 </a:t>
            </a:r>
            <a:r>
              <a:rPr lang="ko-KR" altLang="en-US" sz="2400" dirty="0"/>
              <a:t>구현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508240" y="2233137"/>
            <a:ext cx="1534160" cy="152201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865120" y="2243692"/>
            <a:ext cx="1534160" cy="15050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098464" y="3150274"/>
            <a:ext cx="3995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ARM </a:t>
            </a:r>
            <a:r>
              <a:rPr lang="ko-KR" altLang="en-US" sz="2400" b="1" dirty="0" err="1"/>
              <a:t>Cortex-M</a:t>
            </a:r>
            <a:r>
              <a:rPr lang="ko-KR" altLang="en-US" sz="2400" b="1" dirty="0"/>
              <a:t> 이용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HW 구성 &amp; SW 펌웨어 개발</a:t>
            </a:r>
          </a:p>
        </p:txBody>
      </p:sp>
    </p:spTree>
    <p:extLst>
      <p:ext uri="{BB962C8B-B14F-4D97-AF65-F5344CB8AC3E}">
        <p14:creationId xmlns:p14="http://schemas.microsoft.com/office/powerpoint/2010/main" val="4012137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06: Review &amp; Improvement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587643" y="619603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719914" y="598190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Operation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51BFC-9317-B59E-EF4C-5C80B1383596}"/>
              </a:ext>
            </a:extLst>
          </p:cNvPr>
          <p:cNvSpPr txBox="1"/>
          <p:nvPr/>
        </p:nvSpPr>
        <p:spPr>
          <a:xfrm>
            <a:off x="738384" y="1458364"/>
            <a:ext cx="889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개선점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필터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MAX Value 500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으로 하고 초기 데이터 값을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 </a:t>
            </a:r>
            <a:r>
              <a:rPr lang="ko-KR" altLang="en-US" b="1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넣어줌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초기 딜레이 보완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2853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7200" b="1" dirty="0">
                <a:latin typeface="+mj-lt"/>
                <a:ea typeface="+mj-ea"/>
                <a:cs typeface="+mj-cs"/>
              </a:rPr>
              <a:t>For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Listening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F13E74-DC76-1495-A855-18467507999C}"/>
              </a:ext>
            </a:extLst>
          </p:cNvPr>
          <p:cNvSpPr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87A6F3-B7AB-EAB1-E19F-9B6CA078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285FEA11-C32A-44FD-B264-E5595F6E7344}" type="slidenum"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41</a:t>
            </a:fld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BOM(Bill of Material) List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내용 개체 틀 4"/>
          <p:cNvGraphicFramePr>
            <a:graphicFrameLocks/>
          </p:cNvGraphicFramePr>
          <p:nvPr/>
        </p:nvGraphicFramePr>
        <p:xfrm>
          <a:off x="6772435" y="2023718"/>
          <a:ext cx="518278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97">
                  <a:extLst>
                    <a:ext uri="{9D8B030D-6E8A-4147-A177-3AD203B41FA5}">
                      <a16:colId xmlns:a16="http://schemas.microsoft.com/office/drawing/2014/main" val="1316996860"/>
                    </a:ext>
                  </a:extLst>
                </a:gridCol>
                <a:gridCol w="3403270">
                  <a:extLst>
                    <a:ext uri="{9D8B030D-6E8A-4147-A177-3AD203B41FA5}">
                      <a16:colId xmlns:a16="http://schemas.microsoft.com/office/drawing/2014/main" val="525336979"/>
                    </a:ext>
                  </a:extLst>
                </a:gridCol>
                <a:gridCol w="915818">
                  <a:extLst>
                    <a:ext uri="{9D8B030D-6E8A-4147-A177-3AD203B41FA5}">
                      <a16:colId xmlns:a16="http://schemas.microsoft.com/office/drawing/2014/main" val="4158581138"/>
                    </a:ext>
                  </a:extLst>
                </a:gridCol>
              </a:tblGrid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부품명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수량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67794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Breadboard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86998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STM32 NUCLEO-F411RE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04589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LCD(TC1602A-01T)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68144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Motor Driver</a:t>
                      </a:r>
                      <a:r>
                        <a:rPr lang="en-US" altLang="ko-KR" sz="1400" baseline="0" dirty="0"/>
                        <a:t> Module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37896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DC</a:t>
                      </a:r>
                      <a:r>
                        <a:rPr lang="en-US" altLang="ko-KR" sz="1400" baseline="0" dirty="0"/>
                        <a:t> Motor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209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Ultrasonic Sensor(SR04)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2991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6765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Push 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73284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kit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73099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Escalator Kit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31768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6" y="3989980"/>
            <a:ext cx="1685851" cy="12776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3" y="1550941"/>
            <a:ext cx="940919" cy="109333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13" y="1757219"/>
            <a:ext cx="1670300" cy="1005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3681" y="5289186"/>
            <a:ext cx="119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Car kit &gt;</a:t>
            </a:r>
            <a:endParaRPr lang="ko-KR" altLang="en-US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133" y="2759022"/>
            <a:ext cx="23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en-US" altLang="ko-KR" dirty="0">
                <a:solidFill>
                  <a:schemeClr val="dk1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STM32 NUCLEO</a:t>
            </a:r>
            <a:r>
              <a:rPr lang="ko-KR" altLang="en-US" dirty="0">
                <a:solidFill>
                  <a:schemeClr val="dk1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93466" y="5289186"/>
            <a:ext cx="161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DC Motor&gt;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41" y="4334409"/>
            <a:ext cx="786023" cy="8207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170672" y="2762867"/>
            <a:ext cx="2579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Ultrasonic Sensor 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00" y="3461272"/>
            <a:ext cx="2044785" cy="182791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44835" y="5289186"/>
            <a:ext cx="2634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Escalator Kit 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2" name="Picture 4" descr="16×2 문자 LCD 모듈 – I2C 인터페이스 AMC1602AR-B-B6WTDW-I2C | 오리엔트 디스플레이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20081" r="3504" b="26166"/>
          <a:stretch/>
        </p:blipFill>
        <p:spPr bwMode="auto">
          <a:xfrm>
            <a:off x="2624622" y="1808451"/>
            <a:ext cx="1668227" cy="8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877327" y="2765751"/>
            <a:ext cx="1075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LCD&gt;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4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Program &amp; Tool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26AD2D3-AC93-EB49-9293-6B58E1E6334A}"/>
              </a:ext>
            </a:extLst>
          </p:cNvPr>
          <p:cNvCxnSpPr>
            <a:cxnSpLocks/>
          </p:cNvCxnSpPr>
          <p:nvPr/>
        </p:nvCxnSpPr>
        <p:spPr>
          <a:xfrm>
            <a:off x="674764" y="166303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0E1C3C-B7C2-AB77-4068-AD00F33F4451}"/>
              </a:ext>
            </a:extLst>
          </p:cNvPr>
          <p:cNvSpPr txBox="1"/>
          <p:nvPr/>
        </p:nvSpPr>
        <p:spPr>
          <a:xfrm>
            <a:off x="674762" y="115363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01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790AE-DC4C-4D92-06AE-C722DA575899}"/>
              </a:ext>
            </a:extLst>
          </p:cNvPr>
          <p:cNvSpPr txBox="1"/>
          <p:nvPr/>
        </p:nvSpPr>
        <p:spPr>
          <a:xfrm>
            <a:off x="674764" y="1767068"/>
            <a:ext cx="33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288C"/>
                </a:solidFill>
              </a:rPr>
              <a:t>STM32 Cube IDE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C77124-82FA-118D-19A8-4C2FA09678C9}"/>
              </a:ext>
            </a:extLst>
          </p:cNvPr>
          <p:cNvCxnSpPr>
            <a:cxnSpLocks/>
          </p:cNvCxnSpPr>
          <p:nvPr/>
        </p:nvCxnSpPr>
        <p:spPr>
          <a:xfrm>
            <a:off x="4452432" y="166303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A8854D-C07E-41A4-B538-04C6B19655C2}"/>
              </a:ext>
            </a:extLst>
          </p:cNvPr>
          <p:cNvSpPr txBox="1"/>
          <p:nvPr/>
        </p:nvSpPr>
        <p:spPr>
          <a:xfrm>
            <a:off x="4446952" y="115363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02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7CAAF-62B5-C0D7-2F56-DC663AC25147}"/>
              </a:ext>
            </a:extLst>
          </p:cNvPr>
          <p:cNvSpPr txBox="1"/>
          <p:nvPr/>
        </p:nvSpPr>
        <p:spPr>
          <a:xfrm>
            <a:off x="4452432" y="1767068"/>
            <a:ext cx="33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14288C"/>
                </a:solidFill>
              </a:rPr>
              <a:t>Coolterm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3A8DDD-EAC2-D470-8A46-A74EF2B8FDDD}"/>
              </a:ext>
            </a:extLst>
          </p:cNvPr>
          <p:cNvCxnSpPr>
            <a:cxnSpLocks/>
          </p:cNvCxnSpPr>
          <p:nvPr/>
        </p:nvCxnSpPr>
        <p:spPr>
          <a:xfrm>
            <a:off x="674762" y="2232740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BAFFC5C-3EB0-A31C-0654-44C8FCFD1FD8}"/>
              </a:ext>
            </a:extLst>
          </p:cNvPr>
          <p:cNvCxnSpPr>
            <a:cxnSpLocks/>
          </p:cNvCxnSpPr>
          <p:nvPr/>
        </p:nvCxnSpPr>
        <p:spPr>
          <a:xfrm>
            <a:off x="4446954" y="2254378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4C1B48-34AE-DBBF-D4E0-04517756BA09}"/>
              </a:ext>
            </a:extLst>
          </p:cNvPr>
          <p:cNvSpPr txBox="1"/>
          <p:nvPr/>
        </p:nvSpPr>
        <p:spPr>
          <a:xfrm>
            <a:off x="674761" y="5219465"/>
            <a:ext cx="335897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■</a:t>
            </a:r>
            <a:r>
              <a:rPr lang="ko-KR" altLang="en-US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Development platform</a:t>
            </a:r>
            <a:endParaRPr lang="en-US" altLang="ko-KR" sz="16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6744D7-6B73-7592-4075-8AB30D49C1CC}"/>
              </a:ext>
            </a:extLst>
          </p:cNvPr>
          <p:cNvSpPr txBox="1"/>
          <p:nvPr/>
        </p:nvSpPr>
        <p:spPr>
          <a:xfrm>
            <a:off x="4446953" y="5219465"/>
            <a:ext cx="335897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■</a:t>
            </a:r>
            <a:r>
              <a:rPr lang="ko-KR" altLang="en-US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Software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r="8440"/>
          <a:stretch/>
        </p:blipFill>
        <p:spPr>
          <a:xfrm>
            <a:off x="757382" y="2506699"/>
            <a:ext cx="3232727" cy="2267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40" y="2429327"/>
            <a:ext cx="2438400" cy="24384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C77124-82FA-118D-19A8-4C2FA09678C9}"/>
              </a:ext>
            </a:extLst>
          </p:cNvPr>
          <p:cNvCxnSpPr>
            <a:cxnSpLocks/>
          </p:cNvCxnSpPr>
          <p:nvPr/>
        </p:nvCxnSpPr>
        <p:spPr>
          <a:xfrm>
            <a:off x="8235579" y="166303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8854D-C07E-41A4-B538-04C6B19655C2}"/>
              </a:ext>
            </a:extLst>
          </p:cNvPr>
          <p:cNvSpPr txBox="1"/>
          <p:nvPr/>
        </p:nvSpPr>
        <p:spPr>
          <a:xfrm>
            <a:off x="8230099" y="115363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03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7CAAF-62B5-C0D7-2F56-DC663AC25147}"/>
              </a:ext>
            </a:extLst>
          </p:cNvPr>
          <p:cNvSpPr txBox="1"/>
          <p:nvPr/>
        </p:nvSpPr>
        <p:spPr>
          <a:xfrm>
            <a:off x="8235579" y="1767068"/>
            <a:ext cx="33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288C"/>
                </a:solidFill>
              </a:rPr>
              <a:t>Python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AFFC5C-3EB0-A31C-0654-44C8FCFD1FD8}"/>
              </a:ext>
            </a:extLst>
          </p:cNvPr>
          <p:cNvCxnSpPr>
            <a:cxnSpLocks/>
          </p:cNvCxnSpPr>
          <p:nvPr/>
        </p:nvCxnSpPr>
        <p:spPr>
          <a:xfrm>
            <a:off x="8230101" y="2254378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6744D7-6B73-7592-4075-8AB30D49C1CC}"/>
              </a:ext>
            </a:extLst>
          </p:cNvPr>
          <p:cNvSpPr txBox="1"/>
          <p:nvPr/>
        </p:nvSpPr>
        <p:spPr>
          <a:xfrm>
            <a:off x="8230100" y="5219465"/>
            <a:ext cx="335897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■</a:t>
            </a:r>
            <a:r>
              <a:rPr lang="ko-KR" altLang="en-US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Software</a:t>
            </a:r>
          </a:p>
        </p:txBody>
      </p:sp>
      <p:pic>
        <p:nvPicPr>
          <p:cNvPr id="1026" name="Picture 2" descr="Python] C-확장 모듈을 사용해서 Performance 향상시키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56" y="2830654"/>
            <a:ext cx="3259317" cy="20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1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Car</a:t>
            </a:r>
            <a:r>
              <a:rPr lang="ko-KR" altLang="en-US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Circuit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12D16-A09C-52A1-292F-914D9137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28" y="753907"/>
            <a:ext cx="7562940" cy="59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2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Traffic control Circuit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446C2-DCDE-EC68-6632-8412277B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758048"/>
            <a:ext cx="91725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Central Control System Circuit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762F1-B7A0-8BFB-76FA-A02A0DF8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27" y="636990"/>
            <a:ext cx="8376633" cy="61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2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974D226E75704468C33A9F80EE7321E" ma:contentTypeVersion="4" ma:contentTypeDescription="새 문서를 만듭니다." ma:contentTypeScope="" ma:versionID="38697e909c36933416e81e5b9dbcbb29">
  <xsd:schema xmlns:xsd="http://www.w3.org/2001/XMLSchema" xmlns:xs="http://www.w3.org/2001/XMLSchema" xmlns:p="http://schemas.microsoft.com/office/2006/metadata/properties" xmlns:ns3="dceb8e0a-7b95-4e94-870e-db41a6a8b153" targetNamespace="http://schemas.microsoft.com/office/2006/metadata/properties" ma:root="true" ma:fieldsID="4f1f27c55b173d647aee61fbc440bd1b" ns3:_="">
    <xsd:import namespace="dceb8e0a-7b95-4e94-870e-db41a6a8b1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b8e0a-7b95-4e94-870e-db41a6a8b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C3FC9-F285-4284-BA88-014D303FAF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99CCE0-681C-424F-A732-174799DEB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eb8e0a-7b95-4e94-870e-db41a6a8b1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8692B6-BE27-4D18-9E86-46C9D23E7867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dceb8e0a-7b95-4e94-870e-db41a6a8b15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1433</Words>
  <Application>Microsoft Office PowerPoint</Application>
  <PresentationFormat>와이드스크린</PresentationFormat>
  <Paragraphs>384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KoPubWorld돋움체 Medium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초음파 센서를 이용한 거리측정회로</dc:title>
  <dc:creator>yejun kim</dc:creator>
  <cp:lastModifiedBy>김민지</cp:lastModifiedBy>
  <cp:revision>284</cp:revision>
  <dcterms:created xsi:type="dcterms:W3CDTF">2024-01-30T00:07:43Z</dcterms:created>
  <dcterms:modified xsi:type="dcterms:W3CDTF">2024-06-13T10:52:24Z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0x010100E974D226E75704468C33A9F80EE7321E</vt:lpwstr>
  </property>
</Properties>
</file>