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2" r:id="rId6"/>
    <p:sldId id="263" r:id="rId7"/>
    <p:sldId id="259" r:id="rId8"/>
    <p:sldId id="267" r:id="rId9"/>
    <p:sldId id="268" r:id="rId10"/>
    <p:sldId id="265" r:id="rId11"/>
    <p:sldId id="269" r:id="rId12"/>
    <p:sldId id="304" r:id="rId13"/>
    <p:sldId id="305" r:id="rId14"/>
    <p:sldId id="270" r:id="rId15"/>
    <p:sldId id="302" r:id="rId16"/>
    <p:sldId id="271" r:id="rId17"/>
    <p:sldId id="273" r:id="rId18"/>
    <p:sldId id="272" r:id="rId19"/>
    <p:sldId id="281" r:id="rId20"/>
    <p:sldId id="282" r:id="rId21"/>
    <p:sldId id="264" r:id="rId22"/>
    <p:sldId id="275" r:id="rId23"/>
    <p:sldId id="274" r:id="rId24"/>
    <p:sldId id="283" r:id="rId25"/>
    <p:sldId id="278" r:id="rId26"/>
    <p:sldId id="288" r:id="rId27"/>
    <p:sldId id="258" r:id="rId28"/>
    <p:sldId id="303" r:id="rId29"/>
    <p:sldId id="297" r:id="rId30"/>
    <p:sldId id="285" r:id="rId31"/>
    <p:sldId id="286" r:id="rId32"/>
    <p:sldId id="293" r:id="rId33"/>
    <p:sldId id="294" r:id="rId34"/>
    <p:sldId id="287" r:id="rId35"/>
    <p:sldId id="276" r:id="rId36"/>
    <p:sldId id="279" r:id="rId37"/>
    <p:sldId id="298" r:id="rId38"/>
    <p:sldId id="299" r:id="rId39"/>
    <p:sldId id="300" r:id="rId40"/>
    <p:sldId id="295" r:id="rId41"/>
    <p:sldId id="296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2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65878-6887-4A74-A384-57F848FFA241}" v="7" dt="2024-06-13T11:15:0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6" autoAdjust="0"/>
    <p:restoredTop sz="97444" autoAdjust="0"/>
  </p:normalViewPr>
  <p:slideViewPr>
    <p:cSldViewPr snapToGrid="0" showGuides="1">
      <p:cViewPr varScale="1">
        <p:scale>
          <a:sx n="82" d="100"/>
          <a:sy n="82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31295-A7FE-49D6-9F4A-FDCA04467A3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F07E3-7E76-414A-9F08-FE5C122F8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4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F07E3-7E76-414A-9F08-FE5C122F80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ji1025/chronograph_Design_UART_Verification/tree/Video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19292" y="5066843"/>
            <a:ext cx="4088422" cy="13556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Harman </a:t>
            </a:r>
            <a:r>
              <a:rPr lang="en-US" altLang="ko-KR" sz="1700" b="1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Semicon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Academy</a:t>
            </a:r>
            <a:r>
              <a:rPr lang="ko-KR" altLang="en-US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6th, 7th</a:t>
            </a:r>
          </a:p>
          <a:p>
            <a:pPr lvl="0">
              <a:defRPr/>
            </a:pPr>
            <a:r>
              <a:rPr lang="ko-KR" altLang="en-US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팀원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김민지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김재현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김선현</a:t>
            </a: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sz="1700" b="1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박진홍</a:t>
            </a:r>
            <a:endParaRPr lang="ko-KR" altLang="en-US" sz="1700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7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2024/05/24 ~ 2024/05/27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62503" y="1790601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[FPGA] Verilog</a:t>
            </a:r>
            <a:r>
              <a:rPr lang="ko-KR" altLang="en-US" sz="3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를 활용한</a:t>
            </a:r>
            <a:endParaRPr lang="en-US" altLang="ko-KR" sz="3600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3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chronograph </a:t>
            </a:r>
            <a:r>
              <a:rPr lang="ko-KR" altLang="en-US" sz="3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설계</a:t>
            </a:r>
            <a:r>
              <a:rPr lang="en-US" altLang="ko-KR" sz="3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</a:p>
          <a:p>
            <a:pPr algn="ctr">
              <a:defRPr/>
            </a:pPr>
            <a:endParaRPr lang="en-US" altLang="ko-KR" sz="3600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68626" y="571500"/>
            <a:ext cx="11421858" cy="2107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13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UART FIFO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9007" y="5964090"/>
            <a:ext cx="801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UART : Transmitter, Receiver, </a:t>
            </a:r>
            <a:r>
              <a:rPr lang="en-US" altLang="ko-KR" dirty="0" err="1"/>
              <a:t>Baudrate</a:t>
            </a:r>
            <a:r>
              <a:rPr lang="ko-KR" altLang="en-US" dirty="0"/>
              <a:t>로 구성하여 </a:t>
            </a:r>
            <a:r>
              <a:rPr lang="en-US" altLang="ko-KR" dirty="0" err="1"/>
              <a:t>Baudrate</a:t>
            </a:r>
            <a:r>
              <a:rPr lang="ko-KR" altLang="en-US" dirty="0"/>
              <a:t>는 </a:t>
            </a:r>
            <a:r>
              <a:rPr lang="en-US" altLang="ko-KR" dirty="0"/>
              <a:t>9600bps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en-US" altLang="ko-KR" dirty="0"/>
              <a:t> FIFO : Read</a:t>
            </a:r>
            <a:r>
              <a:rPr lang="ko-KR" altLang="en-US" dirty="0"/>
              <a:t>와 </a:t>
            </a:r>
            <a:r>
              <a:rPr lang="en-US" altLang="ko-KR" dirty="0"/>
              <a:t>Write(</a:t>
            </a:r>
            <a:r>
              <a:rPr lang="ko-KR" altLang="en-US" dirty="0"/>
              <a:t>즉 송신과 수신</a:t>
            </a:r>
            <a:r>
              <a:rPr lang="en-US" altLang="ko-KR" dirty="0"/>
              <a:t>)</a:t>
            </a:r>
            <a:r>
              <a:rPr lang="ko-KR" altLang="en-US" dirty="0"/>
              <a:t>의 속도가 다를 때 임시 저장소로 사용</a:t>
            </a:r>
            <a:endParaRPr lang="en-US" altLang="ko-KR" dirty="0"/>
          </a:p>
        </p:txBody>
      </p:sp>
      <p:pic>
        <p:nvPicPr>
          <p:cNvPr id="7" name="그림 6" descr="텍스트, 도표, 평면도, 기술 도면이(가) 표시된 사진">
            <a:extLst>
              <a:ext uri="{FF2B5EF4-FFF2-40B4-BE49-F238E27FC236}">
                <a16:creationId xmlns:a16="http://schemas.microsoft.com/office/drawing/2014/main" id="{9F2CEA8C-2961-71E4-D83C-BD4CB019DB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61" y="893910"/>
            <a:ext cx="6275899" cy="48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13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UART FIFO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68457" y="5987018"/>
            <a:ext cx="22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모듈의 내부 구조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7" y="1048838"/>
            <a:ext cx="10649597" cy="47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6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13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UART ASM Chart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4" y="1077629"/>
            <a:ext cx="2521479" cy="56438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88" y="1150258"/>
            <a:ext cx="2346703" cy="54445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27804" y="617553"/>
            <a:ext cx="137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Transmitter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71082" y="1070589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73716" y="1045764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231264" y="6445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</a:rPr>
              <a:t>Receiver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854894" y="2637063"/>
            <a:ext cx="2864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 </a:t>
            </a:r>
            <a:r>
              <a:rPr lang="en-US" altLang="ko-KR" dirty="0" err="1"/>
              <a:t>OverSampling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 Data</a:t>
            </a:r>
            <a:r>
              <a:rPr lang="ko-KR" altLang="en-US" dirty="0">
                <a:sym typeface="Wingdings" panose="05000000000000000000" pitchFamily="2" charset="2"/>
              </a:rPr>
              <a:t>의 중간 값을 판단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안정적으로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54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13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Control Unit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37488" y="5839259"/>
            <a:ext cx="784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Uart</a:t>
            </a:r>
            <a:r>
              <a:rPr lang="ko-KR" altLang="en-US" dirty="0"/>
              <a:t>로 들어온 값에 따라 </a:t>
            </a:r>
            <a:r>
              <a:rPr lang="en-US" altLang="ko-KR" dirty="0"/>
              <a:t>Mode, Timer, Stopwatch</a:t>
            </a:r>
            <a:r>
              <a:rPr lang="ko-KR" altLang="en-US" dirty="0"/>
              <a:t>에 대한 </a:t>
            </a:r>
            <a:r>
              <a:rPr lang="en-US" altLang="ko-KR" dirty="0"/>
              <a:t>Enable </a:t>
            </a:r>
            <a:r>
              <a:rPr lang="ko-KR" altLang="en-US" dirty="0"/>
              <a:t>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63" y="797609"/>
            <a:ext cx="7872837" cy="48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134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Data Unit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5277" y="5981855"/>
            <a:ext cx="715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Enable</a:t>
            </a:r>
            <a:r>
              <a:rPr lang="ko-KR" altLang="en-US" dirty="0"/>
              <a:t>에 따라 </a:t>
            </a:r>
            <a:r>
              <a:rPr lang="en-US" altLang="ko-KR" dirty="0" err="1"/>
              <a:t>fndFront</a:t>
            </a:r>
            <a:r>
              <a:rPr lang="en-US" altLang="ko-KR" dirty="0"/>
              <a:t>, </a:t>
            </a:r>
            <a:r>
              <a:rPr lang="en-US" altLang="ko-KR" dirty="0" err="1"/>
              <a:t>fndBack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들어가는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Mux</a:t>
            </a:r>
            <a:r>
              <a:rPr lang="ko-KR" altLang="en-US" dirty="0"/>
              <a:t>를 통해 변경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54" y="770486"/>
            <a:ext cx="7338646" cy="50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FND Controller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51340" y="5842415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ym typeface="Wingdings" panose="05000000000000000000" pitchFamily="2" charset="2"/>
              </a:rPr>
              <a:t>FND</a:t>
            </a:r>
            <a:r>
              <a:rPr lang="ko-KR" altLang="en-US" dirty="0">
                <a:sym typeface="Wingdings" panose="05000000000000000000" pitchFamily="2" charset="2"/>
              </a:rPr>
              <a:t>에 출력하기 </a:t>
            </a:r>
            <a:r>
              <a:rPr lang="en-US" altLang="ko-KR" dirty="0">
                <a:sym typeface="Wingdings" panose="05000000000000000000" pitchFamily="2" charset="2"/>
              </a:rPr>
              <a:t>BCD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Segment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88" y="1091167"/>
            <a:ext cx="10102850" cy="46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RTL Analysis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5" y="1258884"/>
            <a:ext cx="10949198" cy="4048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20940" y="5625464"/>
            <a:ext cx="6800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RTL Analysis: Tool</a:t>
            </a:r>
            <a:r>
              <a:rPr lang="ko-KR" altLang="en-US" dirty="0"/>
              <a:t>이 자동으로 </a:t>
            </a:r>
            <a:r>
              <a:rPr lang="en-US" altLang="ko-KR" dirty="0"/>
              <a:t>RTL</a:t>
            </a:r>
            <a:r>
              <a:rPr lang="ko-KR" altLang="en-US" dirty="0"/>
              <a:t>을 분석해서 </a:t>
            </a:r>
            <a:r>
              <a:rPr lang="en-US" altLang="ko-KR" dirty="0"/>
              <a:t>Schematic</a:t>
            </a:r>
            <a:r>
              <a:rPr lang="ko-KR" altLang="en-US" dirty="0"/>
              <a:t>을 생성</a:t>
            </a:r>
          </a:p>
        </p:txBody>
      </p:sp>
    </p:spTree>
    <p:extLst>
      <p:ext uri="{BB962C8B-B14F-4D97-AF65-F5344CB8AC3E}">
        <p14:creationId xmlns:p14="http://schemas.microsoft.com/office/powerpoint/2010/main" val="380972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RTL Analysis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86" y="886170"/>
            <a:ext cx="10481515" cy="456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4361" y="5579804"/>
            <a:ext cx="503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앞에서 구상하였던 </a:t>
            </a:r>
            <a:r>
              <a:rPr lang="en-US" altLang="ko-KR" dirty="0"/>
              <a:t>Module</a:t>
            </a:r>
            <a:r>
              <a:rPr lang="ko-KR" altLang="en-US" dirty="0"/>
              <a:t>과 </a:t>
            </a:r>
            <a:r>
              <a:rPr lang="en-US" altLang="ko-KR" dirty="0"/>
              <a:t>Schematic </a:t>
            </a:r>
            <a:r>
              <a:rPr lang="ko-KR" altLang="en-US" dirty="0"/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102279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81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Control Unit</a:t>
            </a: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FSM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12" r="2528"/>
          <a:stretch/>
        </p:blipFill>
        <p:spPr>
          <a:xfrm>
            <a:off x="510539" y="1004567"/>
            <a:ext cx="11108763" cy="49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482513" y="744139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377565" y="202203"/>
            <a:ext cx="128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</a:schemeClr>
                </a:solidFill>
              </a:rPr>
              <a:t>INDEX</a:t>
            </a:r>
            <a:endParaRPr lang="ko-KR" altLang="en-US" sz="2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1141146" y="121349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1043194" y="101158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537849" y="165348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1574453" y="2117637"/>
            <a:ext cx="194470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Goal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Program &amp; Tool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Project Action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1043194" y="954224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4835453" y="121349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4737501" y="101158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5232156" y="1653485"/>
            <a:ext cx="2633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System Architecture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5268760" y="2117637"/>
            <a:ext cx="2640788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Top Module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UART FIFO Module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Control Unit Module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Data Unit Module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FND Controller Module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tx1">
                    <a:lumMod val="75000"/>
                  </a:schemeClr>
                </a:solidFill>
                <a:latin typeface="+mn-ea"/>
              </a:rPr>
              <a:t>RTY Analysis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4737501" y="954224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9007903" y="1213494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8909951" y="101158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9404606" y="1653485"/>
            <a:ext cx="169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Control Unit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9441210" y="2117637"/>
            <a:ext cx="146546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FSM	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ASM Chart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1194311" y="4495645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1096359" y="4293738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1591014" y="4935636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동작 영상</a:t>
            </a:r>
            <a:endParaRPr lang="en-US" altLang="ko-KR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1627618" y="5399788"/>
            <a:ext cx="155670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Button </a:t>
            </a: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동작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UART </a:t>
            </a: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동작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4835453" y="4495645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4737501" y="428930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05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5232156" y="4935636"/>
            <a:ext cx="1565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Verification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5268760" y="5399788"/>
            <a:ext cx="1293431" cy="654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UART_TX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UART_RX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737501" y="4236375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9031093" y="4289305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8933141" y="408296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06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9427796" y="4729296"/>
            <a:ext cx="1037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</a:schemeClr>
                </a:solidFill>
                <a:latin typeface="+mn-ea"/>
              </a:rPr>
              <a:t>Reveiw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9464400" y="5193448"/>
            <a:ext cx="1475084" cy="949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Problem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Solution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Conclusion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8933141" y="4030035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1075352" y="4224750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8933141" y="951945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6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ASM Chart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92" y="1142790"/>
            <a:ext cx="3067086" cy="5213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5865" y="68627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 Change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25" y="1127125"/>
            <a:ext cx="3368549" cy="5229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6059" y="608190"/>
            <a:ext cx="29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 Watch (Run, Stop, Clear)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745836" y="1055603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736936" y="1055603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ASM Chart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07754" y="650826"/>
            <a:ext cx="25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Clock(Time Change, Set)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0" y="1055603"/>
            <a:ext cx="4904425" cy="57087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146136" y="1038056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6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동작 영상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76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동작 영상 링크</a:t>
            </a:r>
            <a:endParaRPr lang="en-US" altLang="ko-KR" sz="2400" b="1" dirty="0">
              <a:solidFill>
                <a:schemeClr val="tx1">
                  <a:lumMod val="75000"/>
                </a:schemeClr>
              </a:solidFill>
              <a:latin typeface="Times New Roman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8897B-0367-C655-3A19-95AA683D0EE9}"/>
              </a:ext>
            </a:extLst>
          </p:cNvPr>
          <p:cNvSpPr txBox="1"/>
          <p:nvPr/>
        </p:nvSpPr>
        <p:spPr>
          <a:xfrm>
            <a:off x="4804621" y="3097533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hlinkClick r:id="rId2"/>
              </a:rPr>
              <a:t>동작 영상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5779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98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Verification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5" y="792268"/>
            <a:ext cx="10396725" cy="5746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 err="1">
                <a:solidFill>
                  <a:schemeClr val="tx1">
                    <a:lumMod val="75000"/>
                  </a:schemeClr>
                </a:solidFill>
              </a:rPr>
              <a:t>SystemVerilog</a:t>
            </a: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</a:schemeClr>
                </a:solidFill>
              </a:rPr>
              <a:t>Testbench</a:t>
            </a:r>
            <a:endParaRPr lang="en-US" altLang="ko-KR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66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UART Transmitter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66" y="935482"/>
            <a:ext cx="4444834" cy="3820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200" y="750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75166" y="56391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Driver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9350" y="5074201"/>
            <a:ext cx="1054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en-US" altLang="ko-KR" dirty="0"/>
              <a:t>{START(1bit), DATA(8bit), STOP(1bit)}</a:t>
            </a:r>
          </a:p>
          <a:p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ko-KR" altLang="en-US" dirty="0"/>
              <a:t> </a:t>
            </a:r>
            <a:r>
              <a:rPr lang="en-US" altLang="ko-KR" dirty="0"/>
              <a:t>Start : 1</a:t>
            </a:r>
            <a:r>
              <a:rPr lang="en-US" altLang="ko-KR" dirty="0">
                <a:sym typeface="Wingdings" panose="05000000000000000000" pitchFamily="2" charset="2"/>
              </a:rPr>
              <a:t>0 (</a:t>
            </a:r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en-US" altLang="ko-KR" dirty="0">
                <a:sym typeface="Wingdings" panose="05000000000000000000" pitchFamily="2" charset="2"/>
              </a:rPr>
              <a:t>interface</a:t>
            </a:r>
            <a:r>
              <a:rPr lang="ko-KR" altLang="en-US" dirty="0">
                <a:sym typeface="Wingdings" panose="05000000000000000000" pitchFamily="2" charset="2"/>
              </a:rPr>
              <a:t>에 바로 </a:t>
            </a:r>
            <a:r>
              <a:rPr lang="en-US" altLang="ko-KR" dirty="0">
                <a:sym typeface="Wingdings" panose="05000000000000000000" pitchFamily="2" charset="2"/>
              </a:rPr>
              <a:t>start </a:t>
            </a:r>
            <a:r>
              <a:rPr lang="ko-KR" altLang="en-US" dirty="0">
                <a:sym typeface="Wingdings" panose="05000000000000000000" pitchFamily="2" charset="2"/>
              </a:rPr>
              <a:t>신호를 설정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Uart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Data (8bit) : Count</a:t>
            </a:r>
            <a:r>
              <a:rPr lang="ko-KR" altLang="en-US" dirty="0">
                <a:sym typeface="Wingdings" panose="05000000000000000000" pitchFamily="2" charset="2"/>
              </a:rPr>
              <a:t>를 통하여 </a:t>
            </a:r>
            <a:r>
              <a:rPr lang="en-US" altLang="ko-KR" dirty="0">
                <a:sym typeface="Wingdings" panose="05000000000000000000" pitchFamily="2" charset="2"/>
              </a:rPr>
              <a:t>random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en-US" altLang="ko-KR" dirty="0" err="1">
                <a:sym typeface="Wingdings" panose="05000000000000000000" pitchFamily="2" charset="2"/>
              </a:rPr>
              <a:t>interfac</a:t>
            </a:r>
            <a:r>
              <a:rPr lang="ko-KR" altLang="en-US" dirty="0">
                <a:sym typeface="Wingdings" panose="05000000000000000000" pitchFamily="2" charset="2"/>
              </a:rPr>
              <a:t>에 전송</a:t>
            </a:r>
            <a:r>
              <a:rPr lang="en-US" altLang="ko-KR" dirty="0">
                <a:sym typeface="Wingdings" panose="05000000000000000000" pitchFamily="2" charset="2"/>
              </a:rPr>
              <a:t>(Generator: 10</a:t>
            </a:r>
            <a:r>
              <a:rPr lang="ko-KR" altLang="en-US" dirty="0">
                <a:sym typeface="Wingdings" panose="05000000000000000000" pitchFamily="2" charset="2"/>
              </a:rPr>
              <a:t>번에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번만 생성되게 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Uart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Stop : Count(9) Data </a:t>
            </a:r>
            <a:r>
              <a:rPr lang="ko-KR" altLang="en-US" dirty="0">
                <a:sym typeface="Wingdings" panose="05000000000000000000" pitchFamily="2" charset="2"/>
              </a:rPr>
              <a:t>값이 다 전송 되고 나서 </a:t>
            </a:r>
            <a:r>
              <a:rPr lang="en-US" altLang="ko-KR" dirty="0">
                <a:sym typeface="Wingdings" panose="05000000000000000000" pitchFamily="2" charset="2"/>
              </a:rPr>
              <a:t>STOP display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" y="1169213"/>
            <a:ext cx="584916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UART Transmitter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0" y="1768414"/>
            <a:ext cx="11721600" cy="13728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0769" y="4034364"/>
            <a:ext cx="1054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en-US" altLang="ko-KR" dirty="0"/>
              <a:t>{START(1bit), DATA(8bit), STOP(1bit)}</a:t>
            </a:r>
          </a:p>
          <a:p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en-US" altLang="ko-KR" dirty="0" err="1"/>
              <a:t>Tx</a:t>
            </a:r>
            <a:r>
              <a:rPr lang="ko-KR" altLang="en-US" dirty="0"/>
              <a:t> </a:t>
            </a:r>
            <a:r>
              <a:rPr lang="en-US" altLang="ko-KR" dirty="0"/>
              <a:t>Start </a:t>
            </a:r>
            <a:r>
              <a:rPr lang="ko-KR" altLang="en-US" dirty="0"/>
              <a:t>신호가 들어오면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(1 0) </a:t>
            </a:r>
            <a:r>
              <a:rPr lang="ko-KR" altLang="en-US" dirty="0">
                <a:sym typeface="Wingdings" panose="05000000000000000000" pitchFamily="2" charset="2"/>
              </a:rPr>
              <a:t>전송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Tx_data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ym typeface="Wingdings" panose="05000000000000000000" pitchFamily="2" charset="2"/>
              </a:rPr>
              <a:t>1bit </a:t>
            </a:r>
            <a:r>
              <a:rPr lang="ko-KR" altLang="en-US" dirty="0">
                <a:sym typeface="Wingdings" panose="05000000000000000000" pitchFamily="2" charset="2"/>
              </a:rPr>
              <a:t>씩 전송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총 </a:t>
            </a:r>
            <a:r>
              <a:rPr lang="en-US" altLang="ko-KR" dirty="0">
                <a:sym typeface="Wingdings" panose="05000000000000000000" pitchFamily="2" charset="2"/>
              </a:rPr>
              <a:t>Start bit(1),Data Bit(8)</a:t>
            </a:r>
            <a:r>
              <a:rPr lang="ko-KR" altLang="en-US" dirty="0">
                <a:sym typeface="Wingdings" panose="05000000000000000000" pitchFamily="2" charset="2"/>
              </a:rPr>
              <a:t>이 전송 되면 </a:t>
            </a:r>
            <a:r>
              <a:rPr lang="en-US" altLang="ko-KR" dirty="0">
                <a:sym typeface="Wingdings" panose="05000000000000000000" pitchFamily="2" charset="2"/>
              </a:rPr>
              <a:t>Stop bit(1)</a:t>
            </a:r>
            <a:r>
              <a:rPr lang="ko-KR" altLang="en-US" dirty="0">
                <a:sym typeface="Wingdings" panose="05000000000000000000" pitchFamily="2" charset="2"/>
              </a:rPr>
              <a:t>를 전송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Tx_done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신호가 </a:t>
            </a:r>
            <a:r>
              <a:rPr lang="en-US" altLang="ko-KR" dirty="0">
                <a:sym typeface="Wingdings" panose="05000000000000000000" pitchFamily="2" charset="2"/>
              </a:rPr>
              <a:t>01</a:t>
            </a:r>
          </a:p>
        </p:txBody>
      </p:sp>
    </p:spTree>
    <p:extLst>
      <p:ext uri="{BB962C8B-B14F-4D97-AF65-F5344CB8AC3E}">
        <p14:creationId xmlns:p14="http://schemas.microsoft.com/office/powerpoint/2010/main" val="3400459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UART Transmitter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7" y="885058"/>
            <a:ext cx="2361869" cy="5415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87217" y="866006"/>
            <a:ext cx="1577472" cy="450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87217" y="1316793"/>
            <a:ext cx="1577472" cy="454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6723"/>
              </p:ext>
            </p:extLst>
          </p:nvPr>
        </p:nvGraphicFramePr>
        <p:xfrm>
          <a:off x="6129517" y="860844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887217" y="1773041"/>
            <a:ext cx="1577472" cy="28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39940"/>
              </p:ext>
            </p:extLst>
          </p:nvPr>
        </p:nvGraphicFramePr>
        <p:xfrm>
          <a:off x="6129517" y="1350024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887217" y="2063626"/>
            <a:ext cx="1577472" cy="28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5273"/>
              </p:ext>
            </p:extLst>
          </p:nvPr>
        </p:nvGraphicFramePr>
        <p:xfrm>
          <a:off x="6129517" y="1843603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87217" y="2350640"/>
            <a:ext cx="1577472" cy="30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07305"/>
              </p:ext>
            </p:extLst>
          </p:nvPr>
        </p:nvGraphicFramePr>
        <p:xfrm>
          <a:off x="6129517" y="2333512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887217" y="2659340"/>
            <a:ext cx="1577472" cy="27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5709"/>
              </p:ext>
            </p:extLst>
          </p:nvPr>
        </p:nvGraphicFramePr>
        <p:xfrm>
          <a:off x="6129517" y="2806755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887217" y="2935988"/>
            <a:ext cx="1577472" cy="31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33966"/>
              </p:ext>
            </p:extLst>
          </p:nvPr>
        </p:nvGraphicFramePr>
        <p:xfrm>
          <a:off x="6129517" y="3301546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887217" y="3248056"/>
            <a:ext cx="1577472" cy="274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22380"/>
              </p:ext>
            </p:extLst>
          </p:nvPr>
        </p:nvGraphicFramePr>
        <p:xfrm>
          <a:off x="6129517" y="3795794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887217" y="3522132"/>
            <a:ext cx="1577472" cy="30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85955"/>
              </p:ext>
            </p:extLst>
          </p:nvPr>
        </p:nvGraphicFramePr>
        <p:xfrm>
          <a:off x="6129511" y="4236532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4474219" y="2478073"/>
            <a:ext cx="1674358" cy="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887213" y="3832079"/>
            <a:ext cx="1577472" cy="30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1" idx="3"/>
          </p:cNvCxnSpPr>
          <p:nvPr/>
        </p:nvCxnSpPr>
        <p:spPr>
          <a:xfrm flipV="1">
            <a:off x="4464689" y="990384"/>
            <a:ext cx="1664828" cy="553591"/>
          </a:xfrm>
          <a:prstGeom prst="bentConnector3">
            <a:avLst>
              <a:gd name="adj1" fmla="val 23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3"/>
            <a:endCxn id="14" idx="1"/>
          </p:cNvCxnSpPr>
          <p:nvPr/>
        </p:nvCxnSpPr>
        <p:spPr>
          <a:xfrm flipV="1">
            <a:off x="4464689" y="1479564"/>
            <a:ext cx="1664828" cy="438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9" idx="3"/>
            <a:endCxn id="20" idx="1"/>
          </p:cNvCxnSpPr>
          <p:nvPr/>
        </p:nvCxnSpPr>
        <p:spPr>
          <a:xfrm>
            <a:off x="4464689" y="2796378"/>
            <a:ext cx="1664828" cy="139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3"/>
            <a:endCxn id="22" idx="1"/>
          </p:cNvCxnSpPr>
          <p:nvPr/>
        </p:nvCxnSpPr>
        <p:spPr>
          <a:xfrm>
            <a:off x="4464689" y="3092022"/>
            <a:ext cx="1664828" cy="339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4464689" y="3454673"/>
            <a:ext cx="1664828" cy="470982"/>
          </a:xfrm>
          <a:prstGeom prst="bentConnector3">
            <a:avLst>
              <a:gd name="adj1" fmla="val 7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6" idx="1"/>
          </p:cNvCxnSpPr>
          <p:nvPr/>
        </p:nvCxnSpPr>
        <p:spPr>
          <a:xfrm>
            <a:off x="4455153" y="3758870"/>
            <a:ext cx="1674358" cy="607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8" idx="3"/>
          </p:cNvCxnSpPr>
          <p:nvPr/>
        </p:nvCxnSpPr>
        <p:spPr>
          <a:xfrm>
            <a:off x="4464685" y="3987053"/>
            <a:ext cx="1693418" cy="857832"/>
          </a:xfrm>
          <a:prstGeom prst="bentConnector3">
            <a:avLst>
              <a:gd name="adj1" fmla="val 39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7769"/>
              </p:ext>
            </p:extLst>
          </p:nvPr>
        </p:nvGraphicFramePr>
        <p:xfrm>
          <a:off x="6129529" y="4708995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cxnSp>
        <p:nvCxnSpPr>
          <p:cNvPr id="37" name="꺾인 연결선 36"/>
          <p:cNvCxnSpPr>
            <a:endCxn id="16" idx="1"/>
          </p:cNvCxnSpPr>
          <p:nvPr/>
        </p:nvCxnSpPr>
        <p:spPr>
          <a:xfrm flipV="1">
            <a:off x="4474219" y="1973143"/>
            <a:ext cx="1655298" cy="224783"/>
          </a:xfrm>
          <a:prstGeom prst="bentConnector3">
            <a:avLst>
              <a:gd name="adj1" fmla="val 66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9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UART Receiver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" y="4746988"/>
            <a:ext cx="12055201" cy="15686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7" y="1060209"/>
            <a:ext cx="4985026" cy="364609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68346" y="6260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Scoreboard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35850" y="2236926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Rx data</a:t>
            </a:r>
            <a:r>
              <a:rPr lang="ko-KR" altLang="en-US" dirty="0"/>
              <a:t>를 저장 할 때 </a:t>
            </a:r>
            <a:endParaRPr lang="en-US" altLang="ko-KR" dirty="0"/>
          </a:p>
          <a:p>
            <a:pPr algn="ctr"/>
            <a:r>
              <a:rPr lang="en-US" altLang="ko-KR" dirty="0"/>
              <a:t>Start bit</a:t>
            </a:r>
            <a:r>
              <a:rPr lang="ko-KR" altLang="en-US" dirty="0"/>
              <a:t>와 </a:t>
            </a:r>
            <a:r>
              <a:rPr lang="en-US" altLang="ko-KR" dirty="0"/>
              <a:t>Stop bit</a:t>
            </a:r>
            <a:r>
              <a:rPr lang="ko-KR" altLang="en-US" dirty="0"/>
              <a:t>를 빼고 저장</a:t>
            </a:r>
          </a:p>
        </p:txBody>
      </p:sp>
    </p:spTree>
    <p:extLst>
      <p:ext uri="{BB962C8B-B14F-4D97-AF65-F5344CB8AC3E}">
        <p14:creationId xmlns:p14="http://schemas.microsoft.com/office/powerpoint/2010/main" val="419167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612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7" y="104764"/>
            <a:ext cx="4671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UART Receiver Verification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72" y="692630"/>
            <a:ext cx="2505070" cy="6085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02972" y="692630"/>
            <a:ext cx="1577472" cy="57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789974" y="959724"/>
            <a:ext cx="1674358" cy="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02972" y="1271417"/>
            <a:ext cx="1577472" cy="40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2972" y="1675388"/>
            <a:ext cx="1577472" cy="40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24" idx="1"/>
          </p:cNvCxnSpPr>
          <p:nvPr/>
        </p:nvCxnSpPr>
        <p:spPr>
          <a:xfrm flipV="1">
            <a:off x="4789974" y="1917330"/>
            <a:ext cx="1655298" cy="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02972" y="2077363"/>
            <a:ext cx="1577472" cy="434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2972" y="2512102"/>
            <a:ext cx="1577472" cy="422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02972" y="2935745"/>
            <a:ext cx="1577472" cy="42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02972" y="3354329"/>
            <a:ext cx="1577472" cy="40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2972" y="3764977"/>
            <a:ext cx="1577472" cy="42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2972" y="4190377"/>
            <a:ext cx="1577472" cy="403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98231"/>
              </p:ext>
            </p:extLst>
          </p:nvPr>
        </p:nvGraphicFramePr>
        <p:xfrm>
          <a:off x="6445272" y="805031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58125"/>
              </p:ext>
            </p:extLst>
          </p:nvPr>
        </p:nvGraphicFramePr>
        <p:xfrm>
          <a:off x="6445272" y="1294211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22016"/>
              </p:ext>
            </p:extLst>
          </p:nvPr>
        </p:nvGraphicFramePr>
        <p:xfrm>
          <a:off x="6445272" y="1787790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21718"/>
              </p:ext>
            </p:extLst>
          </p:nvPr>
        </p:nvGraphicFramePr>
        <p:xfrm>
          <a:off x="6445272" y="2277699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48923"/>
              </p:ext>
            </p:extLst>
          </p:nvPr>
        </p:nvGraphicFramePr>
        <p:xfrm>
          <a:off x="6445272" y="2750942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28481"/>
              </p:ext>
            </p:extLst>
          </p:nvPr>
        </p:nvGraphicFramePr>
        <p:xfrm>
          <a:off x="6445272" y="3245733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36946"/>
              </p:ext>
            </p:extLst>
          </p:nvPr>
        </p:nvGraphicFramePr>
        <p:xfrm>
          <a:off x="6445272" y="3739981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58660"/>
              </p:ext>
            </p:extLst>
          </p:nvPr>
        </p:nvGraphicFramePr>
        <p:xfrm>
          <a:off x="6445266" y="4180719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84445"/>
              </p:ext>
            </p:extLst>
          </p:nvPr>
        </p:nvGraphicFramePr>
        <p:xfrm>
          <a:off x="6445284" y="4653182"/>
          <a:ext cx="4177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5">
                  <a:extLst>
                    <a:ext uri="{9D8B030D-6E8A-4147-A177-3AD203B41FA5}">
                      <a16:colId xmlns:a16="http://schemas.microsoft.com/office/drawing/2014/main" val="2292321677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722831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998774220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999249965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288859831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4043677504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2567682539"/>
                    </a:ext>
                  </a:extLst>
                </a:gridCol>
                <a:gridCol w="522225">
                  <a:extLst>
                    <a:ext uri="{9D8B030D-6E8A-4147-A177-3AD203B41FA5}">
                      <a16:colId xmlns:a16="http://schemas.microsoft.com/office/drawing/2014/main" val="303378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68755"/>
                  </a:ext>
                </a:extLst>
              </a:tr>
            </a:tbl>
          </a:graphicData>
        </a:graphic>
      </p:graphicFrame>
      <p:cxnSp>
        <p:nvCxnSpPr>
          <p:cNvPr id="31" name="꺾인 연결선 30"/>
          <p:cNvCxnSpPr>
            <a:stCxn id="13" idx="3"/>
            <a:endCxn id="23" idx="1"/>
          </p:cNvCxnSpPr>
          <p:nvPr/>
        </p:nvCxnSpPr>
        <p:spPr>
          <a:xfrm flipV="1">
            <a:off x="4780444" y="1423751"/>
            <a:ext cx="1664828" cy="49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6" idx="3"/>
            <a:endCxn id="25" idx="1"/>
          </p:cNvCxnSpPr>
          <p:nvPr/>
        </p:nvCxnSpPr>
        <p:spPr>
          <a:xfrm>
            <a:off x="4780444" y="2294722"/>
            <a:ext cx="1664828" cy="112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7" idx="3"/>
            <a:endCxn id="26" idx="1"/>
          </p:cNvCxnSpPr>
          <p:nvPr/>
        </p:nvCxnSpPr>
        <p:spPr>
          <a:xfrm>
            <a:off x="4780444" y="2723592"/>
            <a:ext cx="1664828" cy="156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7" idx="1"/>
          </p:cNvCxnSpPr>
          <p:nvPr/>
        </p:nvCxnSpPr>
        <p:spPr>
          <a:xfrm>
            <a:off x="4789974" y="3136539"/>
            <a:ext cx="1655298" cy="238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28" idx="1"/>
          </p:cNvCxnSpPr>
          <p:nvPr/>
        </p:nvCxnSpPr>
        <p:spPr>
          <a:xfrm>
            <a:off x="4780444" y="3558944"/>
            <a:ext cx="1664828" cy="310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9" idx="1"/>
          </p:cNvCxnSpPr>
          <p:nvPr/>
        </p:nvCxnSpPr>
        <p:spPr>
          <a:xfrm>
            <a:off x="4789974" y="3968152"/>
            <a:ext cx="1655292" cy="34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1" idx="3"/>
            <a:endCxn id="30" idx="1"/>
          </p:cNvCxnSpPr>
          <p:nvPr/>
        </p:nvCxnSpPr>
        <p:spPr>
          <a:xfrm>
            <a:off x="4780444" y="4392363"/>
            <a:ext cx="1664840" cy="39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46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30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2399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6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Problem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07" y="1233239"/>
            <a:ext cx="3494233" cy="40236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40" y="1297439"/>
            <a:ext cx="4023160" cy="38539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8700" y="3399662"/>
            <a:ext cx="1310640" cy="2503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1640" y="1292276"/>
            <a:ext cx="1226720" cy="22410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9118" y="2485738"/>
            <a:ext cx="3362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Clear Button Push	 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Clear 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Why?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Always </a:t>
            </a:r>
            <a:r>
              <a:rPr lang="ko-KR" altLang="en-US" dirty="0">
                <a:sym typeface="Wingdings" panose="05000000000000000000" pitchFamily="2" charset="2"/>
              </a:rPr>
              <a:t>구문 실행 </a:t>
            </a:r>
            <a:r>
              <a:rPr lang="en-US" altLang="ko-KR" dirty="0">
                <a:sym typeface="Wingdings" panose="05000000000000000000" pitchFamily="2" charset="2"/>
              </a:rPr>
              <a:t> 1 sec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437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6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Solution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78" y="1217181"/>
            <a:ext cx="3279039" cy="41518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8624" y="3457764"/>
            <a:ext cx="1338294" cy="47234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17" y="1083958"/>
            <a:ext cx="3274167" cy="4644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3883" y="2221367"/>
            <a:ext cx="4768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Always </a:t>
            </a:r>
            <a:r>
              <a:rPr lang="ko-KR" altLang="en-US" dirty="0">
                <a:sym typeface="Wingdings" panose="05000000000000000000" pitchFamily="2" charset="2"/>
              </a:rPr>
              <a:t>구문 실행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Always </a:t>
            </a:r>
            <a:r>
              <a:rPr lang="ko-KR" altLang="en-US" dirty="0">
                <a:sym typeface="Wingdings" panose="05000000000000000000" pitchFamily="2" charset="2"/>
              </a:rPr>
              <a:t>구문 안에 있는 값의 변화 시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Clear Button Push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Clear 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82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Problem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으로 구부러진 화살표 22"/>
          <p:cNvSpPr/>
          <p:nvPr/>
        </p:nvSpPr>
        <p:spPr>
          <a:xfrm>
            <a:off x="7273025" y="2592060"/>
            <a:ext cx="612000" cy="829051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7267184" y="3417798"/>
            <a:ext cx="612000" cy="835677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왼쪽으로 구부러진 화살표 25"/>
          <p:cNvSpPr/>
          <p:nvPr/>
        </p:nvSpPr>
        <p:spPr>
          <a:xfrm>
            <a:off x="7273025" y="4253475"/>
            <a:ext cx="635841" cy="8290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6" y="966539"/>
            <a:ext cx="5753903" cy="5532765"/>
          </a:xfrm>
          <a:prstGeom prst="rect">
            <a:avLst/>
          </a:prstGeom>
        </p:spPr>
      </p:pic>
      <p:sp>
        <p:nvSpPr>
          <p:cNvPr id="29" name="오른쪽으로 구부러진 화살표 28"/>
          <p:cNvSpPr/>
          <p:nvPr/>
        </p:nvSpPr>
        <p:spPr>
          <a:xfrm rot="10800000">
            <a:off x="5357132" y="2434043"/>
            <a:ext cx="1080000" cy="3445597"/>
          </a:xfrm>
          <a:prstGeom prst="curv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4230" y="591163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sec : </a:t>
            </a:r>
            <a:r>
              <a:rPr lang="ko-KR" altLang="en-US" dirty="0"/>
              <a:t>정상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41881" y="354825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hour : 1ms </a:t>
            </a:r>
            <a:r>
              <a:rPr lang="ko-KR" altLang="en-US" dirty="0"/>
              <a:t>지연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1880" y="438512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hour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0 : 1ms </a:t>
            </a:r>
            <a:r>
              <a:rPr lang="ko-KR" altLang="en-US" dirty="0"/>
              <a:t>지연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84821" y="276048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min : 1ms </a:t>
            </a:r>
            <a:r>
              <a:rPr lang="ko-KR" altLang="en-US" dirty="0"/>
              <a:t>지연</a:t>
            </a:r>
          </a:p>
        </p:txBody>
      </p:sp>
    </p:spTree>
    <p:extLst>
      <p:ext uri="{BB962C8B-B14F-4D97-AF65-F5344CB8AC3E}">
        <p14:creationId xmlns:p14="http://schemas.microsoft.com/office/powerpoint/2010/main" val="196039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Problem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9" y="566429"/>
            <a:ext cx="6909875" cy="151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9" y="2139983"/>
            <a:ext cx="6909875" cy="151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1" y="3673976"/>
            <a:ext cx="6865363" cy="151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91" y="5247530"/>
            <a:ext cx="6861213" cy="151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3088" y="2720364"/>
            <a:ext cx="47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min : Tick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밀려서 </a:t>
            </a:r>
            <a:r>
              <a:rPr lang="en-US" altLang="ko-KR" dirty="0"/>
              <a:t>1ms </a:t>
            </a:r>
            <a:r>
              <a:rPr lang="ko-KR" altLang="en-US" dirty="0"/>
              <a:t>지연 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93605" y="2961203"/>
            <a:ext cx="2004414" cy="49050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623" y="4487555"/>
            <a:ext cx="2486341" cy="6355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61883" y="5999555"/>
            <a:ext cx="2917804" cy="6858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7208" y="4245310"/>
            <a:ext cx="488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hour : Tick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밀려서 </a:t>
            </a:r>
            <a:r>
              <a:rPr lang="en-US" altLang="ko-KR" dirty="0"/>
              <a:t>2ms </a:t>
            </a:r>
            <a:r>
              <a:rPr lang="ko-KR" altLang="en-US" dirty="0"/>
              <a:t>지연 발생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07208" y="5814889"/>
            <a:ext cx="465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hour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0 : Tick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밀려서 </a:t>
            </a:r>
            <a:r>
              <a:rPr lang="en-US" altLang="ko-KR" dirty="0"/>
              <a:t>3ms </a:t>
            </a:r>
            <a:r>
              <a:rPr lang="ko-KR" altLang="en-US" dirty="0"/>
              <a:t>지연 발생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088" y="123167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sec : </a:t>
            </a:r>
            <a:r>
              <a:rPr lang="ko-KR" altLang="en-US" dirty="0"/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1323278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5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Solution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8" y="966539"/>
            <a:ext cx="5830114" cy="5696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9205" y="5822905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Hour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으로 바뀌어도 </a:t>
            </a:r>
            <a:r>
              <a:rPr lang="en-US" altLang="ko-KR" dirty="0"/>
              <a:t>tick</a:t>
            </a:r>
            <a:r>
              <a:rPr lang="ko-KR" altLang="en-US" dirty="0"/>
              <a:t>이 밀리지 않음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3737" y="1653615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ms_reg</a:t>
            </a:r>
            <a:r>
              <a:rPr lang="en-US" altLang="ko-KR" dirty="0"/>
              <a:t> == 99) </a:t>
            </a:r>
            <a:r>
              <a:rPr lang="ko-KR" altLang="en-US" dirty="0"/>
              <a:t>문 안에</a:t>
            </a:r>
            <a:endParaRPr lang="en-US" altLang="ko-KR" dirty="0"/>
          </a:p>
          <a:p>
            <a:r>
              <a:rPr lang="en-US" altLang="ko-KR" dirty="0"/>
              <a:t>Sec, min, hour</a:t>
            </a:r>
            <a:r>
              <a:rPr lang="ko-KR" altLang="en-US" dirty="0"/>
              <a:t>의 조건을 </a:t>
            </a:r>
            <a:endParaRPr lang="en-US" altLang="ko-KR" dirty="0"/>
          </a:p>
          <a:p>
            <a:r>
              <a:rPr lang="ko-KR" altLang="en-US" dirty="0"/>
              <a:t>모두 설정하여 지연을 방지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41053" y="4677865"/>
            <a:ext cx="2004414" cy="49050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70" y="3864465"/>
            <a:ext cx="5684768" cy="182201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672844" y="1872964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326827" y="5822905"/>
            <a:ext cx="702378" cy="3519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70749" y="4775471"/>
            <a:ext cx="3455082" cy="7722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54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6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Problem &amp; Solution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7" y="1411293"/>
            <a:ext cx="5508983" cy="32753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35199" y="3048963"/>
            <a:ext cx="3992709" cy="327837"/>
          </a:xfrm>
          <a:prstGeom prst="rect">
            <a:avLst/>
          </a:prstGeom>
          <a:noFill/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3378" y="78187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80" y="1339225"/>
            <a:ext cx="5124450" cy="34194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80730" y="2733708"/>
            <a:ext cx="3236524" cy="499024"/>
          </a:xfrm>
          <a:prstGeom prst="rect">
            <a:avLst/>
          </a:prstGeom>
          <a:noFill/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80730" y="3477533"/>
            <a:ext cx="4201324" cy="295200"/>
          </a:xfrm>
          <a:prstGeom prst="rect">
            <a:avLst/>
          </a:prstGeom>
          <a:noFill/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591438" y="1151205"/>
            <a:ext cx="5629362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02578" y="7707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Soultion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460638" y="1140074"/>
            <a:ext cx="5629362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11" y="4177503"/>
            <a:ext cx="2033747" cy="17394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896" y="4250952"/>
            <a:ext cx="1965210" cy="1708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438" y="4946721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</a:t>
            </a:r>
            <a:r>
              <a:rPr lang="ko-KR" altLang="en-US" dirty="0"/>
              <a:t>가 그림에서 같이 총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같은 값이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들어가는 상황 발생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256" y="5047217"/>
            <a:ext cx="31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</a:t>
            </a:r>
            <a:r>
              <a:rPr lang="ko-KR" altLang="en-US" dirty="0"/>
              <a:t>가 그림에서 같이 총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algn="ctr"/>
            <a:r>
              <a:rPr lang="ko-KR" altLang="en-US" dirty="0"/>
              <a:t>들어가는 상황으로 변경</a:t>
            </a:r>
          </a:p>
        </p:txBody>
      </p:sp>
    </p:spTree>
    <p:extLst>
      <p:ext uri="{BB962C8B-B14F-4D97-AF65-F5344CB8AC3E}">
        <p14:creationId xmlns:p14="http://schemas.microsoft.com/office/powerpoint/2010/main" val="305212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6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3672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</a:rPr>
              <a:t>Conclusion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519531" y="783347"/>
            <a:ext cx="11266867" cy="1423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9533" y="3529214"/>
            <a:ext cx="11266865" cy="14627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532" y="2177389"/>
            <a:ext cx="11266866" cy="1351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9534" y="4960887"/>
            <a:ext cx="11266865" cy="1288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06691" y="1282937"/>
            <a:ext cx="1107994" cy="4482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박진홍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3066" y="912191"/>
            <a:ext cx="91657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병렬 처리와 클럭 타이밍 제어를 하는 것이 흥미로웠다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그 과정에서 블록 구문과 </a:t>
            </a:r>
            <a:r>
              <a:rPr lang="ko-KR" altLang="en-US" sz="1600" spc="-15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논블록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 구문을 구분하는 것과 각 구문에 따라 </a:t>
            </a:r>
            <a:r>
              <a:rPr lang="ko-KR" altLang="en-US" sz="1600" spc="-15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엣지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 신호와 레벨 신호에 따라 동작을 구현시키는 것이 쉽지 않았다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또한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시뮬레이션 과정이 시간이 오래 걸렸지만 실제 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HW 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동작보다 더 </a:t>
            </a:r>
            <a:r>
              <a:rPr lang="ko-KR" altLang="en-US" sz="1600" spc="-15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디테일한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 신호 변화를 관찰할 수 있어서 유익했다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3066" y="3806731"/>
            <a:ext cx="9057734" cy="78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latin typeface="Times New Roman" panose="02020603050405020304" pitchFamily="18" charset="0"/>
              </a:rPr>
              <a:t>시스템은 </a:t>
            </a:r>
            <a:r>
              <a:rPr lang="en-US" altLang="ko-KR" sz="1600" spc="-150" dirty="0" err="1">
                <a:latin typeface="Times New Roman" panose="02020603050405020304" pitchFamily="18" charset="0"/>
              </a:rPr>
              <a:t>Clk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에 의해 동작하게 되고 </a:t>
            </a:r>
            <a:r>
              <a:rPr lang="en-US" altLang="ko-KR" sz="1600" spc="-150" dirty="0" err="1">
                <a:latin typeface="Times New Roman" panose="02020603050405020304" pitchFamily="18" charset="0"/>
              </a:rPr>
              <a:t>Clk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 신호를 내가 원하는 데로 조절하여 사용 할 수도 있고 그에 따라 내가 원하는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Clock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에서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1ms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마다 </a:t>
            </a:r>
            <a:r>
              <a:rPr lang="en-US" altLang="ko-KR" sz="1600" spc="-15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ms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가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Up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되는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 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동작과 </a:t>
            </a:r>
            <a:r>
              <a:rPr lang="en-US" altLang="ko-KR" sz="1600" spc="-150" dirty="0" err="1">
                <a:latin typeface="Times New Roman" panose="02020603050405020304" pitchFamily="18" charset="0"/>
              </a:rPr>
              <a:t>StopWatch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에서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1s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마다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sec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가 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Up</a:t>
            </a:r>
            <a:r>
              <a:rPr lang="ko-KR" altLang="en-US" sz="1600" spc="-150" dirty="0">
                <a:latin typeface="Times New Roman" panose="02020603050405020304" pitchFamily="18" charset="0"/>
              </a:rPr>
              <a:t>되는 동작을 만들 수가 있다</a:t>
            </a:r>
            <a:r>
              <a:rPr lang="en-US" altLang="ko-KR" sz="1600" spc="-15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3066" y="2354159"/>
            <a:ext cx="9057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UART_RX 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통신을 할 때 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ASM Chart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의 중요성을 알게 되었고 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test bench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작성 과정에서 클락 신호의 정확한 타이밍을 설정하고 데이터 비트를 올바르게 수신하기위한 설정 조절이 힘들지만 </a:t>
            </a:r>
            <a:r>
              <a:rPr lang="ko-KR" altLang="en-US" sz="1600" spc="-15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재밋던</a:t>
            </a:r>
            <a:r>
              <a:rPr lang="ko-KR" altLang="en-US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spc="-15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경험이였다</a:t>
            </a:r>
            <a:r>
              <a:rPr lang="en-US" altLang="ko-KR" sz="1600" spc="-15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ko-KR" altLang="en-US" sz="1600" spc="-15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906691" y="4038253"/>
            <a:ext cx="1107994" cy="4446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김선현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906691" y="5411344"/>
            <a:ext cx="110799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김민지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906691" y="2564549"/>
            <a:ext cx="1107994" cy="4476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김재현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3067" y="5187237"/>
            <a:ext cx="897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ContorlUnit</a:t>
            </a:r>
            <a:r>
              <a:rPr lang="en-US" altLang="ko-KR" sz="1600" dirty="0"/>
              <a:t> Module</a:t>
            </a:r>
            <a:r>
              <a:rPr lang="ko-KR" altLang="en-US" sz="1600" dirty="0"/>
              <a:t>을 설계 할 때 하나의 </a:t>
            </a:r>
            <a:r>
              <a:rPr lang="en-US" altLang="ko-KR" sz="1600" dirty="0"/>
              <a:t>Module</a:t>
            </a:r>
            <a:r>
              <a:rPr lang="ko-KR" altLang="en-US" sz="1600" dirty="0"/>
              <a:t>로만 </a:t>
            </a:r>
            <a:r>
              <a:rPr lang="en-US" altLang="ko-KR" sz="1600" dirty="0"/>
              <a:t>Code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작성하는 것이 아니라 구성한 </a:t>
            </a:r>
            <a:r>
              <a:rPr lang="en-US" altLang="ko-KR" sz="1600" dirty="0"/>
              <a:t>FSM</a:t>
            </a:r>
            <a:r>
              <a:rPr lang="ko-KR" altLang="en-US" sz="1600" dirty="0"/>
              <a:t>과 </a:t>
            </a:r>
            <a:r>
              <a:rPr lang="en-US" altLang="ko-KR" sz="1600" dirty="0"/>
              <a:t>ASM Chart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Mode, Clock, Stop Watch </a:t>
            </a:r>
            <a:r>
              <a:rPr lang="ko-KR" altLang="en-US" sz="1600" dirty="0"/>
              <a:t>각각의 </a:t>
            </a:r>
            <a:r>
              <a:rPr lang="en-US" altLang="ko-KR" sz="1600" dirty="0"/>
              <a:t>Module</a:t>
            </a:r>
            <a:r>
              <a:rPr lang="ko-KR" altLang="en-US" sz="1600" dirty="0"/>
              <a:t>의 </a:t>
            </a:r>
            <a:r>
              <a:rPr lang="en-US" altLang="ko-KR" sz="1600" dirty="0"/>
              <a:t>Code</a:t>
            </a:r>
            <a:r>
              <a:rPr lang="ko-KR" altLang="en-US" sz="1600" dirty="0"/>
              <a:t>를 작성하는 것이 </a:t>
            </a:r>
            <a:r>
              <a:rPr lang="en-US" altLang="ko-KR" sz="1600" dirty="0"/>
              <a:t>Code</a:t>
            </a:r>
            <a:r>
              <a:rPr lang="ko-KR" altLang="en-US" sz="1600" dirty="0"/>
              <a:t>를 수정하는 것에 있어 편하다는 것을 느낄 수 있었다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8183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earch.pstatic.net/sunny/?src=https%3A%2F%2Fi.pinimg.com%2Foriginals%2Ff1%2F0e%2Fa9%2Ff10ea92cdbec1abb7b7bd24ab6a8ebc6.jpg&amp;type=sc960_83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1" y="1875438"/>
            <a:ext cx="3556321" cy="35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earch.pstatic.net/sunny/?src=https%3A%2F%2Fi.pinimg.com%2F736x%2Fad%2F86%2F33%2Fad86330428a62c67688225314a884777.jpg&amp;type=sc960_83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"/>
          <a:stretch/>
        </p:blipFill>
        <p:spPr bwMode="auto">
          <a:xfrm>
            <a:off x="7923857" y="1800884"/>
            <a:ext cx="3556319" cy="344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1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2444645" cy="44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Project goal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232BE4-4014-4244-D45C-56D05D7382E6}"/>
              </a:ext>
            </a:extLst>
          </p:cNvPr>
          <p:cNvSpPr/>
          <p:nvPr/>
        </p:nvSpPr>
        <p:spPr>
          <a:xfrm>
            <a:off x="3725333" y="1200720"/>
            <a:ext cx="489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/>
              <a:t>Using the FPGA board</a:t>
            </a:r>
          </a:p>
          <a:p>
            <a:pPr algn="ctr">
              <a:defRPr/>
            </a:pPr>
            <a:r>
              <a:rPr lang="en-US" altLang="ko-KR" sz="3600" b="1" dirty="0"/>
              <a:t>Clock &amp; </a:t>
            </a:r>
            <a:r>
              <a:rPr lang="en-US" altLang="ko-KR" sz="3600" b="1" dirty="0" err="1"/>
              <a:t>StopWatch</a:t>
            </a:r>
            <a:r>
              <a:rPr lang="en-US" altLang="ko-KR" sz="3600" b="1" dirty="0"/>
              <a:t> </a:t>
            </a:r>
          </a:p>
        </p:txBody>
      </p:sp>
      <p:sp>
        <p:nvSpPr>
          <p:cNvPr id="3" name="왼쪽/오른쪽 화살표 2"/>
          <p:cNvSpPr/>
          <p:nvPr/>
        </p:nvSpPr>
        <p:spPr>
          <a:xfrm>
            <a:off x="4894993" y="3193372"/>
            <a:ext cx="2500975" cy="920455"/>
          </a:xfrm>
          <a:prstGeom prst="left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688" y="104764"/>
            <a:ext cx="3740045" cy="44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Program &amp; Tool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26638" y="1451701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6636" y="942300"/>
            <a:ext cx="335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01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526638" y="1555735"/>
            <a:ext cx="335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Tool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26636" y="2021407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6635" y="5302614"/>
            <a:ext cx="335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+mj-lt"/>
                <a:ea typeface="KoPubWorld돋움체 Medium"/>
                <a:cs typeface="KoPubWorld돋움체 Medium"/>
              </a:rPr>
              <a:t>■</a:t>
            </a:r>
            <a:r>
              <a:rPr lang="ko-KR" altLang="en-US" dirty="0">
                <a:latin typeface="+mj-lt"/>
                <a:ea typeface="KoPubWorld돋움체 Medium"/>
                <a:cs typeface="KoPubWorld돋움체 Medium"/>
              </a:rPr>
              <a:t> </a:t>
            </a:r>
            <a:r>
              <a:rPr lang="en-US" altLang="ko-KR" b="1" dirty="0" err="1"/>
              <a:t>xilinx</a:t>
            </a:r>
            <a:r>
              <a:rPr lang="en-US" altLang="ko-KR" b="1" dirty="0"/>
              <a:t> </a:t>
            </a:r>
            <a:r>
              <a:rPr lang="en-US" altLang="ko-KR" b="1" dirty="0" err="1"/>
              <a:t>vivado</a:t>
            </a:r>
            <a:r>
              <a:rPr lang="en-US" altLang="ko-KR" b="1" dirty="0"/>
              <a:t> 2020.2</a:t>
            </a:r>
            <a:endParaRPr lang="ko-KR" altLang="en-US" b="1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280986" y="1451701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80984" y="942300"/>
            <a:ext cx="335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02</a:t>
            </a:r>
            <a:endParaRPr lang="ko-KR" altLang="en-US" b="1"/>
          </a:p>
        </p:txBody>
      </p:sp>
      <p:sp>
        <p:nvSpPr>
          <p:cNvPr id="50" name="TextBox 49"/>
          <p:cNvSpPr txBox="1"/>
          <p:nvPr/>
        </p:nvSpPr>
        <p:spPr>
          <a:xfrm>
            <a:off x="4280986" y="1555735"/>
            <a:ext cx="335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Board</a:t>
            </a:r>
            <a:endParaRPr lang="ko-KR" altLang="en-US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4280984" y="2021407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80984" y="5284017"/>
            <a:ext cx="335897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atin typeface="+mj-lt"/>
                <a:ea typeface="KoPubWorld돋움체 Medium"/>
                <a:cs typeface="KoPubWorld돋움체 Medium"/>
              </a:rPr>
              <a:t>■</a:t>
            </a:r>
            <a:r>
              <a:rPr lang="ko-KR" altLang="en-US" dirty="0">
                <a:latin typeface="+mj-lt"/>
                <a:ea typeface="KoPubWorld돋움체 Medium"/>
                <a:cs typeface="KoPubWorld돋움체 Medium"/>
              </a:rPr>
              <a:t> </a:t>
            </a:r>
            <a:r>
              <a:rPr lang="en-US" altLang="ko-KR" dirty="0">
                <a:latin typeface="+mj-lt"/>
                <a:ea typeface="KoPubWorld돋움체 Medium"/>
                <a:cs typeface="KoPubWorld돋움체 Medium"/>
              </a:rPr>
              <a:t>Basys3</a:t>
            </a:r>
            <a:endParaRPr lang="en-US" altLang="ko-KR" sz="1600" dirty="0">
              <a:latin typeface="+mj-lt"/>
              <a:ea typeface="KoPubWorld돋움체 Medium"/>
              <a:cs typeface="KoPubWorld돋움체 Medi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71792" y="6349023"/>
            <a:ext cx="2743200" cy="365125"/>
          </a:xfrm>
        </p:spPr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cxnSp>
        <p:nvCxnSpPr>
          <p:cNvPr id="4106" name="직선 연결선 47"/>
          <p:cNvCxnSpPr/>
          <p:nvPr/>
        </p:nvCxnSpPr>
        <p:spPr>
          <a:xfrm>
            <a:off x="8035335" y="1462145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8"/>
          <p:cNvSpPr txBox="1"/>
          <p:nvPr/>
        </p:nvSpPr>
        <p:spPr>
          <a:xfrm>
            <a:off x="8035333" y="952743"/>
            <a:ext cx="3358974" cy="365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03</a:t>
            </a:r>
          </a:p>
        </p:txBody>
      </p:sp>
      <p:sp>
        <p:nvSpPr>
          <p:cNvPr id="4108" name="TextBox 49"/>
          <p:cNvSpPr txBox="1"/>
          <p:nvPr/>
        </p:nvSpPr>
        <p:spPr>
          <a:xfrm>
            <a:off x="8035335" y="1566179"/>
            <a:ext cx="3358972" cy="36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err="1"/>
              <a:t>ComportMaster</a:t>
            </a:r>
            <a:endParaRPr lang="en-US" altLang="ko-KR" b="1" dirty="0"/>
          </a:p>
        </p:txBody>
      </p:sp>
      <p:cxnSp>
        <p:nvCxnSpPr>
          <p:cNvPr id="4109" name="직선 연결선 50"/>
          <p:cNvCxnSpPr/>
          <p:nvPr/>
        </p:nvCxnSpPr>
        <p:spPr>
          <a:xfrm>
            <a:off x="8035333" y="2031851"/>
            <a:ext cx="3358973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TextBox 51"/>
          <p:cNvSpPr txBox="1"/>
          <p:nvPr/>
        </p:nvSpPr>
        <p:spPr>
          <a:xfrm>
            <a:off x="8035332" y="5294460"/>
            <a:ext cx="3358974" cy="50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>
                <a:latin typeface="+mj-lt"/>
                <a:ea typeface="KoPubWorld돋움체 Medium"/>
                <a:cs typeface="KoPubWorld돋움체 Medium"/>
              </a:rPr>
              <a:t>■</a:t>
            </a:r>
            <a:r>
              <a:rPr lang="ko-KR" altLang="en-US">
                <a:latin typeface="+mj-lt"/>
                <a:ea typeface="KoPubWorld돋움체 Medium"/>
                <a:cs typeface="KoPubWorld돋움체 Medium"/>
              </a:rPr>
              <a:t> </a:t>
            </a:r>
            <a:r>
              <a:rPr lang="en-US" altLang="ko-KR">
                <a:latin typeface="+mj-lt"/>
                <a:ea typeface="KoPubWorld돋움체 Medium"/>
                <a:cs typeface="KoPubWorld돋움체 Medium"/>
              </a:rPr>
              <a:t>Uart Program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1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050" name="Picture 2" descr="Xilinx Vivado - maker-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6" y="2793889"/>
            <a:ext cx="3488252" cy="162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ys 3 with AMD Artix 7 FPGA Boar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96" y="2555868"/>
            <a:ext cx="2905548" cy="21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ortMaster 설치 파일 – WITHROBO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15" y="2610598"/>
            <a:ext cx="2890407" cy="20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1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2444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Project Action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www.xilinx.com/content/dam/xilinx/imgs/prime/Basys3-Xilinx-1000x75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1571" y="1348754"/>
            <a:ext cx="1804603" cy="14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4020897" y="1879939"/>
            <a:ext cx="8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5603495" y="1902110"/>
            <a:ext cx="133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1861439" y="1763610"/>
            <a:ext cx="119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Set </a:t>
            </a:r>
          </a:p>
          <a:p>
            <a:r>
              <a:rPr lang="en-US" altLang="ko-KR" dirty="0"/>
              <a:t>Minute 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2672782" y="808987"/>
            <a:ext cx="340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 Set Hour up/Clock Change</a:t>
            </a:r>
          </a:p>
          <a:p>
            <a:endParaRPr lang="en-US" altLang="ko-KR" dirty="0"/>
          </a:p>
        </p:txBody>
      </p:sp>
      <p:pic>
        <p:nvPicPr>
          <p:cNvPr id="26" name="Picture 2" descr="https://www.xilinx.com/content/dam/xilinx/imgs/prime/Basys3-Xilinx-1000x755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78136" y="1348751"/>
            <a:ext cx="1804603" cy="14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4993930" y="1989711"/>
            <a:ext cx="647292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058933" y="1989711"/>
            <a:ext cx="647292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4234646" y="1211689"/>
            <a:ext cx="278454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5641222" y="2413317"/>
            <a:ext cx="72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20202"/>
                </a:solidFill>
              </a:rPr>
              <a:t>Reset</a:t>
            </a:r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8290464" y="1999457"/>
            <a:ext cx="647292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10256309" y="1999457"/>
            <a:ext cx="647292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7165900" y="1773356"/>
            <a:ext cx="119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Stopwatch Clear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10903601" y="1791939"/>
            <a:ext cx="119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Stopwatch Run/Stop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3382578" y="3180107"/>
            <a:ext cx="20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&lt;CLOCK MODE&gt;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8302575" y="3199368"/>
            <a:ext cx="26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&lt;STOP WATCH MODE&gt;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202979" y="2108505"/>
            <a:ext cx="148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BUTTON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410161" y="4810325"/>
            <a:ext cx="10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UART</a:t>
            </a:r>
          </a:p>
        </p:txBody>
      </p:sp>
      <p:graphicFrame>
        <p:nvGraphicFramePr>
          <p:cNvPr id="3082" name="표 3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16178"/>
              </p:ext>
            </p:extLst>
          </p:nvPr>
        </p:nvGraphicFramePr>
        <p:xfrm>
          <a:off x="2681784" y="4135102"/>
          <a:ext cx="81559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06">
                  <a:extLst>
                    <a:ext uri="{9D8B030D-6E8A-4147-A177-3AD203B41FA5}">
                      <a16:colId xmlns:a16="http://schemas.microsoft.com/office/drawing/2014/main" val="830540795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4292897603"/>
                    </a:ext>
                  </a:extLst>
                </a:gridCol>
                <a:gridCol w="3455933">
                  <a:extLst>
                    <a:ext uri="{9D8B030D-6E8A-4147-A177-3AD203B41FA5}">
                      <a16:colId xmlns:a16="http://schemas.microsoft.com/office/drawing/2014/main" val="3483188035"/>
                    </a:ext>
                  </a:extLst>
                </a:gridCol>
              </a:tblGrid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MODE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CLOCK MODE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STOPWATCH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01565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변경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1042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Clock Change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Stop</a:t>
                      </a:r>
                      <a:r>
                        <a:rPr lang="en-US" altLang="ko-KR" sz="1400" baseline="0" dirty="0"/>
                        <a:t>watch Clear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86665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Stop</a:t>
                      </a:r>
                      <a:r>
                        <a:rPr lang="en-US" altLang="ko-KR" sz="1400" baseline="0" dirty="0"/>
                        <a:t>watch Run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45750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Clock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Stop</a:t>
                      </a:r>
                      <a:r>
                        <a:rPr lang="en-US" altLang="ko-KR" sz="1400" baseline="0" dirty="0"/>
                        <a:t>watch Stop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4569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Clock Set Minute 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786"/>
                  </a:ext>
                </a:extLst>
              </a:tr>
              <a:tr h="169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Clock Set Hour 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69918"/>
                  </a:ext>
                </a:extLst>
              </a:tr>
            </a:tbl>
          </a:graphicData>
        </a:graphic>
      </p:graphicFrame>
      <p:cxnSp>
        <p:nvCxnSpPr>
          <p:cNvPr id="3084" name="직선 연결선 3083"/>
          <p:cNvCxnSpPr/>
          <p:nvPr/>
        </p:nvCxnSpPr>
        <p:spPr>
          <a:xfrm>
            <a:off x="1765766" y="796289"/>
            <a:ext cx="6816" cy="277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772582" y="3829678"/>
            <a:ext cx="0" cy="287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오른쪽 화살표 87"/>
          <p:cNvSpPr/>
          <p:nvPr/>
        </p:nvSpPr>
        <p:spPr>
          <a:xfrm>
            <a:off x="4515666" y="2484457"/>
            <a:ext cx="1132891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10903601" y="2443554"/>
            <a:ext cx="72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20202"/>
                </a:solidFill>
              </a:rPr>
              <a:t>Reset</a:t>
            </a:r>
          </a:p>
        </p:txBody>
      </p:sp>
      <p:sp>
        <p:nvSpPr>
          <p:cNvPr id="90" name="오른쪽 화살표 89"/>
          <p:cNvSpPr/>
          <p:nvPr/>
        </p:nvSpPr>
        <p:spPr>
          <a:xfrm>
            <a:off x="9778045" y="2514694"/>
            <a:ext cx="1132891" cy="194131"/>
          </a:xfrm>
          <a:prstGeom prst="rightArrow">
            <a:avLst>
              <a:gd name="adj1" fmla="val 4742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CBC8B8-3022-273D-E284-965FDB2D86CA}"/>
              </a:ext>
            </a:extLst>
          </p:cNvPr>
          <p:cNvSpPr txBox="1"/>
          <p:nvPr/>
        </p:nvSpPr>
        <p:spPr>
          <a:xfrm>
            <a:off x="9213314" y="1879155"/>
            <a:ext cx="80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37049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41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2444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Top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61069" y="5323185"/>
            <a:ext cx="953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Uart</a:t>
            </a:r>
            <a:r>
              <a:rPr lang="ko-KR" altLang="en-US" dirty="0"/>
              <a:t>를 통하여 입력을 받음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입력 받은 값에 따라 </a:t>
            </a:r>
            <a:r>
              <a:rPr lang="en-US" altLang="ko-KR" dirty="0" err="1">
                <a:sym typeface="Wingdings" panose="05000000000000000000" pitchFamily="2" charset="2"/>
              </a:rPr>
              <a:t>ControlUnit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Enable </a:t>
            </a:r>
            <a:r>
              <a:rPr lang="ko-KR" altLang="en-US" dirty="0">
                <a:sym typeface="Wingdings" panose="05000000000000000000" pitchFamily="2" charset="2"/>
              </a:rPr>
              <a:t>신호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DataUnit</a:t>
            </a:r>
            <a:r>
              <a:rPr lang="ko-KR" altLang="en-US" dirty="0">
                <a:sym typeface="Wingdings" panose="05000000000000000000" pitchFamily="2" charset="2"/>
              </a:rPr>
              <a:t>에서</a:t>
            </a:r>
            <a:r>
              <a:rPr lang="en-US" altLang="ko-KR" dirty="0">
                <a:sym typeface="Wingdings" panose="05000000000000000000" pitchFamily="2" charset="2"/>
              </a:rPr>
              <a:t> Enable </a:t>
            </a:r>
            <a:r>
              <a:rPr lang="ko-KR" altLang="en-US" dirty="0">
                <a:sym typeface="Wingdings" panose="05000000000000000000" pitchFamily="2" charset="2"/>
              </a:rPr>
              <a:t>값에 따라 출력되어야 하는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값 설정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en-US" altLang="ko-KR" dirty="0">
                <a:sym typeface="Wingdings" panose="05000000000000000000" pitchFamily="2" charset="2"/>
              </a:rPr>
              <a:t>FND</a:t>
            </a:r>
            <a:r>
              <a:rPr lang="ko-KR" altLang="en-US" dirty="0">
                <a:sym typeface="Wingdings" panose="05000000000000000000" pitchFamily="2" charset="2"/>
              </a:rPr>
              <a:t>에 출력하기 위해 </a:t>
            </a:r>
            <a:r>
              <a:rPr lang="en-US" altLang="ko-KR" dirty="0" err="1">
                <a:sym typeface="Wingdings" panose="05000000000000000000" pitchFamily="2" charset="2"/>
              </a:rPr>
              <a:t>FNDController</a:t>
            </a:r>
            <a:r>
              <a:rPr lang="ko-KR" altLang="en-US" dirty="0">
                <a:sym typeface="Wingdings" panose="05000000000000000000" pitchFamily="2" charset="2"/>
              </a:rPr>
              <a:t>통하여 </a:t>
            </a:r>
            <a:r>
              <a:rPr lang="en-US" altLang="ko-KR" dirty="0">
                <a:sym typeface="Wingdings" panose="05000000000000000000" pitchFamily="2" charset="2"/>
              </a:rPr>
              <a:t>BCD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Segment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0" y="1110659"/>
            <a:ext cx="11380382" cy="3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1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029" y="171481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75000"/>
                  </a:schemeClr>
                </a:solidFill>
              </a:rPr>
              <a:t>Part 2 &gt;&gt;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688" y="104764"/>
            <a:ext cx="2444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schemeClr val="tx1">
                    <a:lumMod val="75000"/>
                  </a:schemeClr>
                </a:solidFill>
                <a:latin typeface="Times New Roman"/>
              </a:rPr>
              <a:t>Button Module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53688" y="571591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2D05D80-9EB2-47A7-951C-9685407FCB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698085"/>
            <a:ext cx="7689245" cy="2173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768064"/>
            <a:ext cx="3015475" cy="13469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5636" y="1996246"/>
            <a:ext cx="438150" cy="89058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26236" y="1996246"/>
            <a:ext cx="438150" cy="89058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3998" y="3115015"/>
            <a:ext cx="17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Chattering </a:t>
            </a:r>
            <a:r>
              <a:rPr lang="ko-KR" altLang="en-US" dirty="0"/>
              <a:t>발생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461175" y="2437254"/>
            <a:ext cx="632600" cy="57495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>
            <a:off x="6064792" y="3417141"/>
            <a:ext cx="1367756" cy="20282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60" y="4312532"/>
            <a:ext cx="2012895" cy="9216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81276" y="5049479"/>
            <a:ext cx="17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Chattering </a:t>
            </a:r>
            <a:r>
              <a:rPr lang="ko-KR" altLang="en-US" dirty="0"/>
              <a:t>방지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58619" y="1855470"/>
            <a:ext cx="4528556" cy="2125980"/>
          </a:xfrm>
          <a:prstGeom prst="roundRect">
            <a:avLst/>
          </a:prstGeom>
          <a:noFill/>
          <a:ln w="38100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9299782" y="4064678"/>
            <a:ext cx="246230" cy="70866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41127" y="4856009"/>
            <a:ext cx="21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Rising Edge Detector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19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사용자 지정 3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74D226E75704468C33A9F80EE7321E" ma:contentTypeVersion="4" ma:contentTypeDescription="새 문서를 만듭니다." ma:contentTypeScope="" ma:versionID="38697e909c36933416e81e5b9dbcbb29">
  <xsd:schema xmlns:xsd="http://www.w3.org/2001/XMLSchema" xmlns:xs="http://www.w3.org/2001/XMLSchema" xmlns:p="http://schemas.microsoft.com/office/2006/metadata/properties" xmlns:ns3="dceb8e0a-7b95-4e94-870e-db41a6a8b153" targetNamespace="http://schemas.microsoft.com/office/2006/metadata/properties" ma:root="true" ma:fieldsID="4f1f27c55b173d647aee61fbc440bd1b" ns3:_="">
    <xsd:import namespace="dceb8e0a-7b95-4e94-870e-db41a6a8b1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b8e0a-7b95-4e94-870e-db41a6a8b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66F90-84ED-4E08-97EF-9A8747E985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9D9BB-18B9-4E47-93F3-23CF1C4513A7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dceb8e0a-7b95-4e94-870e-db41a6a8b153"/>
  </ds:schemaRefs>
</ds:datastoreItem>
</file>

<file path=customXml/itemProps3.xml><?xml version="1.0" encoding="utf-8"?>
<ds:datastoreItem xmlns:ds="http://schemas.openxmlformats.org/officeDocument/2006/customXml" ds:itemID="{1624C695-5357-46CB-AAA4-E19D6E361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b8e0a-7b95-4e94-870e-db41a6a8b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1131</Words>
  <Application>Microsoft Office PowerPoint</Application>
  <PresentationFormat>와이드스크린</PresentationFormat>
  <Paragraphs>340</Paragraphs>
  <Slides>39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김민지</cp:lastModifiedBy>
  <cp:revision>96</cp:revision>
  <dcterms:created xsi:type="dcterms:W3CDTF">2023-04-19T04:07:11Z</dcterms:created>
  <dcterms:modified xsi:type="dcterms:W3CDTF">2024-06-13T11:19:16Z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0x010100E974D226E75704468C33A9F80EE7321E</vt:lpwstr>
  </property>
</Properties>
</file>