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sldIdLst>
    <p:sldId id="673" r:id="rId3"/>
    <p:sldId id="318" r:id="rId4"/>
    <p:sldId id="284" r:id="rId5"/>
    <p:sldId id="283" r:id="rId6"/>
    <p:sldId id="675" r:id="rId7"/>
    <p:sldId id="676" r:id="rId8"/>
    <p:sldId id="679" r:id="rId9"/>
    <p:sldId id="680" r:id="rId10"/>
    <p:sldId id="677" r:id="rId11"/>
    <p:sldId id="678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919CAE-C143-4642-AF12-9F2E7E8D487B}">
          <p14:sldIdLst>
            <p14:sldId id="673"/>
            <p14:sldId id="318"/>
            <p14:sldId id="284"/>
            <p14:sldId id="283"/>
          </p14:sldIdLst>
        </p14:section>
        <p14:section name="별첨" id="{738470F7-0798-4A29-9B85-2BFC3950BD83}">
          <p14:sldIdLst>
            <p14:sldId id="675"/>
            <p14:sldId id="676"/>
            <p14:sldId id="679"/>
            <p14:sldId id="680"/>
            <p14:sldId id="677"/>
            <p14:sldId id="6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0" autoAdjust="0"/>
    <p:restoredTop sz="96593" autoAdjust="0"/>
  </p:normalViewPr>
  <p:slideViewPr>
    <p:cSldViewPr snapToGrid="0" showGuides="1">
      <p:cViewPr varScale="1">
        <p:scale>
          <a:sx n="101" d="100"/>
          <a:sy n="101" d="100"/>
        </p:scale>
        <p:origin x="124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85023-3248-4689-8E91-15C227E91BAC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D9C2-154B-4891-8725-A9F2381DE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1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3D9C2-154B-4891-8725-A9F2381DE7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3D9C2-154B-4891-8725-A9F2381DE7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1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3573C-9F53-4667-8901-BC5C918183B0}"/>
              </a:ext>
            </a:extLst>
          </p:cNvPr>
          <p:cNvSpPr txBox="1"/>
          <p:nvPr userDrawn="1"/>
        </p:nvSpPr>
        <p:spPr>
          <a:xfrm>
            <a:off x="4781614" y="6623432"/>
            <a:ext cx="357361" cy="17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6615" tIns="9969" rIns="16615" bIns="9969" anchor="ctr">
            <a:spAutoFit/>
          </a:bodyPr>
          <a:lstStyle>
            <a:defPPr>
              <a:defRPr lang="en-US"/>
            </a:defPPr>
            <a:lvl1pPr latinLnBrk="1">
              <a:lnSpc>
                <a:spcPct val="110000"/>
              </a:lnSpc>
              <a:spcBef>
                <a:spcPct val="30000"/>
              </a:spcBef>
              <a:buFont typeface="Wingdings 2" pitchFamily="18" charset="2"/>
              <a:buNone/>
              <a:defRPr sz="11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fld id="{0CBB5072-FD46-4ADC-94E3-794B4725E697}" type="slidenum">
              <a:rPr lang="ko-KR" altLang="en-US" sz="1015" noProof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pPr lvl="0"/>
              <a:t>‹#›</a:t>
            </a:fld>
            <a:r>
              <a:rPr lang="ko-KR" altLang="en-US" sz="1015" noProof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923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 10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00B5CE-0EC4-435A-AC48-27DEB75F4151}"/>
              </a:ext>
            </a:extLst>
          </p:cNvPr>
          <p:cNvGrpSpPr/>
          <p:nvPr userDrawn="1"/>
        </p:nvGrpSpPr>
        <p:grpSpPr>
          <a:xfrm>
            <a:off x="7668371" y="6510250"/>
            <a:ext cx="1992241" cy="288000"/>
            <a:chOff x="7112447" y="176111"/>
            <a:chExt cx="2490301" cy="360000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8C2E4908-5049-441E-BF99-E6F0E8B70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447" y="176111"/>
              <a:ext cx="1017694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그림 10" descr="Entrue-CI_1줄.png">
              <a:extLst>
                <a:ext uri="{FF2B5EF4-FFF2-40B4-BE49-F238E27FC236}">
                  <a16:creationId xmlns:a16="http://schemas.microsoft.com/office/drawing/2014/main" id="{73042802-6950-4428-928B-6A9646C8D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726" y="248111"/>
              <a:ext cx="1436022" cy="21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3007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6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17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장표(제목/거버닝/쪽번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52900" y="6734706"/>
            <a:ext cx="990976" cy="107722"/>
          </a:xfrm>
          <a:prstGeom prst="rect">
            <a:avLst/>
          </a:prstGeom>
        </p:spPr>
        <p:txBody>
          <a:bodyPr wrap="none" tIns="0" bIns="0">
            <a:spAutoFit/>
          </a:bodyPr>
          <a:lstStyle/>
          <a:p>
            <a:pPr algn="ctr" fontAlgn="ctr"/>
            <a:r>
              <a:rPr lang="ko-KR" altLang="en-US" sz="700" b="0" i="0" u="none" strike="noStrik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대외비 </a:t>
            </a:r>
            <a:r>
              <a:rPr lang="en-US" altLang="ko-KR" sz="700" b="0" i="0" u="none" strike="noStrike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(Confidential)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781614" y="6608454"/>
            <a:ext cx="387410" cy="2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10800" rIns="18000" bIns="10800" anchor="ctr">
            <a:spAutoFit/>
          </a:bodyPr>
          <a:lstStyle>
            <a:defPPr>
              <a:defRPr lang="en-US"/>
            </a:defPPr>
            <a:lvl1pPr latinLnBrk="1">
              <a:lnSpc>
                <a:spcPct val="110000"/>
              </a:lnSpc>
              <a:spcBef>
                <a:spcPct val="30000"/>
              </a:spcBef>
              <a:buFont typeface="Wingdings 2" pitchFamily="18" charset="2"/>
              <a:buNone/>
              <a:defRPr sz="11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fld id="{0CBB5072-FD46-4ADC-94E3-794B4725E697}" type="slidenum">
              <a:rPr lang="ko-KR" altLang="en-US" noProof="0" smtClean="0"/>
              <a:pPr lvl="0"/>
              <a:t>‹#›</a:t>
            </a:fld>
            <a:r>
              <a:rPr lang="ko-KR" altLang="en-US" noProof="0" dirty="0"/>
              <a:t> </a:t>
            </a:r>
            <a:r>
              <a:rPr lang="en-US" altLang="ko-KR" sz="1000" b="0" dirty="0"/>
              <a:t>/ 9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2480" y="202855"/>
            <a:ext cx="4882520" cy="345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3600" tIns="3600" rIns="3600" bIns="3600" anchor="b" anchorCtr="0">
            <a:noAutofit/>
          </a:bodyPr>
          <a:lstStyle>
            <a:lvl1pPr>
              <a:defRPr lang="en-US" altLang="ko-KR" sz="2000" u="sng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 defTabSz="0">
              <a:lnSpc>
                <a:spcPct val="110000"/>
              </a:lnSpc>
              <a:buClr>
                <a:srgbClr val="CC0066"/>
              </a:buClr>
              <a:buFont typeface="Wingdings" pitchFamily="2" charset="2"/>
              <a:buNone/>
              <a:tabLst>
                <a:tab pos="0" algn="l"/>
                <a:tab pos="3855600" algn="l"/>
              </a:tabLst>
            </a:pPr>
            <a:r>
              <a:rPr lang="en-US" altLang="ko-KR" dirty="0"/>
              <a:t>Chapter(LG</a:t>
            </a:r>
            <a:r>
              <a:rPr lang="ko-KR" altLang="en-US" dirty="0" err="1"/>
              <a:t>스마트체</a:t>
            </a:r>
            <a:r>
              <a:rPr lang="ko-KR" altLang="en-US" dirty="0"/>
              <a:t> </a:t>
            </a:r>
            <a:r>
              <a:rPr lang="en-US" altLang="ko-KR" dirty="0"/>
              <a:t>Light/Arial/Bold/20pt.)</a:t>
            </a:r>
          </a:p>
        </p:txBody>
      </p:sp>
      <p:sp>
        <p:nvSpPr>
          <p:cNvPr id="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2480" y="792510"/>
            <a:ext cx="9361040" cy="311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3600" tIns="3600" rIns="3600" bIns="3600">
            <a:noAutofit/>
          </a:bodyPr>
          <a:lstStyle>
            <a:lvl1pPr latinLnBrk="0">
              <a:defRPr lang="ko-KR" altLang="en-US" sz="1600" kern="1200" dirty="0" smtClean="0">
                <a:solidFill>
                  <a:prstClr val="black"/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ct val="110000"/>
              </a:lnSpc>
              <a:spcBef>
                <a:spcPct val="0"/>
              </a:spcBef>
              <a:buClr>
                <a:srgbClr val="CC0066"/>
              </a:buClr>
              <a:tabLst>
                <a:tab pos="3856038" algn="l"/>
              </a:tabLst>
            </a:pPr>
            <a:r>
              <a:rPr lang="en-US" altLang="ko-KR" dirty="0"/>
              <a:t>Governing (LG</a:t>
            </a:r>
            <a:r>
              <a:rPr lang="ko-KR" altLang="en-US" dirty="0" err="1"/>
              <a:t>스마트체</a:t>
            </a:r>
            <a:r>
              <a:rPr lang="ko-KR" altLang="en-US" dirty="0"/>
              <a:t> </a:t>
            </a:r>
            <a:r>
              <a:rPr lang="en-US" altLang="ko-KR" dirty="0"/>
              <a:t>Light/Arial/Bold/16pt.)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08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4">
            <a:extLst>
              <a:ext uri="{FF2B5EF4-FFF2-40B4-BE49-F238E27FC236}">
                <a16:creationId xmlns:a16="http://schemas.microsoft.com/office/drawing/2014/main" id="{1DE2DAD3-437A-4887-8F0B-9F622499FBA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20688"/>
            <a:ext cx="9432001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ko-KR" altLang="en-US" sz="1662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F1953-7A3A-4B3D-972C-6507209B1D37}"/>
              </a:ext>
            </a:extLst>
          </p:cNvPr>
          <p:cNvSpPr txBox="1"/>
          <p:nvPr userDrawn="1"/>
        </p:nvSpPr>
        <p:spPr>
          <a:xfrm>
            <a:off x="4781614" y="6623432"/>
            <a:ext cx="357361" cy="17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6615" tIns="9969" rIns="16615" bIns="9969" anchor="ctr">
            <a:spAutoFit/>
          </a:bodyPr>
          <a:lstStyle>
            <a:defPPr>
              <a:defRPr lang="en-US"/>
            </a:defPPr>
            <a:lvl1pPr latinLnBrk="1">
              <a:lnSpc>
                <a:spcPct val="110000"/>
              </a:lnSpc>
              <a:spcBef>
                <a:spcPct val="30000"/>
              </a:spcBef>
              <a:buFont typeface="Wingdings 2" pitchFamily="18" charset="2"/>
              <a:buNone/>
              <a:defRPr sz="11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fld id="{0CBB5072-FD46-4ADC-94E3-794B4725E697}" type="slidenum">
              <a:rPr lang="ko-KR" altLang="en-US" sz="1015" noProof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pPr lvl="0"/>
              <a:t>‹#›</a:t>
            </a:fld>
            <a:r>
              <a:rPr lang="ko-KR" altLang="en-US" sz="1015" noProof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923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 10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523423-03CB-457E-A6C6-A42ADA011A16}"/>
              </a:ext>
            </a:extLst>
          </p:cNvPr>
          <p:cNvGrpSpPr/>
          <p:nvPr userDrawn="1"/>
        </p:nvGrpSpPr>
        <p:grpSpPr>
          <a:xfrm>
            <a:off x="7668371" y="6510250"/>
            <a:ext cx="1992241" cy="288000"/>
            <a:chOff x="7112447" y="176111"/>
            <a:chExt cx="2490301" cy="360000"/>
          </a:xfrm>
        </p:grpSpPr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989F4331-E48A-4DFA-9EC6-7960861D3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447" y="176111"/>
              <a:ext cx="1017694" cy="3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그림 13" descr="Entrue-CI_1줄.png">
              <a:extLst>
                <a:ext uri="{FF2B5EF4-FFF2-40B4-BE49-F238E27FC236}">
                  <a16:creationId xmlns:a16="http://schemas.microsoft.com/office/drawing/2014/main" id="{BDCA9879-AC7D-4307-B3F1-CEED802E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726" y="248111"/>
              <a:ext cx="1436022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제목 15">
            <a:extLst>
              <a:ext uri="{FF2B5EF4-FFF2-40B4-BE49-F238E27FC236}">
                <a16:creationId xmlns:a16="http://schemas.microsoft.com/office/drawing/2014/main" id="{A5E76681-5253-4EB8-812A-66D29BCF74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051" y="280660"/>
            <a:ext cx="5321992" cy="312871"/>
          </a:xfrm>
        </p:spPr>
        <p:txBody>
          <a:bodyPr lIns="0">
            <a:noAutofit/>
          </a:bodyPr>
          <a:lstStyle>
            <a:lvl1pPr>
              <a:defRPr sz="1846" b="1" baseline="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Bold/LG</a:t>
            </a:r>
            <a:r>
              <a:rPr lang="ko-KR" altLang="en-US" dirty="0"/>
              <a:t>스마트체 </a:t>
            </a:r>
            <a:r>
              <a:rPr lang="en-US" altLang="ko-KR" dirty="0"/>
              <a:t>Regular/Arial Narrow/20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3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2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2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1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1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9"/>
            <a:ext cx="5014913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0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9"/>
            <a:ext cx="5014913" cy="4873625"/>
          </a:xfr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8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E791-5627-4575-BFF5-816B9EF8FF82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5B89-793B-495D-9372-7F0E15E3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3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4083" rtl="0" eaLnBrk="1" latinLnBrk="1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1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25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tabLst>
          <a:tab pos="8116888" algn="r"/>
        </a:tabLst>
        <a:defRPr kumimoji="1" sz="1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tabLst>
          <a:tab pos="8116888" algn="r"/>
        </a:tabLs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tabLst>
          <a:tab pos="8116888" algn="r"/>
        </a:tabLs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tabLst>
          <a:tab pos="8116888" algn="r"/>
        </a:tabLs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tabLst>
          <a:tab pos="8116888" algn="r"/>
        </a:tabLs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tabLst>
          <a:tab pos="8116888" algn="r"/>
        </a:tabLs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tabLst>
          <a:tab pos="8116888" algn="r"/>
        </a:tabLs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tabLst>
          <a:tab pos="8116888" algn="r"/>
        </a:tabLs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tabLst>
          <a:tab pos="8116888" algn="r"/>
        </a:tabLst>
        <a:defRPr kumimoji="1" sz="1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algn="l" rtl="0" eaLnBrk="0" fontAlgn="base" latinLnBrk="1" hangingPunct="0">
        <a:spcBef>
          <a:spcPct val="2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358775" indent="-357188" algn="l" rtl="0" eaLnBrk="0" fontAlgn="base" latinLnBrk="1" hangingPunct="0">
        <a:spcBef>
          <a:spcPct val="150000"/>
        </a:spcBef>
        <a:spcAft>
          <a:spcPct val="0"/>
        </a:spcAft>
        <a:buClr>
          <a:srgbClr val="C81860"/>
        </a:buClr>
        <a:buSzPct val="80000"/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2pPr>
      <a:lvl3pPr marL="681038" indent="-207963" algn="l" rtl="0" eaLnBrk="0" fontAlgn="base" latinLnBrk="1" hangingPunct="0">
        <a:spcBef>
          <a:spcPct val="5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023938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0B1D3-CDEE-4244-8576-C0E2BE44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1507061"/>
            <a:ext cx="8543925" cy="1325563"/>
          </a:xfrm>
        </p:spPr>
        <p:txBody>
          <a:bodyPr/>
          <a:lstStyle/>
          <a:p>
            <a:pPr algn="ctr"/>
            <a:r>
              <a:rPr lang="ko-KR" altLang="en-US" sz="20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분석계</a:t>
            </a:r>
            <a:r>
              <a:rPr lang="en-US" altLang="ko-KR" sz="20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조직 관리 및 운영 관점의 데이터 거버넌스</a:t>
            </a:r>
            <a:r>
              <a:rPr lang="en-US" altLang="ko-KR" sz="20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수립 </a:t>
            </a:r>
            <a:r>
              <a:rPr lang="en-US" altLang="ko-KR" sz="2000" b="1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Pjt</a:t>
            </a:r>
            <a:r>
              <a:rPr lang="en-US" altLang="ko-KR" sz="20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추진 방안</a:t>
            </a:r>
            <a:endParaRPr lang="ko-KR" altLang="en-US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43A7900-E8CE-4E8A-BFBB-04CEADB53F42}"/>
              </a:ext>
            </a:extLst>
          </p:cNvPr>
          <p:cNvSpPr txBox="1">
            <a:spLocks/>
          </p:cNvSpPr>
          <p:nvPr/>
        </p:nvSpPr>
        <p:spPr>
          <a:xfrm>
            <a:off x="681039" y="4695825"/>
            <a:ext cx="8543925" cy="78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2023. 04. 13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7427CE-0D3F-4A4B-86DB-C654CA9012F7}"/>
              </a:ext>
            </a:extLst>
          </p:cNvPr>
          <p:cNvCxnSpPr/>
          <p:nvPr/>
        </p:nvCxnSpPr>
        <p:spPr>
          <a:xfrm>
            <a:off x="1493240" y="2424418"/>
            <a:ext cx="69460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C6FC1045-856E-46B4-8513-F489CA269EAE}"/>
              </a:ext>
            </a:extLst>
          </p:cNvPr>
          <p:cNvSpPr txBox="1">
            <a:spLocks/>
          </p:cNvSpPr>
          <p:nvPr/>
        </p:nvSpPr>
        <p:spPr>
          <a:xfrm>
            <a:off x="4210053" y="5483546"/>
            <a:ext cx="1485898" cy="674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4408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IT </a:t>
            </a:r>
            <a:r>
              <a:rPr lang="ko-KR" altLang="en-US" sz="14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기획팀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620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ADC5A2-50F8-4B51-932A-62E5C86E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1" y="280658"/>
            <a:ext cx="5321992" cy="312871"/>
          </a:xfrm>
        </p:spPr>
        <p:txBody>
          <a:bodyPr/>
          <a:lstStyle/>
          <a:p>
            <a:pPr defTabSz="844083" fontAlgn="base">
              <a:spcAft>
                <a:spcPct val="0"/>
              </a:spcAft>
              <a:tabLst>
                <a:tab pos="8116888" algn="r"/>
              </a:tabLst>
            </a:pP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</a:t>
            </a:r>
            <a:r>
              <a:rPr kumimoji="1" lang="ko-KR" altLang="en-US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별첨</a:t>
            </a: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] </a:t>
            </a:r>
            <a:r>
              <a:rPr kumimoji="1" lang="ko-KR" altLang="en-US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플랫폼 운영 프로세스 맵</a:t>
            </a: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(2/2)</a:t>
            </a:r>
            <a:endParaRPr kumimoji="1" lang="ko-KR" altLang="en-US" sz="1800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9FA3BA5D-DEE6-4BAF-B6B4-7D9C4AF0C37A}"/>
              </a:ext>
            </a:extLst>
          </p:cNvPr>
          <p:cNvGraphicFramePr>
            <a:graphicFrameLocks noGrp="1"/>
          </p:cNvGraphicFramePr>
          <p:nvPr/>
        </p:nvGraphicFramePr>
        <p:xfrm>
          <a:off x="273051" y="1961664"/>
          <a:ext cx="9385438" cy="2455932"/>
        </p:xfrm>
        <a:graphic>
          <a:graphicData uri="http://schemas.openxmlformats.org/drawingml/2006/table">
            <a:tbl>
              <a:tblPr/>
              <a:tblGrid>
                <a:gridCol w="62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0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85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No.</a:t>
                      </a:r>
                    </a:p>
                  </a:txBody>
                  <a:tcPr marL="33231" marR="33231" marT="66462" marB="66462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Activity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3231" marR="33231" marT="66462" marB="66462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Activity 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상세 설명 </a:t>
                      </a:r>
                      <a:r>
                        <a:rPr lang="en-US" altLang="ko-KR" sz="10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*</a:t>
                      </a:r>
                      <a:endParaRPr lang="ko-KR" altLang="en-US" sz="1000" b="1" kern="120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3231" marR="33231" marT="66462" marB="66462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주기</a:t>
                      </a:r>
                    </a:p>
                  </a:txBody>
                  <a:tcPr marL="33231" marR="33231" marT="66462" marB="66462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담당자</a:t>
                      </a:r>
                    </a:p>
                  </a:txBody>
                  <a:tcPr marL="33231" marR="33231" marT="66462" marB="66462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3231" marR="33231" marT="36659" marB="36659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789859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데이터 적재 요청</a:t>
                      </a:r>
                    </a:p>
                  </a:txBody>
                  <a:tcPr marL="33231" marR="33231" marT="36659" marB="36659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분석가가 데이터 포탈 내 데이터 신청 게시판을 통해 데이터 적재를 요청한다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요청 시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데이터 정의서 및 인터페이스 정의서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목록을 첨부한다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6000" marR="36000" marT="72000" marB="72000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필요 시</a:t>
                      </a:r>
                      <a:endParaRPr lang="en-US" altLang="ko-KR" sz="1000" b="0" baseline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3231" marR="33231" marT="42203" marB="42203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sym typeface="Wingdings" pitchFamily="2" charset="2"/>
                        </a:rPr>
                        <a:t>분석가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sym typeface="Wingdings" pitchFamily="2" charset="2"/>
                      </a:endParaRPr>
                    </a:p>
                  </a:txBody>
                  <a:tcPr marL="33231" marR="33231" marT="66462" marB="66462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3231" marR="33231" marT="36659" marB="36659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55663"/>
                      <a:r>
                        <a:rPr kumimoji="1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송신 데이터 민감 정보 협의 요청</a:t>
                      </a:r>
                    </a:p>
                  </a:txBody>
                  <a:tcPr marL="33231" marR="33231" marT="36659" marB="36659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데이터 관리자는 데이터 요청서 </a:t>
                      </a:r>
                      <a:r>
                        <a:rPr lang="en-US" altLang="ko-KR" sz="10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/ </a:t>
                      </a:r>
                      <a:r>
                        <a:rPr lang="ko-KR" altLang="en-US" sz="10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인터페이스 목록 내용을 확인하고 요청 데이터 내 민감정보 확인여부를 보안담당자에게 요청한다</a:t>
                      </a:r>
                      <a:r>
                        <a:rPr lang="en-US" altLang="ko-KR" sz="1000" baseline="0" dirty="0"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. </a:t>
                      </a:r>
                    </a:p>
                  </a:txBody>
                  <a:tcPr marL="36000" marR="36000" marT="72000" marB="72000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필요 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3231" marR="33231" marT="42203" marB="42203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데이터 관리자</a:t>
                      </a:r>
                      <a:endParaRPr kumimoji="1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3231" marR="33231" marT="66462" marB="66462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7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3231" marR="33231" marT="36659" marB="36659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855663"/>
                      <a:r>
                        <a:rPr kumimoji="1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송신 데이터 민감 정보 확인 및 전송 확정</a:t>
                      </a:r>
                    </a:p>
                  </a:txBody>
                  <a:tcPr marL="33231" marR="33231" marT="36659" marB="36659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보안 담당자는 적재 요청된 데이터 내 민감정보 포함여부를 확인 후 데이터 관리자에게 결과를 통보한다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6000" marR="36000" marT="72000" marB="72000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필요 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3231" marR="33231" marT="42203" marB="42203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보안 담당자</a:t>
                      </a:r>
                      <a:endParaRPr kumimoji="1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3231" marR="33231" marT="66462" marB="66462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8442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33231" marR="33231" marT="36659" marB="36659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56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데이터 전송 작업 통보</a:t>
                      </a:r>
                    </a:p>
                  </a:txBody>
                  <a:tcPr marL="33231" marR="33231" marT="36659" marB="36659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데이터 관리자가 데이터 엔지니어에게 데이터 레이크 적재 작업을 통보하고 관련 데이터 정의서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인터페이스 목록을 제공한다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. </a:t>
                      </a:r>
                    </a:p>
                  </a:txBody>
                  <a:tcPr marL="36000" marR="36000" marT="72000" marB="72000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필요 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3231" marR="33231" marT="42203" marB="42203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  <a:sym typeface="Wingdings" pitchFamily="2" charset="2"/>
                        </a:rPr>
                        <a:t>데이터 관리자</a:t>
                      </a:r>
                      <a:endParaRPr kumimoji="1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33231" marR="33231" marT="66462" marB="66462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53">
            <a:extLst>
              <a:ext uri="{FF2B5EF4-FFF2-40B4-BE49-F238E27FC236}">
                <a16:creationId xmlns:a16="http://schemas.microsoft.com/office/drawing/2014/main" id="{5810473D-2F29-43F4-B181-5112FD452942}"/>
              </a:ext>
            </a:extLst>
          </p:cNvPr>
          <p:cNvGraphicFramePr>
            <a:graphicFrameLocks noGrp="1"/>
          </p:cNvGraphicFramePr>
          <p:nvPr/>
        </p:nvGraphicFramePr>
        <p:xfrm>
          <a:off x="273053" y="1271476"/>
          <a:ext cx="9396410" cy="576000"/>
        </p:xfrm>
        <a:graphic>
          <a:graphicData uri="http://schemas.openxmlformats.org/drawingml/2006/table">
            <a:tbl>
              <a:tblPr/>
              <a:tblGrid>
                <a:gridCol w="117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Process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45746" marB="45746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64008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128016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92024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256032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320040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384048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448056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512064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데이터 적재 요청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33231" marR="33231" marT="43200" marB="432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Process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정의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45746" marB="45746" anchor="ctr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64008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128016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92024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256032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320040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384048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448056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512064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데이터 레이크에 적재할 데이터를 요청하는 활동</a:t>
                      </a:r>
                    </a:p>
                  </a:txBody>
                  <a:tcPr marL="33231" marR="33231" marT="43200" marB="4320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2B1203-9033-468B-A627-F55491D77298}"/>
              </a:ext>
            </a:extLst>
          </p:cNvPr>
          <p:cNvGraphicFramePr>
            <a:graphicFrameLocks noGrp="1"/>
          </p:cNvGraphicFramePr>
          <p:nvPr/>
        </p:nvGraphicFramePr>
        <p:xfrm>
          <a:off x="8582399" y="910693"/>
          <a:ext cx="1087064" cy="270078"/>
        </p:xfrm>
        <a:graphic>
          <a:graphicData uri="http://schemas.openxmlformats.org/drawingml/2006/table">
            <a:tbl>
              <a:tblPr firstRow="1" bandRow="1"/>
              <a:tblGrid>
                <a:gridCol w="10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LG스마트체 Regular" panose="020B0600000101010101" pitchFamily="50" charset="-127"/>
                        </a:rPr>
                        <a:t>illustrative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실행 단추: 홈으로 이동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FC7553-DB6C-4E18-B924-568F9EA19790}"/>
              </a:ext>
            </a:extLst>
          </p:cNvPr>
          <p:cNvSpPr/>
          <p:nvPr/>
        </p:nvSpPr>
        <p:spPr bwMode="auto">
          <a:xfrm>
            <a:off x="9437224" y="84933"/>
            <a:ext cx="195725" cy="195725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6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1CA17-5151-4E89-B4B0-3D09A442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Intro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A2D8B-5926-4E4D-9D38-5E566868F6B8}"/>
              </a:ext>
            </a:extLst>
          </p:cNvPr>
          <p:cNvSpPr txBox="1"/>
          <p:nvPr/>
        </p:nvSpPr>
        <p:spPr>
          <a:xfrm>
            <a:off x="451157" y="1556792"/>
            <a:ext cx="9020014" cy="2987776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noAutofit/>
          </a:bodyPr>
          <a:lstStyle/>
          <a:p>
            <a:pPr marL="277813" indent="-277813">
              <a:spcBef>
                <a:spcPts val="3000"/>
              </a:spcBef>
              <a:buFont typeface="Wingdings" panose="05000000000000000000" pitchFamily="2" charset="2"/>
              <a:buChar char="§"/>
            </a:pP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Cloud 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전환으로 인해 변화된 분석계 환경을 고려하여</a:t>
            </a: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데이터 관리 및 활용을 위한 분석계 전반의 표준화된 데이터 운영 체계 수립이 필요함</a:t>
            </a:r>
            <a:b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b="1" dirty="0">
              <a:ln w="3175">
                <a:solidFill>
                  <a:srgbClr val="000000">
                    <a:alpha val="5000"/>
                  </a:srgb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735013" lvl="1" indent="-2778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(Top – Down) 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경영진의 의사결정을 반영한 </a:t>
            </a: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 Control Tower 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조직의 분석계 운영 체계 확립 </a:t>
            </a:r>
          </a:p>
          <a:p>
            <a:pPr marL="735013" lvl="1" indent="-2778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(Bottom – Up) 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실질적 데이터 운영</a:t>
            </a: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 조직의 업무 효율화 제고</a:t>
            </a:r>
            <a:endParaRPr lang="en-US" altLang="ko-KR" b="1" dirty="0">
              <a:ln w="3175">
                <a:solidFill>
                  <a:srgbClr val="000000">
                    <a:alpha val="5000"/>
                  </a:srgb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E7E61-72D1-4149-93AE-C0DC192FD675}"/>
              </a:ext>
            </a:extLst>
          </p:cNvPr>
          <p:cNvSpPr/>
          <p:nvPr/>
        </p:nvSpPr>
        <p:spPr>
          <a:xfrm>
            <a:off x="640684" y="4209910"/>
            <a:ext cx="8624632" cy="129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3000"/>
              </a:spcBef>
            </a:pP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프로젝트는 분석계</a:t>
            </a: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데이터와 연관된 조직 및 업무 등의 모든 활동을 </a:t>
            </a:r>
            <a:b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조직</a:t>
            </a: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’ ‘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거버넌스</a:t>
            </a: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’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‘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협업</a:t>
            </a:r>
            <a: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’</a:t>
            </a: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관점에서 체계적으로 관리하는 것을 목적으로 </a:t>
            </a:r>
            <a:br>
              <a:rPr lang="en-US" altLang="ko-KR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대한항공 분석계 시스템에 적합한 데이터 거버넌스를 수립하고자 함</a:t>
            </a:r>
            <a:endParaRPr lang="en-US" altLang="ko-KR" b="1" dirty="0">
              <a:ln w="3175">
                <a:solidFill>
                  <a:srgbClr val="000000">
                    <a:alpha val="5000"/>
                  </a:srgb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47092-504D-4197-A9D3-16173BC8DCB9}"/>
              </a:ext>
            </a:extLst>
          </p:cNvPr>
          <p:cNvSpPr txBox="1"/>
          <p:nvPr/>
        </p:nvSpPr>
        <p:spPr>
          <a:xfrm>
            <a:off x="1860179" y="2076663"/>
            <a:ext cx="4047020" cy="292817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 latinLnBrk="0">
              <a:spcBef>
                <a:spcPts val="0"/>
              </a:spcBef>
            </a:pPr>
            <a:r>
              <a:rPr lang="ko-KR" altLang="en-US" sz="1050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품질기준</a:t>
            </a:r>
            <a:r>
              <a:rPr lang="en-US" altLang="ko-KR" sz="1050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050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프로세스</a:t>
            </a:r>
            <a:r>
              <a:rPr lang="en-US" altLang="ko-KR" sz="1050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050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조직 등 → 데이터 거버넌스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92D1E-875B-48AD-AFA3-AB1DB82634C7}"/>
              </a:ext>
            </a:extLst>
          </p:cNvPr>
          <p:cNvSpPr txBox="1"/>
          <p:nvPr/>
        </p:nvSpPr>
        <p:spPr>
          <a:xfrm>
            <a:off x="4757566" y="3186333"/>
            <a:ext cx="1362417" cy="250055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 algn="ctr" latinLnBrk="0">
              <a:spcBef>
                <a:spcPts val="0"/>
              </a:spcBef>
            </a:pPr>
            <a:r>
              <a:rPr lang="en-US" altLang="ko-KR" sz="1050" b="1" dirty="0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IT </a:t>
            </a:r>
            <a:r>
              <a:rPr lang="ko-KR" altLang="en-US" sz="1050" b="1" dirty="0" err="1">
                <a:ln w="3175">
                  <a:solidFill>
                    <a:srgbClr val="000000">
                      <a:alpha val="5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전략실</a:t>
            </a:r>
            <a:endParaRPr lang="ko-KR" altLang="en-US" sz="1050" b="1" dirty="0">
              <a:ln w="3175">
                <a:solidFill>
                  <a:srgbClr val="000000">
                    <a:alpha val="5000"/>
                  </a:srgbClr>
                </a:solidFill>
              </a:ln>
              <a:solidFill>
                <a:srgbClr val="0066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0B7C23-5282-4B4C-9D19-1117E69E761F}"/>
              </a:ext>
            </a:extLst>
          </p:cNvPr>
          <p:cNvGrpSpPr/>
          <p:nvPr/>
        </p:nvGrpSpPr>
        <p:grpSpPr>
          <a:xfrm>
            <a:off x="2618984" y="5543550"/>
            <a:ext cx="4047021" cy="512639"/>
            <a:chOff x="823740" y="5364310"/>
            <a:chExt cx="4047021" cy="5126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B44F72-6A5D-444F-9ED6-A40C935216FF}"/>
                </a:ext>
              </a:extLst>
            </p:cNvPr>
            <p:cNvSpPr txBox="1"/>
            <p:nvPr/>
          </p:nvSpPr>
          <p:spPr>
            <a:xfrm>
              <a:off x="823741" y="5507829"/>
              <a:ext cx="4047020" cy="250055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noAutofit/>
            </a:bodyPr>
            <a:lstStyle/>
            <a:p>
              <a:r>
                <a:rPr lang="en-US" altLang="ko-KR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- Fundamental Layer : </a:t>
              </a:r>
              <a:r>
                <a:rPr lang="en-US" altLang="ko-KR" sz="1050" b="1" dirty="0" err="1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Architecure</a:t>
              </a:r>
              <a:r>
                <a:rPr lang="en-US" altLang="ko-KR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표준 관점</a:t>
              </a:r>
            </a:p>
            <a:p>
              <a:r>
                <a:rPr lang="en-US" altLang="ko-KR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- Middle Layer : </a:t>
              </a:r>
              <a:r>
                <a:rPr lang="ko-KR" altLang="en-US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조직</a:t>
              </a:r>
              <a:r>
                <a:rPr lang="en-US" altLang="ko-KR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거버넌스</a:t>
              </a:r>
              <a:r>
                <a:rPr lang="en-US" altLang="ko-KR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협업 관점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활용 </a:t>
              </a:r>
              <a:r>
                <a:rPr lang="en-US" altLang="ko-KR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Layer : Data </a:t>
              </a:r>
              <a:r>
                <a:rPr lang="ko-KR" altLang="en-US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기획</a:t>
              </a:r>
              <a:r>
                <a:rPr lang="en-US" altLang="ko-KR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혁신 등에서 준비된 </a:t>
              </a:r>
              <a:r>
                <a:rPr lang="en-US" altLang="ko-KR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DW or </a:t>
              </a:r>
              <a:r>
                <a:rPr lang="en-US" altLang="ko-KR" sz="1050" b="1" dirty="0" err="1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Datalake</a:t>
              </a:r>
              <a:r>
                <a:rPr lang="en-US" altLang="ko-KR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050" b="1" dirty="0">
                  <a:ln w="3175">
                    <a:solidFill>
                      <a:srgbClr val="000000">
                        <a:alpha val="5000"/>
                      </a:srgbClr>
                    </a:solidFill>
                  </a:ln>
                  <a:solidFill>
                    <a:srgbClr val="0066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활용 관점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06AE25-E6F8-4454-B3F2-086EA93DC911}"/>
                </a:ext>
              </a:extLst>
            </p:cNvPr>
            <p:cNvSpPr/>
            <p:nvPr/>
          </p:nvSpPr>
          <p:spPr>
            <a:xfrm>
              <a:off x="823740" y="5710261"/>
              <a:ext cx="4047019" cy="166688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586F02-739E-4E71-8741-CC45C9677E65}"/>
                </a:ext>
              </a:extLst>
            </p:cNvPr>
            <p:cNvSpPr/>
            <p:nvPr/>
          </p:nvSpPr>
          <p:spPr>
            <a:xfrm>
              <a:off x="823740" y="5364310"/>
              <a:ext cx="4047019" cy="166688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96E5B78-4407-4052-97AE-BAD186EAE3E0}"/>
                </a:ext>
              </a:extLst>
            </p:cNvPr>
            <p:cNvSpPr/>
            <p:nvPr/>
          </p:nvSpPr>
          <p:spPr>
            <a:xfrm>
              <a:off x="823740" y="5543550"/>
              <a:ext cx="4047019" cy="1666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58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5597-A491-41B4-8F4E-9C1DD254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69" y="280660"/>
            <a:ext cx="8306305" cy="312871"/>
          </a:xfrm>
        </p:spPr>
        <p:txBody>
          <a:bodyPr/>
          <a:lstStyle/>
          <a:p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추진 배경 및 목적</a:t>
            </a:r>
            <a:endParaRPr lang="ko-KR" altLang="en-US" b="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61A34E-5A06-4B76-8ACE-5572CFE20CA9}"/>
              </a:ext>
            </a:extLst>
          </p:cNvPr>
          <p:cNvSpPr/>
          <p:nvPr/>
        </p:nvSpPr>
        <p:spPr>
          <a:xfrm>
            <a:off x="397636" y="2328693"/>
            <a:ext cx="869190" cy="10320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Governance</a:t>
            </a:r>
            <a:br>
              <a:rPr lang="en-US" altLang="ko-KR" sz="105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05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부재</a:t>
            </a:r>
            <a:endParaRPr kumimoji="0" lang="ko-KR" altLang="en-US" sz="1050" b="1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2DA2AB-6CB2-437B-B483-D3C025C4B9BA}"/>
              </a:ext>
            </a:extLst>
          </p:cNvPr>
          <p:cNvSpPr/>
          <p:nvPr/>
        </p:nvSpPr>
        <p:spPr>
          <a:xfrm>
            <a:off x="397635" y="708905"/>
            <a:ext cx="914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98012">
              <a:spcBef>
                <a:spcPct val="20000"/>
              </a:spcBef>
            </a:pPr>
            <a:r>
              <a:rPr lang="ko-KR" altLang="en-US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프로젝트는 분석계에서 발생하는 데이터 수집</a:t>
            </a:r>
            <a:r>
              <a:rPr lang="en-US" altLang="ko-KR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저장</a:t>
            </a:r>
            <a:r>
              <a:rPr lang="en-US" altLang="ko-KR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활용</a:t>
            </a:r>
            <a:r>
              <a:rPr lang="en-US" altLang="ko-KR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폐기 등의 활동을 </a:t>
            </a:r>
            <a:br>
              <a:rPr lang="en-US" altLang="ko-KR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조직 및 업무 관점에서 체계적으로 관리하는 것을 목적으로 데이터 거버넌스를 수립하는 것임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064EF9E-D71B-4432-96E2-3C7439CACA22}"/>
              </a:ext>
            </a:extLst>
          </p:cNvPr>
          <p:cNvGrpSpPr/>
          <p:nvPr/>
        </p:nvGrpSpPr>
        <p:grpSpPr>
          <a:xfrm>
            <a:off x="5848541" y="1591525"/>
            <a:ext cx="3784410" cy="327401"/>
            <a:chOff x="1311619" y="1805455"/>
            <a:chExt cx="5148340" cy="327401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AC25250-B172-492B-A2D2-52DC62F303DB}"/>
                </a:ext>
              </a:extLst>
            </p:cNvPr>
            <p:cNvCxnSpPr/>
            <p:nvPr/>
          </p:nvCxnSpPr>
          <p:spPr>
            <a:xfrm>
              <a:off x="1315832" y="2132856"/>
              <a:ext cx="513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04D67A-EF43-4470-9283-07FAF3AC3360}"/>
                </a:ext>
              </a:extLst>
            </p:cNvPr>
            <p:cNvSpPr txBox="1"/>
            <p:nvPr/>
          </p:nvSpPr>
          <p:spPr>
            <a:xfrm>
              <a:off x="1311619" y="1805455"/>
              <a:ext cx="5148340" cy="2881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 defTabSz="1398012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sz="14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추진과제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0882C7C-7EAB-46DD-9299-928BB6A1D1B7}"/>
              </a:ext>
            </a:extLst>
          </p:cNvPr>
          <p:cNvGrpSpPr/>
          <p:nvPr/>
        </p:nvGrpSpPr>
        <p:grpSpPr>
          <a:xfrm>
            <a:off x="265113" y="1591525"/>
            <a:ext cx="5437188" cy="327401"/>
            <a:chOff x="1311619" y="1805455"/>
            <a:chExt cx="5148340" cy="327401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1CC9C171-DCC3-441A-932C-043C2ABEF182}"/>
                </a:ext>
              </a:extLst>
            </p:cNvPr>
            <p:cNvCxnSpPr/>
            <p:nvPr/>
          </p:nvCxnSpPr>
          <p:spPr>
            <a:xfrm>
              <a:off x="1315832" y="2132856"/>
              <a:ext cx="513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4B9FFF9-744D-463E-9F9B-91B5458ECD7A}"/>
                </a:ext>
              </a:extLst>
            </p:cNvPr>
            <p:cNvSpPr txBox="1"/>
            <p:nvPr/>
          </p:nvSpPr>
          <p:spPr>
            <a:xfrm>
              <a:off x="1311619" y="1805455"/>
              <a:ext cx="5148340" cy="2881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 defTabSz="1398012">
                <a:spcBef>
                  <a:spcPct val="20000"/>
                </a:spcBef>
              </a:pPr>
              <a:r>
                <a:rPr lang="ko-KR" altLang="en-US" sz="14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추진 배경 및 현황</a:t>
              </a:r>
            </a:p>
          </p:txBody>
        </p:sp>
      </p:grpSp>
      <p:sp>
        <p:nvSpPr>
          <p:cNvPr id="125" name="직사각형 45">
            <a:extLst>
              <a:ext uri="{FF2B5EF4-FFF2-40B4-BE49-F238E27FC236}">
                <a16:creationId xmlns:a16="http://schemas.microsoft.com/office/drawing/2014/main" id="{19A2F550-BA7E-49C3-AD24-40F25B2D5826}"/>
              </a:ext>
            </a:extLst>
          </p:cNvPr>
          <p:cNvSpPr/>
          <p:nvPr/>
        </p:nvSpPr>
        <p:spPr>
          <a:xfrm>
            <a:off x="6229990" y="4584807"/>
            <a:ext cx="3439474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936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분석계 </a:t>
            </a:r>
            <a:r>
              <a:rPr kumimoji="1" lang="en-US" altLang="ko-KR" sz="12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kumimoji="1" lang="ko-KR" altLang="en-US" sz="12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실행체계 수립 </a:t>
            </a:r>
            <a:r>
              <a:rPr kumimoji="1" lang="en-US" altLang="ko-KR" sz="11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kumimoji="1" lang="ko-KR" altLang="en-US" sz="11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조직 </a:t>
            </a:r>
            <a:r>
              <a:rPr kumimoji="1" lang="en-US" altLang="ko-KR" sz="11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R&amp;R, </a:t>
            </a:r>
            <a:r>
              <a:rPr kumimoji="1" lang="ko-KR" altLang="en-US" sz="11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프로세스</a:t>
            </a:r>
            <a:r>
              <a:rPr kumimoji="1" lang="en-US" altLang="ko-KR" sz="11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kumimoji="1" lang="ko-KR" altLang="en-US" sz="120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2" name="직사각형 47">
            <a:extLst>
              <a:ext uri="{FF2B5EF4-FFF2-40B4-BE49-F238E27FC236}">
                <a16:creationId xmlns:a16="http://schemas.microsoft.com/office/drawing/2014/main" id="{F44C20FD-3F7D-465C-8167-FE9744586C6A}"/>
              </a:ext>
            </a:extLst>
          </p:cNvPr>
          <p:cNvSpPr/>
          <p:nvPr/>
        </p:nvSpPr>
        <p:spPr>
          <a:xfrm>
            <a:off x="5848541" y="4587460"/>
            <a:ext cx="324000" cy="360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</a:t>
            </a:r>
            <a:endParaRPr lang="ko-KR" altLang="en-US" sz="140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5302D2C-2FD7-4AC7-BC7D-5281078407BC}"/>
              </a:ext>
            </a:extLst>
          </p:cNvPr>
          <p:cNvSpPr/>
          <p:nvPr/>
        </p:nvSpPr>
        <p:spPr>
          <a:xfrm>
            <a:off x="6223001" y="4973130"/>
            <a:ext cx="3439474" cy="1489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분석계 유관 조직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R&amp;R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정의 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표준 거버넌스 구성요소 및 현황 분석에 기반한조직 별 업무 정의 및 프로세스 수립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거버넌스 확산을 위한 변화관리 방안 수립</a:t>
            </a:r>
            <a:br>
              <a:rPr lang="en-US" altLang="ko-KR" sz="105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en-US" altLang="ko-KR" sz="105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05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예</a:t>
            </a:r>
            <a:r>
              <a:rPr lang="en-US" altLang="ko-KR" sz="105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ko-KR" altLang="en-US" sz="105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조직의 </a:t>
            </a:r>
            <a:r>
              <a:rPr lang="en-US" altLang="ko-KR" sz="105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 Literacy </a:t>
            </a:r>
            <a:r>
              <a:rPr lang="ko-KR" altLang="en-US" sz="105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고도화 방안 등</a:t>
            </a:r>
            <a:r>
              <a:rPr lang="en-US" altLang="ko-KR" sz="105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endParaRPr lang="en-US" altLang="ko-KR" sz="1200" dirty="0">
              <a:solidFill>
                <a:srgbClr val="0066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4" name="직사각형 45">
            <a:extLst>
              <a:ext uri="{FF2B5EF4-FFF2-40B4-BE49-F238E27FC236}">
                <a16:creationId xmlns:a16="http://schemas.microsoft.com/office/drawing/2014/main" id="{F20A9D7E-59F1-4530-999B-BCB856ACD6D7}"/>
              </a:ext>
            </a:extLst>
          </p:cNvPr>
          <p:cNvSpPr/>
          <p:nvPr/>
        </p:nvSpPr>
        <p:spPr>
          <a:xfrm>
            <a:off x="6229990" y="2155422"/>
            <a:ext cx="3439474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936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분석계 운영 조직 업무 효율화 방안 수립</a:t>
            </a:r>
          </a:p>
        </p:txBody>
      </p:sp>
      <p:sp>
        <p:nvSpPr>
          <p:cNvPr id="137" name="직사각형 47">
            <a:extLst>
              <a:ext uri="{FF2B5EF4-FFF2-40B4-BE49-F238E27FC236}">
                <a16:creationId xmlns:a16="http://schemas.microsoft.com/office/drawing/2014/main" id="{A0CF04B0-A5E3-4DB3-BDBA-8A0012A57A2C}"/>
              </a:ext>
            </a:extLst>
          </p:cNvPr>
          <p:cNvSpPr/>
          <p:nvPr/>
        </p:nvSpPr>
        <p:spPr>
          <a:xfrm>
            <a:off x="5848541" y="2158075"/>
            <a:ext cx="324000" cy="360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</a:t>
            </a:r>
            <a:endParaRPr lang="ko-KR" altLang="en-US" sz="140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D63CCCF-CE34-474F-8992-3F1D51E7350D}"/>
              </a:ext>
            </a:extLst>
          </p:cNvPr>
          <p:cNvSpPr/>
          <p:nvPr/>
        </p:nvSpPr>
        <p:spPr>
          <a:xfrm>
            <a:off x="6223001" y="2555606"/>
            <a:ext cx="3439474" cy="648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업무 효율화 평가 항목 정의 및 효율성 측정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대응 방안 수립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2" name="직사각형 45">
            <a:extLst>
              <a:ext uri="{FF2B5EF4-FFF2-40B4-BE49-F238E27FC236}">
                <a16:creationId xmlns:a16="http://schemas.microsoft.com/office/drawing/2014/main" id="{3C2D0812-3EA3-42CC-8409-0C5CB7BCC673}"/>
              </a:ext>
            </a:extLst>
          </p:cNvPr>
          <p:cNvSpPr/>
          <p:nvPr/>
        </p:nvSpPr>
        <p:spPr>
          <a:xfrm>
            <a:off x="6229990" y="3331154"/>
            <a:ext cx="3439474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93663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품질 체계 수립</a:t>
            </a:r>
          </a:p>
        </p:txBody>
      </p:sp>
      <p:sp>
        <p:nvSpPr>
          <p:cNvPr id="145" name="직사각형 47">
            <a:extLst>
              <a:ext uri="{FF2B5EF4-FFF2-40B4-BE49-F238E27FC236}">
                <a16:creationId xmlns:a16="http://schemas.microsoft.com/office/drawing/2014/main" id="{0F9BCA43-CD03-44F4-9746-CBC1CC384A5C}"/>
              </a:ext>
            </a:extLst>
          </p:cNvPr>
          <p:cNvSpPr/>
          <p:nvPr/>
        </p:nvSpPr>
        <p:spPr>
          <a:xfrm>
            <a:off x="5848541" y="3333807"/>
            <a:ext cx="324000" cy="360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dirty="0">
                <a:solidFill>
                  <a:srgbClr val="FFFFFF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</a:t>
            </a:r>
            <a:endParaRPr lang="ko-KR" altLang="en-US" sz="1400" dirty="0">
              <a:solidFill>
                <a:srgbClr val="FFFFFF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C6DEA05-3807-4D29-8633-D348309DEDBB}"/>
              </a:ext>
            </a:extLst>
          </p:cNvPr>
          <p:cNvSpPr/>
          <p:nvPr/>
        </p:nvSpPr>
        <p:spPr>
          <a:xfrm>
            <a:off x="6223001" y="3718698"/>
            <a:ext cx="3439474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 관리 지표 정의 및 </a:t>
            </a:r>
            <a:r>
              <a:rPr lang="ko-KR" altLang="en-US" sz="120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산출식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도출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품질 관리 프로세스 수립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114F3D4-F3D8-49DF-A3EF-9F529F8A0C02}"/>
              </a:ext>
            </a:extLst>
          </p:cNvPr>
          <p:cNvSpPr/>
          <p:nvPr/>
        </p:nvSpPr>
        <p:spPr>
          <a:xfrm>
            <a:off x="397636" y="4955900"/>
            <a:ext cx="869190" cy="11025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Data Literacy</a:t>
            </a:r>
            <a:br>
              <a:rPr kumimoji="0" lang="en-US" altLang="ko-KR" sz="105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</a:br>
            <a:r>
              <a:rPr kumimoji="0" lang="ko-KR" altLang="en-US" sz="105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문화 부재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3159D04-BCEE-45FF-981E-6053AF3AF1ED}"/>
              </a:ext>
            </a:extLst>
          </p:cNvPr>
          <p:cNvSpPr/>
          <p:nvPr/>
        </p:nvSpPr>
        <p:spPr>
          <a:xfrm>
            <a:off x="1542513" y="2535992"/>
            <a:ext cx="3439474" cy="615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분석계 전반의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‘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수집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저장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폐기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’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대한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Management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관점의 관리 체계 부재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E33CA6E-F18C-467A-8B16-D4B5BE7DEC77}"/>
              </a:ext>
            </a:extLst>
          </p:cNvPr>
          <p:cNvSpPr/>
          <p:nvPr/>
        </p:nvSpPr>
        <p:spPr>
          <a:xfrm>
            <a:off x="1542513" y="3820089"/>
            <a:ext cx="3439474" cy="615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분석계 운영 조직 및 인력에 대한 모니터링 및 관리 체계 부재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2C88B1F-0E27-463C-834E-47E43FFE9358}"/>
              </a:ext>
            </a:extLst>
          </p:cNvPr>
          <p:cNvSpPr/>
          <p:nvPr/>
        </p:nvSpPr>
        <p:spPr>
          <a:xfrm>
            <a:off x="397636" y="3642296"/>
            <a:ext cx="869190" cy="10320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Operation</a:t>
            </a:r>
            <a:r>
              <a:rPr kumimoji="0" lang="ko-KR" altLang="en-US" sz="105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체계</a:t>
            </a:r>
            <a:br>
              <a:rPr kumimoji="0" lang="en-US" altLang="ko-KR" sz="105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</a:br>
            <a:r>
              <a:rPr kumimoji="0" lang="ko-KR" altLang="en-US" sz="105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부재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F26CF78-FAA3-4B3B-9AB6-96410BDB0A37}"/>
              </a:ext>
            </a:extLst>
          </p:cNvPr>
          <p:cNvSpPr/>
          <p:nvPr/>
        </p:nvSpPr>
        <p:spPr>
          <a:xfrm>
            <a:off x="1542513" y="5270790"/>
            <a:ext cx="3439474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 indent="-101600" defTabSz="76200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•"/>
            </a:pP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분석계 운영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 조직 인원 간 상이한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 </a:t>
            </a:r>
            <a:r>
              <a:rPr lang="ko-KR" altLang="en-US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이해도</a:t>
            </a:r>
            <a:endParaRPr lang="en-US" altLang="ko-KR" sz="12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91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5597-A491-41B4-8F4E-9C1DD254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69" y="280660"/>
            <a:ext cx="8306305" cy="312871"/>
          </a:xfrm>
        </p:spPr>
        <p:txBody>
          <a:bodyPr/>
          <a:lstStyle/>
          <a:p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추진 일정 및 범위 </a:t>
            </a:r>
            <a:r>
              <a:rPr lang="en-US" altLang="ko-KR" sz="1600" b="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600" b="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案</a:t>
            </a:r>
            <a:r>
              <a:rPr lang="en-US" altLang="ko-KR" sz="1600" b="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ko-KR" altLang="en-US" sz="1800" b="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F76684D-0956-4B75-B810-7DF42A172B61}"/>
              </a:ext>
            </a:extLst>
          </p:cNvPr>
          <p:cNvSpPr/>
          <p:nvPr/>
        </p:nvSpPr>
        <p:spPr>
          <a:xfrm>
            <a:off x="1321426" y="5709427"/>
            <a:ext cx="7787402" cy="79469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1" i="0" u="none" strike="noStrike" kern="1200" cap="none" spc="-92" normalizeH="0" baseline="0" noProof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4E5479F-33E2-4C35-80D1-644CAAD227E5}"/>
              </a:ext>
            </a:extLst>
          </p:cNvPr>
          <p:cNvCxnSpPr>
            <a:cxnSpLocks/>
          </p:cNvCxnSpPr>
          <p:nvPr/>
        </p:nvCxnSpPr>
        <p:spPr>
          <a:xfrm>
            <a:off x="1143837" y="1554861"/>
            <a:ext cx="79110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5E9B468-B48C-46F9-A87F-D479C7D28952}"/>
              </a:ext>
            </a:extLst>
          </p:cNvPr>
          <p:cNvCxnSpPr>
            <a:cxnSpLocks/>
          </p:cNvCxnSpPr>
          <p:nvPr/>
        </p:nvCxnSpPr>
        <p:spPr>
          <a:xfrm>
            <a:off x="1364859" y="2001540"/>
            <a:ext cx="7353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B9F1B1A-83A4-4B7A-8D41-F2DA8D165542}"/>
              </a:ext>
            </a:extLst>
          </p:cNvPr>
          <p:cNvGrpSpPr/>
          <p:nvPr/>
        </p:nvGrpSpPr>
        <p:grpSpPr>
          <a:xfrm>
            <a:off x="1364857" y="1800869"/>
            <a:ext cx="7521771" cy="295794"/>
            <a:chOff x="-591616" y="1704700"/>
            <a:chExt cx="13683648" cy="297859"/>
          </a:xfrm>
        </p:grpSpPr>
        <p:sp>
          <p:nvSpPr>
            <p:cNvPr id="116" name="화살표: 오각형 115">
              <a:extLst>
                <a:ext uri="{FF2B5EF4-FFF2-40B4-BE49-F238E27FC236}">
                  <a16:creationId xmlns:a16="http://schemas.microsoft.com/office/drawing/2014/main" id="{DD3D7840-42D4-444E-A053-3B98EA566581}"/>
                </a:ext>
              </a:extLst>
            </p:cNvPr>
            <p:cNvSpPr/>
            <p:nvPr/>
          </p:nvSpPr>
          <p:spPr>
            <a:xfrm>
              <a:off x="-591616" y="1704700"/>
              <a:ext cx="4680520" cy="297859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408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-92" normalizeH="0" baseline="0" noProof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현황분석</a:t>
              </a:r>
            </a:p>
          </p:txBody>
        </p:sp>
        <p:sp>
          <p:nvSpPr>
            <p:cNvPr id="117" name="화살표: 오각형 116">
              <a:extLst>
                <a:ext uri="{FF2B5EF4-FFF2-40B4-BE49-F238E27FC236}">
                  <a16:creationId xmlns:a16="http://schemas.microsoft.com/office/drawing/2014/main" id="{895FDD10-8C55-43C2-BA22-22EA6D379477}"/>
                </a:ext>
              </a:extLst>
            </p:cNvPr>
            <p:cNvSpPr/>
            <p:nvPr/>
          </p:nvSpPr>
          <p:spPr>
            <a:xfrm>
              <a:off x="4102885" y="1704700"/>
              <a:ext cx="4409733" cy="297859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408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-92" normalizeH="0" baseline="0" noProof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개선방향성 도출</a:t>
              </a:r>
            </a:p>
          </p:txBody>
        </p:sp>
        <p:sp>
          <p:nvSpPr>
            <p:cNvPr id="118" name="화살표: 오각형 117">
              <a:extLst>
                <a:ext uri="{FF2B5EF4-FFF2-40B4-BE49-F238E27FC236}">
                  <a16:creationId xmlns:a16="http://schemas.microsoft.com/office/drawing/2014/main" id="{9FD9B9D6-D7DF-44EE-9F67-FF5DA2D643FC}"/>
                </a:ext>
              </a:extLst>
            </p:cNvPr>
            <p:cNvSpPr/>
            <p:nvPr/>
          </p:nvSpPr>
          <p:spPr>
            <a:xfrm>
              <a:off x="8526599" y="1704700"/>
              <a:ext cx="4565433" cy="297859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4408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-92" normalizeH="0" baseline="0" noProof="0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분석계 조직 운영 거버넌스 수립</a:t>
              </a:r>
            </a:p>
          </p:txBody>
        </p:sp>
      </p:grpSp>
      <p:sp>
        <p:nvSpPr>
          <p:cNvPr id="119" name="타원 118">
            <a:extLst>
              <a:ext uri="{FF2B5EF4-FFF2-40B4-BE49-F238E27FC236}">
                <a16:creationId xmlns:a16="http://schemas.microsoft.com/office/drawing/2014/main" id="{4F1D4DA4-F26C-489D-A6E6-8C7D1C4B6A26}"/>
              </a:ext>
            </a:extLst>
          </p:cNvPr>
          <p:cNvSpPr/>
          <p:nvPr/>
        </p:nvSpPr>
        <p:spPr>
          <a:xfrm>
            <a:off x="1261350" y="1521607"/>
            <a:ext cx="100079" cy="107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40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C3628D34-E2A8-479E-BA80-9DCA32E6BDBF}"/>
              </a:ext>
            </a:extLst>
          </p:cNvPr>
          <p:cNvSpPr/>
          <p:nvPr/>
        </p:nvSpPr>
        <p:spPr>
          <a:xfrm>
            <a:off x="6311289" y="1498927"/>
            <a:ext cx="100079" cy="107251"/>
          </a:xfrm>
          <a:prstGeom prst="ellipse">
            <a:avLst/>
          </a:prstGeom>
          <a:solidFill>
            <a:srgbClr val="EE4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40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BACADD8-84C3-40A6-AE53-79440058E1C3}"/>
              </a:ext>
            </a:extLst>
          </p:cNvPr>
          <p:cNvSpPr/>
          <p:nvPr/>
        </p:nvSpPr>
        <p:spPr>
          <a:xfrm>
            <a:off x="8780098" y="1500740"/>
            <a:ext cx="100079" cy="107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40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C43D3F6-1266-444A-AF0E-4CB220484136}"/>
              </a:ext>
            </a:extLst>
          </p:cNvPr>
          <p:cNvSpPr txBox="1"/>
          <p:nvPr/>
        </p:nvSpPr>
        <p:spPr>
          <a:xfrm>
            <a:off x="1050563" y="1189777"/>
            <a:ext cx="92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40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4/10</a:t>
            </a:r>
          </a:p>
          <a:p>
            <a:pPr marL="0" marR="0" lvl="0" indent="0" algn="l" defTabSz="8440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Kick-off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8C4F00A-DC3C-4B66-B20B-CA44FAF4DEF6}"/>
              </a:ext>
            </a:extLst>
          </p:cNvPr>
          <p:cNvSpPr txBox="1"/>
          <p:nvPr/>
        </p:nvSpPr>
        <p:spPr>
          <a:xfrm>
            <a:off x="7897162" y="1189777"/>
            <a:ext cx="1291053" cy="374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440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Week XX</a:t>
            </a:r>
            <a:br>
              <a:rPr kumimoji="0" lang="en-US" altLang="ko-KR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</a:br>
            <a:r>
              <a:rPr kumimoji="0" lang="ko-KR" alt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컨설팅 종료보고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6B91D8E-C6EB-4953-8151-B987B9138550}"/>
              </a:ext>
            </a:extLst>
          </p:cNvPr>
          <p:cNvSpPr txBox="1"/>
          <p:nvPr/>
        </p:nvSpPr>
        <p:spPr>
          <a:xfrm>
            <a:off x="5517651" y="1189777"/>
            <a:ext cx="111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8440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Week 5</a:t>
            </a:r>
            <a:b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</a:b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1</a:t>
            </a:r>
            <a:r>
              <a:rPr kumimoji="0" lang="en-US" altLang="ko-KR" sz="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st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month </a:t>
            </a:r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종료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CEAB1A9-FEB7-4E29-A10C-FA39D43F9DD6}"/>
              </a:ext>
            </a:extLst>
          </p:cNvPr>
          <p:cNvSpPr/>
          <p:nvPr/>
        </p:nvSpPr>
        <p:spPr>
          <a:xfrm>
            <a:off x="1497261" y="3171608"/>
            <a:ext cx="2103360" cy="3948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-92" normalizeH="0" baseline="0" noProof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유관조직 별 인터뷰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703AD0-BB63-47FB-B3FC-778B108BE374}"/>
              </a:ext>
            </a:extLst>
          </p:cNvPr>
          <p:cNvSpPr/>
          <p:nvPr/>
        </p:nvSpPr>
        <p:spPr>
          <a:xfrm>
            <a:off x="1497261" y="4334156"/>
            <a:ext cx="2103360" cy="3948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(Bottom-up) </a:t>
            </a: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이슈 도출 및 분석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247BB1C-8DA3-4F5F-9EE1-4D369CCF49C5}"/>
              </a:ext>
            </a:extLst>
          </p:cNvPr>
          <p:cNvSpPr/>
          <p:nvPr/>
        </p:nvSpPr>
        <p:spPr>
          <a:xfrm>
            <a:off x="4125147" y="2979468"/>
            <a:ext cx="1997612" cy="3952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</a:t>
            </a:r>
            <a:r>
              <a:rPr kumimoji="0" lang="ko-KR" altLang="en-US" sz="90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경영진 인터뷰를 통한</a:t>
            </a:r>
            <a:r>
              <a:rPr kumimoji="0" lang="en-US" altLang="ko-KR" sz="90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)</a:t>
            </a:r>
            <a:r>
              <a:rPr kumimoji="0" lang="ko-KR" altLang="en-US" sz="90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</a:t>
            </a: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데이터 조직 </a:t>
            </a:r>
            <a:br>
              <a:rPr kumimoji="0" lang="en-US" altLang="ko-KR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</a:b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운영 및 관리 방향성 파악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EC824D6-12FD-4598-A832-4A574C4C671C}"/>
              </a:ext>
            </a:extLst>
          </p:cNvPr>
          <p:cNvSpPr/>
          <p:nvPr/>
        </p:nvSpPr>
        <p:spPr>
          <a:xfrm>
            <a:off x="4117410" y="2223962"/>
            <a:ext cx="2014199" cy="3948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(Top-Down) </a:t>
            </a: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이슈 도출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622079F-4700-465F-9A9A-EFC90AD452FF}"/>
              </a:ext>
            </a:extLst>
          </p:cNvPr>
          <p:cNvSpPr/>
          <p:nvPr/>
        </p:nvSpPr>
        <p:spPr>
          <a:xfrm>
            <a:off x="1497261" y="2223962"/>
            <a:ext cx="2103360" cy="3948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45720" rIns="0" bIns="4572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현행 데이터 운영 체계 파악</a:t>
            </a:r>
          </a:p>
        </p:txBody>
      </p:sp>
      <p:sp>
        <p:nvSpPr>
          <p:cNvPr id="148" name="Rectangle 22">
            <a:extLst>
              <a:ext uri="{FF2B5EF4-FFF2-40B4-BE49-F238E27FC236}">
                <a16:creationId xmlns:a16="http://schemas.microsoft.com/office/drawing/2014/main" id="{FB8C1241-17DD-423A-BD8F-836C48C2D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91" y="2132618"/>
            <a:ext cx="1315217" cy="1614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422041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Management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관점</a:t>
            </a:r>
          </a:p>
        </p:txBody>
      </p:sp>
      <p:sp>
        <p:nvSpPr>
          <p:cNvPr id="149" name="Rectangle 22">
            <a:extLst>
              <a:ext uri="{FF2B5EF4-FFF2-40B4-BE49-F238E27FC236}">
                <a16:creationId xmlns:a16="http://schemas.microsoft.com/office/drawing/2014/main" id="{F7A057CD-9BD0-4772-AC6A-E6DFE898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98" y="4274804"/>
            <a:ext cx="900054" cy="1614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422041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Operation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관점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D95F262-5359-40FC-B06F-BAC21A16043E}"/>
              </a:ext>
            </a:extLst>
          </p:cNvPr>
          <p:cNvSpPr/>
          <p:nvPr/>
        </p:nvSpPr>
        <p:spPr>
          <a:xfrm>
            <a:off x="4117409" y="4081600"/>
            <a:ext cx="1795769" cy="2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algn="ctr" defTabSz="1398012">
              <a:spcBef>
                <a:spcPct val="20000"/>
              </a:spcBef>
            </a:pPr>
            <a:r>
              <a: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운영 인력 효율화 검토</a:t>
            </a: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17646DC-0554-476E-996A-20F24F9DF32D}"/>
              </a:ext>
            </a:extLst>
          </p:cNvPr>
          <p:cNvCxnSpPr>
            <a:cxnSpLocks/>
          </p:cNvCxnSpPr>
          <p:nvPr/>
        </p:nvCxnSpPr>
        <p:spPr>
          <a:xfrm>
            <a:off x="6361329" y="1590900"/>
            <a:ext cx="0" cy="4913218"/>
          </a:xfrm>
          <a:prstGeom prst="line">
            <a:avLst/>
          </a:prstGeom>
          <a:ln w="28575">
            <a:solidFill>
              <a:srgbClr val="EE4A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4DC562F-22C8-4751-B44E-889C03CE9B2A}"/>
              </a:ext>
            </a:extLst>
          </p:cNvPr>
          <p:cNvSpPr/>
          <p:nvPr/>
        </p:nvSpPr>
        <p:spPr>
          <a:xfrm>
            <a:off x="779701" y="5709427"/>
            <a:ext cx="541725" cy="794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-92" normalizeH="0" baseline="0" noProof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산출물 </a:t>
            </a:r>
            <a:br>
              <a:rPr kumimoji="0" lang="en-US" altLang="ko-KR" sz="1050" b="1" i="0" u="none" strike="noStrike" kern="1200" cap="none" spc="-92" normalizeH="0" baseline="0" noProof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</a:br>
            <a:r>
              <a:rPr kumimoji="0" lang="en-US" altLang="ko-KR" sz="1050" b="1" i="0" u="none" strike="noStrike" kern="1200" cap="none" spc="-92" normalizeH="0" baseline="0" noProof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List</a:t>
            </a:r>
            <a:endParaRPr kumimoji="0" lang="ko-KR" altLang="en-US" sz="1050" b="1" i="0" u="none" strike="noStrike" kern="1200" cap="none" spc="-92" normalizeH="0" baseline="0" noProof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61A34E-5A06-4B76-8ACE-5572CFE20CA9}"/>
              </a:ext>
            </a:extLst>
          </p:cNvPr>
          <p:cNvSpPr/>
          <p:nvPr/>
        </p:nvSpPr>
        <p:spPr>
          <a:xfrm>
            <a:off x="788161" y="1813220"/>
            <a:ext cx="541725" cy="34752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-92" normalizeH="0" baseline="0" noProof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일정 및 업무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DB9E585-AEC0-4E1C-AE16-C267EAD87C54}"/>
              </a:ext>
            </a:extLst>
          </p:cNvPr>
          <p:cNvSpPr/>
          <p:nvPr/>
        </p:nvSpPr>
        <p:spPr>
          <a:xfrm>
            <a:off x="6683771" y="3352006"/>
            <a:ext cx="1852096" cy="4059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개선 과제 도출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E1DE503-6C69-4B58-863E-5582D2CF2F51}"/>
              </a:ext>
            </a:extLst>
          </p:cNvPr>
          <p:cNvSpPr/>
          <p:nvPr/>
        </p:nvSpPr>
        <p:spPr>
          <a:xfrm>
            <a:off x="4113399" y="4867041"/>
            <a:ext cx="1803789" cy="2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algn="ctr" defTabSz="1398012">
              <a:spcBef>
                <a:spcPct val="20000"/>
              </a:spcBef>
            </a:pPr>
            <a:r>
              <a: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개선 방안 도출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14A77CA2-9714-40CD-9E79-3D5A80879421}"/>
              </a:ext>
            </a:extLst>
          </p:cNvPr>
          <p:cNvCxnSpPr>
            <a:cxnSpLocks/>
            <a:stCxn id="154" idx="2"/>
            <a:endCxn id="95" idx="0"/>
          </p:cNvCxnSpPr>
          <p:nvPr/>
        </p:nvCxnSpPr>
        <p:spPr>
          <a:xfrm>
            <a:off x="5015294" y="4355966"/>
            <a:ext cx="0" cy="5110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1FB2C49-36F9-40EF-8467-8EEC3972342D}"/>
              </a:ext>
            </a:extLst>
          </p:cNvPr>
          <p:cNvSpPr/>
          <p:nvPr/>
        </p:nvSpPr>
        <p:spPr>
          <a:xfrm>
            <a:off x="4078219" y="5826987"/>
            <a:ext cx="2125713" cy="2664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개선 방향성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9A33B0-A6F3-4225-9B20-910A2EBF848C}"/>
              </a:ext>
            </a:extLst>
          </p:cNvPr>
          <p:cNvGrpSpPr/>
          <p:nvPr/>
        </p:nvGrpSpPr>
        <p:grpSpPr>
          <a:xfrm>
            <a:off x="1483262" y="5923490"/>
            <a:ext cx="1566892" cy="371113"/>
            <a:chOff x="1617493" y="5900447"/>
            <a:chExt cx="1811678" cy="37111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D01ABC1-E10E-4EC4-BD24-F9C84F30D7EE}"/>
                </a:ext>
              </a:extLst>
            </p:cNvPr>
            <p:cNvSpPr/>
            <p:nvPr/>
          </p:nvSpPr>
          <p:spPr>
            <a:xfrm>
              <a:off x="2234375" y="5900447"/>
              <a:ext cx="577913" cy="3711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Ins="36000" anchor="ctr">
              <a:noAutofit/>
            </a:bodyPr>
            <a:lstStyle/>
            <a:p>
              <a:pPr marL="0" marR="0" lvl="0" indent="0" algn="ctr" defTabSz="139801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-92" normalizeH="0" baseline="0" noProof="0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현황 분석서</a:t>
              </a: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2B21EEE-B9BF-43A3-8832-AE7C481BF3EE}"/>
                </a:ext>
              </a:extLst>
            </p:cNvPr>
            <p:cNvSpPr/>
            <p:nvPr/>
          </p:nvSpPr>
          <p:spPr>
            <a:xfrm>
              <a:off x="2851258" y="5900447"/>
              <a:ext cx="577913" cy="3711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Ins="36000" anchor="ctr">
              <a:noAutofit/>
            </a:bodyPr>
            <a:lstStyle/>
            <a:p>
              <a:pPr marL="0" marR="0" lvl="0" indent="0" algn="ctr" defTabSz="139801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-92" normalizeH="0" baseline="0" noProof="0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이슈</a:t>
              </a:r>
              <a:r>
                <a:rPr kumimoji="0" lang="en-US" altLang="ko-KR" sz="1000" b="0" i="0" u="none" strike="noStrike" kern="1200" cap="none" spc="-92" normalizeH="0" baseline="0" noProof="0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 List</a:t>
              </a:r>
              <a:endParaRPr kumimoji="0" lang="ko-KR" altLang="en-US" sz="10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72EF17E-E8FC-49D8-B7C2-680E065BAEF3}"/>
                </a:ext>
              </a:extLst>
            </p:cNvPr>
            <p:cNvSpPr/>
            <p:nvPr/>
          </p:nvSpPr>
          <p:spPr>
            <a:xfrm>
              <a:off x="1617493" y="5900447"/>
              <a:ext cx="577913" cy="37111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Ins="36000" anchor="ctr">
              <a:noAutofit/>
            </a:bodyPr>
            <a:lstStyle/>
            <a:p>
              <a:pPr marL="0" marR="0" lvl="0" indent="0" algn="ctr" defTabSz="139801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-92" normalizeH="0" baseline="0" noProof="0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  <a:cs typeface="+mn-cs"/>
                </a:rPr>
                <a:t>인터뷰 정리서</a:t>
              </a: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A521CC2-8E74-4516-8199-9B924D3C15C5}"/>
              </a:ext>
            </a:extLst>
          </p:cNvPr>
          <p:cNvSpPr/>
          <p:nvPr/>
        </p:nvSpPr>
        <p:spPr>
          <a:xfrm>
            <a:off x="4073176" y="6146592"/>
            <a:ext cx="2130759" cy="266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운영 인력 업무 효율화 개선 방안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7E4D5B8-B91E-4524-BC83-57C8FCA4AFF6}"/>
              </a:ext>
            </a:extLst>
          </p:cNvPr>
          <p:cNvSpPr/>
          <p:nvPr/>
        </p:nvSpPr>
        <p:spPr>
          <a:xfrm>
            <a:off x="6683771" y="4529482"/>
            <a:ext cx="1852096" cy="3948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거버넌스 수립</a:t>
            </a:r>
            <a:endParaRPr kumimoji="0" lang="ko-KR" altLang="en-US" sz="1000" b="1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265CEE4-EEB0-4BA5-9006-C555EFFDA274}"/>
              </a:ext>
            </a:extLst>
          </p:cNvPr>
          <p:cNvSpPr/>
          <p:nvPr/>
        </p:nvSpPr>
        <p:spPr>
          <a:xfrm>
            <a:off x="6683771" y="2220519"/>
            <a:ext cx="1852096" cy="4059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타사</a:t>
            </a:r>
            <a:r>
              <a:rPr kumimoji="0" lang="en-US" altLang="ko-KR" sz="10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선행</a:t>
            </a:r>
            <a:r>
              <a:rPr kumimoji="0" lang="en-US" altLang="ko-KR" sz="10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) </a:t>
            </a: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사례 조사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BEBCD2-8915-4739-85C7-C9A4B84CB530}"/>
              </a:ext>
            </a:extLst>
          </p:cNvPr>
          <p:cNvSpPr txBox="1"/>
          <p:nvPr/>
        </p:nvSpPr>
        <p:spPr>
          <a:xfrm>
            <a:off x="6694325" y="2634716"/>
            <a:ext cx="183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타사의 데이터 유관 조직 및 업무 운영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/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관리 사례 조사</a:t>
            </a:r>
            <a:endParaRPr kumimoji="0" lang="en-US" altLang="ko-KR" sz="900" b="0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4D7AEC-F80D-4FB4-9647-0B2872309558}"/>
              </a:ext>
            </a:extLst>
          </p:cNvPr>
          <p:cNvSpPr txBox="1"/>
          <p:nvPr/>
        </p:nvSpPr>
        <p:spPr>
          <a:xfrm>
            <a:off x="6694322" y="4935912"/>
            <a:ext cx="216647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예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)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조직 별 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R&amp;R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확립</a:t>
            </a:r>
            <a:endParaRPr kumimoji="0" lang="en-US" altLang="ko-KR" sz="900" b="0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예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데이터 관리 체계 수립</a:t>
            </a:r>
            <a:endParaRPr kumimoji="0" lang="en-US" altLang="ko-KR" sz="900" b="0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예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)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데이터 운영 체계 수립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0BA86D2-33FA-4A2A-97BF-6420B2C350DF}"/>
              </a:ext>
            </a:extLst>
          </p:cNvPr>
          <p:cNvGrpSpPr/>
          <p:nvPr/>
        </p:nvGrpSpPr>
        <p:grpSpPr>
          <a:xfrm>
            <a:off x="2548941" y="2421382"/>
            <a:ext cx="5060878" cy="2140263"/>
            <a:chOff x="2548941" y="2421382"/>
            <a:chExt cx="5060878" cy="2140263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D9A4864-DF27-4718-9514-1F8DDA4785F0}"/>
                </a:ext>
              </a:extLst>
            </p:cNvPr>
            <p:cNvCxnSpPr>
              <a:cxnSpLocks/>
              <a:stCxn id="144" idx="3"/>
              <a:endCxn id="135" idx="1"/>
            </p:cNvCxnSpPr>
            <p:nvPr/>
          </p:nvCxnSpPr>
          <p:spPr>
            <a:xfrm>
              <a:off x="3600621" y="2421382"/>
              <a:ext cx="516789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10D4DD37-24B4-4617-8293-A76B0DBF97EE}"/>
                </a:ext>
              </a:extLst>
            </p:cNvPr>
            <p:cNvCxnSpPr>
              <a:cxnSpLocks/>
              <a:stCxn id="129" idx="3"/>
              <a:endCxn id="135" idx="1"/>
            </p:cNvCxnSpPr>
            <p:nvPr/>
          </p:nvCxnSpPr>
          <p:spPr>
            <a:xfrm flipV="1">
              <a:off x="3600621" y="2421382"/>
              <a:ext cx="516789" cy="947646"/>
            </a:xfrm>
            <a:prstGeom prst="bentConnector3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F76F7FA-144C-4708-8D30-0A4E1187C5CD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flipH="1">
              <a:off x="5123953" y="2618801"/>
              <a:ext cx="557" cy="36066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C0E483F-60F1-4917-84D9-3577141A297C}"/>
                </a:ext>
              </a:extLst>
            </p:cNvPr>
            <p:cNvCxnSpPr>
              <a:cxnSpLocks/>
              <a:stCxn id="129" idx="2"/>
              <a:endCxn id="130" idx="0"/>
            </p:cNvCxnSpPr>
            <p:nvPr/>
          </p:nvCxnSpPr>
          <p:spPr>
            <a:xfrm>
              <a:off x="2548941" y="3566447"/>
              <a:ext cx="0" cy="76770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D874E0E2-A1C7-45A2-91F6-1655B2598E96}"/>
                </a:ext>
              </a:extLst>
            </p:cNvPr>
            <p:cNvCxnSpPr>
              <a:cxnSpLocks/>
              <a:stCxn id="144" idx="2"/>
              <a:endCxn id="129" idx="0"/>
            </p:cNvCxnSpPr>
            <p:nvPr/>
          </p:nvCxnSpPr>
          <p:spPr>
            <a:xfrm>
              <a:off x="2548941" y="2618801"/>
              <a:ext cx="0" cy="55280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085A344B-BFDE-4523-9C87-A956EF6C1E4B}"/>
                </a:ext>
              </a:extLst>
            </p:cNvPr>
            <p:cNvCxnSpPr>
              <a:cxnSpLocks/>
              <a:stCxn id="105" idx="3"/>
              <a:endCxn id="88" idx="1"/>
            </p:cNvCxnSpPr>
            <p:nvPr/>
          </p:nvCxnSpPr>
          <p:spPr>
            <a:xfrm flipV="1">
              <a:off x="6122758" y="3554972"/>
              <a:ext cx="561013" cy="30684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DDD6E0DE-EB5A-4394-A276-6E8058226916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>
              <a:off x="7609819" y="3757936"/>
              <a:ext cx="0" cy="80370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029D0816-7939-4E5D-9C5D-95929A2E377E}"/>
                </a:ext>
              </a:extLst>
            </p:cNvPr>
            <p:cNvCxnSpPr>
              <a:cxnSpLocks/>
              <a:stCxn id="130" idx="3"/>
              <a:endCxn id="105" idx="1"/>
            </p:cNvCxnSpPr>
            <p:nvPr/>
          </p:nvCxnSpPr>
          <p:spPr>
            <a:xfrm flipV="1">
              <a:off x="3600621" y="3861818"/>
              <a:ext cx="1463488" cy="669758"/>
            </a:xfrm>
            <a:prstGeom prst="bentConnector3">
              <a:avLst>
                <a:gd name="adj1" fmla="val 17951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49C6D5AD-0531-47D0-9A51-F3602E359279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5593434" y="3369028"/>
              <a:ext cx="0" cy="3849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0F1C30F8-0125-4E1B-AECD-7D1CEDAE4C63}"/>
                </a:ext>
              </a:extLst>
            </p:cNvPr>
            <p:cNvCxnSpPr>
              <a:cxnSpLocks/>
              <a:stCxn id="90" idx="2"/>
              <a:endCxn id="88" idx="0"/>
            </p:cNvCxnSpPr>
            <p:nvPr/>
          </p:nvCxnSpPr>
          <p:spPr>
            <a:xfrm>
              <a:off x="7609465" y="3004048"/>
              <a:ext cx="354" cy="3479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1CE9A321-B9D0-4340-A579-79E1170D8946}"/>
                </a:ext>
              </a:extLst>
            </p:cNvPr>
            <p:cNvCxnSpPr>
              <a:cxnSpLocks/>
              <a:stCxn id="130" idx="3"/>
              <a:endCxn id="154" idx="1"/>
            </p:cNvCxnSpPr>
            <p:nvPr/>
          </p:nvCxnSpPr>
          <p:spPr>
            <a:xfrm flipV="1">
              <a:off x="3600621" y="4218783"/>
              <a:ext cx="516788" cy="312793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D92CA604-2FEF-48DF-959A-2860F5B5B6B8}"/>
              </a:ext>
            </a:extLst>
          </p:cNvPr>
          <p:cNvSpPr txBox="1"/>
          <p:nvPr/>
        </p:nvSpPr>
        <p:spPr>
          <a:xfrm>
            <a:off x="4124155" y="2634716"/>
            <a:ext cx="2072678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(KE)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데이터 운영 업무 지원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및 관리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등 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Management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관점에서의 현황 및 이슈 도출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D28977-3CC1-4673-8B8F-6268240E9722}"/>
              </a:ext>
            </a:extLst>
          </p:cNvPr>
          <p:cNvSpPr txBox="1"/>
          <p:nvPr/>
        </p:nvSpPr>
        <p:spPr>
          <a:xfrm>
            <a:off x="1511945" y="4771115"/>
            <a:ext cx="20975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협력사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)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데이터 운영 업무</a:t>
            </a:r>
            <a:r>
              <a:rPr kumimoji="0" lang="ko-KR" altLang="en-US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</a:t>
            </a:r>
            <a:r>
              <a:rPr kumimoji="0" lang="ko-KR" altLang="en-US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예</a:t>
            </a:r>
            <a:r>
              <a:rPr kumimoji="0" lang="en-US" altLang="ko-KR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. Life cycle</a:t>
            </a:r>
            <a:r>
              <a:rPr kumimoji="0" lang="ko-KR" altLang="en-US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관점에서 수집</a:t>
            </a:r>
            <a:r>
              <a:rPr kumimoji="0" lang="en-US" altLang="ko-KR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/</a:t>
            </a:r>
            <a:r>
              <a:rPr kumimoji="0" lang="ko-KR" altLang="en-US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저장</a:t>
            </a:r>
            <a:r>
              <a:rPr kumimoji="0" lang="en-US" altLang="ko-KR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/</a:t>
            </a:r>
            <a:r>
              <a:rPr kumimoji="0" lang="ko-KR" altLang="en-US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분석</a:t>
            </a:r>
            <a:r>
              <a:rPr kumimoji="0" lang="en-US" altLang="ko-KR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/</a:t>
            </a:r>
            <a:r>
              <a:rPr kumimoji="0" lang="ko-KR" altLang="en-US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활용</a:t>
            </a:r>
            <a:r>
              <a:rPr kumimoji="0" lang="en-US" altLang="ko-KR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에 대한 상세 이슈 도출 및 분석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42F026-FD05-4BB7-A315-784AF863E150}"/>
              </a:ext>
            </a:extLst>
          </p:cNvPr>
          <p:cNvSpPr txBox="1"/>
          <p:nvPr/>
        </p:nvSpPr>
        <p:spPr>
          <a:xfrm>
            <a:off x="1511945" y="2634716"/>
            <a:ext cx="2103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고객사 자료 검토</a:t>
            </a:r>
            <a:endParaRPr kumimoji="0" lang="en-US" altLang="ko-KR" sz="900" b="0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프로젝트 발주 배경 파악</a:t>
            </a:r>
            <a:endParaRPr kumimoji="0" lang="en-US" altLang="ko-KR" sz="900" b="0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00EC170-23B1-4C28-944D-1526B651F902}"/>
              </a:ext>
            </a:extLst>
          </p:cNvPr>
          <p:cNvSpPr/>
          <p:nvPr/>
        </p:nvSpPr>
        <p:spPr>
          <a:xfrm>
            <a:off x="5064109" y="3754001"/>
            <a:ext cx="1058649" cy="2156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marL="0" marR="0" lvl="0" indent="0" algn="ctr" defTabSz="1398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개선방향성 도출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E6F53E7-AD54-47C4-A8BB-450E9EBB48F3}"/>
              </a:ext>
            </a:extLst>
          </p:cNvPr>
          <p:cNvSpPr/>
          <p:nvPr/>
        </p:nvSpPr>
        <p:spPr>
          <a:xfrm>
            <a:off x="5344308" y="369174"/>
            <a:ext cx="4416030" cy="679908"/>
          </a:xfrm>
          <a:prstGeom prst="rect">
            <a:avLst/>
          </a:prstGeom>
          <a:solidFill>
            <a:schemeClr val="bg1"/>
          </a:solidFill>
          <a:ln w="3175">
            <a:solidFill>
              <a:srgbClr val="006600"/>
            </a:solidFill>
          </a:ln>
        </p:spPr>
        <p:txBody>
          <a:bodyPr wrap="square" lIns="36000" rIns="36000" anchor="t">
            <a:noAutofit/>
          </a:bodyPr>
          <a:lstStyle/>
          <a:p>
            <a:pPr marL="92075" indent="-92075" defTabSz="139801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900" b="1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Data Scope </a:t>
            </a:r>
            <a:r>
              <a:rPr lang="en-US" altLang="ko-KR" sz="900" b="1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900" b="1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분석계</a:t>
            </a:r>
            <a:endParaRPr lang="en-US" altLang="ko-KR" sz="900" b="1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66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92075" indent="-92075" defTabSz="139801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900" b="1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Governance Coverage</a:t>
            </a:r>
            <a:r>
              <a:rPr lang="en-US" altLang="ko-KR" sz="900" b="1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900" b="1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분석계 조직 및 업무</a:t>
            </a: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중점</a:t>
            </a: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900" b="1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관점의 데이터 거버넌스</a:t>
            </a:r>
            <a:endParaRPr lang="en-US" altLang="ko-KR" sz="900" b="1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66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82563" lvl="1" indent="-90488" defTabSz="1398012">
              <a:spcBef>
                <a:spcPct val="20000"/>
              </a:spcBef>
            </a:pP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※</a:t>
            </a:r>
            <a:r>
              <a:rPr lang="ko-KR" altLang="en-US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분석계 시스템 관점에서의 현황 파악 및 과제 도출 제외</a:t>
            </a: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</a:t>
            </a: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조직 및 업무 관점에서의 현황 및 이슈 분석을 통해</a:t>
            </a: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시스템 관련 개선과제 도출 시</a:t>
            </a: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시스템 기능 </a:t>
            </a: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List</a:t>
            </a:r>
            <a:r>
              <a:rPr lang="ko-KR" altLang="en-US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</a:t>
            </a: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별도 표기 예정</a:t>
            </a:r>
            <a:r>
              <a:rPr lang="en-US" altLang="ko-KR" sz="900" dirty="0">
                <a:ln>
                  <a:solidFill>
                    <a:srgbClr val="000000">
                      <a:lumMod val="50000"/>
                      <a:lumOff val="50000"/>
                      <a:alpha val="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900" b="1" dirty="0">
              <a:ln>
                <a:solidFill>
                  <a:srgbClr val="000000">
                    <a:lumMod val="50000"/>
                    <a:lumOff val="50000"/>
                    <a:alpha val="0"/>
                  </a:srgbClr>
                </a:solidFill>
              </a:ln>
              <a:solidFill>
                <a:srgbClr val="0066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4FE99F-53DD-4820-8A0C-C42860495808}"/>
              </a:ext>
            </a:extLst>
          </p:cNvPr>
          <p:cNvSpPr/>
          <p:nvPr/>
        </p:nvSpPr>
        <p:spPr>
          <a:xfrm>
            <a:off x="6596519" y="5756914"/>
            <a:ext cx="1400163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algn="ctr" defTabSz="1398012">
              <a:spcBef>
                <a:spcPct val="20000"/>
              </a:spcBef>
            </a:pPr>
            <a:r>
              <a: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사례 조사 보고서</a:t>
            </a:r>
            <a:br>
              <a:rPr lang="en-US" altLang="ko-KR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벤치마킹 보고서</a:t>
            </a:r>
            <a:r>
              <a:rPr lang="en-US" altLang="ko-KR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ko-KR" altLang="en-US" sz="10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BF52C89-F757-474A-B792-F6A0B69FE08C}"/>
              </a:ext>
            </a:extLst>
          </p:cNvPr>
          <p:cNvGrpSpPr/>
          <p:nvPr/>
        </p:nvGrpSpPr>
        <p:grpSpPr>
          <a:xfrm>
            <a:off x="6596519" y="6067406"/>
            <a:ext cx="2378882" cy="387426"/>
            <a:chOff x="5262562" y="5765567"/>
            <a:chExt cx="2913918" cy="39845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CB8C9F-236A-41D2-A99C-F7980AC25045}"/>
                </a:ext>
              </a:extLst>
            </p:cNvPr>
            <p:cNvSpPr/>
            <p:nvPr/>
          </p:nvSpPr>
          <p:spPr>
            <a:xfrm>
              <a:off x="5262562" y="5765567"/>
              <a:ext cx="2913918" cy="3984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36000" rIns="0" anchor="ctr">
              <a:noAutofit/>
            </a:bodyPr>
            <a:lstStyle/>
            <a:p>
              <a:pPr defTabSz="1398012">
                <a:spcBef>
                  <a:spcPct val="20000"/>
                </a:spcBef>
              </a:pPr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관리 및</a:t>
              </a:r>
              <a:br>
                <a:rPr lang="en-US" altLang="ko-KR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운영 체계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DFE7289-D37E-4EE6-9AC1-27920100A063}"/>
                </a:ext>
              </a:extLst>
            </p:cNvPr>
            <p:cNvSpPr/>
            <p:nvPr/>
          </p:nvSpPr>
          <p:spPr>
            <a:xfrm>
              <a:off x="6017422" y="5825442"/>
              <a:ext cx="609783" cy="2848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rIns="0" anchor="ctr">
              <a:noAutofit/>
            </a:bodyPr>
            <a:lstStyle/>
            <a:p>
              <a:pPr algn="ctr" defTabSz="1398012">
                <a:spcBef>
                  <a:spcPct val="20000"/>
                </a:spcBef>
              </a:pPr>
              <a:r>
                <a:rPr lang="ko-KR" altLang="en-US" sz="900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프로세스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DBAA8F-54B5-46C1-A3AF-9AA65C99C6A7}"/>
                </a:ext>
              </a:extLst>
            </p:cNvPr>
            <p:cNvSpPr/>
            <p:nvPr/>
          </p:nvSpPr>
          <p:spPr>
            <a:xfrm>
              <a:off x="6661962" y="5825442"/>
              <a:ext cx="500252" cy="2848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rIns="0" anchor="ctr">
              <a:noAutofit/>
            </a:bodyPr>
            <a:lstStyle/>
            <a:p>
              <a:pPr algn="ctr" defTabSz="1398012">
                <a:spcBef>
                  <a:spcPct val="20000"/>
                </a:spcBef>
              </a:pPr>
              <a:r>
                <a:rPr lang="ko-KR" altLang="en-US" sz="900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지표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112389D-7194-4061-B1C2-6879E9B44357}"/>
                </a:ext>
              </a:extLst>
            </p:cNvPr>
            <p:cNvSpPr/>
            <p:nvPr/>
          </p:nvSpPr>
          <p:spPr>
            <a:xfrm>
              <a:off x="7607057" y="5825442"/>
              <a:ext cx="464216" cy="2848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rIns="0" anchor="ctr">
              <a:noAutofit/>
            </a:bodyPr>
            <a:lstStyle/>
            <a:p>
              <a:pPr algn="ctr" defTabSz="1398012">
                <a:spcBef>
                  <a:spcPct val="20000"/>
                </a:spcBef>
              </a:pPr>
              <a:r>
                <a:rPr lang="ko-KR" altLang="en-US" sz="900" spc="-92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조직 </a:t>
              </a:r>
              <a:r>
                <a:rPr lang="en-US" altLang="ko-KR" sz="900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R&amp;R</a:t>
              </a:r>
              <a:endParaRPr lang="ko-KR" altLang="en-US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4347C7E-D2B3-4A83-91A9-FA7B304B5B0A}"/>
              </a:ext>
            </a:extLst>
          </p:cNvPr>
          <p:cNvSpPr/>
          <p:nvPr/>
        </p:nvSpPr>
        <p:spPr>
          <a:xfrm>
            <a:off x="8192107" y="6099064"/>
            <a:ext cx="297017" cy="333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~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2AFCBCE-9DF7-47C2-A2F5-7A0BEED93612}"/>
              </a:ext>
            </a:extLst>
          </p:cNvPr>
          <p:cNvSpPr/>
          <p:nvPr/>
        </p:nvSpPr>
        <p:spPr>
          <a:xfrm>
            <a:off x="9145993" y="5822914"/>
            <a:ext cx="643972" cy="645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rIns="0" anchor="ctr">
            <a:noAutofit/>
          </a:bodyPr>
          <a:lstStyle/>
          <a:p>
            <a:pPr algn="ctr" defTabSz="1398012">
              <a:spcBef>
                <a:spcPct val="20000"/>
              </a:spcBef>
            </a:pPr>
            <a:r>
              <a:rPr lang="en-US" altLang="ko-KR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(Ad hoc)</a:t>
            </a:r>
          </a:p>
          <a:p>
            <a:pPr algn="ctr" defTabSz="1398012">
              <a:spcBef>
                <a:spcPct val="20000"/>
              </a:spcBef>
            </a:pPr>
            <a:r>
              <a: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정책서</a:t>
            </a:r>
            <a:br>
              <a:rPr lang="en-US" altLang="ko-KR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(2-3weeks)</a:t>
            </a:r>
            <a:endParaRPr lang="ko-KR" altLang="en-US" sz="10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C12334-E16A-424D-8D0D-4F406E134F14}"/>
              </a:ext>
            </a:extLst>
          </p:cNvPr>
          <p:cNvSpPr txBox="1"/>
          <p:nvPr/>
        </p:nvSpPr>
        <p:spPr>
          <a:xfrm>
            <a:off x="4117416" y="5153589"/>
            <a:ext cx="1795762" cy="3693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 rtlCol="0" anchor="t">
            <a:noAutofit/>
          </a:bodyPr>
          <a:lstStyle/>
          <a:p>
            <a:pPr marL="158115" marR="0" lvl="0" indent="-15811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(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예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)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분석계 운영 업무 조직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(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협력사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)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 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R&amp;R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수립</a:t>
            </a:r>
            <a:b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</a:b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(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예</a:t>
            </a:r>
            <a:r>
              <a:rPr lang="en-US" altLang="ko-KR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</a:rPr>
              <a:t>) 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CSR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/>
                <a:cs typeface="+mn-cs"/>
              </a:rPr>
              <a:t>처리 프로세스 수립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334DE5-06C9-4AE8-8FE6-194938263A57}"/>
              </a:ext>
            </a:extLst>
          </p:cNvPr>
          <p:cNvSpPr txBox="1"/>
          <p:nvPr/>
        </p:nvSpPr>
        <p:spPr>
          <a:xfrm>
            <a:off x="4113399" y="4367023"/>
            <a:ext cx="1803788" cy="38472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0" rIns="91440" bIns="0" rtlCol="0" anchor="t">
            <a:noAutofit/>
          </a:bodyPr>
          <a:lstStyle/>
          <a:p>
            <a:pPr marL="158115" lvl="0" indent="-158115" defTabSz="844083">
              <a:buFont typeface="Wingdings" panose="05000000000000000000" pitchFamily="2" charset="2"/>
              <a:buChar char="§"/>
              <a:defRPr/>
            </a:pPr>
            <a:r>
              <a:rPr lang="ko-KR" altLang="en-US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평가</a:t>
            </a:r>
            <a:r>
              <a:rPr lang="en-US" altLang="ko-KR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 </a:t>
            </a:r>
            <a:r>
              <a:rPr lang="ko-KR" altLang="en-US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항목 정의</a:t>
            </a:r>
            <a:r>
              <a:rPr lang="en-US" altLang="ko-KR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, </a:t>
            </a:r>
            <a:r>
              <a:rPr lang="ko-KR" altLang="en-US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기준 수립 후</a:t>
            </a:r>
            <a:r>
              <a:rPr lang="en-US" altLang="ko-KR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, </a:t>
            </a:r>
            <a:r>
              <a:rPr lang="ko-KR" altLang="en-US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평가</a:t>
            </a:r>
            <a:r>
              <a:rPr lang="en-US" altLang="ko-KR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 </a:t>
            </a:r>
            <a:r>
              <a:rPr lang="ko-KR" altLang="en-US" sz="9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수행</a:t>
            </a:r>
            <a:endParaRPr lang="en-US" altLang="ko-KR" sz="9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/>
              <a:sym typeface="Wingdings" panose="05000000000000000000" pitchFamily="2" charset="2"/>
            </a:endParaRPr>
          </a:p>
          <a:p>
            <a:pPr marL="180975" lvl="1" defTabSz="844083">
              <a:defRPr/>
            </a:pP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(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예</a:t>
            </a: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) 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협력사 인원 적절성 여부</a:t>
            </a: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 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도출</a:t>
            </a:r>
            <a:endParaRPr lang="en-US" altLang="ko-KR" sz="8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/>
              <a:sym typeface="Wingdings" panose="05000000000000000000" pitchFamily="2" charset="2"/>
            </a:endParaRPr>
          </a:p>
          <a:p>
            <a:pPr marL="180975" lvl="1" defTabSz="844083">
              <a:defRPr/>
            </a:pP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(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예</a:t>
            </a: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) 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진단 항목 </a:t>
            </a: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(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예</a:t>
            </a: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)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인당 </a:t>
            </a: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CSR 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/>
                <a:sym typeface="Wingdings" panose="05000000000000000000" pitchFamily="2" charset="2"/>
              </a:rPr>
              <a:t>처리 건수</a:t>
            </a:r>
            <a:endParaRPr lang="en-US" altLang="ko-KR" sz="8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latin typeface="KoPub돋움체 Medium" panose="00000600000000000000" pitchFamily="2" charset="-127"/>
              <a:ea typeface="KoPub돋움체 Medium"/>
              <a:sym typeface="Wingdings" panose="05000000000000000000" pitchFamily="2" charset="2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E0AC265-EF82-445E-9E91-184304C2680F}"/>
              </a:ext>
            </a:extLst>
          </p:cNvPr>
          <p:cNvCxnSpPr>
            <a:cxnSpLocks/>
          </p:cNvCxnSpPr>
          <p:nvPr/>
        </p:nvCxnSpPr>
        <p:spPr>
          <a:xfrm>
            <a:off x="4735669" y="3373611"/>
            <a:ext cx="0" cy="686598"/>
          </a:xfrm>
          <a:prstGeom prst="straightConnector1">
            <a:avLst/>
          </a:prstGeom>
          <a:ln w="6350">
            <a:solidFill>
              <a:srgbClr val="00206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2977B26-6C07-409A-B8DB-8672627D13B5}"/>
              </a:ext>
            </a:extLst>
          </p:cNvPr>
          <p:cNvSpPr txBox="1"/>
          <p:nvPr/>
        </p:nvSpPr>
        <p:spPr>
          <a:xfrm>
            <a:off x="6799686" y="1268814"/>
            <a:ext cx="172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도출된 개선 방향성 및 과제 수준에 따라</a:t>
            </a: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프로젝트 수행 기간 및 인력 </a:t>
            </a:r>
            <a:r>
              <a:rPr lang="ko-KR" altLang="en-US" sz="800" spc="-92" dirty="0" err="1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재논의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필요</a:t>
            </a:r>
            <a:endParaRPr lang="en-US" altLang="ko-KR" sz="8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rgbClr val="0066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약 </a:t>
            </a:r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2-3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개월 소요</a:t>
            </a:r>
            <a:endParaRPr kumimoji="0" lang="ko-KR" altLang="en-US" sz="800" b="0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rgbClr val="0066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7598-DC26-41C8-BA38-2136151C4568}"/>
              </a:ext>
            </a:extLst>
          </p:cNvPr>
          <p:cNvSpPr txBox="1"/>
          <p:nvPr/>
        </p:nvSpPr>
        <p:spPr>
          <a:xfrm>
            <a:off x="1511945" y="3568050"/>
            <a:ext cx="22063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(KE)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유관 조직 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/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업무 담당자 대상</a:t>
            </a:r>
            <a:endParaRPr kumimoji="0" lang="en-US" altLang="ko-KR" sz="900" b="0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(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협력사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) LG CNS, </a:t>
            </a:r>
            <a:r>
              <a:rPr kumimoji="0" lang="ko-KR" altLang="en-US" sz="900" b="0" i="0" u="none" strike="noStrike" kern="1200" cap="none" spc="-92" normalizeH="0" baseline="0" noProof="0" dirty="0" err="1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메가존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HIST, </a:t>
            </a:r>
            <a:r>
              <a:rPr kumimoji="0" lang="en-US" altLang="ko-KR" sz="900" b="0" i="0" u="none" strike="noStrike" kern="1200" cap="none" spc="-92" normalizeH="0" baseline="0" noProof="0" dirty="0" err="1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aisbiz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en-US" altLang="ko-KR" sz="900" b="0" i="0" u="none" strike="noStrike" kern="1200" cap="none" spc="-92" normalizeH="0" baseline="0" noProof="0" dirty="0" err="1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conedt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대상</a:t>
            </a:r>
            <a:endParaRPr kumimoji="0" lang="en-US" altLang="ko-KR" sz="900" b="0" i="0" u="none" strike="noStrike" kern="1200" cap="none" spc="-92" normalizeH="0" baseline="0" noProof="0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6263F3-CC75-4936-96CE-9F2EA4D05DBD}"/>
              </a:ext>
            </a:extLst>
          </p:cNvPr>
          <p:cNvSpPr txBox="1"/>
          <p:nvPr/>
        </p:nvSpPr>
        <p:spPr>
          <a:xfrm>
            <a:off x="4115782" y="5546492"/>
            <a:ext cx="1837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운영 인력 효율화 검토 후</a:t>
            </a:r>
            <a:r>
              <a:rPr kumimoji="0" lang="en-US" altLang="ko-KR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, </a:t>
            </a:r>
            <a:r>
              <a:rPr kumimoji="0" lang="ko-KR" altLang="en-US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우선순위</a:t>
            </a:r>
            <a:r>
              <a:rPr kumimoji="0" lang="en-US" altLang="ko-KR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/</a:t>
            </a:r>
            <a:r>
              <a:rPr kumimoji="0" lang="ko-KR" altLang="en-US" sz="8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중요도 높은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22E350-4A02-40A9-B465-BBFB6FF698A0}"/>
              </a:ext>
            </a:extLst>
          </p:cNvPr>
          <p:cNvSpPr txBox="1"/>
          <p:nvPr/>
        </p:nvSpPr>
        <p:spPr>
          <a:xfrm>
            <a:off x="4134311" y="3390036"/>
            <a:ext cx="2035508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marL="158265" marR="0" lvl="0" indent="-158265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경영진 인터뷰를 통해 전사적 데이터 활용 방향성에 맞는 </a:t>
            </a:r>
            <a:r>
              <a:rPr kumimoji="0" lang="en-US" altLang="ko-KR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Top-down </a:t>
            </a:r>
            <a:r>
              <a:rPr kumimoji="0" lang="ko-KR" altLang="en-US" sz="900" b="0" i="0" u="none" strike="noStrike" kern="1200" cap="none" spc="-92" normalizeH="0" baseline="0" noProof="0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개선방향성 파악</a:t>
            </a:r>
          </a:p>
        </p:txBody>
      </p:sp>
      <p:sp>
        <p:nvSpPr>
          <p:cNvPr id="141" name="Rectangle 22">
            <a:extLst>
              <a:ext uri="{FF2B5EF4-FFF2-40B4-BE49-F238E27FC236}">
                <a16:creationId xmlns:a16="http://schemas.microsoft.com/office/drawing/2014/main" id="{EC0B48A2-C2DF-4A37-B9E7-EA47E86D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92" y="2878492"/>
            <a:ext cx="752400" cy="16146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422041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rPr>
              <a:t>경영진 관점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C26D1D-6470-4A87-B0DB-9075FE210614}"/>
              </a:ext>
            </a:extLst>
          </p:cNvPr>
          <p:cNvSpPr/>
          <p:nvPr/>
        </p:nvSpPr>
        <p:spPr>
          <a:xfrm>
            <a:off x="7482915" y="4767534"/>
            <a:ext cx="1310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083"/>
            <a:r>
              <a:rPr lang="en-US" altLang="ko-KR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Rule, Organization, Process </a:t>
            </a:r>
            <a:r>
              <a:rPr lang="ko-KR" altLang="en-US" sz="8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0066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정립</a:t>
            </a:r>
            <a:endParaRPr lang="en-US" altLang="ko-KR" sz="8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rgbClr val="0066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" name="실행 단추: 앞으로 또는 다음으로 이동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724726D-8980-4638-94C5-C0C79A3F8BF6}"/>
              </a:ext>
            </a:extLst>
          </p:cNvPr>
          <p:cNvSpPr/>
          <p:nvPr/>
        </p:nvSpPr>
        <p:spPr>
          <a:xfrm>
            <a:off x="5953592" y="5874910"/>
            <a:ext cx="170592" cy="17059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실행 단추: 앞으로 또는 다음으로 이동 8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76B9913-0EAE-4ED6-A9D8-C44F2DFDAF94}"/>
              </a:ext>
            </a:extLst>
          </p:cNvPr>
          <p:cNvSpPr/>
          <p:nvPr/>
        </p:nvSpPr>
        <p:spPr>
          <a:xfrm>
            <a:off x="8308759" y="4991781"/>
            <a:ext cx="170592" cy="17059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053476A-EC37-4F7B-AC09-E3EE35C4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02855"/>
            <a:ext cx="6048672" cy="345825"/>
          </a:xfrm>
        </p:spPr>
        <p:txBody>
          <a:bodyPr/>
          <a:lstStyle/>
          <a:p>
            <a:pPr defTabSz="844083" eaLnBrk="1" hangingPunct="1">
              <a:lnSpc>
                <a:spcPct val="90000"/>
              </a:lnSpc>
            </a:pP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별첨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.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데이터 거버넌스 구성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요소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591BFD0-890C-4EA3-9953-A82380E90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480" y="792510"/>
            <a:ext cx="9361040" cy="311969"/>
          </a:xfrm>
        </p:spPr>
        <p:txBody>
          <a:bodyPr/>
          <a:lstStyle/>
          <a:p>
            <a:pPr defTabSz="844083" eaLnBrk="1" latinLnBrk="1" hangingPunct="1">
              <a:lnSpc>
                <a:spcPct val="90000"/>
              </a:lnSpc>
              <a:spcBef>
                <a:spcPct val="0"/>
              </a:spcBef>
            </a:pPr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관리 조직 구성</a:t>
            </a:r>
            <a:r>
              <a:rPr lang="en-US" altLang="ko-KR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데이터 품질 관리</a:t>
            </a:r>
            <a:r>
              <a:rPr lang="en-US" altLang="ko-KR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정책</a:t>
            </a:r>
            <a:r>
              <a:rPr lang="en-US" altLang="ko-KR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규정 수립 등 </a:t>
            </a:r>
            <a:r>
              <a:rPr lang="en-US" altLang="ko-KR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9</a:t>
            </a:r>
            <a:r>
              <a:rPr lang="ko-KR" altLang="en-US" sz="14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가지 영역으로 구성 됨</a:t>
            </a:r>
            <a:endParaRPr lang="en-US" altLang="ko-KR" sz="14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09610C-5A97-4C56-A0F6-F4A0C2AD80E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t="1695" r="11831" b="3390"/>
          <a:stretch/>
        </p:blipFill>
        <p:spPr bwMode="auto">
          <a:xfrm>
            <a:off x="2792760" y="1700808"/>
            <a:ext cx="4176464" cy="4032448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DD4A58B-892D-4222-A783-0A4FA7E8221F}"/>
              </a:ext>
            </a:extLst>
          </p:cNvPr>
          <p:cNvSpPr/>
          <p:nvPr/>
        </p:nvSpPr>
        <p:spPr>
          <a:xfrm>
            <a:off x="5681520" y="1601856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역할 및 책임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Light"/>
              <a:ea typeface="LG스마트체 Light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협업 체계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5F1E3D-C36F-419C-8AF7-D6F037BE74FE}"/>
              </a:ext>
            </a:extLst>
          </p:cNvPr>
          <p:cNvSpPr/>
          <p:nvPr/>
        </p:nvSpPr>
        <p:spPr>
          <a:xfrm>
            <a:off x="5745088" y="5373216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수집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생선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활용하고자 하는 데이터의 정의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Light"/>
              <a:ea typeface="LG스마트체 Light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협의된 데이터의 표준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B823A2-07C5-479A-9265-FE94713FFB06}"/>
              </a:ext>
            </a:extLst>
          </p:cNvPr>
          <p:cNvSpPr/>
          <p:nvPr/>
        </p:nvSpPr>
        <p:spPr>
          <a:xfrm>
            <a:off x="6752965" y="4130557"/>
            <a:ext cx="2664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효과적인 데이터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거버넌스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 체계의 적용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운영 및 관리를 위한 통제 도구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BA707-2F00-4B77-B840-45856EF42D43}"/>
              </a:ext>
            </a:extLst>
          </p:cNvPr>
          <p:cNvSpPr/>
          <p:nvPr/>
        </p:nvSpPr>
        <p:spPr>
          <a:xfrm>
            <a:off x="2804251" y="5738712"/>
            <a:ext cx="2700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회사가 보유한 중요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민간 정보 보호를 위한 정책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프로세스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기술 지원 방안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ABEEE4-FAD4-4343-92D6-D5D921561051}"/>
              </a:ext>
            </a:extLst>
          </p:cNvPr>
          <p:cNvSpPr/>
          <p:nvPr/>
        </p:nvSpPr>
        <p:spPr>
          <a:xfrm>
            <a:off x="1316598" y="4773052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거버넌스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 관리 기준에 대한 변경 협의 절차 및 변경 내용을 적용하는 체계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1D4895-D1AB-4084-97FD-5B5B3666EF25}"/>
              </a:ext>
            </a:extLst>
          </p:cNvPr>
          <p:cNvSpPr/>
          <p:nvPr/>
        </p:nvSpPr>
        <p:spPr>
          <a:xfrm>
            <a:off x="878093" y="3452954"/>
            <a:ext cx="2088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메타 데이터의 생성과 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5CD245-3EE3-4C98-A11E-979863467EBF}"/>
              </a:ext>
            </a:extLst>
          </p:cNvPr>
          <p:cNvSpPr/>
          <p:nvPr/>
        </p:nvSpPr>
        <p:spPr>
          <a:xfrm>
            <a:off x="1316598" y="2289937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지속적인 규제 준수 여부 평가 및 모니터링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41FA48-B654-4641-85A9-88DAC58E3F4C}"/>
              </a:ext>
            </a:extLst>
          </p:cNvPr>
          <p:cNvSpPr/>
          <p:nvPr/>
        </p:nvSpPr>
        <p:spPr>
          <a:xfrm>
            <a:off x="2720754" y="1407500"/>
            <a:ext cx="2520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데이터의 논리적 물리적 구조 정의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Light"/>
              <a:ea typeface="LG스마트체 Light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거버넌스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 운영 환경 구성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6B6EF9-A4ED-4EE4-8645-B466B8FD1B44}"/>
              </a:ext>
            </a:extLst>
          </p:cNvPr>
          <p:cNvSpPr/>
          <p:nvPr/>
        </p:nvSpPr>
        <p:spPr>
          <a:xfrm>
            <a:off x="6816767" y="2913778"/>
            <a:ext cx="1800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품질 관리 기준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스마트체 Light"/>
              <a:ea typeface="LG스마트체 Light"/>
              <a:cs typeface="+mn-cs"/>
            </a:endParaRPr>
          </a:p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Light"/>
                <a:ea typeface="LG스마트체 Light"/>
                <a:cs typeface="+mn-cs"/>
              </a:rPr>
              <a:t>품질 관리 프로세스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68E1CD7-9006-4C72-8870-12A7D67B4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02127"/>
              </p:ext>
            </p:extLst>
          </p:nvPr>
        </p:nvGraphicFramePr>
        <p:xfrm>
          <a:off x="8582399" y="354450"/>
          <a:ext cx="1087064" cy="270078"/>
        </p:xfrm>
        <a:graphic>
          <a:graphicData uri="http://schemas.openxmlformats.org/drawingml/2006/table">
            <a:tbl>
              <a:tblPr firstRow="1" bandRow="1"/>
              <a:tblGrid>
                <a:gridCol w="10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LG스마트체 Regular" panose="020B0600000101010101" pitchFamily="50" charset="-127"/>
                        </a:rPr>
                        <a:t>illustrative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B5828659-50FB-4F90-9330-72DE06DC1C7D}"/>
              </a:ext>
            </a:extLst>
          </p:cNvPr>
          <p:cNvSpPr txBox="1">
            <a:spLocks/>
          </p:cNvSpPr>
          <p:nvPr/>
        </p:nvSpPr>
        <p:spPr>
          <a:xfrm>
            <a:off x="5377620" y="1896467"/>
            <a:ext cx="547333" cy="311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3600" tIns="3600" rIns="3600" bIns="3600">
            <a:noAutofit/>
          </a:bodyPr>
          <a:lstStyle>
            <a:lvl1pPr algn="l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lang="ko-KR" altLang="en-US" sz="1600" b="1" kern="1200" dirty="0" smtClean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58775" indent="-357188" algn="l" rtl="0" eaLnBrk="0" fontAlgn="base" latinLnBrk="1" hangingPunct="0">
              <a:spcBef>
                <a:spcPct val="150000"/>
              </a:spcBef>
              <a:spcAft>
                <a:spcPct val="0"/>
              </a:spcAft>
              <a:buClr>
                <a:srgbClr val="C81860"/>
              </a:buClr>
              <a:buSzPct val="80000"/>
              <a:buFont typeface="Wingdings" pitchFamily="2" charset="2"/>
              <a:buChar char="n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81038" indent="-207963" algn="l" rtl="0" eaLnBrk="0" fontAlgn="base" latinLnBrk="1" hangingPunct="0">
              <a:spcBef>
                <a:spcPct val="5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023938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defTabSz="844083" eaLnBrk="1" latin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3600" dirty="0"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 </a:t>
            </a:r>
            <a:endParaRPr lang="ko-KR" altLang="en-US" sz="3600" dirty="0">
              <a:solidFill>
                <a:srgbClr val="C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+mj-cs"/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7A05A5F7-23FA-4F5D-B2AA-10DADA4FD814}"/>
              </a:ext>
            </a:extLst>
          </p:cNvPr>
          <p:cNvSpPr txBox="1">
            <a:spLocks/>
          </p:cNvSpPr>
          <p:nvPr/>
        </p:nvSpPr>
        <p:spPr>
          <a:xfrm>
            <a:off x="6053492" y="2677461"/>
            <a:ext cx="547333" cy="311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3600" tIns="3600" rIns="3600" bIns="3600">
            <a:noAutofit/>
          </a:bodyPr>
          <a:lstStyle>
            <a:lvl1pPr algn="l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lang="ko-KR" altLang="en-US" sz="1600" b="1" kern="1200" dirty="0" smtClean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58775" indent="-357188" algn="l" rtl="0" eaLnBrk="0" fontAlgn="base" latinLnBrk="1" hangingPunct="0">
              <a:spcBef>
                <a:spcPct val="150000"/>
              </a:spcBef>
              <a:spcAft>
                <a:spcPct val="0"/>
              </a:spcAft>
              <a:buClr>
                <a:srgbClr val="C81860"/>
              </a:buClr>
              <a:buSzPct val="80000"/>
              <a:buFont typeface="Wingdings" pitchFamily="2" charset="2"/>
              <a:buChar char="n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81038" indent="-207963" algn="l" rtl="0" eaLnBrk="0" fontAlgn="base" latinLnBrk="1" hangingPunct="0">
              <a:spcBef>
                <a:spcPct val="5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023938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defTabSz="844083" eaLnBrk="1" latin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3600" dirty="0"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 </a:t>
            </a:r>
            <a:endParaRPr lang="ko-KR" altLang="en-US" sz="3600" dirty="0">
              <a:solidFill>
                <a:srgbClr val="C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+mj-cs"/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9FDD7F8C-69B3-4635-A9CD-B967A8C1CD8E}"/>
              </a:ext>
            </a:extLst>
          </p:cNvPr>
          <p:cNvSpPr txBox="1">
            <a:spLocks/>
          </p:cNvSpPr>
          <p:nvPr/>
        </p:nvSpPr>
        <p:spPr>
          <a:xfrm>
            <a:off x="6053492" y="3634842"/>
            <a:ext cx="547333" cy="311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3600" tIns="3600" rIns="3600" bIns="3600">
            <a:noAutofit/>
          </a:bodyPr>
          <a:lstStyle>
            <a:lvl1pPr algn="l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lang="ko-KR" altLang="en-US" sz="1600" b="1" kern="1200" dirty="0" smtClean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58775" indent="-357188" algn="l" rtl="0" eaLnBrk="0" fontAlgn="base" latinLnBrk="1" hangingPunct="0">
              <a:spcBef>
                <a:spcPct val="150000"/>
              </a:spcBef>
              <a:spcAft>
                <a:spcPct val="0"/>
              </a:spcAft>
              <a:buClr>
                <a:srgbClr val="C81860"/>
              </a:buClr>
              <a:buSzPct val="80000"/>
              <a:buFont typeface="Wingdings" pitchFamily="2" charset="2"/>
              <a:buChar char="n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81038" indent="-207963" algn="l" rtl="0" eaLnBrk="0" fontAlgn="base" latinLnBrk="1" hangingPunct="0">
              <a:spcBef>
                <a:spcPct val="5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023938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defTabSz="844083" eaLnBrk="1" latin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3600" dirty="0"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 </a:t>
            </a:r>
            <a:endParaRPr lang="ko-KR" altLang="en-US" sz="3600" dirty="0">
              <a:solidFill>
                <a:srgbClr val="C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+mj-cs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6C62F3D4-5686-46AB-8F51-312D0EDA300D}"/>
              </a:ext>
            </a:extLst>
          </p:cNvPr>
          <p:cNvSpPr txBox="1">
            <a:spLocks/>
          </p:cNvSpPr>
          <p:nvPr/>
        </p:nvSpPr>
        <p:spPr>
          <a:xfrm>
            <a:off x="4499355" y="4617067"/>
            <a:ext cx="644146" cy="311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3600" tIns="3600" rIns="3600" bIns="3600">
            <a:noAutofit/>
          </a:bodyPr>
          <a:lstStyle>
            <a:lvl1pPr algn="l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lang="ko-KR" altLang="en-US" sz="1600" b="1" kern="1200" dirty="0" smtClean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58775" indent="-357188" algn="l" rtl="0" eaLnBrk="0" fontAlgn="base" latinLnBrk="1" hangingPunct="0">
              <a:spcBef>
                <a:spcPct val="150000"/>
              </a:spcBef>
              <a:spcAft>
                <a:spcPct val="0"/>
              </a:spcAft>
              <a:buClr>
                <a:srgbClr val="C81860"/>
              </a:buClr>
              <a:buSzPct val="80000"/>
              <a:buFont typeface="Wingdings" pitchFamily="2" charset="2"/>
              <a:buChar char="n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81038" indent="-207963" algn="l" rtl="0" eaLnBrk="0" fontAlgn="base" latinLnBrk="1" hangingPunct="0">
              <a:spcBef>
                <a:spcPct val="5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023938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defTabSz="844083" eaLnBrk="1" latin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3600" dirty="0"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 </a:t>
            </a:r>
            <a:endParaRPr lang="ko-KR" altLang="en-US" sz="3600" dirty="0">
              <a:solidFill>
                <a:srgbClr val="C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+mj-cs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938F303-D788-4A09-9E8D-48771E34F762}"/>
              </a:ext>
            </a:extLst>
          </p:cNvPr>
          <p:cNvSpPr txBox="1">
            <a:spLocks/>
          </p:cNvSpPr>
          <p:nvPr/>
        </p:nvSpPr>
        <p:spPr>
          <a:xfrm>
            <a:off x="7365268" y="1348955"/>
            <a:ext cx="2407382" cy="3119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3600" tIns="3600" rIns="3600" bIns="3600">
            <a:noAutofit/>
          </a:bodyPr>
          <a:lstStyle>
            <a:lvl1pPr algn="l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lang="ko-KR" altLang="en-US" sz="1600" b="1" kern="1200" dirty="0" smtClean="0">
                <a:solidFill>
                  <a:prstClr val="black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58775" indent="-357188" algn="l" rtl="0" eaLnBrk="0" fontAlgn="base" latinLnBrk="1" hangingPunct="0">
              <a:spcBef>
                <a:spcPct val="150000"/>
              </a:spcBef>
              <a:spcAft>
                <a:spcPct val="0"/>
              </a:spcAft>
              <a:buClr>
                <a:srgbClr val="C81860"/>
              </a:buClr>
              <a:buSzPct val="80000"/>
              <a:buFont typeface="Wingdings" pitchFamily="2" charset="2"/>
              <a:buChar char="n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681038" indent="-207963" algn="l" rtl="0" eaLnBrk="0" fontAlgn="base" latinLnBrk="1" hangingPunct="0">
              <a:spcBef>
                <a:spcPct val="5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023938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 defTabSz="844083" eaLnBrk="1" latin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2800" dirty="0"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: </a:t>
            </a:r>
            <a:r>
              <a:rPr lang="ko-KR" altLang="en-US" b="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향후 검토 영역</a:t>
            </a:r>
            <a:endParaRPr lang="ko-KR" altLang="en-US" sz="2800" b="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cs typeface="+mj-cs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5EFADD8-1C5D-475C-B67C-F32DFC7A0DB9}"/>
              </a:ext>
            </a:extLst>
          </p:cNvPr>
          <p:cNvSpPr/>
          <p:nvPr/>
        </p:nvSpPr>
        <p:spPr bwMode="auto">
          <a:xfrm>
            <a:off x="2705100" y="1704975"/>
            <a:ext cx="2543175" cy="3838575"/>
          </a:xfrm>
          <a:custGeom>
            <a:avLst/>
            <a:gdLst>
              <a:gd name="connsiteX0" fmla="*/ 2543175 w 2543175"/>
              <a:gd name="connsiteY0" fmla="*/ 0 h 3838575"/>
              <a:gd name="connsiteX1" fmla="*/ 2286000 w 2543175"/>
              <a:gd name="connsiteY1" fmla="*/ 1447800 h 3838575"/>
              <a:gd name="connsiteX2" fmla="*/ 1552575 w 2543175"/>
              <a:gd name="connsiteY2" fmla="*/ 1781175 h 3838575"/>
              <a:gd name="connsiteX3" fmla="*/ 1762125 w 2543175"/>
              <a:gd name="connsiteY3" fmla="*/ 2790825 h 3838575"/>
              <a:gd name="connsiteX4" fmla="*/ 1162050 w 2543175"/>
              <a:gd name="connsiteY4" fmla="*/ 3838575 h 3838575"/>
              <a:gd name="connsiteX5" fmla="*/ 0 w 2543175"/>
              <a:gd name="connsiteY5" fmla="*/ 2628900 h 3838575"/>
              <a:gd name="connsiteX6" fmla="*/ 200025 w 2543175"/>
              <a:gd name="connsiteY6" fmla="*/ 1162050 h 3838575"/>
              <a:gd name="connsiteX7" fmla="*/ 981075 w 2543175"/>
              <a:gd name="connsiteY7" fmla="*/ 352425 h 3838575"/>
              <a:gd name="connsiteX8" fmla="*/ 1704975 w 2543175"/>
              <a:gd name="connsiteY8" fmla="*/ 114300 h 3838575"/>
              <a:gd name="connsiteX9" fmla="*/ 2543175 w 2543175"/>
              <a:gd name="connsiteY9" fmla="*/ 0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3175" h="3838575">
                <a:moveTo>
                  <a:pt x="2543175" y="0"/>
                </a:moveTo>
                <a:lnTo>
                  <a:pt x="2286000" y="1447800"/>
                </a:lnTo>
                <a:lnTo>
                  <a:pt x="1552575" y="1781175"/>
                </a:lnTo>
                <a:lnTo>
                  <a:pt x="1762125" y="2790825"/>
                </a:lnTo>
                <a:lnTo>
                  <a:pt x="1162050" y="3838575"/>
                </a:lnTo>
                <a:lnTo>
                  <a:pt x="0" y="2628900"/>
                </a:lnTo>
                <a:lnTo>
                  <a:pt x="200025" y="1162050"/>
                </a:lnTo>
                <a:lnTo>
                  <a:pt x="981075" y="352425"/>
                </a:lnTo>
                <a:lnTo>
                  <a:pt x="1704975" y="114300"/>
                </a:lnTo>
                <a:lnTo>
                  <a:pt x="2543175" y="0"/>
                </a:lnTo>
                <a:close/>
              </a:path>
            </a:pathLst>
          </a:cu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" pitchFamily="18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8B90BA6-8862-41F6-B8C9-1E9F18276002}"/>
              </a:ext>
            </a:extLst>
          </p:cNvPr>
          <p:cNvSpPr/>
          <p:nvPr/>
        </p:nvSpPr>
        <p:spPr bwMode="auto">
          <a:xfrm>
            <a:off x="4981575" y="4171950"/>
            <a:ext cx="1371600" cy="1533525"/>
          </a:xfrm>
          <a:custGeom>
            <a:avLst/>
            <a:gdLst>
              <a:gd name="connsiteX0" fmla="*/ 0 w 1371600"/>
              <a:gd name="connsiteY0" fmla="*/ 238125 h 1533525"/>
              <a:gd name="connsiteX1" fmla="*/ 238125 w 1371600"/>
              <a:gd name="connsiteY1" fmla="*/ 1533525 h 1533525"/>
              <a:gd name="connsiteX2" fmla="*/ 714375 w 1371600"/>
              <a:gd name="connsiteY2" fmla="*/ 1409700 h 1533525"/>
              <a:gd name="connsiteX3" fmla="*/ 1371600 w 1371600"/>
              <a:gd name="connsiteY3" fmla="*/ 828675 h 1533525"/>
              <a:gd name="connsiteX4" fmla="*/ 361950 w 1371600"/>
              <a:gd name="connsiteY4" fmla="*/ 0 h 1533525"/>
              <a:gd name="connsiteX5" fmla="*/ 0 w 1371600"/>
              <a:gd name="connsiteY5" fmla="*/ 2381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600" h="1533525">
                <a:moveTo>
                  <a:pt x="0" y="238125"/>
                </a:moveTo>
                <a:lnTo>
                  <a:pt x="238125" y="1533525"/>
                </a:lnTo>
                <a:lnTo>
                  <a:pt x="714375" y="1409700"/>
                </a:lnTo>
                <a:lnTo>
                  <a:pt x="1371600" y="828675"/>
                </a:lnTo>
                <a:lnTo>
                  <a:pt x="361950" y="0"/>
                </a:lnTo>
                <a:lnTo>
                  <a:pt x="0" y="238125"/>
                </a:lnTo>
                <a:close/>
              </a:path>
            </a:pathLst>
          </a:cu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600" tIns="46800" rIns="936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620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 dirty="0">
              <a:latin typeface="Arial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62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9FA47A-74DC-4B29-880D-684C2E8D90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562420"/>
            <a:ext cx="7848872" cy="4312075"/>
          </a:xfrm>
          <a:prstGeom prst="rect">
            <a:avLst/>
          </a:prstGeom>
          <a:noFill/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152F47D-8A6C-4E47-89E8-006F72AE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80" y="202855"/>
            <a:ext cx="6048672" cy="345825"/>
          </a:xfrm>
        </p:spPr>
        <p:txBody>
          <a:bodyPr/>
          <a:lstStyle/>
          <a:p>
            <a:pPr defTabSz="844083" eaLnBrk="1" hangingPunct="1">
              <a:lnSpc>
                <a:spcPct val="90000"/>
              </a:lnSpc>
            </a:pP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별첨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.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데이터 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거버넌스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  <a:cs typeface="+mj-cs"/>
              </a:rPr>
              <a:t> 프로세스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9CF3FD-5085-46E1-A320-C098F29B6EBB}"/>
              </a:ext>
            </a:extLst>
          </p:cNvPr>
          <p:cNvSpPr>
            <a:spLocks noChangeAspect="1"/>
          </p:cNvSpPr>
          <p:nvPr/>
        </p:nvSpPr>
        <p:spPr>
          <a:xfrm>
            <a:off x="7113240" y="2922167"/>
            <a:ext cx="232621" cy="239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E2000-68E7-4BB4-83D0-22DB9DBDD5D2}"/>
              </a:ext>
            </a:extLst>
          </p:cNvPr>
          <p:cNvSpPr>
            <a:spLocks noChangeAspect="1"/>
          </p:cNvSpPr>
          <p:nvPr/>
        </p:nvSpPr>
        <p:spPr>
          <a:xfrm>
            <a:off x="1496616" y="3450711"/>
            <a:ext cx="232621" cy="239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2D7FE0-AD91-4FC5-813C-0ADD7D053A50}"/>
              </a:ext>
            </a:extLst>
          </p:cNvPr>
          <p:cNvSpPr>
            <a:spLocks noChangeAspect="1"/>
          </p:cNvSpPr>
          <p:nvPr/>
        </p:nvSpPr>
        <p:spPr>
          <a:xfrm>
            <a:off x="3368824" y="1986063"/>
            <a:ext cx="232621" cy="239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8656B8-858B-4749-9075-4C752B990201}"/>
              </a:ext>
            </a:extLst>
          </p:cNvPr>
          <p:cNvSpPr>
            <a:spLocks noChangeAspect="1"/>
          </p:cNvSpPr>
          <p:nvPr/>
        </p:nvSpPr>
        <p:spPr>
          <a:xfrm>
            <a:off x="7113240" y="2490119"/>
            <a:ext cx="232621" cy="239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865CD7-AD90-407E-929E-55BBA879EEB7}"/>
              </a:ext>
            </a:extLst>
          </p:cNvPr>
          <p:cNvSpPr>
            <a:spLocks noChangeAspect="1"/>
          </p:cNvSpPr>
          <p:nvPr/>
        </p:nvSpPr>
        <p:spPr>
          <a:xfrm>
            <a:off x="7113240" y="3474712"/>
            <a:ext cx="232621" cy="239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7D2A65C-1931-44DE-AB0B-1E7DD1A65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70577"/>
              </p:ext>
            </p:extLst>
          </p:nvPr>
        </p:nvGraphicFramePr>
        <p:xfrm>
          <a:off x="8582399" y="354450"/>
          <a:ext cx="1087064" cy="270078"/>
        </p:xfrm>
        <a:graphic>
          <a:graphicData uri="http://schemas.openxmlformats.org/drawingml/2006/table">
            <a:tbl>
              <a:tblPr firstRow="1" bandRow="1"/>
              <a:tblGrid>
                <a:gridCol w="10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LG스마트체 Regular" panose="020B0600000101010101" pitchFamily="50" charset="-127"/>
                        </a:rPr>
                        <a:t>illustrative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0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D86C79-8079-44A7-B0C0-80226099F4CE}"/>
              </a:ext>
            </a:extLst>
          </p:cNvPr>
          <p:cNvSpPr/>
          <p:nvPr/>
        </p:nvSpPr>
        <p:spPr>
          <a:xfrm>
            <a:off x="6969795" y="2226854"/>
            <a:ext cx="2471492" cy="79307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72000" rtlCol="0" anchor="ctr"/>
          <a:lstStyle/>
          <a:p>
            <a:pPr algn="ctr" eaLnBrk="0" latinLnBrk="0">
              <a:spcBef>
                <a:spcPts val="600"/>
              </a:spcBef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운영지표 정의에 따른</a:t>
            </a:r>
            <a:b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사전 원인분석</a:t>
            </a:r>
            <a: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대응 역량 강화</a:t>
            </a:r>
            <a:endParaRPr lang="ko-KR" altLang="en-US" sz="1200" b="1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FF10AA-8D8A-413B-9371-06FC83BDFB50}"/>
              </a:ext>
            </a:extLst>
          </p:cNvPr>
          <p:cNvSpPr/>
          <p:nvPr/>
        </p:nvSpPr>
        <p:spPr>
          <a:xfrm>
            <a:off x="6964536" y="3250146"/>
            <a:ext cx="2471492" cy="79307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>
              <a:spcBef>
                <a:spcPts val="600"/>
              </a:spcBef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표준화된 지표 </a:t>
            </a:r>
            <a: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Pool </a:t>
            </a: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관리를 통한</a:t>
            </a:r>
            <a:b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영역별</a:t>
            </a:r>
            <a: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간 분석역량 상향 평준화</a:t>
            </a:r>
            <a:endParaRPr lang="en-US" altLang="ko-KR" sz="1200" b="1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A1A6AD-95C7-4195-A907-FB22046EADF6}"/>
              </a:ext>
            </a:extLst>
          </p:cNvPr>
          <p:cNvSpPr/>
          <p:nvPr/>
        </p:nvSpPr>
        <p:spPr>
          <a:xfrm>
            <a:off x="6959277" y="4273438"/>
            <a:ext cx="2471492" cy="79307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>
              <a:spcBef>
                <a:spcPts val="600"/>
              </a:spcBef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영역별 공통</a:t>
            </a:r>
            <a: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특화 지표 </a:t>
            </a:r>
            <a:b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정의 및 분류</a:t>
            </a:r>
            <a:endParaRPr lang="en-US" altLang="ko-KR" sz="1200" b="1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21B1D-A156-4891-89BE-592FFB58FD65}"/>
              </a:ext>
            </a:extLst>
          </p:cNvPr>
          <p:cNvSpPr/>
          <p:nvPr/>
        </p:nvSpPr>
        <p:spPr>
          <a:xfrm>
            <a:off x="6954018" y="5296730"/>
            <a:ext cx="2471492" cy="79307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8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>
              <a:spcBef>
                <a:spcPts val="600"/>
              </a:spcBef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외부 환경 대응을 위한</a:t>
            </a:r>
            <a:b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모니터링 지표 정의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B2C4083-5694-4ACB-8F95-C7BE8915D9F3}"/>
              </a:ext>
            </a:extLst>
          </p:cNvPr>
          <p:cNvSpPr/>
          <p:nvPr/>
        </p:nvSpPr>
        <p:spPr>
          <a:xfrm>
            <a:off x="4845986" y="2226854"/>
            <a:ext cx="2339262" cy="793070"/>
          </a:xfrm>
          <a:prstGeom prst="homePlate">
            <a:avLst>
              <a:gd name="adj" fmla="val 25842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 eaLnBrk="0" latinLnBrk="0">
              <a:spcBef>
                <a:spcPts val="600"/>
              </a:spcBef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결과지표에 기반한 사후적 대응 중심의 분석 수행</a:t>
            </a:r>
            <a:endParaRPr lang="ko-KR" altLang="en-US" sz="1200" b="1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0C57A929-FCCF-49E4-8E08-45EE7D2125C5}"/>
              </a:ext>
            </a:extLst>
          </p:cNvPr>
          <p:cNvSpPr/>
          <p:nvPr/>
        </p:nvSpPr>
        <p:spPr>
          <a:xfrm>
            <a:off x="4845986" y="3250146"/>
            <a:ext cx="2339262" cy="793070"/>
          </a:xfrm>
          <a:prstGeom prst="homePlate">
            <a:avLst>
              <a:gd name="adj" fmla="val 22548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>
              <a:spcBef>
                <a:spcPts val="600"/>
              </a:spcBef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영역별 관리지표의 명시화</a:t>
            </a:r>
            <a: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표준화 미흡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11111F-5A2C-4928-8256-687113129FF6}"/>
              </a:ext>
            </a:extLst>
          </p:cNvPr>
          <p:cNvSpPr/>
          <p:nvPr/>
        </p:nvSpPr>
        <p:spPr>
          <a:xfrm>
            <a:off x="4845986" y="4273438"/>
            <a:ext cx="2339262" cy="793070"/>
          </a:xfrm>
          <a:prstGeom prst="homePlate">
            <a:avLst>
              <a:gd name="adj" fmla="val 23646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>
              <a:spcBef>
                <a:spcPts val="600"/>
              </a:spcBef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영역별 역할에 기반한 고유한 지표 체계 미흡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F0AA455-EFA9-4048-B057-102E5B9451C1}"/>
              </a:ext>
            </a:extLst>
          </p:cNvPr>
          <p:cNvSpPr/>
          <p:nvPr/>
        </p:nvSpPr>
        <p:spPr>
          <a:xfrm>
            <a:off x="4845986" y="5296730"/>
            <a:ext cx="2339262" cy="793070"/>
          </a:xfrm>
          <a:prstGeom prst="homePlate">
            <a:avLst>
              <a:gd name="adj" fmla="val 22548"/>
            </a:avLst>
          </a:prstGeom>
          <a:solidFill>
            <a:schemeClr val="bg1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>
              <a:spcBef>
                <a:spcPts val="600"/>
              </a:spcBef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항공 </a:t>
            </a:r>
            <a: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Biz </a:t>
            </a: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특성으로 인한 외부 환경 지표 </a:t>
            </a:r>
            <a: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Needs </a:t>
            </a: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多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2A6A67-A8F8-49D3-A7B2-4BFB92FF73A5}"/>
              </a:ext>
            </a:extLst>
          </p:cNvPr>
          <p:cNvGrpSpPr/>
          <p:nvPr/>
        </p:nvGrpSpPr>
        <p:grpSpPr>
          <a:xfrm>
            <a:off x="415925" y="1637038"/>
            <a:ext cx="6538093" cy="360511"/>
            <a:chOff x="1136576" y="1484313"/>
            <a:chExt cx="2304256" cy="3605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8E7FBB-0A8E-44CE-BFB6-544978D80FBE}"/>
                </a:ext>
              </a:extLst>
            </p:cNvPr>
            <p:cNvSpPr txBox="1"/>
            <p:nvPr/>
          </p:nvSpPr>
          <p:spPr>
            <a:xfrm>
              <a:off x="2033662" y="1484313"/>
              <a:ext cx="510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/>
              <a:r>
                <a:rPr lang="ko-KR" altLang="en-US" sz="16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영역별 주요 이슈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29929EA-5B22-4CB9-9C75-56F225D5C46D}"/>
                </a:ext>
              </a:extLst>
            </p:cNvPr>
            <p:cNvCxnSpPr/>
            <p:nvPr/>
          </p:nvCxnSpPr>
          <p:spPr>
            <a:xfrm>
              <a:off x="1136576" y="1844824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679FA9-A9D2-4574-87EC-2AE11735F801}"/>
              </a:ext>
            </a:extLst>
          </p:cNvPr>
          <p:cNvGrpSpPr/>
          <p:nvPr/>
        </p:nvGrpSpPr>
        <p:grpSpPr>
          <a:xfrm>
            <a:off x="7113240" y="1637038"/>
            <a:ext cx="2376834" cy="360511"/>
            <a:chOff x="1136576" y="1484313"/>
            <a:chExt cx="2304256" cy="3605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481B25-C960-41E8-BF99-E01DCD21D213}"/>
                </a:ext>
              </a:extLst>
            </p:cNvPr>
            <p:cNvSpPr txBox="1"/>
            <p:nvPr/>
          </p:nvSpPr>
          <p:spPr>
            <a:xfrm>
              <a:off x="1771179" y="1484313"/>
              <a:ext cx="1035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/>
              <a:r>
                <a:rPr lang="ko-KR" altLang="en-US" sz="16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개선 방향성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2E66349-8C65-48C6-9826-A3920B092B5A}"/>
                </a:ext>
              </a:extLst>
            </p:cNvPr>
            <p:cNvCxnSpPr/>
            <p:nvPr/>
          </p:nvCxnSpPr>
          <p:spPr>
            <a:xfrm>
              <a:off x="1136576" y="1844824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DA26F0D-7160-4E23-A6A2-881A4B8593AA}"/>
              </a:ext>
            </a:extLst>
          </p:cNvPr>
          <p:cNvGrpSpPr/>
          <p:nvPr/>
        </p:nvGrpSpPr>
        <p:grpSpPr>
          <a:xfrm>
            <a:off x="464713" y="2226854"/>
            <a:ext cx="3958751" cy="253916"/>
            <a:chOff x="5169024" y="1953562"/>
            <a:chExt cx="3958751" cy="25391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61439E4-0A7F-47DA-8083-B11DE8E0FC56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기획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5747DB-0FCD-42D1-B02C-B99F8521074D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결과지표 중심의 현행 지표 관리 문제점 인식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C7E209-587E-476F-8727-1787A56BA85D}"/>
              </a:ext>
            </a:extLst>
          </p:cNvPr>
          <p:cNvGrpSpPr/>
          <p:nvPr/>
        </p:nvGrpSpPr>
        <p:grpSpPr>
          <a:xfrm>
            <a:off x="464713" y="2509931"/>
            <a:ext cx="3958751" cy="253916"/>
            <a:chOff x="5169024" y="1953562"/>
            <a:chExt cx="3958751" cy="253916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419ACBF-6E94-4B97-974E-1A2C6196C0C2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기획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28D50F-0F5F-4D0A-B19A-BAC288DFB170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전략 방향성 수립을 위한 외부 환경 운영지표 정의 필요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2A4E3F-03FB-48BE-8795-60CD5A232832}"/>
              </a:ext>
            </a:extLst>
          </p:cNvPr>
          <p:cNvGrpSpPr/>
          <p:nvPr/>
        </p:nvGrpSpPr>
        <p:grpSpPr>
          <a:xfrm>
            <a:off x="464713" y="3446252"/>
            <a:ext cx="3958751" cy="253916"/>
            <a:chOff x="5169024" y="1953562"/>
            <a:chExt cx="3958751" cy="25391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7BB2AD0-456E-4B2D-B496-7E83E6671178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영업</a:t>
              </a:r>
              <a:r>
                <a:rPr lang="en-US" altLang="ko-KR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여객</a:t>
              </a:r>
              <a:r>
                <a:rPr lang="en-US" altLang="ko-KR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F49469-4599-4811-8AEA-1FF260D8BDD8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매출 외 타 영역의 관리지표를 중복으로 모니터링함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6EF568-63CC-486F-9A8B-94B54DD7794E}"/>
              </a:ext>
            </a:extLst>
          </p:cNvPr>
          <p:cNvGrpSpPr/>
          <p:nvPr/>
        </p:nvGrpSpPr>
        <p:grpSpPr>
          <a:xfrm>
            <a:off x="464713" y="4021633"/>
            <a:ext cx="3958751" cy="253916"/>
            <a:chOff x="5169024" y="1953562"/>
            <a:chExt cx="3958751" cy="253916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69E395C-2527-4BE4-8E1D-2DD13262AC2D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영업</a:t>
              </a:r>
              <a:r>
                <a:rPr lang="en-US" altLang="ko-KR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여객</a:t>
              </a:r>
              <a:r>
                <a:rPr lang="en-US" altLang="ko-KR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1BB703-0F96-4B19-B207-6F9D8C57F7A8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각 영업 조직 간 관리지표가 상이함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8F94EC5-4577-4CEC-AB20-D571D959E222}"/>
              </a:ext>
            </a:extLst>
          </p:cNvPr>
          <p:cNvGrpSpPr/>
          <p:nvPr/>
        </p:nvGrpSpPr>
        <p:grpSpPr>
          <a:xfrm>
            <a:off x="464713" y="3729329"/>
            <a:ext cx="3958749" cy="253916"/>
            <a:chOff x="5169024" y="1953562"/>
            <a:chExt cx="3958749" cy="25391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47499F1-6B63-4683-AC0C-79F6576F9F9C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영업</a:t>
              </a:r>
              <a:r>
                <a:rPr lang="en-US" altLang="ko-KR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여객</a:t>
              </a:r>
              <a:r>
                <a:rPr lang="en-US" altLang="ko-KR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33C137-3DA1-4C91-8659-35CBC4A47B97}"/>
                </a:ext>
              </a:extLst>
            </p:cNvPr>
            <p:cNvSpPr txBox="1"/>
            <p:nvPr/>
          </p:nvSpPr>
          <p:spPr>
            <a:xfrm>
              <a:off x="5815773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영업 환경 변화에 적시 대응하기 위한 외부 지표 필요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9F1AF37-78E2-4B00-B43C-438505284659}"/>
              </a:ext>
            </a:extLst>
          </p:cNvPr>
          <p:cNvGrpSpPr/>
          <p:nvPr/>
        </p:nvGrpSpPr>
        <p:grpSpPr>
          <a:xfrm>
            <a:off x="464713" y="4339028"/>
            <a:ext cx="3958751" cy="253916"/>
            <a:chOff x="5169024" y="1953562"/>
            <a:chExt cx="3958751" cy="25391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F04B4CF-EC70-4F28-8054-0F9D991554FC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pc="-92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영업</a:t>
              </a:r>
              <a:r>
                <a:rPr lang="en-US" altLang="ko-KR" sz="900" b="1" spc="-92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여객 외</a:t>
              </a:r>
              <a:r>
                <a:rPr lang="en-US" altLang="ko-KR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9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B84853-6AC2-40D9-98F1-7C96E8657EF2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여객 외 영업조직의 지표 활용성이 저조함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A084DD-A9FC-40C8-A363-0E8052E67AFA}"/>
              </a:ext>
            </a:extLst>
          </p:cNvPr>
          <p:cNvGrpSpPr/>
          <p:nvPr/>
        </p:nvGrpSpPr>
        <p:grpSpPr>
          <a:xfrm>
            <a:off x="464713" y="4622105"/>
            <a:ext cx="3958751" cy="253916"/>
            <a:chOff x="5169024" y="1953562"/>
            <a:chExt cx="3958751" cy="253916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F85E6-1428-41B5-8F96-72044479FA78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영업</a:t>
              </a:r>
              <a:r>
                <a:rPr lang="en-US" altLang="ko-KR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여객 외</a:t>
              </a:r>
              <a:r>
                <a:rPr lang="en-US" altLang="ko-KR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9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FFB74E-A4C6-4813-A2BA-8EACAB68220A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결과지표인 매출 지표 중심의 분석 한계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3803DD1-990E-4CB7-98B0-A39382C1D043}"/>
              </a:ext>
            </a:extLst>
          </p:cNvPr>
          <p:cNvGrpSpPr/>
          <p:nvPr/>
        </p:nvGrpSpPr>
        <p:grpSpPr>
          <a:xfrm>
            <a:off x="464713" y="4905182"/>
            <a:ext cx="3958751" cy="253916"/>
            <a:chOff x="5169024" y="1953562"/>
            <a:chExt cx="3958751" cy="2539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9BE0AC0-1465-48F9-86AC-5DD8581F20B7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영업</a:t>
              </a:r>
              <a:r>
                <a:rPr lang="en-US" altLang="ko-KR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여객 외</a:t>
              </a:r>
              <a:r>
                <a:rPr lang="en-US" altLang="ko-KR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9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246F78-6AD6-401A-B9E5-F86A0A5572DE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실질적 분석</a:t>
              </a:r>
              <a:r>
                <a:rPr lang="en-US" altLang="ko-KR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관리가 가능한 데이터</a:t>
              </a:r>
              <a:r>
                <a:rPr lang="en-US" altLang="ko-KR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시스템 기반이 부재함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D62D248-F7E8-4BEC-AA24-2EA435BE3ED9}"/>
              </a:ext>
            </a:extLst>
          </p:cNvPr>
          <p:cNvGrpSpPr/>
          <p:nvPr/>
        </p:nvGrpSpPr>
        <p:grpSpPr>
          <a:xfrm>
            <a:off x="464713" y="5558426"/>
            <a:ext cx="3958751" cy="253916"/>
            <a:chOff x="5169024" y="1953562"/>
            <a:chExt cx="3958751" cy="2539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7E47375-39F4-4076-BB27-5310FB6309F5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성과분석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4EB106-EA06-42FC-BF0A-D50564938F30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지표 기준과 정의에 대한 명시화 필요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56A1463-89BA-4BF4-A6B8-45028F576F35}"/>
              </a:ext>
            </a:extLst>
          </p:cNvPr>
          <p:cNvGrpSpPr/>
          <p:nvPr/>
        </p:nvGrpSpPr>
        <p:grpSpPr>
          <a:xfrm>
            <a:off x="464713" y="5841503"/>
            <a:ext cx="3958751" cy="253916"/>
            <a:chOff x="5169024" y="1953562"/>
            <a:chExt cx="3958751" cy="253916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6C7EA5E-7507-432C-84ED-0E50B9299F2F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성과분석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17964B-DBF2-489D-90CF-4BDC52CE73F9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분석 업무에 대한 기여도 확인이 불가함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7FBBFB-36C5-4BD2-91B8-B69CB30F8BCD}"/>
              </a:ext>
            </a:extLst>
          </p:cNvPr>
          <p:cNvGrpSpPr/>
          <p:nvPr/>
        </p:nvGrpSpPr>
        <p:grpSpPr>
          <a:xfrm>
            <a:off x="464713" y="3119630"/>
            <a:ext cx="3958751" cy="253916"/>
            <a:chOff x="5169024" y="1953562"/>
            <a:chExt cx="3958751" cy="253916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FBF83C7-E122-4A76-9349-188FD58E5B20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RM</a:t>
              </a:r>
              <a:endPara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3F28A1-2AB8-43BB-B45B-489DE0352B38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타 조직과의 커뮤니케이션을 위한 공통지표 필요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EE25191-08A6-4159-8D0E-8F6135888435}"/>
              </a:ext>
            </a:extLst>
          </p:cNvPr>
          <p:cNvGrpSpPr/>
          <p:nvPr/>
        </p:nvGrpSpPr>
        <p:grpSpPr>
          <a:xfrm>
            <a:off x="464713" y="2836553"/>
            <a:ext cx="3958751" cy="253916"/>
            <a:chOff x="5169024" y="1953562"/>
            <a:chExt cx="3958751" cy="25391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8D229BE7-7F4C-44C6-9805-41B1AA276633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RM</a:t>
              </a:r>
              <a:endParaRPr lang="ko-KR" altLang="en-US" sz="10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3C6B46-BCE6-4AFF-800F-D88717E187A3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RM</a:t>
              </a:r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운영 과정의 효율성</a:t>
              </a:r>
              <a:r>
                <a:rPr lang="en-US" altLang="ko-KR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기여도 모니터링 지표가 필요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29EA83-5FAB-4E39-8DFA-4977DCBE555B}"/>
              </a:ext>
            </a:extLst>
          </p:cNvPr>
          <p:cNvGrpSpPr/>
          <p:nvPr/>
        </p:nvGrpSpPr>
        <p:grpSpPr>
          <a:xfrm>
            <a:off x="464713" y="5231804"/>
            <a:ext cx="3958751" cy="253916"/>
            <a:chOff x="5169024" y="1953562"/>
            <a:chExt cx="3958751" cy="253916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DDED05A-D6BE-4F1B-BBE0-243F076A6D84}"/>
                </a:ext>
              </a:extLst>
            </p:cNvPr>
            <p:cNvSpPr/>
            <p:nvPr/>
          </p:nvSpPr>
          <p:spPr>
            <a:xfrm>
              <a:off x="5169024" y="1969095"/>
              <a:ext cx="637873" cy="22285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마케팅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E1907C-A57C-4F4C-AD13-02E13F173A0D}"/>
                </a:ext>
              </a:extLst>
            </p:cNvPr>
            <p:cNvSpPr txBox="1"/>
            <p:nvPr/>
          </p:nvSpPr>
          <p:spPr>
            <a:xfrm>
              <a:off x="5815775" y="1953562"/>
              <a:ext cx="331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고객행동분석 강화를 위한 통합적 </a:t>
              </a:r>
              <a:r>
                <a:rPr lang="en-US" altLang="ko-KR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View </a:t>
              </a:r>
              <a:r>
                <a:rPr lang="ko-KR" altLang="en-US" sz="105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환경 구축 필요</a:t>
              </a:r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F6538-7AE6-40F4-A71D-4A1075FF1CA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423464" y="2353812"/>
            <a:ext cx="422522" cy="26957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3552F48-18AC-48EC-B628-6F32CA2A5C0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423464" y="2636889"/>
            <a:ext cx="422522" cy="30563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670A814-CD8E-4C0B-BD1A-1CB0990ECF4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423464" y="2623389"/>
            <a:ext cx="422522" cy="34012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0F922C-7E20-4D9B-8CE1-5BFA2D64DD9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423464" y="3246588"/>
            <a:ext cx="422522" cy="40009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0BCD51-107F-4CA6-8E79-7E7FBD9E488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423464" y="3573210"/>
            <a:ext cx="422522" cy="10967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DC19CF4-683F-4EF3-958F-D0C845E39D6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423462" y="3856287"/>
            <a:ext cx="422524" cy="18369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CF2248-D4C2-4375-8B20-A4E80144A1E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423464" y="3646681"/>
            <a:ext cx="422522" cy="5019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6C7C564-EB83-4F6A-AA39-DF29C1EA853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423464" y="4465986"/>
            <a:ext cx="422522" cy="2039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F4B1B1F-7E20-4AA4-B980-75315371D02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423464" y="2623389"/>
            <a:ext cx="422522" cy="21256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FE3B240-8AD5-4D3F-A105-A466B4B5902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4423464" y="3646681"/>
            <a:ext cx="422522" cy="13854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BCCABF-1175-491E-BC6D-6D86196A523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423464" y="5358762"/>
            <a:ext cx="422522" cy="3345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F328DDC-FE6F-48A1-A16A-04DD10C3D91C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423464" y="3646681"/>
            <a:ext cx="422522" cy="20387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BC9AEA2-71A4-46BE-9408-8D700442995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423464" y="4669973"/>
            <a:ext cx="422522" cy="12984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806B625-2B79-4514-8F18-86208600C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0867"/>
              </p:ext>
            </p:extLst>
          </p:nvPr>
        </p:nvGraphicFramePr>
        <p:xfrm>
          <a:off x="8582399" y="473957"/>
          <a:ext cx="1087064" cy="270078"/>
        </p:xfrm>
        <a:graphic>
          <a:graphicData uri="http://schemas.openxmlformats.org/drawingml/2006/table">
            <a:tbl>
              <a:tblPr firstRow="1" bandRow="1"/>
              <a:tblGrid>
                <a:gridCol w="10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LG스마트체 Regular" panose="020B0600000101010101" pitchFamily="50" charset="-127"/>
                        </a:rPr>
                        <a:t>illustrative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제목 1">
            <a:extLst>
              <a:ext uri="{FF2B5EF4-FFF2-40B4-BE49-F238E27FC236}">
                <a16:creationId xmlns:a16="http://schemas.microsoft.com/office/drawing/2014/main" id="{8F39E282-F445-43D0-A114-202E6FED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1" y="280658"/>
            <a:ext cx="5321992" cy="312871"/>
          </a:xfrm>
        </p:spPr>
        <p:txBody>
          <a:bodyPr/>
          <a:lstStyle/>
          <a:p>
            <a:pPr defTabSz="844083" fontAlgn="base">
              <a:spcAft>
                <a:spcPct val="0"/>
              </a:spcAft>
              <a:tabLst>
                <a:tab pos="8116888" algn="r"/>
              </a:tabLst>
            </a:pP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</a:t>
            </a:r>
            <a:r>
              <a:rPr kumimoji="1" lang="ko-KR" altLang="en-US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별첨</a:t>
            </a: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]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개선 방향성 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(1/2)</a:t>
            </a:r>
            <a:endParaRPr kumimoji="1" lang="ko-KR" altLang="en-US" sz="1800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2" name="실행 단추: 홈으로 이동 7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478A585-41C5-4D02-8354-E5B53D686650}"/>
              </a:ext>
            </a:extLst>
          </p:cNvPr>
          <p:cNvSpPr/>
          <p:nvPr/>
        </p:nvSpPr>
        <p:spPr bwMode="auto">
          <a:xfrm>
            <a:off x="9437224" y="84933"/>
            <a:ext cx="195725" cy="195725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06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806B625-2B79-4514-8F18-86208600C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9225"/>
              </p:ext>
            </p:extLst>
          </p:nvPr>
        </p:nvGraphicFramePr>
        <p:xfrm>
          <a:off x="8582399" y="356888"/>
          <a:ext cx="1087064" cy="270078"/>
        </p:xfrm>
        <a:graphic>
          <a:graphicData uri="http://schemas.openxmlformats.org/drawingml/2006/table">
            <a:tbl>
              <a:tblPr firstRow="1" bandRow="1"/>
              <a:tblGrid>
                <a:gridCol w="10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LG스마트체 Regular" panose="020B0600000101010101" pitchFamily="50" charset="-127"/>
                        </a:rPr>
                        <a:t>illustrative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제목 1">
            <a:extLst>
              <a:ext uri="{FF2B5EF4-FFF2-40B4-BE49-F238E27FC236}">
                <a16:creationId xmlns:a16="http://schemas.microsoft.com/office/drawing/2014/main" id="{8F39E282-F445-43D0-A114-202E6FED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1" y="280658"/>
            <a:ext cx="5321992" cy="312871"/>
          </a:xfrm>
        </p:spPr>
        <p:txBody>
          <a:bodyPr/>
          <a:lstStyle/>
          <a:p>
            <a:pPr defTabSz="844083" fontAlgn="base">
              <a:spcAft>
                <a:spcPct val="0"/>
              </a:spcAft>
              <a:tabLst>
                <a:tab pos="8116888" algn="r"/>
              </a:tabLst>
            </a:pP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</a:t>
            </a:r>
            <a:r>
              <a:rPr kumimoji="1" lang="ko-KR" altLang="en-US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별첨</a:t>
            </a: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]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개선 방향성 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(2/2)</a:t>
            </a:r>
            <a:endParaRPr kumimoji="1" lang="ko-KR" altLang="en-US" sz="1800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D98BB7-C92E-425D-AABE-F46F9A37046A}"/>
              </a:ext>
            </a:extLst>
          </p:cNvPr>
          <p:cNvGrpSpPr/>
          <p:nvPr/>
        </p:nvGrpSpPr>
        <p:grpSpPr>
          <a:xfrm>
            <a:off x="415925" y="1813207"/>
            <a:ext cx="5761211" cy="360511"/>
            <a:chOff x="1136576" y="1484313"/>
            <a:chExt cx="2304256" cy="36051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B066B5-5C97-49F2-9A44-0DE2D117A86A}"/>
                </a:ext>
              </a:extLst>
            </p:cNvPr>
            <p:cNvSpPr txBox="1"/>
            <p:nvPr/>
          </p:nvSpPr>
          <p:spPr>
            <a:xfrm>
              <a:off x="2066336" y="1484313"/>
              <a:ext cx="444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/>
              <a:r>
                <a:rPr lang="ko-KR" altLang="en-US" sz="16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현황 및 이슈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8139EFB-E481-4721-A1FF-1F61CC0D23D5}"/>
                </a:ext>
              </a:extLst>
            </p:cNvPr>
            <p:cNvCxnSpPr/>
            <p:nvPr/>
          </p:nvCxnSpPr>
          <p:spPr>
            <a:xfrm>
              <a:off x="1136576" y="1844824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7E5CFA0-C264-4CC9-B2BC-340C7C85B333}"/>
              </a:ext>
            </a:extLst>
          </p:cNvPr>
          <p:cNvGrpSpPr/>
          <p:nvPr/>
        </p:nvGrpSpPr>
        <p:grpSpPr>
          <a:xfrm>
            <a:off x="6465168" y="1813207"/>
            <a:ext cx="3096345" cy="360511"/>
            <a:chOff x="1136576" y="1484313"/>
            <a:chExt cx="2304256" cy="3605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277DFF-40D5-4F54-94CC-873189203363}"/>
                </a:ext>
              </a:extLst>
            </p:cNvPr>
            <p:cNvSpPr txBox="1"/>
            <p:nvPr/>
          </p:nvSpPr>
          <p:spPr>
            <a:xfrm>
              <a:off x="1891435" y="1484313"/>
              <a:ext cx="7945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/>
              <a:r>
                <a:rPr lang="ko-KR" altLang="en-US" sz="16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개선 방향성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51279D0-006B-4B3A-88FC-A276518FF14A}"/>
                </a:ext>
              </a:extLst>
            </p:cNvPr>
            <p:cNvCxnSpPr/>
            <p:nvPr/>
          </p:nvCxnSpPr>
          <p:spPr>
            <a:xfrm>
              <a:off x="1136576" y="1844824"/>
              <a:ext cx="23042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E283F10-8C56-4825-A3DA-66AA7358778D}"/>
              </a:ext>
            </a:extLst>
          </p:cNvPr>
          <p:cNvGrpSpPr/>
          <p:nvPr/>
        </p:nvGrpSpPr>
        <p:grpSpPr>
          <a:xfrm>
            <a:off x="415925" y="868318"/>
            <a:ext cx="6985347" cy="792153"/>
            <a:chOff x="415926" y="692149"/>
            <a:chExt cx="6265268" cy="79215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0FE2C5E-6B79-48D1-87DD-CFC06E944BA1}"/>
                </a:ext>
              </a:extLst>
            </p:cNvPr>
            <p:cNvSpPr/>
            <p:nvPr/>
          </p:nvSpPr>
          <p:spPr>
            <a:xfrm>
              <a:off x="415926" y="692149"/>
              <a:ext cx="1227630" cy="792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 eaLnBrk="0" latinLnBrk="0">
                <a:spcBef>
                  <a:spcPts val="600"/>
                </a:spcBef>
              </a:pPr>
              <a:r>
                <a:rPr lang="ko-KR" altLang="en-US" sz="12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관리 </a:t>
              </a:r>
              <a:br>
                <a:rPr lang="en-US" altLang="ko-KR" sz="12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2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프로세스</a:t>
              </a:r>
              <a:endPara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D99BF52-A3DF-4593-A044-218B8DC2EF47}"/>
                </a:ext>
              </a:extLst>
            </p:cNvPr>
            <p:cNvSpPr/>
            <p:nvPr/>
          </p:nvSpPr>
          <p:spPr>
            <a:xfrm>
              <a:off x="1643557" y="692149"/>
              <a:ext cx="5037637" cy="792153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58265" indent="-158265" eaLnBrk="0" fontAlgn="base" latinLnBrk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100" spc="-138" dirty="0">
                  <a:ln>
                    <a:solidFill>
                      <a:srgbClr val="FF9966">
                        <a:alpha val="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원천시스템에서 생성되어 분석계 시스템에서 저장</a:t>
              </a:r>
              <a:r>
                <a:rPr lang="en-US" altLang="ko-KR" sz="1100" spc="-138" dirty="0">
                  <a:ln>
                    <a:solidFill>
                      <a:srgbClr val="FF9966">
                        <a:alpha val="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100" spc="-138" dirty="0">
                  <a:ln>
                    <a:solidFill>
                      <a:srgbClr val="FF9966">
                        <a:alpha val="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활용되고 있는 모든 데이터의 효율적 관리를 위해 수립</a:t>
              </a:r>
              <a:r>
                <a:rPr lang="en-US" altLang="ko-KR" sz="1100" spc="-138" dirty="0">
                  <a:ln>
                    <a:solidFill>
                      <a:srgbClr val="FF9966">
                        <a:alpha val="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/</a:t>
              </a:r>
              <a:r>
                <a:rPr lang="ko-KR" altLang="en-US" sz="1100" spc="-138" dirty="0">
                  <a:ln>
                    <a:solidFill>
                      <a:srgbClr val="FF9966">
                        <a:alpha val="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운영</a:t>
              </a:r>
              <a:endParaRPr lang="en-US" altLang="ko-KR" sz="1100" spc="-138" dirty="0">
                <a:ln>
                  <a:solidFill>
                    <a:srgbClr val="FF9966">
                      <a:alpha val="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marL="158265" indent="-158265" eaLnBrk="0" fontAlgn="base" latinLnBrk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/>
              </a:pPr>
              <a:r>
                <a:rPr lang="ko-KR" altLang="en-US" sz="1100" spc="-138" dirty="0">
                  <a:ln>
                    <a:solidFill>
                      <a:srgbClr val="FF9966">
                        <a:alpha val="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</a:t>
              </a:r>
              <a:r>
                <a:rPr lang="en-US" altLang="ko-KR" sz="1100" spc="-138" dirty="0">
                  <a:ln>
                    <a:solidFill>
                      <a:srgbClr val="FF9966">
                        <a:alpha val="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Life Cycle </a:t>
              </a:r>
              <a:r>
                <a:rPr lang="ko-KR" altLang="en-US" sz="1100" spc="-138" dirty="0">
                  <a:ln>
                    <a:solidFill>
                      <a:srgbClr val="FF9966">
                        <a:alpha val="0"/>
                      </a:srgbClr>
                    </a:solidFill>
                  </a:ln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전반에 걸쳐 데이터를 관리하는 프로세스 정립 </a:t>
              </a:r>
              <a:endParaRPr lang="en-US" altLang="ko-KR" sz="1100" spc="-138" dirty="0">
                <a:ln>
                  <a:solidFill>
                    <a:srgbClr val="FF9966">
                      <a:alpha val="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FFEBD50-ABF9-41A6-98CE-9D7C9A9ABC57}"/>
              </a:ext>
            </a:extLst>
          </p:cNvPr>
          <p:cNvGrpSpPr/>
          <p:nvPr/>
        </p:nvGrpSpPr>
        <p:grpSpPr>
          <a:xfrm>
            <a:off x="7504068" y="868317"/>
            <a:ext cx="2057445" cy="792153"/>
            <a:chOff x="415925" y="692149"/>
            <a:chExt cx="6265268" cy="79215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32B3220-CC4A-492B-84E8-0CBD3DEA10CB}"/>
                </a:ext>
              </a:extLst>
            </p:cNvPr>
            <p:cNvSpPr/>
            <p:nvPr/>
          </p:nvSpPr>
          <p:spPr>
            <a:xfrm>
              <a:off x="415925" y="692149"/>
              <a:ext cx="1440731" cy="792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 eaLnBrk="0">
                <a:spcBef>
                  <a:spcPts val="600"/>
                </a:spcBef>
              </a:pPr>
              <a:r>
                <a:rPr lang="ko-KR" altLang="en-US" sz="12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연관</a:t>
              </a:r>
              <a:br>
                <a:rPr lang="en-US" altLang="ko-KR" sz="12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200" b="1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분야</a:t>
              </a:r>
              <a:endPara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0F037F9-059B-412F-AC01-1654BB59EDA6}"/>
                </a:ext>
              </a:extLst>
            </p:cNvPr>
            <p:cNvSpPr/>
            <p:nvPr/>
          </p:nvSpPr>
          <p:spPr>
            <a:xfrm>
              <a:off x="1856657" y="692149"/>
              <a:ext cx="4824536" cy="792153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171450" indent="-171450" eaLnBrk="0" latinLnBrk="0">
                <a:spcBef>
                  <a:spcPts val="600"/>
                </a:spcBef>
                <a:buFont typeface="Wingdings" panose="05000000000000000000" pitchFamily="2" charset="2"/>
                <a:buChar char="§"/>
                <a:defRPr/>
              </a:pPr>
              <a:r>
                <a:rPr lang="ko-KR" altLang="en-US" sz="1100" spc="-92" dirty="0">
                  <a:ln>
                    <a:solidFill>
                      <a:srgbClr val="000000">
                        <a:lumMod val="50000"/>
                        <a:lumOff val="50000"/>
                        <a:alpha val="10000"/>
                      </a:srgbClr>
                    </a:solidFill>
                  </a:ln>
                  <a:solidFill>
                    <a:sysClr val="windowText" lastClr="000000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데이터 관리 프로세스</a:t>
              </a:r>
              <a:endPara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46EF660-4D42-41CB-B8E1-D16E70D16F3B}"/>
              </a:ext>
            </a:extLst>
          </p:cNvPr>
          <p:cNvSpPr/>
          <p:nvPr/>
        </p:nvSpPr>
        <p:spPr>
          <a:xfrm>
            <a:off x="424633" y="2324105"/>
            <a:ext cx="2584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>
              <a:spcBef>
                <a:spcPts val="600"/>
              </a:spcBef>
              <a:defRPr/>
            </a:pPr>
            <a:r>
              <a:rPr lang="ko-KR" altLang="en-US" sz="14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현업</a:t>
            </a:r>
            <a:r>
              <a:rPr lang="en-US" altLang="ko-KR" sz="14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4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rgbClr val="C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관리자 인터뷰 결과</a:t>
            </a:r>
            <a:endParaRPr lang="en-US" altLang="ko-KR" sz="1400" b="1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rgbClr val="C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8998566-12ED-4930-81A8-C99C24FF9AF5}"/>
              </a:ext>
            </a:extLst>
          </p:cNvPr>
          <p:cNvSpPr/>
          <p:nvPr/>
        </p:nvSpPr>
        <p:spPr>
          <a:xfrm>
            <a:off x="494304" y="2658875"/>
            <a:ext cx="57612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latinLnBrk="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생성</a:t>
            </a: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수집 단계에서의 이슈로 인한 데이터 활용도 저하 </a:t>
            </a:r>
            <a:endParaRPr lang="en-US" altLang="ko-KR" sz="1100" b="1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eaLnBrk="0" latinLnBrk="0">
              <a:spcBef>
                <a:spcPts val="600"/>
              </a:spcBef>
            </a:pP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</a:t>
            </a: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(IT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기획팀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흐름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(Batch 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방향 및 주기 등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고려하지 않고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수정이 발생함에 따라 데이터 신뢰도 저하 </a:t>
            </a:r>
            <a:endParaRPr lang="en-US" altLang="ko-KR" sz="11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eaLnBrk="0" latinLnBrk="0">
              <a:spcBef>
                <a:spcPts val="600"/>
              </a:spcBef>
            </a:pP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 (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화물영업팀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) 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화물 운영과 관련 데이터는 시스템이 아닌 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수기로 관리</a:t>
            </a:r>
            <a:endParaRPr lang="en-US" altLang="ko-KR" sz="11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eaLnBrk="0" latinLnBrk="0">
              <a:spcBef>
                <a:spcPts val="600"/>
              </a:spcBef>
            </a:pPr>
            <a:endParaRPr lang="en-US" altLang="ko-KR" sz="300" b="1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 eaLnBrk="0" latinLnBrk="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보관 및 폐기 정책</a:t>
            </a: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기준</a:t>
            </a: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프로세스의 부재로 데이터 관련 추가 비용 발생</a:t>
            </a:r>
            <a:endParaRPr lang="en-US" altLang="ko-KR" sz="1100" b="1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eaLnBrk="0" latinLnBrk="0">
              <a:spcBef>
                <a:spcPts val="600"/>
              </a:spcBef>
            </a:pP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</a:t>
            </a: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(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인프라팀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사용하지 않는 데이터에 대해 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Cold Storage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이관 등을 진행해야 하나 관련 보관 기준에 대한 정책의 부재로 클라우드 내 데이터 지속 적재</a:t>
            </a:r>
            <a:b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1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sym typeface="Wingdings" panose="05000000000000000000" pitchFamily="2" charset="2"/>
            </a:endParaRPr>
          </a:p>
          <a:p>
            <a:pPr marL="171450" indent="-171450" eaLnBrk="0" latinLnBrk="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차세대 </a:t>
            </a: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PSS </a:t>
            </a:r>
            <a:r>
              <a:rPr lang="ko-KR" altLang="en-US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 데이터 관리 프로세스 정립을 위한 노력이 있었으나</a:t>
            </a: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전사적 확산 부재</a:t>
            </a:r>
            <a:endParaRPr lang="en-US" altLang="ko-KR" sz="1100" b="1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eaLnBrk="0" latinLnBrk="0">
              <a:spcBef>
                <a:spcPts val="600"/>
              </a:spcBef>
            </a:pP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</a:t>
            </a:r>
            <a:r>
              <a:rPr lang="en-US" altLang="ko-KR" sz="11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(IT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기획팀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여객시스템팀</a:t>
            </a:r>
            <a:r>
              <a:rPr lang="en-US" altLang="ko-KR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) </a:t>
            </a:r>
            <a:r>
              <a:rPr lang="ko-KR" altLang="en-US" sz="11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sym typeface="Wingdings" panose="05000000000000000000" pitchFamily="2" charset="2"/>
              </a:rPr>
              <a:t>프로세스 문서화 및 정립에 대한 전사적 의지가 부족하여 데이터 관리 프로세스화 실패</a:t>
            </a:r>
            <a:endParaRPr lang="en-US" altLang="ko-KR" sz="11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  <a:sym typeface="Wingdings" panose="05000000000000000000" pitchFamily="2" charset="2"/>
            </a:endParaRPr>
          </a:p>
        </p:txBody>
      </p:sp>
      <p:graphicFrame>
        <p:nvGraphicFramePr>
          <p:cNvPr id="87" name="표 93">
            <a:extLst>
              <a:ext uri="{FF2B5EF4-FFF2-40B4-BE49-F238E27FC236}">
                <a16:creationId xmlns:a16="http://schemas.microsoft.com/office/drawing/2014/main" id="{F4CC081A-66A6-4610-84CC-3C8530E8C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23779"/>
              </p:ext>
            </p:extLst>
          </p:nvPr>
        </p:nvGraphicFramePr>
        <p:xfrm>
          <a:off x="494305" y="5319963"/>
          <a:ext cx="5761213" cy="7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3628898975"/>
                    </a:ext>
                  </a:extLst>
                </a:gridCol>
                <a:gridCol w="1571510">
                  <a:extLst>
                    <a:ext uri="{9D8B030D-6E8A-4147-A177-3AD203B41FA5}">
                      <a16:colId xmlns:a16="http://schemas.microsoft.com/office/drawing/2014/main" val="1417490769"/>
                    </a:ext>
                  </a:extLst>
                </a:gridCol>
                <a:gridCol w="1593519">
                  <a:extLst>
                    <a:ext uri="{9D8B030D-6E8A-4147-A177-3AD203B41FA5}">
                      <a16:colId xmlns:a16="http://schemas.microsoft.com/office/drawing/2014/main" val="6311532"/>
                    </a:ext>
                  </a:extLst>
                </a:gridCol>
                <a:gridCol w="1593519">
                  <a:extLst>
                    <a:ext uri="{9D8B030D-6E8A-4147-A177-3AD203B41FA5}">
                      <a16:colId xmlns:a16="http://schemas.microsoft.com/office/drawing/2014/main" val="416008799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데이터  거버넌스</a:t>
                      </a:r>
                    </a:p>
                  </a:txBody>
                  <a:tcPr marL="67500" marR="67500" marT="3600" marB="3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ko-KR" altLang="en-US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분석 </a:t>
                      </a:r>
                      <a:r>
                        <a:rPr lang="en-US" altLang="ko-KR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Matrix</a:t>
                      </a:r>
                      <a:endParaRPr lang="ko-KR" altLang="en-US" sz="1050" kern="1200" spc="-92" dirty="0">
                        <a:ln>
                          <a:solidFill>
                            <a:srgbClr val="000000">
                              <a:lumMod val="50000"/>
                              <a:lumOff val="50000"/>
                              <a:alpha val="1000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67500" marR="67500" marT="3600" marB="360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576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kern="1200" spc="-92" dirty="0" err="1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xxxx</a:t>
                      </a:r>
                      <a:endParaRPr lang="ko-KR" altLang="en-US" sz="1050" kern="1200" spc="-92" dirty="0">
                        <a:ln>
                          <a:solidFill>
                            <a:srgbClr val="000000">
                              <a:lumMod val="50000"/>
                              <a:lumOff val="50000"/>
                              <a:alpha val="1000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67500" marR="67500" marT="3600" marB="360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ko-KR" sz="1050" kern="1200" spc="-92" dirty="0" err="1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xxxx</a:t>
                      </a:r>
                      <a:endParaRPr lang="ko-KR" altLang="en-US" sz="1050" kern="1200" spc="-92" dirty="0">
                        <a:ln>
                          <a:solidFill>
                            <a:srgbClr val="000000">
                              <a:lumMod val="50000"/>
                              <a:lumOff val="50000"/>
                              <a:alpha val="1000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67500" marR="67500" marT="3600" marB="360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kern="1200" spc="-92" dirty="0" err="1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xxxxx</a:t>
                      </a:r>
                      <a:endParaRPr lang="ko-KR" altLang="en-US" sz="1050" kern="1200" spc="-92" dirty="0">
                        <a:ln>
                          <a:solidFill>
                            <a:srgbClr val="000000">
                              <a:lumMod val="50000"/>
                              <a:lumOff val="50000"/>
                              <a:alpha val="1000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marL="67500" marR="67500" marT="3600" marB="3600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54564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정책</a:t>
                      </a:r>
                      <a:r>
                        <a:rPr lang="en-US" altLang="ko-KR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규정</a:t>
                      </a:r>
                      <a:r>
                        <a:rPr lang="en-US" altLang="ko-KR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비즈니스 룰</a:t>
                      </a:r>
                    </a:p>
                  </a:txBody>
                  <a:tcPr marL="67500" marR="67500" marT="67500" marB="675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kern="1200" spc="-92" dirty="0" err="1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xxxx</a:t>
                      </a:r>
                      <a:r>
                        <a:rPr lang="ko-KR" altLang="en-US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고려한 관리 프로세스 부재</a:t>
                      </a:r>
                    </a:p>
                  </a:txBody>
                  <a:tcPr marL="36000" marR="36000" marT="67500" marB="675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kern="1200" spc="-92" dirty="0" err="1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xxxx</a:t>
                      </a:r>
                      <a:r>
                        <a:rPr lang="ko-KR" altLang="en-US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연관성 낮음</a:t>
                      </a:r>
                    </a:p>
                  </a:txBody>
                  <a:tcPr marL="36000" marR="36000" marT="67500" marB="675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kern="1200" spc="-92" dirty="0" err="1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xxxxx</a:t>
                      </a:r>
                      <a:r>
                        <a:rPr lang="ko-KR" altLang="en-US" sz="1050" kern="1200" spc="-92" dirty="0">
                          <a:ln>
                            <a:solidFill>
                              <a:srgbClr val="000000">
                                <a:lumMod val="50000"/>
                                <a:lumOff val="50000"/>
                                <a:alpha val="1000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만족시킬 수 있는 데이터 관리 방안 부재</a:t>
                      </a:r>
                    </a:p>
                  </a:txBody>
                  <a:tcPr marL="36000" marR="36000" marT="67500" marB="67500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512995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191316E5-4C77-4189-B352-B1DA7F1BF577}"/>
              </a:ext>
            </a:extLst>
          </p:cNvPr>
          <p:cNvSpPr/>
          <p:nvPr/>
        </p:nvSpPr>
        <p:spPr>
          <a:xfrm>
            <a:off x="6609184" y="2373940"/>
            <a:ext cx="2811220" cy="38955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180000" rtlCol="0" anchor="ctr"/>
          <a:lstStyle/>
          <a:p>
            <a:pPr latinLnBrk="0">
              <a:lnSpc>
                <a:spcPts val="1800"/>
              </a:lnSpc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</a:t>
            </a:r>
            <a:r>
              <a:rPr lang="en-US" altLang="ko-KR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Life Cycle </a:t>
            </a: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 관리 프로세스 명문화</a:t>
            </a:r>
            <a:endParaRPr lang="en-US" altLang="ko-KR" sz="1200" b="1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 latinLnBrk="0">
              <a:lnSpc>
                <a:spcPts val="1800"/>
              </a:lnSpc>
              <a:buFont typeface="Wingdings" panose="05000000000000000000" pitchFamily="2" charset="2"/>
              <a:buChar char="ü"/>
            </a:pPr>
            <a:r>
              <a:rPr lang="ko-KR" altLang="en-US" sz="12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데이터에 대한 지속관리로 데이터 추적 및 품질 향상 도모</a:t>
            </a:r>
            <a:endParaRPr lang="en-US" altLang="ko-KR" sz="12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 latinLnBrk="0">
              <a:lnSpc>
                <a:spcPts val="1800"/>
              </a:lnSpc>
              <a:buFont typeface="Wingdings" panose="05000000000000000000" pitchFamily="2" charset="2"/>
              <a:buChar char="ü"/>
            </a:pPr>
            <a:endParaRPr lang="en-US" altLang="ko-KR" sz="12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 latinLnBrk="0">
              <a:lnSpc>
                <a:spcPts val="1800"/>
              </a:lnSpc>
              <a:buFont typeface="Wingdings" panose="05000000000000000000" pitchFamily="2" charset="2"/>
              <a:buChar char="ü"/>
            </a:pPr>
            <a:endParaRPr lang="en-US" altLang="ko-KR" sz="12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latinLnBrk="0">
              <a:lnSpc>
                <a:spcPts val="1800"/>
              </a:lnSpc>
            </a:pPr>
            <a:r>
              <a:rPr lang="ko-KR" altLang="en-US" sz="1200" b="1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관리 체계화</a:t>
            </a:r>
            <a:endParaRPr lang="en-US" altLang="ko-KR" sz="1200" b="1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 latinLnBrk="0">
              <a:lnSpc>
                <a:spcPts val="1800"/>
              </a:lnSpc>
              <a:buFont typeface="Wingdings" panose="05000000000000000000" pitchFamily="2" charset="2"/>
              <a:buChar char="ü"/>
            </a:pPr>
            <a:r>
              <a:rPr lang="ko-KR" altLang="en-US" sz="1200" spc="-92" dirty="0">
                <a:ln>
                  <a:solidFill>
                    <a:srgbClr val="000000">
                      <a:lumMod val="50000"/>
                      <a:lumOff val="50000"/>
                      <a:alpha val="10000"/>
                    </a:srgbClr>
                  </a:solidFill>
                </a:ln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시스템 통합 시 관리체계 유지되도록 데이터 거버넌스 확산</a:t>
            </a:r>
            <a:endParaRPr lang="en-US" altLang="ko-KR" sz="1200" spc="-92" dirty="0">
              <a:ln>
                <a:solidFill>
                  <a:srgbClr val="000000">
                    <a:lumMod val="50000"/>
                    <a:lumOff val="50000"/>
                    <a:alpha val="10000"/>
                  </a:srgbClr>
                </a:solidFill>
              </a:ln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실행 단추: 홈으로 이동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6C82B5A-E445-4619-B0C2-CBA981FEC593}"/>
              </a:ext>
            </a:extLst>
          </p:cNvPr>
          <p:cNvSpPr/>
          <p:nvPr/>
        </p:nvSpPr>
        <p:spPr bwMode="auto">
          <a:xfrm>
            <a:off x="9437224" y="84933"/>
            <a:ext cx="195725" cy="195725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90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BCAC181-1B7C-4A73-8B8D-309F9EEC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1" y="280658"/>
            <a:ext cx="5321992" cy="312871"/>
          </a:xfrm>
        </p:spPr>
        <p:txBody>
          <a:bodyPr/>
          <a:lstStyle/>
          <a:p>
            <a:pPr defTabSz="844083" fontAlgn="base">
              <a:spcAft>
                <a:spcPct val="0"/>
              </a:spcAft>
              <a:tabLst>
                <a:tab pos="8116888" algn="r"/>
              </a:tabLst>
            </a:pP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</a:t>
            </a:r>
            <a:r>
              <a:rPr kumimoji="1" lang="ko-KR" altLang="en-US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별첨</a:t>
            </a: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] </a:t>
            </a:r>
            <a:r>
              <a:rPr kumimoji="1" lang="ko-KR" altLang="en-US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플랫폼 운영 프로세스 맵</a:t>
            </a:r>
            <a:r>
              <a:rPr kumimoji="1" lang="en-US" altLang="ko-KR" sz="1800" u="sng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(1/2)</a:t>
            </a:r>
            <a:endParaRPr kumimoji="1" lang="ko-KR" altLang="en-US" sz="1800" u="sng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3893E2A-0859-4172-9B55-C1BCEB001389}"/>
              </a:ext>
            </a:extLst>
          </p:cNvPr>
          <p:cNvGraphicFramePr>
            <a:graphicFrameLocks noGrp="1"/>
          </p:cNvGraphicFramePr>
          <p:nvPr/>
        </p:nvGraphicFramePr>
        <p:xfrm>
          <a:off x="265113" y="824426"/>
          <a:ext cx="9382706" cy="5752539"/>
        </p:xfrm>
        <a:graphic>
          <a:graphicData uri="http://schemas.openxmlformats.org/drawingml/2006/table">
            <a:tbl>
              <a:tblPr/>
              <a:tblGrid>
                <a:gridCol w="96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구분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상세 내용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Process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명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64008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128016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92024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256032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320040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384048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448056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512064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적재 요청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231" marR="33231" marT="43200" marB="432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정의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1pPr>
                      <a:lvl2pPr marL="64008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2pPr>
                      <a:lvl3pPr marL="128016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3pPr>
                      <a:lvl4pPr marL="192024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4pPr>
                      <a:lvl5pPr marL="256032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5pPr>
                      <a:lvl6pPr marL="320040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6pPr>
                      <a:lvl7pPr marL="384048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7pPr>
                      <a:lvl8pPr marL="448056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8pPr>
                      <a:lvl9pPr marL="5120640" algn="l" defTabSz="1280160" rtl="0" eaLnBrk="1" latinLnBrk="1" hangingPunct="1">
                        <a:defRPr sz="2520" kern="1200">
                          <a:solidFill>
                            <a:schemeClr val="tx1"/>
                          </a:solidFill>
                          <a:latin typeface="Arial"/>
                          <a:ea typeface="LG스마트체 Light"/>
                        </a:defRPr>
                      </a:lvl9pPr>
                    </a:lstStyle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레이크에 적재할 데이터를 요청하는 활동</a:t>
                      </a:r>
                    </a:p>
                  </a:txBody>
                  <a:tcPr marL="33231" marR="33231" marT="43200" marB="432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3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Process Map</a:t>
                      </a:r>
                    </a:p>
                  </a:txBody>
                  <a:tcPr marL="36000" marR="36000" marT="46800" marB="468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46800" marB="468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9">
            <a:extLst>
              <a:ext uri="{FF2B5EF4-FFF2-40B4-BE49-F238E27FC236}">
                <a16:creationId xmlns:a16="http://schemas.microsoft.com/office/drawing/2014/main" id="{3A969FFA-32A3-4108-9BC9-C0C4D1F1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91" y="4946575"/>
            <a:ext cx="748698" cy="2873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On-Line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A3B49451-B17C-4378-856C-42A2EBCCF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91" y="5272968"/>
            <a:ext cx="748698" cy="287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Off-Line</a:t>
            </a:r>
          </a:p>
        </p:txBody>
      </p:sp>
      <p:sp>
        <p:nvSpPr>
          <p:cNvPr id="8" name="AutoShape 21">
            <a:extLst>
              <a:ext uri="{FF2B5EF4-FFF2-40B4-BE49-F238E27FC236}">
                <a16:creationId xmlns:a16="http://schemas.microsoft.com/office/drawing/2014/main" id="{149F5749-EEE3-431A-A35B-5DE7FB25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4" y="5599360"/>
            <a:ext cx="729460" cy="406400"/>
          </a:xfrm>
          <a:prstGeom prst="flowChartDocument">
            <a:avLst/>
          </a:prstGeom>
          <a:solidFill>
            <a:srgbClr val="CCCC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Document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8F82723D-011E-44F9-94D2-00138EF88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05" y="4033441"/>
            <a:ext cx="432560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범례</a:t>
            </a:r>
          </a:p>
        </p:txBody>
      </p:sp>
      <p:sp>
        <p:nvSpPr>
          <p:cNvPr id="10" name="Rectangle 97">
            <a:extLst>
              <a:ext uri="{FF2B5EF4-FFF2-40B4-BE49-F238E27FC236}">
                <a16:creationId xmlns:a16="http://schemas.microsoft.com/office/drawing/2014/main" id="{C5494503-3720-4FD0-8A5B-DDF3A4595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91" y="4293791"/>
            <a:ext cx="748698" cy="2873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System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자동</a:t>
            </a:r>
          </a:p>
        </p:txBody>
      </p:sp>
      <p:graphicFrame>
        <p:nvGraphicFramePr>
          <p:cNvPr id="11" name="Group 23">
            <a:extLst>
              <a:ext uri="{FF2B5EF4-FFF2-40B4-BE49-F238E27FC236}">
                <a16:creationId xmlns:a16="http://schemas.microsoft.com/office/drawing/2014/main" id="{4B71E848-0BC2-4AFB-A4F1-B0291E69A8BE}"/>
              </a:ext>
            </a:extLst>
          </p:cNvPr>
          <p:cNvGraphicFramePr>
            <a:graphicFrameLocks noGrp="1"/>
          </p:cNvGraphicFramePr>
          <p:nvPr/>
        </p:nvGraphicFramePr>
        <p:xfrm>
          <a:off x="424716" y="6044814"/>
          <a:ext cx="723047" cy="323850"/>
        </p:xfrm>
        <a:graphic>
          <a:graphicData uri="http://schemas.openxmlformats.org/drawingml/2006/table">
            <a:tbl>
              <a:tblPr/>
              <a:tblGrid>
                <a:gridCol w="72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Interface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</a:b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System</a:t>
                      </a:r>
                    </a:p>
                  </a:txBody>
                  <a:tcPr marL="0" marR="1800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97">
            <a:extLst>
              <a:ext uri="{FF2B5EF4-FFF2-40B4-BE49-F238E27FC236}">
                <a16:creationId xmlns:a16="http://schemas.microsoft.com/office/drawing/2014/main" id="{EF3EEF4A-590E-48CA-B5C0-293D9616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91" y="4620183"/>
            <a:ext cx="748698" cy="2873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RPA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17842B03-36ED-4B5F-9855-8984EEA82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127" y="1683065"/>
            <a:ext cx="939726" cy="24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8440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Prev Process</a:t>
            </a:r>
          </a:p>
        </p:txBody>
      </p:sp>
      <p:sp>
        <p:nvSpPr>
          <p:cNvPr id="14" name="Rectangle 38">
            <a:extLst>
              <a:ext uri="{FF2B5EF4-FFF2-40B4-BE49-F238E27FC236}">
                <a16:creationId xmlns:a16="http://schemas.microsoft.com/office/drawing/2014/main" id="{34AF57B7-DDF0-48E5-B247-9A99F6B73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503" y="5198846"/>
            <a:ext cx="1006321" cy="24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8440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Next Process</a:t>
            </a: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C31DA40B-234B-4410-B3F9-8347A6FA7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985" y="1916832"/>
            <a:ext cx="436274" cy="432000"/>
          </a:xfrm>
          <a:prstGeom prst="ellipse">
            <a:avLst/>
          </a:prstGeom>
          <a:solidFill>
            <a:srgbClr val="003366"/>
          </a:solidFill>
          <a:ln w="9525" algn="ctr">
            <a:solidFill>
              <a:srgbClr val="EEECE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4571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시작</a:t>
            </a:r>
          </a:p>
        </p:txBody>
      </p:sp>
      <p:sp>
        <p:nvSpPr>
          <p:cNvPr id="16" name="AutoShape 57">
            <a:extLst>
              <a:ext uri="{FF2B5EF4-FFF2-40B4-BE49-F238E27FC236}">
                <a16:creationId xmlns:a16="http://schemas.microsoft.com/office/drawing/2014/main" id="{362A843E-7F02-4E54-B155-B39792249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02" y="5468305"/>
            <a:ext cx="805056" cy="387350"/>
          </a:xfrm>
          <a:prstGeom prst="flowChartPredefinedProcess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5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데이터레이크</a:t>
            </a:r>
            <a:br>
              <a:rPr kumimoji="0" lang="en-US" altLang="ko-KR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</a:br>
            <a:r>
              <a:rPr kumimoji="0" lang="ko-KR" altLang="en-US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신규 적재 </a:t>
            </a:r>
            <a:br>
              <a:rPr kumimoji="0" lang="en-US" altLang="ko-KR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</a:br>
            <a:r>
              <a:rPr kumimoji="0" lang="ko-KR" altLang="en-US" sz="7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및 변경</a:t>
            </a:r>
          </a:p>
        </p:txBody>
      </p:sp>
      <p:sp>
        <p:nvSpPr>
          <p:cNvPr id="17" name="Oval 33">
            <a:extLst>
              <a:ext uri="{FF2B5EF4-FFF2-40B4-BE49-F238E27FC236}">
                <a16:creationId xmlns:a16="http://schemas.microsoft.com/office/drawing/2014/main" id="{CFA137F9-445F-43F6-ACDA-66380D64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045" y="3464092"/>
            <a:ext cx="436274" cy="432000"/>
          </a:xfrm>
          <a:prstGeom prst="ellipse">
            <a:avLst/>
          </a:prstGeom>
          <a:solidFill>
            <a:srgbClr val="003366"/>
          </a:solidFill>
          <a:ln w="9525" algn="ctr">
            <a:solidFill>
              <a:srgbClr val="EEECE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8440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2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종료</a:t>
            </a:r>
          </a:p>
        </p:txBody>
      </p:sp>
      <p:cxnSp>
        <p:nvCxnSpPr>
          <p:cNvPr id="18" name="AutoShape 100">
            <a:extLst>
              <a:ext uri="{FF2B5EF4-FFF2-40B4-BE49-F238E27FC236}">
                <a16:creationId xmlns:a16="http://schemas.microsoft.com/office/drawing/2014/main" id="{85764620-2C93-4EEA-AD5B-4727FA31D53E}"/>
              </a:ext>
            </a:extLst>
          </p:cNvPr>
          <p:cNvCxnSpPr>
            <a:cxnSpLocks noChangeShapeType="1"/>
            <a:stCxn id="19" idx="3"/>
            <a:endCxn id="15" idx="2"/>
          </p:cNvCxnSpPr>
          <p:nvPr/>
        </p:nvCxnSpPr>
        <p:spPr bwMode="auto">
          <a:xfrm>
            <a:off x="2232158" y="2132832"/>
            <a:ext cx="33082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" name="AutoShape 57">
            <a:extLst>
              <a:ext uri="{FF2B5EF4-FFF2-40B4-BE49-F238E27FC236}">
                <a16:creationId xmlns:a16="http://schemas.microsoft.com/office/drawing/2014/main" id="{58884E8B-BF70-48BD-82EF-E1FEEEED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02" y="1939157"/>
            <a:ext cx="805056" cy="387350"/>
          </a:xfrm>
          <a:prstGeom prst="flowChartPredefinedProcess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데이터 검색</a:t>
            </a:r>
            <a:b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</a:b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및 활용</a:t>
            </a:r>
          </a:p>
        </p:txBody>
      </p:sp>
      <p:sp>
        <p:nvSpPr>
          <p:cNvPr id="20" name="Text Box 80">
            <a:extLst>
              <a:ext uri="{FF2B5EF4-FFF2-40B4-BE49-F238E27FC236}">
                <a16:creationId xmlns:a16="http://schemas.microsoft.com/office/drawing/2014/main" id="{D6F9E46D-DBB3-4D59-A125-C374E8CB0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0205" y="2508132"/>
            <a:ext cx="157450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marR="0" lvl="0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게시판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신규 데이터 신청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90488" marR="0" lvl="0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 요청서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인터페이스 정의서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목록 첨부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826D67E-8B53-4A84-9C73-404238000EBC}"/>
              </a:ext>
            </a:extLst>
          </p:cNvPr>
          <p:cNvGrpSpPr/>
          <p:nvPr/>
        </p:nvGrpSpPr>
        <p:grpSpPr>
          <a:xfrm>
            <a:off x="3291455" y="1819843"/>
            <a:ext cx="1047058" cy="623905"/>
            <a:chOff x="-2078749" y="2972518"/>
            <a:chExt cx="792163" cy="523215"/>
          </a:xfrm>
        </p:grpSpPr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05F99EF6-2A8A-4B22-B7FF-AC24AD77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78748" y="2972518"/>
              <a:ext cx="254000" cy="1095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1</a:t>
              </a:r>
            </a:p>
          </p:txBody>
        </p:sp>
        <p:sp>
          <p:nvSpPr>
            <p:cNvPr id="23" name="Rectangle 60">
              <a:extLst>
                <a:ext uri="{FF2B5EF4-FFF2-40B4-BE49-F238E27FC236}">
                  <a16:creationId xmlns:a16="http://schemas.microsoft.com/office/drawing/2014/main" id="{CE5203DE-9767-477E-9072-185B3AAE2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4748" y="2972518"/>
              <a:ext cx="534987" cy="1095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분석가</a:t>
              </a:r>
            </a:p>
          </p:txBody>
        </p:sp>
        <p:sp>
          <p:nvSpPr>
            <p:cNvPr id="24" name="Rectangle 61">
              <a:extLst>
                <a:ext uri="{FF2B5EF4-FFF2-40B4-BE49-F238E27FC236}">
                  <a16:creationId xmlns:a16="http://schemas.microsoft.com/office/drawing/2014/main" id="{6A3F3134-13BA-4CE6-A2CC-B7713CE6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90016" y="3379586"/>
              <a:ext cx="411522" cy="1161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데이터 포탈</a:t>
              </a:r>
            </a:p>
          </p:txBody>
        </p:sp>
        <p:sp>
          <p:nvSpPr>
            <p:cNvPr id="25" name="Line 62">
              <a:extLst>
                <a:ext uri="{FF2B5EF4-FFF2-40B4-BE49-F238E27FC236}">
                  <a16:creationId xmlns:a16="http://schemas.microsoft.com/office/drawing/2014/main" id="{8C88B83D-6598-41C9-930F-83394B9B6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75574" y="3372568"/>
              <a:ext cx="788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8440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3B7F594B-964D-4D84-8AAF-98FCB08AD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78749" y="2972519"/>
              <a:ext cx="788988" cy="522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데이터 </a:t>
              </a:r>
              <a:endPara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적재 요청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2FED6D-F22E-4877-81BE-B53BF3606F59}"/>
              </a:ext>
            </a:extLst>
          </p:cNvPr>
          <p:cNvGrpSpPr/>
          <p:nvPr/>
        </p:nvGrpSpPr>
        <p:grpSpPr>
          <a:xfrm>
            <a:off x="4482006" y="3381159"/>
            <a:ext cx="1047058" cy="623905"/>
            <a:chOff x="-2078749" y="2972518"/>
            <a:chExt cx="792163" cy="523215"/>
          </a:xfrm>
        </p:grpSpPr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78DCD3DE-DB4B-4CCA-B538-C088C4A5A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78748" y="2972518"/>
              <a:ext cx="254000" cy="1095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2</a:t>
              </a:r>
              <a:endPara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29" name="Rectangle 60">
              <a:extLst>
                <a:ext uri="{FF2B5EF4-FFF2-40B4-BE49-F238E27FC236}">
                  <a16:creationId xmlns:a16="http://schemas.microsoft.com/office/drawing/2014/main" id="{D9B95FD9-355A-4D26-9340-8EC81740B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4748" y="2972518"/>
              <a:ext cx="534987" cy="1095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TBD </a:t>
              </a:r>
              <a:endParaRPr kumimoji="1" lang="ko-KR" altLang="en-US" sz="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30" name="Rectangle 61">
              <a:extLst>
                <a:ext uri="{FF2B5EF4-FFF2-40B4-BE49-F238E27FC236}">
                  <a16:creationId xmlns:a16="http://schemas.microsoft.com/office/drawing/2014/main" id="{22764D7C-54A2-4269-929F-1BAD2B3D3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856" y="3379586"/>
              <a:ext cx="257202" cy="116147"/>
            </a:xfrm>
            <a:prstGeom prst="rect">
              <a:avLst/>
            </a:prstGeom>
            <a:noFill/>
            <a:ln w="9525" algn="ctr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Off-Line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31" name="Line 62">
              <a:extLst>
                <a:ext uri="{FF2B5EF4-FFF2-40B4-BE49-F238E27FC236}">
                  <a16:creationId xmlns:a16="http://schemas.microsoft.com/office/drawing/2014/main" id="{A058D5C7-0BBF-40F8-9EBE-E2C38A97A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75574" y="3372568"/>
              <a:ext cx="788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8440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32" name="Rectangle 63">
              <a:extLst>
                <a:ext uri="{FF2B5EF4-FFF2-40B4-BE49-F238E27FC236}">
                  <a16:creationId xmlns:a16="http://schemas.microsoft.com/office/drawing/2014/main" id="{7C56A352-F7EB-47F0-B499-722B5C5D0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78749" y="2972519"/>
              <a:ext cx="788988" cy="522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송신 데이터 민감 정보 협의 요청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2C88730-FEEB-454E-AF2A-1948F8E69CDE}"/>
              </a:ext>
            </a:extLst>
          </p:cNvPr>
          <p:cNvGrpSpPr/>
          <p:nvPr/>
        </p:nvGrpSpPr>
        <p:grpSpPr>
          <a:xfrm>
            <a:off x="5860350" y="3381159"/>
            <a:ext cx="1236110" cy="623905"/>
            <a:chOff x="-2078749" y="2972518"/>
            <a:chExt cx="792163" cy="523215"/>
          </a:xfrm>
        </p:grpSpPr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AD5D9D3B-16F3-4AC2-ABB2-C2AE867C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78748" y="2972518"/>
              <a:ext cx="254000" cy="1095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3</a:t>
              </a:r>
            </a:p>
          </p:txBody>
        </p: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10A1B535-52ED-4B32-83A3-2708300EE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4748" y="2972518"/>
              <a:ext cx="534987" cy="1095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보안 담당자</a:t>
              </a:r>
            </a:p>
          </p:txBody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E72FE128-8A1F-4D3F-AC94-18760A930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45463" y="3379586"/>
              <a:ext cx="122420" cy="1161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TBD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37" name="Line 62">
              <a:extLst>
                <a:ext uri="{FF2B5EF4-FFF2-40B4-BE49-F238E27FC236}">
                  <a16:creationId xmlns:a16="http://schemas.microsoft.com/office/drawing/2014/main" id="{4673C736-7FD5-43FF-AEBF-38C77B787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75574" y="3372568"/>
              <a:ext cx="788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8440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38" name="Rectangle 63">
              <a:extLst>
                <a:ext uri="{FF2B5EF4-FFF2-40B4-BE49-F238E27FC236}">
                  <a16:creationId xmlns:a16="http://schemas.microsoft.com/office/drawing/2014/main" id="{75BD8428-3DD6-4ECF-9A59-4B6DC65E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78749" y="2972519"/>
              <a:ext cx="788988" cy="522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송신 데이터 민감 정보 확인 및 전송 확정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6CEB16-1D48-4D66-A386-BF33ECD0BAED}"/>
              </a:ext>
            </a:extLst>
          </p:cNvPr>
          <p:cNvGrpSpPr/>
          <p:nvPr/>
        </p:nvGrpSpPr>
        <p:grpSpPr>
          <a:xfrm>
            <a:off x="7429598" y="3381159"/>
            <a:ext cx="1047058" cy="623905"/>
            <a:chOff x="-2078749" y="2972518"/>
            <a:chExt cx="792163" cy="523215"/>
          </a:xfrm>
        </p:grpSpPr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76DCEE1A-B51B-470A-AB49-4B2EE2545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78748" y="2972518"/>
              <a:ext cx="254000" cy="1095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4</a:t>
              </a:r>
            </a:p>
          </p:txBody>
        </p:sp>
        <p:sp>
          <p:nvSpPr>
            <p:cNvPr id="41" name="Rectangle 60">
              <a:extLst>
                <a:ext uri="{FF2B5EF4-FFF2-40B4-BE49-F238E27FC236}">
                  <a16:creationId xmlns:a16="http://schemas.microsoft.com/office/drawing/2014/main" id="{237CF025-D116-4505-9D6B-E8366726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24748" y="2972518"/>
              <a:ext cx="534987" cy="10953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TBD</a:t>
              </a:r>
              <a:endParaRPr kumimoji="1" lang="ko-KR" altLang="en-US" sz="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42" name="Rectangle 61">
              <a:extLst>
                <a:ext uri="{FF2B5EF4-FFF2-40B4-BE49-F238E27FC236}">
                  <a16:creationId xmlns:a16="http://schemas.microsoft.com/office/drawing/2014/main" id="{21CCC813-FE36-45B6-917E-29A666118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56515" y="3379586"/>
              <a:ext cx="144523" cy="1161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TBD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D2298C92-3D0C-40D0-B382-A994F84E2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75574" y="3372568"/>
              <a:ext cx="788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84407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44" name="Rectangle 63">
              <a:extLst>
                <a:ext uri="{FF2B5EF4-FFF2-40B4-BE49-F238E27FC236}">
                  <a16:creationId xmlns:a16="http://schemas.microsoft.com/office/drawing/2014/main" id="{4ADDE7B9-2F40-464A-9B7A-D176EB61F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78749" y="2972519"/>
              <a:ext cx="788988" cy="522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7898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LG스마트체 Regular" panose="020B0600000101010101" pitchFamily="50" charset="-127"/>
                  <a:cs typeface="+mn-cs"/>
                </a:rPr>
                <a:t>데이터 전송 작업 통보</a:t>
              </a:r>
            </a:p>
          </p:txBody>
        </p:sp>
      </p:grpSp>
      <p:cxnSp>
        <p:nvCxnSpPr>
          <p:cNvPr id="45" name="AutoShape 100">
            <a:extLst>
              <a:ext uri="{FF2B5EF4-FFF2-40B4-BE49-F238E27FC236}">
                <a16:creationId xmlns:a16="http://schemas.microsoft.com/office/drawing/2014/main" id="{374F38B6-5B80-40A8-94EE-D4C492F8C31E}"/>
              </a:ext>
            </a:extLst>
          </p:cNvPr>
          <p:cNvCxnSpPr>
            <a:cxnSpLocks noChangeShapeType="1"/>
            <a:stCxn id="32" idx="3"/>
            <a:endCxn id="38" idx="1"/>
          </p:cNvCxnSpPr>
          <p:nvPr/>
        </p:nvCxnSpPr>
        <p:spPr bwMode="auto">
          <a:xfrm>
            <a:off x="5524867" y="3692560"/>
            <a:ext cx="3354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100">
            <a:extLst>
              <a:ext uri="{FF2B5EF4-FFF2-40B4-BE49-F238E27FC236}">
                <a16:creationId xmlns:a16="http://schemas.microsoft.com/office/drawing/2014/main" id="{CBC1CEC4-AF35-48C9-A54B-C6D277C7DF70}"/>
              </a:ext>
            </a:extLst>
          </p:cNvPr>
          <p:cNvCxnSpPr>
            <a:cxnSpLocks noChangeShapeType="1"/>
            <a:stCxn id="15" idx="6"/>
            <a:endCxn id="26" idx="1"/>
          </p:cNvCxnSpPr>
          <p:nvPr/>
        </p:nvCxnSpPr>
        <p:spPr bwMode="auto">
          <a:xfrm flipV="1">
            <a:off x="2999259" y="2131244"/>
            <a:ext cx="29219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꺾인 연결선 476">
            <a:extLst>
              <a:ext uri="{FF2B5EF4-FFF2-40B4-BE49-F238E27FC236}">
                <a16:creationId xmlns:a16="http://schemas.microsoft.com/office/drawing/2014/main" id="{4B954665-210D-449C-AE12-D212E51549D0}"/>
              </a:ext>
            </a:extLst>
          </p:cNvPr>
          <p:cNvCxnSpPr>
            <a:cxnSpLocks/>
            <a:stCxn id="26" idx="3"/>
            <a:endCxn id="32" idx="0"/>
          </p:cNvCxnSpPr>
          <p:nvPr/>
        </p:nvCxnSpPr>
        <p:spPr bwMode="auto">
          <a:xfrm>
            <a:off x="4334316" y="2131244"/>
            <a:ext cx="669121" cy="124991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AutoShape 100">
            <a:extLst>
              <a:ext uri="{FF2B5EF4-FFF2-40B4-BE49-F238E27FC236}">
                <a16:creationId xmlns:a16="http://schemas.microsoft.com/office/drawing/2014/main" id="{4CADDCBF-AFED-4B03-89B9-710182DE9208}"/>
              </a:ext>
            </a:extLst>
          </p:cNvPr>
          <p:cNvCxnSpPr>
            <a:cxnSpLocks noChangeShapeType="1"/>
            <a:stCxn id="38" idx="3"/>
          </p:cNvCxnSpPr>
          <p:nvPr/>
        </p:nvCxnSpPr>
        <p:spPr bwMode="auto">
          <a:xfrm>
            <a:off x="7091506" y="3692560"/>
            <a:ext cx="38228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0">
            <a:extLst>
              <a:ext uri="{FF2B5EF4-FFF2-40B4-BE49-F238E27FC236}">
                <a16:creationId xmlns:a16="http://schemas.microsoft.com/office/drawing/2014/main" id="{41BDE78A-4016-48EA-B682-3A0F8CE4DC2F}"/>
              </a:ext>
            </a:extLst>
          </p:cNvPr>
          <p:cNvCxnSpPr>
            <a:cxnSpLocks noChangeShapeType="1"/>
            <a:stCxn id="44" idx="3"/>
            <a:endCxn id="17" idx="2"/>
          </p:cNvCxnSpPr>
          <p:nvPr/>
        </p:nvCxnSpPr>
        <p:spPr bwMode="auto">
          <a:xfrm flipV="1">
            <a:off x="8472459" y="3680092"/>
            <a:ext cx="510586" cy="12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" name="Text Box 80">
            <a:extLst>
              <a:ext uri="{FF2B5EF4-FFF2-40B4-BE49-F238E27FC236}">
                <a16:creationId xmlns:a16="http://schemas.microsoft.com/office/drawing/2014/main" id="{813D4BCC-53D8-46BA-A35D-54CFBBDA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885" y="4036510"/>
            <a:ext cx="143496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marR="0" lvl="0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 엔지니어에 통보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marL="90488" marR="0" lvl="0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데이터 요청서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인터페이스 정의서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목록 첨부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1" name="AutoShape 21">
            <a:extLst>
              <a:ext uri="{FF2B5EF4-FFF2-40B4-BE49-F238E27FC236}">
                <a16:creationId xmlns:a16="http://schemas.microsoft.com/office/drawing/2014/main" id="{66796EE1-C82D-48C8-AB71-547CBA71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772" y="1707247"/>
            <a:ext cx="729460" cy="406400"/>
          </a:xfrm>
          <a:prstGeom prst="flowChartDocument">
            <a:avLst/>
          </a:prstGeom>
          <a:solidFill>
            <a:srgbClr val="CCCC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데이터 요청서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52" name="AutoShape 21">
            <a:extLst>
              <a:ext uri="{FF2B5EF4-FFF2-40B4-BE49-F238E27FC236}">
                <a16:creationId xmlns:a16="http://schemas.microsoft.com/office/drawing/2014/main" id="{D7D28248-A1E7-41E6-8E4D-E6BD8091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309" y="1953286"/>
            <a:ext cx="729460" cy="406400"/>
          </a:xfrm>
          <a:prstGeom prst="flowChartDocument">
            <a:avLst/>
          </a:prstGeom>
          <a:solidFill>
            <a:srgbClr val="CCCC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I/F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정의서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,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rPr>
              <a:t>목록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+mn-cs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F01C3F1-AB6B-4805-9119-923A237D9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87046"/>
              </p:ext>
            </p:extLst>
          </p:nvPr>
        </p:nvGraphicFramePr>
        <p:xfrm>
          <a:off x="8582399" y="354450"/>
          <a:ext cx="1087064" cy="270078"/>
        </p:xfrm>
        <a:graphic>
          <a:graphicData uri="http://schemas.openxmlformats.org/drawingml/2006/table">
            <a:tbl>
              <a:tblPr firstRow="1" bandRow="1"/>
              <a:tblGrid>
                <a:gridCol w="10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LG스마트체 Regular" panose="020B0600000101010101" pitchFamily="50" charset="-127"/>
                        </a:rPr>
                        <a:t>illustrative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실행 단추: 홈으로 이동 5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C3A8FBC-804A-40CA-92F6-F142E288BB60}"/>
              </a:ext>
            </a:extLst>
          </p:cNvPr>
          <p:cNvSpPr/>
          <p:nvPr/>
        </p:nvSpPr>
        <p:spPr bwMode="auto">
          <a:xfrm>
            <a:off x="9437224" y="84933"/>
            <a:ext cx="195725" cy="195725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6627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GC PI PM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G스마트체 Regular">
      <a:majorFont>
        <a:latin typeface="Arial"/>
        <a:ea typeface="LG스마트체 Regular"/>
        <a:cs typeface=""/>
      </a:majorFont>
      <a:minorFont>
        <a:latin typeface="Arial"/>
        <a:ea typeface="LG스마트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1572</Words>
  <Application>Microsoft Office PowerPoint</Application>
  <PresentationFormat>A4 용지(210x297mm)</PresentationFormat>
  <Paragraphs>273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LG스마트체 Light</vt:lpstr>
      <vt:lpstr>굴림</vt:lpstr>
      <vt:lpstr>Arial</vt:lpstr>
      <vt:lpstr>Arial Narrow</vt:lpstr>
      <vt:lpstr>Calibri</vt:lpstr>
      <vt:lpstr>Calibri Light</vt:lpstr>
      <vt:lpstr>KoPub돋움체 Medium</vt:lpstr>
      <vt:lpstr>LG스마트체 Regular</vt:lpstr>
      <vt:lpstr>Wingdings</vt:lpstr>
      <vt:lpstr>Wingdings 2</vt:lpstr>
      <vt:lpstr>맑은 고딕</vt:lpstr>
      <vt:lpstr>1_Office 테마</vt:lpstr>
      <vt:lpstr>LGC PI PMO</vt:lpstr>
      <vt:lpstr>분석계 조직 관리 및 운영 관점의 데이터 거버넌스 수립 Pjt 추진 방안</vt:lpstr>
      <vt:lpstr>Intro</vt:lpstr>
      <vt:lpstr>1. 추진 배경 및 목적</vt:lpstr>
      <vt:lpstr>2. 추진 일정 및 범위 (案)</vt:lpstr>
      <vt:lpstr>별첨. 데이터 거버넌스 구성 요소</vt:lpstr>
      <vt:lpstr>별첨. 데이터 거버넌스 프로세스</vt:lpstr>
      <vt:lpstr>[별첨] 개선 방향성 (1/2)</vt:lpstr>
      <vt:lpstr>[별첨] 개선 방향성 (2/2)</vt:lpstr>
      <vt:lpstr>[별첨] 데이터 플랫폼 운영 프로세스 맵(1/2)</vt:lpstr>
      <vt:lpstr>[별첨] 데이터 플랫폼 운영 프로세스 맵(2/2)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분석계 조직 관리 및 운영 관점의 데이터 거버넌스 수립 Pjt 추진 방안 (1안/2안 합본)</dc:title>
  <dc:creator>김데레사</dc:creator>
  <cp:lastModifiedBy>김데레사</cp:lastModifiedBy>
  <cp:revision>25</cp:revision>
  <dcterms:created xsi:type="dcterms:W3CDTF">2023-04-12T04:44:35Z</dcterms:created>
  <dcterms:modified xsi:type="dcterms:W3CDTF">2023-04-13T00:38:12Z</dcterms:modified>
</cp:coreProperties>
</file>