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66" r:id="rId4"/>
    <p:sldId id="276" r:id="rId5"/>
    <p:sldId id="274" r:id="rId6"/>
    <p:sldId id="291" r:id="rId7"/>
    <p:sldId id="275" r:id="rId8"/>
    <p:sldId id="277" r:id="rId9"/>
    <p:sldId id="273" r:id="rId10"/>
    <p:sldId id="259" r:id="rId11"/>
    <p:sldId id="292" r:id="rId12"/>
    <p:sldId id="281" r:id="rId13"/>
    <p:sldId id="283" r:id="rId14"/>
    <p:sldId id="286" r:id="rId15"/>
    <p:sldId id="287" r:id="rId16"/>
    <p:sldId id="285" r:id="rId17"/>
    <p:sldId id="288" r:id="rId18"/>
    <p:sldId id="284" r:id="rId19"/>
    <p:sldId id="289" r:id="rId20"/>
    <p:sldId id="282" r:id="rId21"/>
    <p:sldId id="278" r:id="rId22"/>
    <p:sldId id="279" r:id="rId23"/>
    <p:sldId id="272" r:id="rId24"/>
    <p:sldId id="260" r:id="rId25"/>
    <p:sldId id="271" r:id="rId26"/>
    <p:sldId id="270" r:id="rId27"/>
    <p:sldId id="258" r:id="rId28"/>
    <p:sldId id="261" r:id="rId29"/>
    <p:sldId id="262" r:id="rId30"/>
    <p:sldId id="263" r:id="rId31"/>
    <p:sldId id="264" r:id="rId32"/>
    <p:sldId id="265" r:id="rId33"/>
    <p:sldId id="280" r:id="rId34"/>
    <p:sldId id="267" r:id="rId35"/>
    <p:sldId id="268" r:id="rId36"/>
    <p:sldId id="269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1" r:id="rId106"/>
    <p:sldId id="360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4" autoAdjust="0"/>
    <p:restoredTop sz="94660"/>
  </p:normalViewPr>
  <p:slideViewPr>
    <p:cSldViewPr>
      <p:cViewPr>
        <p:scale>
          <a:sx n="117" d="100"/>
          <a:sy n="117" d="100"/>
        </p:scale>
        <p:origin x="-21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E1356-FBBD-4446-871A-03B18F3D347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75E8E-7AB1-4052-994A-D35D495C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9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0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4F10-91C9-447F-B947-CC300B39E16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CEA2-7D54-426A-8696-717E4D87A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7543" y="1268742"/>
            <a:ext cx="7208092" cy="3803246"/>
            <a:chOff x="1293822" y="1185366"/>
            <a:chExt cx="7208092" cy="3803246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55679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763688" y="342900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012160" y="3393057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>
              <a:stCxn id="5" idx="0"/>
            </p:cNvCxnSpPr>
            <p:nvPr/>
          </p:nvCxnSpPr>
          <p:spPr>
            <a:xfrm flipV="1">
              <a:off x="2288485" y="2060848"/>
              <a:ext cx="1635443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788024" y="2060848"/>
              <a:ext cx="144016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5696" y="3068960"/>
              <a:ext cx="97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2750" y="1904314"/>
              <a:ext cx="9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5552" y="1904314"/>
              <a:ext cx="82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176" y="30257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2" y="2492896"/>
              <a:ext cx="1692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1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Stub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42030" y="2482981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3822" y="348170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1754" y="3416598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4318" y="118536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388934" y="3925245"/>
              <a:ext cx="360040" cy="259900"/>
              <a:chOff x="2123728" y="3961188"/>
              <a:chExt cx="360040" cy="25990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6811508" y="3845347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2815" y="4342281"/>
              <a:ext cx="220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210.105.102.1/32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1</a:t>
              </a:r>
              <a:endParaRPr lang="ko-KR" altLang="en-US" dirty="0"/>
            </a:p>
          </p:txBody>
        </p:sp>
        <p:pic>
          <p:nvPicPr>
            <p:cNvPr id="4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452320" y="151549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6804248" y="1904314"/>
              <a:ext cx="936104" cy="15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1273" y="2285871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85789" y="1205841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9792" y="37797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64088" y="370774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00115" y="3047266"/>
              <a:ext cx="97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72300" y="2047678"/>
              <a:ext cx="8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</p:grpSp>
      <p:pic>
        <p:nvPicPr>
          <p:cNvPr id="5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608035" y="3540454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/>
          <p:nvPr/>
        </p:nvCxnSpPr>
        <p:spPr>
          <a:xfrm>
            <a:off x="7281479" y="2131054"/>
            <a:ext cx="636114" cy="143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87670" y="2012243"/>
            <a:ext cx="10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86702" y="3222603"/>
            <a:ext cx="85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6948" y="2381575"/>
            <a:ext cx="1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504" y="1030776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 rot="2941224">
            <a:off x="1005595" y="1134066"/>
            <a:ext cx="1874410" cy="3510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18419" y="32226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 rot="8642478">
            <a:off x="3926379" y="1210623"/>
            <a:ext cx="1088330" cy="3510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 rot="1597256">
            <a:off x="5883199" y="1386685"/>
            <a:ext cx="1088330" cy="3164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 rot="19349281">
            <a:off x="7056443" y="1255333"/>
            <a:ext cx="1432553" cy="3510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55814" y="2627990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2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Nssa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2908" y="2766490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94289" y="664274"/>
            <a:ext cx="22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210.105.103.1/32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05841" y="4425106"/>
            <a:ext cx="22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210.105.104.1/32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941822" y="707610"/>
            <a:ext cx="22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210.105.105.1/32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36209" y="4193095"/>
            <a:ext cx="22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210.105.106.1/32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543" y="5157192"/>
            <a:ext cx="868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STUB(</a:t>
            </a:r>
            <a:r>
              <a:rPr lang="ko-KR" altLang="en-US" dirty="0" smtClean="0"/>
              <a:t>굳이 모든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정보를 알 필요가 없는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최소한의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정보만 제공하는 목적</a:t>
            </a:r>
            <a:r>
              <a:rPr lang="en-US" altLang="ko-KR" dirty="0" smtClean="0"/>
              <a:t>,  area 0(</a:t>
            </a:r>
            <a:r>
              <a:rPr lang="ko-KR" altLang="en-US" dirty="0" err="1" smtClean="0"/>
              <a:t>백본영역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적용 불가</a:t>
            </a:r>
            <a:endParaRPr lang="en-US" altLang="ko-KR" dirty="0" smtClean="0"/>
          </a:p>
          <a:p>
            <a:r>
              <a:rPr lang="en-US" altLang="ko-KR" dirty="0" smtClean="0"/>
              <a:t>=&gt;Area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 제한 구역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no-summary =&gt;</a:t>
            </a:r>
            <a:r>
              <a:rPr lang="en-US" altLang="ko-KR" dirty="0" err="1" smtClean="0"/>
              <a:t>Tottally</a:t>
            </a:r>
            <a:r>
              <a:rPr lang="en-US" altLang="ko-KR" dirty="0" smtClean="0"/>
              <a:t> stubby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통신 유지를 위해 </a:t>
            </a:r>
            <a:r>
              <a:rPr lang="en-US" altLang="ko-KR" dirty="0" smtClean="0"/>
              <a:t>default-route</a:t>
            </a:r>
            <a:r>
              <a:rPr lang="ko-KR" altLang="en-US" dirty="0" smtClean="0"/>
              <a:t>가 자동으로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2285837" y="151465"/>
            <a:ext cx="3058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NSSA</a:t>
            </a:r>
            <a:r>
              <a:rPr lang="en-US" altLang="ko-KR" dirty="0" smtClean="0"/>
              <a:t>(Not so stubby area)</a:t>
            </a:r>
          </a:p>
          <a:p>
            <a:r>
              <a:rPr lang="en-US" altLang="ko-KR" dirty="0" err="1" smtClean="0"/>
              <a:t>LSA</a:t>
            </a:r>
            <a:r>
              <a:rPr lang="en-US" altLang="ko-KR" dirty="0" smtClean="0"/>
              <a:t>-TYPE 5 -&gt; </a:t>
            </a:r>
            <a:r>
              <a:rPr lang="en-US" altLang="ko-KR" dirty="0" err="1" smtClean="0"/>
              <a:t>LSA</a:t>
            </a:r>
            <a:r>
              <a:rPr lang="en-US" altLang="ko-KR" dirty="0" smtClean="0"/>
              <a:t>-TYPE 7</a:t>
            </a:r>
          </a:p>
          <a:p>
            <a:r>
              <a:rPr lang="ko-KR" altLang="en-US" dirty="0" smtClean="0"/>
              <a:t>외부에서 재분배로 들어온 대역을 </a:t>
            </a:r>
            <a:r>
              <a:rPr lang="ko-KR" altLang="en-US" dirty="0" err="1" smtClean="0"/>
              <a:t>필터링하고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디폴트라우트를</a:t>
            </a:r>
            <a:r>
              <a:rPr lang="ko-KR" altLang="en-US" dirty="0" smtClean="0"/>
              <a:t> 생성하기 위해서</a:t>
            </a:r>
            <a:endParaRPr lang="en-US" altLang="ko-KR" dirty="0" smtClean="0"/>
          </a:p>
          <a:p>
            <a:r>
              <a:rPr lang="en-US" altLang="ko-KR" dirty="0" smtClean="0"/>
              <a:t>default-information-originate </a:t>
            </a:r>
            <a:r>
              <a:rPr lang="ko-KR" altLang="en-US" dirty="0" smtClean="0"/>
              <a:t>명령어가 필요</a:t>
            </a:r>
            <a:endParaRPr lang="en-US" altLang="ko-KR" dirty="0" smtClean="0"/>
          </a:p>
          <a:p>
            <a:r>
              <a:rPr lang="en-US" altLang="ko-KR" dirty="0" smtClean="0"/>
              <a:t>O IA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필터링할려면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no-summary </a:t>
            </a:r>
            <a:r>
              <a:rPr lang="ko-KR" altLang="en-US" dirty="0" smtClean="0"/>
              <a:t>옵션을 주면 </a:t>
            </a:r>
            <a:r>
              <a:rPr lang="ko-KR" altLang="en-US" dirty="0" err="1" smtClean="0"/>
              <a:t>됨다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4" idx="3"/>
            <a:endCxn id="42" idx="1"/>
          </p:cNvCxnSpPr>
          <p:nvPr/>
        </p:nvCxnSpPr>
        <p:spPr>
          <a:xfrm flipV="1">
            <a:off x="3855235" y="1864960"/>
            <a:ext cx="2550806" cy="4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94483" y="1444126"/>
            <a:ext cx="9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84898" y="1458740"/>
            <a:ext cx="9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11510" y="1689077"/>
            <a:ext cx="1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73" idx="0"/>
          </p:cNvCxnSpPr>
          <p:nvPr/>
        </p:nvCxnSpPr>
        <p:spPr>
          <a:xfrm>
            <a:off x="4272170" y="1444126"/>
            <a:ext cx="195148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00103" y="1040941"/>
            <a:ext cx="186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855235" y="334232"/>
            <a:ext cx="391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/0.2 down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7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542" y="332656"/>
            <a:ext cx="7260357" cy="5297888"/>
            <a:chOff x="-150240" y="363360"/>
            <a:chExt cx="7260357" cy="5297888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6392708" cy="2835532"/>
              <a:chOff x="1763688" y="1125656"/>
              <a:chExt cx="6392708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98862" y="1822886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41343" y="2780801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R4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50240" y="363360"/>
              <a:ext cx="3480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20201022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as-filter(filter-list)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537325" y="255221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2268" y="2587237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5027" y="97620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17271" y="3330817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48644" y="319854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 rot="2379247">
            <a:off x="1557170" y="2887442"/>
            <a:ext cx="1434966" cy="2008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8443384">
            <a:off x="5792089" y="2783219"/>
            <a:ext cx="1434966" cy="1922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13932" y="1492765"/>
            <a:ext cx="2031859" cy="752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381562" y="4026365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0448" y="4001427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30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62622" y="1340115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20</a:t>
            </a:r>
          </a:p>
        </p:txBody>
      </p:sp>
      <p:cxnSp>
        <p:nvCxnSpPr>
          <p:cNvPr id="11" name="직선 연결선 10"/>
          <p:cNvCxnSpPr>
            <a:stCxn id="5" idx="3"/>
          </p:cNvCxnSpPr>
          <p:nvPr/>
        </p:nvCxnSpPr>
        <p:spPr>
          <a:xfrm>
            <a:off x="2746785" y="3747766"/>
            <a:ext cx="3152858" cy="4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69880" y="374776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06916" y="381323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10867" y="37493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6944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120079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908720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889702" y="1412776"/>
            <a:ext cx="203422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340768"/>
            <a:ext cx="21602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3"/>
            <a:endCxn id="5" idx="1"/>
          </p:cNvCxnSpPr>
          <p:nvPr/>
        </p:nvCxnSpPr>
        <p:spPr>
          <a:xfrm flipV="1">
            <a:off x="2447764" y="3420603"/>
            <a:ext cx="4212468" cy="2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5950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082" y="32766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16150" y="141267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738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8916" y="135729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1506" y="34133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34158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7014" y="212298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7636" y="344149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7806" y="196909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5347" y="6009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76356" y="32632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cxnSp>
        <p:nvCxnSpPr>
          <p:cNvPr id="27" name="직선 연결선 26"/>
          <p:cNvCxnSpPr>
            <a:stCxn id="4" idx="2"/>
          </p:cNvCxnSpPr>
          <p:nvPr/>
        </p:nvCxnSpPr>
        <p:spPr>
          <a:xfrm>
            <a:off x="1889702" y="3742016"/>
            <a:ext cx="0" cy="26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69119" y="38890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192.168.2.100/26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/>
          <p:cNvCxnSpPr>
            <a:endCxn id="24" idx="3"/>
          </p:cNvCxnSpPr>
          <p:nvPr/>
        </p:nvCxnSpPr>
        <p:spPr>
          <a:xfrm flipV="1">
            <a:off x="4644008" y="754832"/>
            <a:ext cx="359451" cy="22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6848" y="38557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192.168.4.210/27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8916" y="49322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192.168.3.55/25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직선 연결선 33"/>
          <p:cNvCxnSpPr>
            <a:stCxn id="5" idx="2"/>
          </p:cNvCxnSpPr>
          <p:nvPr/>
        </p:nvCxnSpPr>
        <p:spPr>
          <a:xfrm>
            <a:off x="7218294" y="3721127"/>
            <a:ext cx="0" cy="28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5576" y="7240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3568" y="5013176"/>
            <a:ext cx="70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r>
              <a:rPr lang="ko-KR" altLang="en-US" dirty="0" smtClean="0"/>
              <a:t>의 최대 </a:t>
            </a:r>
            <a:r>
              <a:rPr lang="ko-KR" altLang="en-US" dirty="0" err="1" smtClean="0"/>
              <a:t>홉수는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6902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120079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908720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889702" y="1412776"/>
            <a:ext cx="203422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340768"/>
            <a:ext cx="21602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5950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082" y="32766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16150" y="141267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738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8916" y="135729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7014" y="212298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7806" y="196909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5347" y="6009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76356" y="32632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cxnSp>
        <p:nvCxnSpPr>
          <p:cNvPr id="27" name="직선 연결선 26"/>
          <p:cNvCxnSpPr>
            <a:stCxn id="4" idx="2"/>
          </p:cNvCxnSpPr>
          <p:nvPr/>
        </p:nvCxnSpPr>
        <p:spPr>
          <a:xfrm>
            <a:off x="1889702" y="3742016"/>
            <a:ext cx="0" cy="26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69119" y="38890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192.168.2.1/24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3743613" y="908720"/>
            <a:ext cx="180315" cy="11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6848" y="38557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192.168.4.1/24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8342" y="50400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192.168.3.1/24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직선 연결선 33"/>
          <p:cNvCxnSpPr>
            <a:stCxn id="5" idx="2"/>
          </p:cNvCxnSpPr>
          <p:nvPr/>
        </p:nvCxnSpPr>
        <p:spPr>
          <a:xfrm>
            <a:off x="7218294" y="3721127"/>
            <a:ext cx="0" cy="28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8907" y="123889"/>
            <a:ext cx="286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Redistribute by </a:t>
            </a:r>
            <a:r>
              <a:rPr lang="en-US" altLang="ko-KR" dirty="0" err="1" smtClean="0"/>
              <a:t>RIPv2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3588" y="450912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192.168.4.0/24</a:t>
            </a:r>
            <a:r>
              <a:rPr lang="ko-KR" altLang="en-US" dirty="0" smtClean="0"/>
              <a:t>으로 가는 경로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/1 down </a:t>
            </a:r>
            <a:r>
              <a:rPr lang="ko-KR" altLang="en-US" dirty="0" smtClean="0"/>
              <a:t>발생 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493221"/>
            <a:ext cx="4860540" cy="3885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31640" y="16650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92080" y="1209244"/>
            <a:ext cx="1512168" cy="122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4118" y="1357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pic>
        <p:nvPicPr>
          <p:cNvPr id="4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78813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직선 연결선 44"/>
          <p:cNvCxnSpPr>
            <a:stCxn id="4" idx="3"/>
            <a:endCxn id="43" idx="1"/>
          </p:cNvCxnSpPr>
          <p:nvPr/>
        </p:nvCxnSpPr>
        <p:spPr>
          <a:xfrm>
            <a:off x="2447764" y="3441492"/>
            <a:ext cx="1431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5" idx="1"/>
          </p:cNvCxnSpPr>
          <p:nvPr/>
        </p:nvCxnSpPr>
        <p:spPr>
          <a:xfrm flipV="1">
            <a:off x="4994937" y="3420603"/>
            <a:ext cx="1665295" cy="2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5738" y="345930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68044" y="34429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85617" y="3400915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30684" y="34429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07055" y="310393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31506" y="3164570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146694" y="3855778"/>
            <a:ext cx="14201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17312" y="38203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72114" y="37233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1560" y="543245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)#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route 192.168.2.0 255.255.255.0 192.168.1.5</a:t>
            </a:r>
          </a:p>
          <a:p>
            <a:r>
              <a:rPr lang="en-US" altLang="ko-KR" sz="1600" dirty="0" err="1"/>
              <a:t>Conf</a:t>
            </a:r>
            <a:r>
              <a:rPr lang="en-US" altLang="ko-KR" sz="1600" dirty="0"/>
              <a:t>)#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route </a:t>
            </a:r>
            <a:r>
              <a:rPr lang="en-US" altLang="ko-KR" sz="1600" dirty="0" smtClean="0"/>
              <a:t>192.168.3.0 </a:t>
            </a:r>
            <a:r>
              <a:rPr lang="en-US" altLang="ko-KR" sz="1600" dirty="0"/>
              <a:t>255.255.255.0 192.168.1.5</a:t>
            </a:r>
          </a:p>
          <a:p>
            <a:r>
              <a:rPr lang="en-US" altLang="ko-KR" sz="1600" dirty="0" err="1"/>
              <a:t>Conf</a:t>
            </a:r>
            <a:r>
              <a:rPr lang="en-US" altLang="ko-KR" sz="1600" dirty="0"/>
              <a:t>)#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route 192.168.2.0 255.255.255.0 </a:t>
            </a:r>
            <a:r>
              <a:rPr lang="en-US" altLang="ko-KR" sz="1600" dirty="0" smtClean="0"/>
              <a:t>192.168.1.13 10  &lt;= </a:t>
            </a:r>
            <a:r>
              <a:rPr lang="ko-KR" altLang="en-US" sz="1600" dirty="0" err="1" smtClean="0"/>
              <a:t>관리거리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</a:t>
            </a:r>
            <a:endParaRPr lang="en-US" altLang="ko-KR" sz="1600" dirty="0"/>
          </a:p>
          <a:p>
            <a:r>
              <a:rPr lang="en-US" altLang="ko-KR" sz="1600" dirty="0" err="1"/>
              <a:t>Conf</a:t>
            </a:r>
            <a:r>
              <a:rPr lang="en-US" altLang="ko-KR" sz="1600" dirty="0"/>
              <a:t>)#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route 192.168.3.0 255.255.255.0 </a:t>
            </a:r>
            <a:r>
              <a:rPr lang="en-US" altLang="ko-KR" sz="1600" dirty="0" smtClean="0"/>
              <a:t>192.168.1.13 10  </a:t>
            </a:r>
            <a:r>
              <a:rPr lang="en-US" altLang="ko-KR" sz="1600" dirty="0"/>
              <a:t>&lt;= </a:t>
            </a:r>
            <a:r>
              <a:rPr lang="ko-KR" altLang="en-US" sz="1600" dirty="0" err="1"/>
              <a:t>관리거리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02358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120079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908720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889702" y="1412776"/>
            <a:ext cx="203422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340768"/>
            <a:ext cx="21602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3"/>
            <a:endCxn id="5" idx="1"/>
          </p:cNvCxnSpPr>
          <p:nvPr/>
        </p:nvCxnSpPr>
        <p:spPr>
          <a:xfrm flipV="1">
            <a:off x="2447764" y="3420603"/>
            <a:ext cx="4212468" cy="2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5950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082" y="32766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16150" y="141267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738" y="284839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8916" y="135729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1506" y="34133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34158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7014" y="212298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7636" y="344149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7806" y="196909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5347" y="6009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76356" y="32632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cxnSp>
        <p:nvCxnSpPr>
          <p:cNvPr id="27" name="직선 연결선 26"/>
          <p:cNvCxnSpPr>
            <a:stCxn id="4" idx="2"/>
          </p:cNvCxnSpPr>
          <p:nvPr/>
        </p:nvCxnSpPr>
        <p:spPr>
          <a:xfrm>
            <a:off x="1889702" y="3742016"/>
            <a:ext cx="0" cy="26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69119" y="38890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192.168.2.10/28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/>
          <p:cNvCxnSpPr>
            <a:endCxn id="24" idx="3"/>
          </p:cNvCxnSpPr>
          <p:nvPr/>
        </p:nvCxnSpPr>
        <p:spPr>
          <a:xfrm flipV="1">
            <a:off x="4644008" y="754832"/>
            <a:ext cx="359451" cy="22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6848" y="38557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192.168.4.250/27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8916" y="49322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4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192.168.3.70/29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직선 연결선 33"/>
          <p:cNvCxnSpPr>
            <a:stCxn id="5" idx="2"/>
          </p:cNvCxnSpPr>
          <p:nvPr/>
        </p:nvCxnSpPr>
        <p:spPr>
          <a:xfrm>
            <a:off x="7218294" y="3721127"/>
            <a:ext cx="0" cy="28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5576" y="7240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415798"/>
            <a:ext cx="9324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D    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90</a:t>
            </a:r>
          </a:p>
          <a:p>
            <a:r>
              <a:rPr lang="en-US" altLang="ko-KR" dirty="0" smtClean="0"/>
              <a:t>D EX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170</a:t>
            </a:r>
          </a:p>
          <a:p>
            <a:endParaRPr lang="en-US" altLang="ko-KR" dirty="0"/>
          </a:p>
          <a:p>
            <a:r>
              <a:rPr lang="en-US" altLang="ko-KR" sz="1600" dirty="0" smtClean="0"/>
              <a:t>Metric : </a:t>
            </a:r>
            <a:r>
              <a:rPr lang="en-US" altLang="ko-KR" sz="1600" dirty="0" smtClean="0">
                <a:solidFill>
                  <a:srgbClr val="FF0000"/>
                </a:solidFill>
              </a:rPr>
              <a:t>Bandwidth(</a:t>
            </a:r>
            <a:r>
              <a:rPr lang="ko-KR" altLang="en-US" sz="1600" dirty="0" smtClean="0">
                <a:solidFill>
                  <a:srgbClr val="FF0000"/>
                </a:solidFill>
              </a:rPr>
              <a:t>대역폭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속도</a:t>
            </a:r>
            <a:r>
              <a:rPr lang="en-US" altLang="ko-KR" sz="1600" dirty="0" smtClean="0">
                <a:solidFill>
                  <a:srgbClr val="FF0000"/>
                </a:solidFill>
              </a:rPr>
              <a:t>), Delay(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지연시간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Reliablity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신뢰성</a:t>
            </a:r>
            <a:r>
              <a:rPr lang="en-US" altLang="ko-KR" sz="1600" dirty="0" smtClean="0"/>
              <a:t>), Load(</a:t>
            </a:r>
            <a:r>
              <a:rPr lang="ko-KR" altLang="en-US" sz="1600" dirty="0" smtClean="0"/>
              <a:t>부하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MTU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최대전송량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73374" y="2586787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210.105.102.1/32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593242" y="569994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210.105.102.1/32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8022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7544" y="3759432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796136" y="3738543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987824" y="1527184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025606" y="2031240"/>
            <a:ext cx="203422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95936" y="1959232"/>
            <a:ext cx="21602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1854" y="346686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86" y="389507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2054" y="203114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8642" y="346686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4820" y="197576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2918" y="274144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3710" y="2587559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5724" y="1573529"/>
            <a:ext cx="55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912260" y="388167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52292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pic>
        <p:nvPicPr>
          <p:cNvPr id="2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40352" y="1374712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6588224" y="1959232"/>
            <a:ext cx="144016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4208" y="347415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88848" y="195923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1986" y="263691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96292" y="15271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55784" y="4339591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210.105.102.1/32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27258" y="105656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210.105.103.1/32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25580" y="4339591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210.105.104.1/32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595090" y="91096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210.105.105.1/32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6986" y="980728"/>
            <a:ext cx="3434894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22587" y="980728"/>
            <a:ext cx="2831611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17687" y="980728"/>
            <a:ext cx="2618810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0830" y="2128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98288" y="30948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30496" y="29998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042" y="188640"/>
            <a:ext cx="789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Loopback </a:t>
            </a:r>
            <a:r>
              <a:rPr lang="ko-KR" altLang="en-US" sz="1400" dirty="0" smtClean="0"/>
              <a:t>인터페이스를 만나면 네트워크 대역 크기에 상관없이 주위 장비에 광고할 </a:t>
            </a:r>
            <a:r>
              <a:rPr lang="ko-KR" altLang="en-US" sz="1400" dirty="0" err="1" smtClean="0"/>
              <a:t>때자동으로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/32 </a:t>
            </a:r>
            <a:r>
              <a:rPr lang="ko-KR" altLang="en-US" sz="1400" dirty="0" smtClean="0"/>
              <a:t>크기로 </a:t>
            </a:r>
            <a:r>
              <a:rPr lang="ko-KR" altLang="en-US" sz="1400" dirty="0" err="1" smtClean="0"/>
              <a:t>서브넷팅해서</a:t>
            </a:r>
            <a:r>
              <a:rPr lang="ko-KR" altLang="en-US" sz="1400" dirty="0" smtClean="0"/>
              <a:t> 광고함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59853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코드별</a:t>
            </a:r>
            <a:r>
              <a:rPr lang="ko-KR" altLang="en-US" dirty="0" smtClean="0"/>
              <a:t> 우선순위 </a:t>
            </a:r>
            <a:r>
              <a:rPr lang="en-US" altLang="ko-KR" dirty="0" smtClean="0"/>
              <a:t>O &gt; O IA &gt; O </a:t>
            </a:r>
            <a:r>
              <a:rPr lang="en-US" altLang="ko-KR" dirty="0" err="1" smtClean="0"/>
              <a:t>E1</a:t>
            </a:r>
            <a:r>
              <a:rPr lang="en-US" altLang="ko-KR" dirty="0"/>
              <a:t> </a:t>
            </a:r>
            <a:r>
              <a:rPr lang="en-US" altLang="ko-KR" dirty="0" smtClean="0"/>
              <a:t>&gt; O </a:t>
            </a:r>
            <a:r>
              <a:rPr lang="en-US" altLang="ko-KR" dirty="0" err="1" smtClean="0"/>
              <a:t>E2</a:t>
            </a:r>
            <a:r>
              <a:rPr lang="en-US" altLang="ko-KR" dirty="0" smtClean="0"/>
              <a:t>  =&gt; </a:t>
            </a:r>
            <a:r>
              <a:rPr lang="ko-KR" altLang="en-US" dirty="0" err="1" smtClean="0"/>
              <a:t>메트릭값보다</a:t>
            </a:r>
            <a:r>
              <a:rPr lang="ko-KR" altLang="en-US" dirty="0" smtClean="0"/>
              <a:t> 우선권을 가짐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E2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장비를 거쳐가도 </a:t>
            </a:r>
            <a:r>
              <a:rPr lang="ko-KR" altLang="en-US" dirty="0" err="1" smtClean="0"/>
              <a:t>메트릭값이</a:t>
            </a:r>
            <a:r>
              <a:rPr lang="ko-KR" altLang="en-US" dirty="0" smtClean="0"/>
              <a:t> 증가하지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재분배 시 기본 </a:t>
            </a:r>
            <a:r>
              <a:rPr lang="ko-KR" altLang="en-US" dirty="0" err="1" smtClean="0"/>
              <a:t>코드형태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E1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장비를 거칠수록 </a:t>
            </a:r>
            <a:r>
              <a:rPr lang="ko-KR" altLang="en-US" dirty="0" err="1" smtClean="0"/>
              <a:t>메트릭값이</a:t>
            </a:r>
            <a:r>
              <a:rPr lang="ko-KR" altLang="en-US" dirty="0" smtClean="0"/>
              <a:t>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1365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4501" y="3306654"/>
            <a:ext cx="999357" cy="4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31727" y="298424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049" y="37311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8105" y="21589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2876519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40352" y="3270746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44008" y="3306652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627784" y="908719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865233"/>
            <a:ext cx="999357" cy="46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/>
          <p:cNvCxnSpPr>
            <a:stCxn id="4" idx="0"/>
          </p:cNvCxnSpPr>
          <p:nvPr/>
        </p:nvCxnSpPr>
        <p:spPr>
          <a:xfrm flipV="1">
            <a:off x="1684180" y="1325646"/>
            <a:ext cx="1231636" cy="19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25646"/>
            <a:ext cx="1368152" cy="203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364088" y="1196752"/>
            <a:ext cx="1368152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268760"/>
            <a:ext cx="864096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 rot="2006117">
            <a:off x="1721314" y="282394"/>
            <a:ext cx="1407906" cy="4176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9818009">
            <a:off x="6863957" y="125087"/>
            <a:ext cx="1537111" cy="4176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90494" y="37074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R5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5114" y="75483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37746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18497" y="86523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7784" y="132564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6609" y="131092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8130" y="30549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04283" y="30549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10392" y="121524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6774" y="126876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4622" y="30046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9872" y="22167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7946" y="227719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2276" y="203354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12747" y="342013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2648" y="33700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5238" y="289689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210.105.106.1/32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>
            <a:stCxn id="29" idx="3"/>
          </p:cNvCxnSpPr>
          <p:nvPr/>
        </p:nvCxnSpPr>
        <p:spPr>
          <a:xfrm>
            <a:off x="3942165" y="1464813"/>
            <a:ext cx="893743" cy="14117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364088" y="1369132"/>
            <a:ext cx="936104" cy="14117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5962" y="1718001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493" y="176530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3470" y="173113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46774" y="243108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EIGRP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1560" y="4293096"/>
            <a:ext cx="8272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OSPF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Code</a:t>
            </a:r>
          </a:p>
          <a:p>
            <a:r>
              <a:rPr lang="en-US" altLang="ko-KR" sz="1600" dirty="0" smtClean="0"/>
              <a:t>O </a:t>
            </a:r>
            <a:r>
              <a:rPr lang="en-US" altLang="ko-KR" sz="1600" dirty="0" err="1" smtClean="0"/>
              <a:t>E2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메트릭</a:t>
            </a:r>
            <a:r>
              <a:rPr lang="ko-KR" altLang="en-US" sz="1600" dirty="0" smtClean="0"/>
              <a:t> 값이 증가하지 않는 형태의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재분배 시 기본 코드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O </a:t>
            </a:r>
            <a:r>
              <a:rPr lang="en-US" altLang="ko-KR" sz="1600" dirty="0" err="1" smtClean="0"/>
              <a:t>E1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메트릭</a:t>
            </a:r>
            <a:r>
              <a:rPr lang="ko-KR" altLang="en-US" sz="1600" dirty="0" smtClean="0"/>
              <a:t> 값이 증가하는 형태의 코드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OSPF</a:t>
            </a:r>
            <a:r>
              <a:rPr lang="ko-KR" altLang="en-US" sz="1600" dirty="0" smtClean="0"/>
              <a:t>는 재분배 시 </a:t>
            </a:r>
            <a:r>
              <a:rPr lang="en-US" altLang="ko-KR" sz="1600" dirty="0" smtClean="0"/>
              <a:t>subnets </a:t>
            </a:r>
            <a:r>
              <a:rPr lang="ko-KR" altLang="en-US" sz="1600" dirty="0" smtClean="0"/>
              <a:t>옵션이 필요함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서브넷팅된</a:t>
            </a:r>
            <a:r>
              <a:rPr lang="ko-KR" altLang="en-US" sz="1600" dirty="0" smtClean="0"/>
              <a:t> 네트워크 대역도 재분배 할 때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EIGRP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관리거리</a:t>
            </a:r>
            <a:endParaRPr lang="en-US" altLang="ko-KR" sz="1600" dirty="0" smtClean="0"/>
          </a:p>
          <a:p>
            <a:r>
              <a:rPr lang="en-US" altLang="ko-KR" sz="1600" dirty="0" smtClean="0"/>
              <a:t>D : 90</a:t>
            </a:r>
          </a:p>
          <a:p>
            <a:r>
              <a:rPr lang="en-US" altLang="ko-KR" sz="1600" dirty="0" smtClean="0"/>
              <a:t>D EX : 170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99772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4501" y="3306654"/>
            <a:ext cx="999357" cy="4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31727" y="298424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049" y="37311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8105" y="21589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2876519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40352" y="3270746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44008" y="3306652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627784" y="908719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865233"/>
            <a:ext cx="999357" cy="46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/>
          <p:cNvCxnSpPr>
            <a:stCxn id="4" idx="0"/>
          </p:cNvCxnSpPr>
          <p:nvPr/>
        </p:nvCxnSpPr>
        <p:spPr>
          <a:xfrm flipV="1">
            <a:off x="1684180" y="1325646"/>
            <a:ext cx="1231636" cy="19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872" y="1325646"/>
            <a:ext cx="1368152" cy="203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364088" y="1196752"/>
            <a:ext cx="1368152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268760"/>
            <a:ext cx="864096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90494" y="37074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R5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134296" y="9482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37746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99892" y="90871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7784" y="132564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6609" y="131092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8130" y="30549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04283" y="305495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10392" y="121524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6774" y="126876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4622" y="30046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9872" y="22167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7946" y="227719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2276" y="203354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2687" y="372907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3852" y="404664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62330" y="3767067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210.105.106.1/32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31727" y="1453134"/>
            <a:ext cx="901139" cy="1327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7864621" y="1479534"/>
            <a:ext cx="615557" cy="15754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86939" y="15765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2647" y="1618701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26609" y="185112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08046" y="1772589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EIGRP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1560" y="4293096"/>
            <a:ext cx="8272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OSPF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Code</a:t>
            </a:r>
          </a:p>
          <a:p>
            <a:r>
              <a:rPr lang="en-US" altLang="ko-KR" sz="1600" dirty="0" smtClean="0"/>
              <a:t>O </a:t>
            </a:r>
            <a:r>
              <a:rPr lang="en-US" altLang="ko-KR" sz="1600" dirty="0" err="1" smtClean="0"/>
              <a:t>E2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메트릭</a:t>
            </a:r>
            <a:r>
              <a:rPr lang="ko-KR" altLang="en-US" sz="1600" dirty="0" smtClean="0"/>
              <a:t> 값이 증가하지 않는 형태의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재분배 시 기본 코드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O </a:t>
            </a:r>
            <a:r>
              <a:rPr lang="en-US" altLang="ko-KR" sz="1600" dirty="0" err="1" smtClean="0"/>
              <a:t>E1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메트릭</a:t>
            </a:r>
            <a:r>
              <a:rPr lang="ko-KR" altLang="en-US" sz="1600" dirty="0" smtClean="0"/>
              <a:t> 값이 증가하는 형태의 코드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OSPF</a:t>
            </a:r>
            <a:r>
              <a:rPr lang="ko-KR" altLang="en-US" sz="1600" dirty="0" smtClean="0"/>
              <a:t>는 재분배 시 </a:t>
            </a:r>
            <a:r>
              <a:rPr lang="en-US" altLang="ko-KR" sz="1600" dirty="0" smtClean="0"/>
              <a:t>subnets </a:t>
            </a:r>
            <a:r>
              <a:rPr lang="ko-KR" altLang="en-US" sz="1600" dirty="0" smtClean="0"/>
              <a:t>옵션이 필요함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서브넷팅된</a:t>
            </a:r>
            <a:r>
              <a:rPr lang="ko-KR" altLang="en-US" sz="1600" dirty="0" smtClean="0"/>
              <a:t> 네트워크 대역도 재분배 할 때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EIGRP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관리거리</a:t>
            </a:r>
            <a:endParaRPr lang="en-US" altLang="ko-KR" sz="1600" dirty="0" smtClean="0"/>
          </a:p>
          <a:p>
            <a:r>
              <a:rPr lang="en-US" altLang="ko-KR" sz="1600" dirty="0" smtClean="0"/>
              <a:t>D : 90</a:t>
            </a:r>
          </a:p>
          <a:p>
            <a:r>
              <a:rPr lang="en-US" altLang="ko-KR" sz="1600" dirty="0" smtClean="0"/>
              <a:t>D EX : 170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627784" y="404664"/>
            <a:ext cx="250351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24563" y="404664"/>
            <a:ext cx="2291010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214009" y="3707451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830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62482" y="3306654"/>
            <a:ext cx="999357" cy="4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0891" y="300583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08" y="362754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8327" y="2797803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012160" y="3321023"/>
            <a:ext cx="999357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1124744"/>
            <a:ext cx="999357" cy="46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>
            <a:stCxn id="4" idx="0"/>
          </p:cNvCxnSpPr>
          <p:nvPr/>
        </p:nvCxnSpPr>
        <p:spPr>
          <a:xfrm flipV="1">
            <a:off x="2162161" y="1484784"/>
            <a:ext cx="1833775" cy="182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44008" y="1484784"/>
            <a:ext cx="1656184" cy="191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282" y="309151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4142" y="148948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499" y="148948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1245" y="21589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4008" y="213346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839" y="69269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750" y="2869131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327" y="620688"/>
            <a:ext cx="3813271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93557" y="631523"/>
            <a:ext cx="3702822" cy="35283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58105" y="173641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5404" y="158103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EIGRP</a:t>
            </a:r>
            <a:r>
              <a:rPr lang="en-US" altLang="ko-KR" sz="1400" dirty="0" smtClean="0"/>
              <a:t> 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5445" y="116185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75404" y="347903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8311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08558" y="3306654"/>
            <a:ext cx="821286" cy="4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67869" y="339607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6750" y="368631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99887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226372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3683" y="443711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06307" y="1144482"/>
            <a:ext cx="821286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70288" y="3232140"/>
            <a:ext cx="821286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966727" y="1180339"/>
            <a:ext cx="821286" cy="46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직선 연결선 15"/>
          <p:cNvCxnSpPr>
            <a:stCxn id="4" idx="0"/>
          </p:cNvCxnSpPr>
          <p:nvPr/>
        </p:nvCxnSpPr>
        <p:spPr>
          <a:xfrm flipV="1">
            <a:off x="1819201" y="1528577"/>
            <a:ext cx="1312639" cy="17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35896" y="1528577"/>
            <a:ext cx="1224136" cy="17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92080" y="1604895"/>
            <a:ext cx="1368152" cy="170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31593" y="22622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1015" y="21124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73994" y="116632"/>
            <a:ext cx="1618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210.105.120.1/32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210.105.121.1/32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7656" y="360931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7593" y="128972"/>
            <a:ext cx="1618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210.105.200.1/32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210.105.201.1/32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210.105.202.1/32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210.105.203.1/32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5375" y="299635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2988" y="158801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679" y="158697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8745" y="158801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3796" y="29988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64" y="11815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22804" y="330153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5478" y="11826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67544" y="116632"/>
            <a:ext cx="2909826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08544" y="116632"/>
            <a:ext cx="208303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8297" y="174189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Area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465" y="164826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Area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539576" y="620688"/>
            <a:ext cx="312344" cy="52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24624" y="38546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ABR</a:t>
            </a:r>
            <a:endParaRPr lang="en-US" altLang="ko-KR" sz="14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084168" y="1956044"/>
            <a:ext cx="919422" cy="1112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2216" y="2440449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5580112" y="3609310"/>
            <a:ext cx="652104" cy="33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56176" y="37940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ASBR</a:t>
            </a:r>
            <a:endParaRPr lang="en-US" altLang="ko-KR" sz="14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73994" y="188640"/>
            <a:ext cx="150186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209936" y="128972"/>
            <a:ext cx="1501862" cy="1827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7544" y="5013176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R2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-router)#area 0 range 210.105.120.0 255.255.254.0 =&gt;120.0 ~ 121.255  </a:t>
            </a:r>
            <a:r>
              <a:rPr lang="en-US" altLang="ko-KR" sz="1600" dirty="0" smtClean="0">
                <a:solidFill>
                  <a:srgbClr val="FF0000"/>
                </a:solidFill>
              </a:rPr>
              <a:t>210.105.120.0/23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R3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conf</a:t>
            </a:r>
            <a:r>
              <a:rPr lang="en-US" altLang="ko-KR" sz="1600" dirty="0" smtClean="0"/>
              <a:t>-router)#summary-address 210.105.200.0 255.255.252.0  =&gt;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210.105.200.0/22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064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08558" y="3306654"/>
            <a:ext cx="821286" cy="4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67869" y="339607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6750" y="368631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99887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226372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3683" y="443711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06307" y="1144482"/>
            <a:ext cx="821286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70288" y="3232140"/>
            <a:ext cx="821286" cy="4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966727" y="1180339"/>
            <a:ext cx="821286" cy="46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직선 연결선 15"/>
          <p:cNvCxnSpPr>
            <a:stCxn id="4" idx="0"/>
          </p:cNvCxnSpPr>
          <p:nvPr/>
        </p:nvCxnSpPr>
        <p:spPr>
          <a:xfrm flipV="1">
            <a:off x="1819201" y="1528577"/>
            <a:ext cx="1312639" cy="17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35896" y="1528577"/>
            <a:ext cx="1224136" cy="17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92080" y="1604895"/>
            <a:ext cx="1368152" cy="170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31593" y="22622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1015" y="21124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8772" y="112031"/>
            <a:ext cx="16651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210.105.78.1/32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210.105.79.1/32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210.105.80.1/32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7656" y="360931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7593" y="128972"/>
            <a:ext cx="1618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210.105.92.1/32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210.105.93.1/32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210.105.94.1/32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210.105.95.1/32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5375" y="299635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2988" y="158801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679" y="158697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8745" y="158801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3796" y="29988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6578" y="140825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22804" y="330153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5478" y="11826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R4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67544" y="116632"/>
            <a:ext cx="2909826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08544" y="116632"/>
            <a:ext cx="208303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8297" y="174189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Area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465" y="164826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Area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539576" y="620688"/>
            <a:ext cx="312344" cy="52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24624" y="38546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ABR</a:t>
            </a:r>
            <a:endParaRPr lang="en-US" altLang="ko-KR" sz="14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084168" y="1956044"/>
            <a:ext cx="919422" cy="1112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2216" y="2440449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5580112" y="3609310"/>
            <a:ext cx="652104" cy="33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56176" y="37940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ASBR</a:t>
            </a:r>
            <a:endParaRPr lang="en-US" altLang="ko-KR" sz="14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48772" y="115597"/>
            <a:ext cx="1501862" cy="1373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209936" y="128972"/>
            <a:ext cx="1501862" cy="1827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7544" y="5013176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R2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access-list </a:t>
            </a:r>
            <a:r>
              <a:rPr lang="ko-KR" altLang="en-US" sz="1600" dirty="0" smtClean="0">
                <a:solidFill>
                  <a:srgbClr val="FF0000"/>
                </a:solidFill>
              </a:rPr>
              <a:t>적용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210.105.102.1 -&gt; 210.105.79.1, 210.105.94.1 telnet,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icmp</a:t>
            </a:r>
            <a:r>
              <a:rPr lang="ko-KR" altLang="en-US" sz="1600" dirty="0" smtClean="0">
                <a:solidFill>
                  <a:srgbClr val="FF0000"/>
                </a:solidFill>
              </a:rPr>
              <a:t>만 허용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19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46163" y="2837318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47664" y="306703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728" y="2901821"/>
            <a:ext cx="196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210.105.102.2/32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60215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7530" y="1899150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88224" y="2756048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764704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483768" y="1268760"/>
            <a:ext cx="1800200" cy="156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04048" y="1268760"/>
            <a:ext cx="1872208" cy="156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95838" y="252954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0166" y="127212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4943" y="174377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7437" y="92180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29944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69179" y="33265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9295" y="3302192"/>
            <a:ext cx="161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 0</a:t>
            </a:r>
          </a:p>
          <a:p>
            <a:r>
              <a:rPr lang="en-US" altLang="ko-KR" sz="1400" dirty="0" smtClean="0"/>
              <a:t>210.105.104.1/32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210.105.106.1/32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3603" y="418004"/>
            <a:ext cx="4248472" cy="357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37406" y="138667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08104" y="1075690"/>
            <a:ext cx="1368152" cy="1131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3910" y="133255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4365104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standard access-list</a:t>
            </a:r>
            <a:r>
              <a:rPr lang="ko-KR" altLang="en-US" dirty="0" smtClean="0"/>
              <a:t>를 이용해서</a:t>
            </a:r>
            <a:endParaRPr lang="en-US" altLang="ko-KR" dirty="0" smtClean="0"/>
          </a:p>
          <a:p>
            <a:r>
              <a:rPr lang="en-US" altLang="ko-KR" dirty="0" smtClean="0"/>
              <a:t>210.105.102.2</a:t>
            </a:r>
            <a:r>
              <a:rPr lang="ko-KR" altLang="en-US" dirty="0" smtClean="0"/>
              <a:t>에서 출발한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차단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 </a:t>
            </a:r>
            <a:r>
              <a:rPr lang="en-US" altLang="ko-KR" dirty="0" smtClean="0"/>
              <a:t>210.105.104.1/32 </a:t>
            </a:r>
            <a:r>
              <a:rPr lang="ko-KR" altLang="en-US" dirty="0" smtClean="0"/>
              <a:t>정보만 재분배</a:t>
            </a:r>
            <a:endParaRPr lang="en-US" altLang="ko-KR" dirty="0" smtClean="0"/>
          </a:p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210.105.105.1/32, 210.105.106.1/32 </a:t>
            </a:r>
            <a:r>
              <a:rPr lang="ko-KR" altLang="en-US" dirty="0" smtClean="0"/>
              <a:t>대역을 </a:t>
            </a:r>
            <a:r>
              <a:rPr lang="en-US" altLang="ko-KR" dirty="0" smtClean="0"/>
              <a:t>Deny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25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542" y="332656"/>
            <a:ext cx="6752148" cy="5297888"/>
            <a:chOff x="-150240" y="363360"/>
            <a:chExt cx="6752148" cy="5297888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98862" y="1822886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2301" y="324433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50240" y="363360"/>
              <a:ext cx="3480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20201204 Prefix-list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883199" y="2373707"/>
            <a:ext cx="1965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0 210.105.102.0/29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1 210.105.103.0/30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0256" y="2835341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0 210.105.100.1/32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5027" y="97620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0 210.105.101.0/28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17270" y="319854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09171" y="3044863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26187" y="2743039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90593" y="2999378"/>
            <a:ext cx="2155205" cy="66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5156386"/>
            <a:ext cx="9721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R1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192.168.2.1 -&gt; 103.1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icmp,telnet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접속할 때</a:t>
            </a:r>
            <a:r>
              <a:rPr lang="en-US" altLang="ko-KR" sz="1600" dirty="0" smtClean="0"/>
              <a:t> 210.105.100.1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NAT</a:t>
            </a:r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R3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192.168.2.1 -&gt; 210.105.103.1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static NAT </a:t>
            </a:r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R3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access-list </a:t>
            </a:r>
            <a:r>
              <a:rPr lang="ko-KR" altLang="en-US" sz="1600" dirty="0" smtClean="0"/>
              <a:t>적용해서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경우만 허용  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2" name="직선 연결선 11"/>
          <p:cNvCxnSpPr>
            <a:stCxn id="5" idx="2"/>
          </p:cNvCxnSpPr>
          <p:nvPr/>
        </p:nvCxnSpPr>
        <p:spPr>
          <a:xfrm>
            <a:off x="2221988" y="4013860"/>
            <a:ext cx="0" cy="207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79712" y="4221088"/>
            <a:ext cx="459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559" y="4221088"/>
            <a:ext cx="234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</a:p>
          <a:p>
            <a:r>
              <a:rPr lang="en-US" altLang="ko-KR" dirty="0" smtClean="0"/>
              <a:t>192.168.2.1/24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2"/>
          </p:cNvCxnSpPr>
          <p:nvPr/>
        </p:nvCxnSpPr>
        <p:spPr>
          <a:xfrm>
            <a:off x="6470460" y="3977917"/>
            <a:ext cx="0" cy="2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28184" y="422108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3215" y="4221087"/>
            <a:ext cx="234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</a:p>
          <a:p>
            <a:r>
              <a:rPr lang="en-US" altLang="ko-KR" dirty="0" smtClean="0"/>
              <a:t>192.168.2.1/24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788324" y="3567878"/>
            <a:ext cx="1030421" cy="86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2320" y="4013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NAT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901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47249" y="3263701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6781" y="387822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8263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837" y="228101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833774" y="2787605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61344" y="3263701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863873" y="1006828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47649" y="3263701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263473" y="1039654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직선 연결선 13"/>
          <p:cNvCxnSpPr>
            <a:stCxn id="4" idx="0"/>
          </p:cNvCxnSpPr>
          <p:nvPr/>
        </p:nvCxnSpPr>
        <p:spPr>
          <a:xfrm flipV="1">
            <a:off x="784854" y="1504529"/>
            <a:ext cx="1698914" cy="17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59832" y="1628800"/>
            <a:ext cx="115212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572000" y="1556792"/>
            <a:ext cx="1512168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660232" y="1556792"/>
            <a:ext cx="1368152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96336" y="304916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8628" y="3049215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2323" y="158263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2120" y="158263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5816" y="162880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6216" y="155679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9992" y="304536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216" y="223022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7865" y="233900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3550" y="238411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0058" y="343212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R5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96904" y="116392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R4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412206" y="3420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R3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12662" y="11967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R2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11593" y="3770499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210.105.106.1/32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3873" y="516434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28927" y="3770499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7267" y="509468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-75118" y="2927427"/>
            <a:ext cx="1719944" cy="1130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47429" y="1607527"/>
            <a:ext cx="180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</a:p>
          <a:p>
            <a:r>
              <a:rPr lang="en-US" altLang="ko-KR" sz="1400" dirty="0" smtClean="0"/>
              <a:t>  BGP 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34208" y="262729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30</a:t>
            </a:r>
          </a:p>
        </p:txBody>
      </p:sp>
      <p:sp>
        <p:nvSpPr>
          <p:cNvPr id="45" name="타원 44"/>
          <p:cNvSpPr/>
          <p:nvPr/>
        </p:nvSpPr>
        <p:spPr>
          <a:xfrm>
            <a:off x="7410277" y="2941475"/>
            <a:ext cx="1719944" cy="1130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03378" y="375822"/>
            <a:ext cx="5708974" cy="3509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65139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286" y="4293719"/>
            <a:ext cx="87849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R3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210.105.102.1 -&gt; 210.105.106.1 </a:t>
            </a:r>
            <a:r>
              <a:rPr lang="en-US" altLang="ko-KR" sz="1600" dirty="0" err="1" smtClean="0"/>
              <a:t>icmp</a:t>
            </a:r>
            <a:r>
              <a:rPr lang="en-US" altLang="ko-KR" sz="1600" dirty="0" smtClean="0"/>
              <a:t>, telnet </a:t>
            </a:r>
            <a:r>
              <a:rPr lang="ko-KR" altLang="en-US" sz="1600" dirty="0" smtClean="0"/>
              <a:t>허용하는 </a:t>
            </a:r>
            <a:r>
              <a:rPr lang="en-US" altLang="ko-KR" sz="1600" dirty="0" smtClean="0"/>
              <a:t>access-list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)#access-list 100 permit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600" dirty="0" smtClean="0">
                <a:solidFill>
                  <a:srgbClr val="FF0000"/>
                </a:solidFill>
              </a:rPr>
              <a:t> 210.105.102.1 0.0.0.0. 210.105.106.1 0.0.0.0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)#access-list 100 permit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tcp</a:t>
            </a:r>
            <a:r>
              <a:rPr lang="en-US" altLang="ko-KR" sz="1600" dirty="0" smtClean="0">
                <a:solidFill>
                  <a:srgbClr val="FF0000"/>
                </a:solidFill>
              </a:rPr>
              <a:t> 210.105.102.1 0.0.0.0. 210.105.106.1 0.0.0.0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eq</a:t>
            </a:r>
            <a:r>
              <a:rPr lang="en-US" altLang="ko-KR" sz="1600" dirty="0" smtClean="0">
                <a:solidFill>
                  <a:srgbClr val="FF0000"/>
                </a:solidFill>
              </a:rPr>
              <a:t> 23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)#access-list 100 permit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any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any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)#access-list 100 permit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tcp</a:t>
            </a:r>
            <a:r>
              <a:rPr lang="en-US" altLang="ko-KR" sz="1600" dirty="0" smtClean="0">
                <a:solidFill>
                  <a:srgbClr val="FF0000"/>
                </a:solidFill>
              </a:rPr>
              <a:t> any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any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eq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bgp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)#access-list 100 permit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tcp</a:t>
            </a:r>
            <a:r>
              <a:rPr lang="en-US" altLang="ko-KR" sz="1600" dirty="0" smtClean="0">
                <a:solidFill>
                  <a:srgbClr val="FF0000"/>
                </a:solidFill>
              </a:rPr>
              <a:t> any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eq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any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)#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s1/0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R3(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600" dirty="0" smtClean="0">
                <a:solidFill>
                  <a:srgbClr val="FF0000"/>
                </a:solidFill>
              </a:rPr>
              <a:t>-if)#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 smtClean="0">
                <a:solidFill>
                  <a:srgbClr val="FF0000"/>
                </a:solidFill>
              </a:rPr>
              <a:t> access-group 100 in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10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1680" y="3501008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4316" y="35399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0410" y="250531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7863" y="20046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301" y="296825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615" y="411926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10</a:t>
            </a:r>
          </a:p>
        </p:txBody>
      </p:sp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533817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35641" y="1540564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>
            <a:stCxn id="4" idx="0"/>
          </p:cNvCxnSpPr>
          <p:nvPr/>
        </p:nvCxnSpPr>
        <p:spPr>
          <a:xfrm flipV="1">
            <a:off x="2229285" y="2008647"/>
            <a:ext cx="1982675" cy="149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4048" y="2008647"/>
            <a:ext cx="2016224" cy="156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3"/>
            <a:endCxn id="10" idx="1"/>
          </p:cNvCxnSpPr>
          <p:nvPr/>
        </p:nvCxnSpPr>
        <p:spPr>
          <a:xfrm>
            <a:off x="2766890" y="3811994"/>
            <a:ext cx="3893342" cy="3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5155" y="3574871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6908" y="25023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4957" y="326709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9285" y="319653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00864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6043" y="385095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7028" y="382839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280" y="310692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6472" y="661338"/>
            <a:ext cx="1618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210.105.103.2/32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91599" y="415177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30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4562" y="215856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20</a:t>
            </a:r>
          </a:p>
        </p:txBody>
      </p:sp>
      <p:sp>
        <p:nvSpPr>
          <p:cNvPr id="29" name="타원 28"/>
          <p:cNvSpPr/>
          <p:nvPr/>
        </p:nvSpPr>
        <p:spPr>
          <a:xfrm>
            <a:off x="1504615" y="3068960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483821" y="3055910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26703" y="990169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476672"/>
            <a:ext cx="361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BGP AS-PATH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479715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AS-PATH </a:t>
            </a:r>
            <a:r>
              <a:rPr lang="ko-KR" altLang="en-US" dirty="0" smtClean="0"/>
              <a:t>경로 변경 적용</a:t>
            </a:r>
            <a:endParaRPr lang="en-US" altLang="ko-KR" dirty="0" smtClean="0"/>
          </a:p>
          <a:p>
            <a:r>
              <a:rPr lang="en-US" altLang="ko-KR" dirty="0" smtClean="0"/>
              <a:t>210.105.103.1 : R3 -&gt; R1 -&gt; R2</a:t>
            </a:r>
          </a:p>
          <a:p>
            <a:r>
              <a:rPr lang="en-US" altLang="ko-KR" dirty="0" smtClean="0"/>
              <a:t>210.105.102.1 : R3 -&gt; R2 -&gt; 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977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1680" y="3501008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4316" y="35399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0410" y="250531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7863" y="20046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301" y="296825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533817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35641" y="1540564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>
            <a:stCxn id="4" idx="0"/>
          </p:cNvCxnSpPr>
          <p:nvPr/>
        </p:nvCxnSpPr>
        <p:spPr>
          <a:xfrm flipV="1">
            <a:off x="2229285" y="2008647"/>
            <a:ext cx="1982675" cy="149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4048" y="2008647"/>
            <a:ext cx="2016224" cy="156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908" y="25023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4957" y="326709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9285" y="319653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00864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4328" y="2173803"/>
            <a:ext cx="161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210.105.104.1/32Lo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210.105.104.2/32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Lo 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210.105.104.3/32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882570"/>
            <a:ext cx="1618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rot="3424658">
            <a:off x="2464328" y="702035"/>
            <a:ext cx="1778441" cy="4268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0134" y="476672"/>
            <a:ext cx="361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RACL(Reflexive ACL)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694" y="443711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210.105.102.1 -&gt; 210.105.104.1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 </a:t>
            </a:r>
            <a:r>
              <a:rPr lang="ko-KR" altLang="en-US" dirty="0" smtClean="0"/>
              <a:t>접속만 기록을 남긴 후 돌아오는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r>
              <a:rPr lang="en-US" altLang="ko-KR" dirty="0"/>
              <a:t>210.105.102.1 -&gt; </a:t>
            </a:r>
            <a:r>
              <a:rPr lang="en-US" altLang="ko-KR" dirty="0" smtClean="0"/>
              <a:t>210.105.104.2 telnet </a:t>
            </a:r>
            <a:r>
              <a:rPr lang="ko-KR" altLang="en-US" dirty="0"/>
              <a:t>접속만 기록을 남긴 후 돌아오는 </a:t>
            </a:r>
            <a:r>
              <a:rPr lang="ko-KR" altLang="en-US" dirty="0" err="1"/>
              <a:t>트래픽</a:t>
            </a:r>
            <a:r>
              <a:rPr lang="ko-KR" altLang="en-US" dirty="0"/>
              <a:t> 허용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route</a:t>
            </a:r>
            <a:r>
              <a:rPr lang="ko-KR" altLang="en-US" dirty="0" smtClean="0"/>
              <a:t>정보 중 </a:t>
            </a:r>
            <a:r>
              <a:rPr lang="en-US" altLang="ko-KR" dirty="0" smtClean="0"/>
              <a:t>210.105.104.1/32, 210.105.104.2 </a:t>
            </a:r>
            <a:r>
              <a:rPr lang="ko-KR" altLang="en-US" dirty="0" smtClean="0"/>
              <a:t>대역만 재분배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282013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167810" y="1540564"/>
            <a:ext cx="721443" cy="3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0369" y="140206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외부에서 들어오는 </a:t>
            </a:r>
            <a:r>
              <a:rPr lang="ko-KR" altLang="en-US" sz="1200" dirty="0" err="1" smtClean="0"/>
              <a:t>트래픽</a:t>
            </a:r>
            <a:r>
              <a:rPr lang="ko-KR" altLang="en-US" sz="1200" dirty="0" smtClean="0"/>
              <a:t> 차단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31840" y="1402064"/>
            <a:ext cx="792088" cy="51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1833" y="112506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기록을 남기는 </a:t>
            </a:r>
            <a:r>
              <a:rPr lang="en-US" altLang="ko-KR" sz="1200" dirty="0" smtClean="0"/>
              <a:t>access-list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796136" y="1916832"/>
            <a:ext cx="122413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56176" y="215856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18779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1680" y="3501008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4316" y="35399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0410" y="250531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7863" y="20046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301" y="296825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533817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35641" y="1540564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>
            <a:stCxn id="4" idx="0"/>
          </p:cNvCxnSpPr>
          <p:nvPr/>
        </p:nvCxnSpPr>
        <p:spPr>
          <a:xfrm flipV="1">
            <a:off x="2229285" y="2008647"/>
            <a:ext cx="1982675" cy="149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4048" y="2008647"/>
            <a:ext cx="2016224" cy="156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908" y="250233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4957" y="326709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9285" y="319653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00864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4328" y="2173803"/>
            <a:ext cx="161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210.105.104.1/32Lo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210.105.104.2/32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Lo 2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210.105.104.3/32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882570"/>
            <a:ext cx="1618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rot="3424658">
            <a:off x="2464328" y="702035"/>
            <a:ext cx="1778441" cy="4268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0134" y="476672"/>
            <a:ext cx="361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Named access-list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282013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796136" y="1916832"/>
            <a:ext cx="122413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56176" y="215856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465313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210.105.102.1 -&gt; 210.105.104.1 </a:t>
            </a:r>
            <a:r>
              <a:rPr lang="ko-KR" altLang="en-US" dirty="0" smtClean="0"/>
              <a:t>가는 모든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r>
              <a:rPr lang="en-US" altLang="ko-KR" dirty="0" smtClean="0"/>
              <a:t>210.105.102.1 -&gt; 210.105.104.2 </a:t>
            </a:r>
            <a:r>
              <a:rPr lang="ko-KR" altLang="en-US" dirty="0" smtClean="0"/>
              <a:t>가는 모든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r>
              <a:rPr lang="en-US" altLang="ko-KR" dirty="0" smtClean="0"/>
              <a:t>210.105.102.1 -&gt; 210.105.104.1 </a:t>
            </a:r>
            <a:r>
              <a:rPr lang="ko-KR" altLang="en-US" dirty="0" smtClean="0"/>
              <a:t>로 가는 </a:t>
            </a:r>
            <a:r>
              <a:rPr lang="en-US" altLang="ko-KR" dirty="0" err="1" smtClean="0"/>
              <a:t>icmp</a:t>
            </a:r>
            <a:r>
              <a:rPr lang="ko-KR" altLang="en-US" dirty="0" smtClean="0"/>
              <a:t>는 차단</a:t>
            </a:r>
            <a:endParaRPr lang="en-US" altLang="ko-KR" dirty="0" smtClean="0"/>
          </a:p>
          <a:p>
            <a:r>
              <a:rPr lang="en-US" altLang="ko-KR" dirty="0" smtClean="0"/>
              <a:t>210.105.102.1 -&gt; 210.105.104.2</a:t>
            </a:r>
            <a:r>
              <a:rPr lang="ko-KR" altLang="en-US" dirty="0" smtClean="0"/>
              <a:t>로 가는 </a:t>
            </a:r>
            <a:r>
              <a:rPr lang="en-US" altLang="ko-KR" dirty="0" smtClean="0"/>
              <a:t>telnet</a:t>
            </a:r>
            <a:r>
              <a:rPr lang="ko-KR" altLang="en-US" dirty="0" smtClean="0"/>
              <a:t>은 차단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964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555507" y="3150858"/>
            <a:ext cx="1075210" cy="621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51835" y="30288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30848" y="216967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835" y="3669975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288216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3193337"/>
            <a:ext cx="1075210" cy="62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7761" y="1041985"/>
            <a:ext cx="1075210" cy="621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093112" y="1556792"/>
            <a:ext cx="1974832" cy="159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1556792"/>
            <a:ext cx="1728192" cy="174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3"/>
            <a:endCxn id="9" idx="1"/>
          </p:cNvCxnSpPr>
          <p:nvPr/>
        </p:nvCxnSpPr>
        <p:spPr>
          <a:xfrm>
            <a:off x="2630717" y="3461844"/>
            <a:ext cx="3669475" cy="4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1550" y="299637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9983" y="155679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5193" y="155679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5049" y="351608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0717" y="345134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77679" y="219993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85593" y="315501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655" y="10470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6296" y="30475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R3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61427" y="3755448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5879" y="548680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2711" y="2574558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568" y="465313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210.105.102.1 -&gt; 210.105.104.1 </a:t>
            </a:r>
            <a:r>
              <a:rPr lang="en-US" altLang="ko-KR" dirty="0" err="1" smtClean="0"/>
              <a:t>icmp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-&gt; R2   192.168.1.6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down </a:t>
            </a:r>
            <a:r>
              <a:rPr lang="ko-KR" altLang="en-US" dirty="0" smtClean="0"/>
              <a:t>발생 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-&gt; R3   192.168.1.6</a:t>
            </a:r>
            <a:r>
              <a:rPr lang="ko-KR" altLang="en-US" dirty="0" smtClean="0"/>
              <a:t>이 복구되면 다시 </a:t>
            </a:r>
            <a:r>
              <a:rPr lang="en-US" altLang="ko-KR" dirty="0" smtClean="0"/>
              <a:t>-&gt;R2</a:t>
            </a:r>
          </a:p>
          <a:p>
            <a:endParaRPr lang="en-US" altLang="ko-KR" dirty="0"/>
          </a:p>
          <a:p>
            <a:r>
              <a:rPr lang="en-US" altLang="ko-KR" dirty="0" smtClean="0"/>
              <a:t>#show route-map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91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885779" y="2936439"/>
            <a:ext cx="987201" cy="549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0008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37612" y="202484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576047" y="3373473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34" y="264206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32446" y="1002336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72205" y="5301208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7790" y="2944603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444014" y="1002336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72206" y="2936439"/>
            <a:ext cx="987201" cy="549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/>
          <p:cNvCxnSpPr>
            <a:stCxn id="11" idx="0"/>
          </p:cNvCxnSpPr>
          <p:nvPr/>
        </p:nvCxnSpPr>
        <p:spPr>
          <a:xfrm flipV="1">
            <a:off x="921391" y="1484784"/>
            <a:ext cx="1634385" cy="145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03848" y="1484784"/>
            <a:ext cx="1224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932040" y="1360513"/>
            <a:ext cx="1584176" cy="163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092280" y="1484784"/>
            <a:ext cx="1152128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3"/>
            <a:endCxn id="13" idx="1"/>
          </p:cNvCxnSpPr>
          <p:nvPr/>
        </p:nvCxnSpPr>
        <p:spPr>
          <a:xfrm flipV="1">
            <a:off x="1414991" y="3211421"/>
            <a:ext cx="2757215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3"/>
            <a:endCxn id="4" idx="1"/>
          </p:cNvCxnSpPr>
          <p:nvPr/>
        </p:nvCxnSpPr>
        <p:spPr>
          <a:xfrm>
            <a:off x="5159407" y="3211421"/>
            <a:ext cx="272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2"/>
            <a:endCxn id="10" idx="1"/>
          </p:cNvCxnSpPr>
          <p:nvPr/>
        </p:nvCxnSpPr>
        <p:spPr>
          <a:xfrm rot="16200000" flipH="1">
            <a:off x="1505987" y="2909971"/>
            <a:ext cx="2081623" cy="32508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" idx="2"/>
          </p:cNvCxnSpPr>
          <p:nvPr/>
        </p:nvCxnSpPr>
        <p:spPr>
          <a:xfrm flipH="1">
            <a:off x="8379379" y="3486403"/>
            <a:ext cx="1" cy="208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004048" y="5589240"/>
            <a:ext cx="3375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7984" y="58505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R6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639944" y="343172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R5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247773" y="10548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R4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90104" y="343172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R3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39958" y="112342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R2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13269" y="144981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20206" y="271170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6158" y="144981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85779" y="269538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35896" y="528146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15890" y="320702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44051" y="321142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9995" y="145670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51629" y="2715870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3437" y="148478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28318" y="5277541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7192" y="3479678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24388" y="3459854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6" y="308101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34780" y="3219585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89469" y="202484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0204" y="2060804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9819" y="202484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1225" y="2936439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192.168.1.16/30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42549" y="289983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192.168.1.20/30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4970" y="526841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192.168.1.24/30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3433" y="5282141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192.168.1.28/30</a:t>
            </a:r>
          </a:p>
        </p:txBody>
      </p:sp>
      <p:sp>
        <p:nvSpPr>
          <p:cNvPr id="63" name="타원 62"/>
          <p:cNvSpPr/>
          <p:nvPr/>
        </p:nvSpPr>
        <p:spPr>
          <a:xfrm>
            <a:off x="-252536" y="836712"/>
            <a:ext cx="5976664" cy="3228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rot="19194055">
            <a:off x="6783155" y="342483"/>
            <a:ext cx="1654773" cy="3744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943674" y="2715870"/>
            <a:ext cx="1454542" cy="1071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076158" y="741525"/>
            <a:ext cx="1454542" cy="1071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652986" y="2715870"/>
            <a:ext cx="1454542" cy="1071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39957" y="538921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84898" y="3505068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8612" y="475067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0630" y="3804004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210.105.106.1/32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5724" y="245116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47773" y="2334291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200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21782" y="349788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44051" y="682823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638345" y="2545652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BGP 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2772816" y="-18974"/>
            <a:ext cx="2884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210.105.102.1 -&gt; 210.105.106.1 </a:t>
            </a:r>
            <a:r>
              <a:rPr lang="ko-KR" altLang="en-US" sz="1600" dirty="0" smtClean="0"/>
              <a:t>통신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(OSPF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210.105.106.1/32</a:t>
            </a:r>
            <a:r>
              <a:rPr lang="ko-KR" altLang="en-US" sz="1600" dirty="0" smtClean="0"/>
              <a:t>에 대한 관리거리 조정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R1 -&gt; R3 -&gt; R5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R3 s1/1, s1/3 down </a:t>
            </a:r>
            <a:r>
              <a:rPr lang="ko-KR" altLang="en-US" sz="1600" dirty="0" smtClean="0"/>
              <a:t>시</a:t>
            </a:r>
            <a:endParaRPr lang="en-US" altLang="ko-KR" sz="1600" dirty="0" smtClean="0"/>
          </a:p>
          <a:p>
            <a:r>
              <a:rPr lang="en-US" altLang="ko-KR" sz="1600" dirty="0" smtClean="0"/>
              <a:t>2. R1 -&gt; R2 -&gt; R4 -&gt; R5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R2 s1/2 down </a:t>
            </a:r>
            <a:r>
              <a:rPr lang="ko-KR" altLang="en-US" sz="1600" dirty="0" smtClean="0"/>
              <a:t>시</a:t>
            </a:r>
            <a:endParaRPr lang="en-US" altLang="ko-KR" sz="1600" dirty="0" smtClean="0"/>
          </a:p>
          <a:p>
            <a:r>
              <a:rPr lang="en-US" altLang="ko-KR" sz="1600" dirty="0" smtClean="0"/>
              <a:t>R1 -&gt; R6 -&gt; R5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Telnet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R1 &lt;-&gt; R6 &lt;-&gt; R5                                   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3384898" y="1208740"/>
            <a:ext cx="2999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84898" y="100233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91425" y="908252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65833" y="85943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192.168.1.32/30</a:t>
            </a:r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697192" y="3933056"/>
            <a:ext cx="3142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262774" y="5733256"/>
            <a:ext cx="25876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5451074" y="5724298"/>
            <a:ext cx="25876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8518170" y="4274029"/>
            <a:ext cx="3142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4499992" y="800531"/>
            <a:ext cx="1440160" cy="36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2545210" y="5956899"/>
            <a:ext cx="728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210.105.106.1 255.255.255.255 192.168.1.26 150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844824" y="4048903"/>
            <a:ext cx="3272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distance </a:t>
            </a:r>
            <a:r>
              <a:rPr lang="en-US" altLang="ko-KR" sz="1400" dirty="0"/>
              <a:t>50 210.105.103.1 0.0.0.0 1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access-list 1 permit </a:t>
            </a:r>
            <a:r>
              <a:rPr lang="en-US" altLang="ko-KR" sz="1400" dirty="0" smtClean="0"/>
              <a:t>210.105.106.1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재분배 시 </a:t>
            </a:r>
            <a:r>
              <a:rPr lang="en-US" altLang="ko-KR" sz="1400" dirty="0" smtClean="0"/>
              <a:t>metric-type 1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0" y="249650"/>
            <a:ext cx="2700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R2, R3, R6</a:t>
            </a:r>
            <a:r>
              <a:rPr lang="ko-KR" altLang="en-US" sz="1400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</a:rPr>
              <a:t>RACL</a:t>
            </a:r>
            <a:r>
              <a:rPr lang="ko-KR" altLang="en-US" sz="1400" dirty="0" smtClean="0">
                <a:solidFill>
                  <a:srgbClr val="FF0000"/>
                </a:solidFill>
              </a:rPr>
              <a:t>적용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sz="1400" dirty="0" smtClean="0">
                <a:solidFill>
                  <a:srgbClr val="FF0000"/>
                </a:solidFill>
              </a:rPr>
              <a:t>102.1 -&gt; 106.1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400" dirty="0" smtClean="0">
                <a:solidFill>
                  <a:srgbClr val="FF0000"/>
                </a:solidFill>
              </a:rPr>
              <a:t>, telnet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기록으로 허용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R5</a:t>
            </a:r>
            <a:r>
              <a:rPr lang="ko-KR" altLang="en-US" sz="1400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</a:rPr>
              <a:t>Extended access-list </a:t>
            </a:r>
            <a:r>
              <a:rPr lang="ko-KR" altLang="en-US" sz="1400" dirty="0" smtClean="0">
                <a:solidFill>
                  <a:srgbClr val="FF0000"/>
                </a:solidFill>
              </a:rPr>
              <a:t>적용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sz="1400" dirty="0" smtClean="0">
                <a:solidFill>
                  <a:srgbClr val="FF0000"/>
                </a:solidFill>
              </a:rPr>
              <a:t>102.1 -&gt; 106.1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400" dirty="0" smtClean="0">
                <a:solidFill>
                  <a:srgbClr val="FF0000"/>
                </a:solidFill>
              </a:rPr>
              <a:t>, telnet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트래픽</a:t>
            </a:r>
            <a:r>
              <a:rPr lang="ko-KR" altLang="en-US" sz="1400" dirty="0" smtClean="0">
                <a:solidFill>
                  <a:srgbClr val="FF0000"/>
                </a:solidFill>
              </a:rPr>
              <a:t> 허용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587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047" y="2156740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</a:p>
        </p:txBody>
      </p:sp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56813" y="3068960"/>
            <a:ext cx="987201" cy="5499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71848" y="78618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R2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491" y="276118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9380" y="501317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210.105.105.1/32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94422" y="4581128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94423" y="1156224"/>
            <a:ext cx="987201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524328" y="2636912"/>
            <a:ext cx="987201" cy="549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>
            <a:stCxn id="5" idx="0"/>
          </p:cNvCxnSpPr>
          <p:nvPr/>
        </p:nvCxnSpPr>
        <p:spPr>
          <a:xfrm flipV="1">
            <a:off x="1950414" y="1552299"/>
            <a:ext cx="2405562" cy="151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</p:cNvCxnSpPr>
          <p:nvPr/>
        </p:nvCxnSpPr>
        <p:spPr>
          <a:xfrm>
            <a:off x="1950414" y="3618924"/>
            <a:ext cx="2405562" cy="110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9380" y="359971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24796" y="240114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4571255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63138" y="1552299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0393" y="4548333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360566" y="3186876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281623" y="1449817"/>
            <a:ext cx="61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s1/1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93480" y="4018145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192.168.1.8/30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719637" y="375360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192.168.1.12/30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584482" y="1860076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288857" y="678466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210.105.103.1/32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184" y="2631204"/>
            <a:ext cx="16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210.105.102.1/32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93117" y="1667309"/>
            <a:ext cx="1618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210.105.104.1/32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Lo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210.105.104.2/32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504" y="786188"/>
            <a:ext cx="5481897" cy="4947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951786" y="501317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R4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42301" y="34442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R1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4368" y="31868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R3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564461" y="2846647"/>
            <a:ext cx="180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OSPF 100</a:t>
            </a:r>
            <a:endParaRPr lang="en-US" altLang="ko-KR" sz="1400" dirty="0" smtClean="0"/>
          </a:p>
        </p:txBody>
      </p:sp>
      <p:cxnSp>
        <p:nvCxnSpPr>
          <p:cNvPr id="47" name="직선 연결선 46"/>
          <p:cNvCxnSpPr>
            <a:stCxn id="10" idx="3"/>
          </p:cNvCxnSpPr>
          <p:nvPr/>
        </p:nvCxnSpPr>
        <p:spPr>
          <a:xfrm>
            <a:off x="5281624" y="1431206"/>
            <a:ext cx="2386720" cy="132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188008" y="3154424"/>
            <a:ext cx="2552344" cy="170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393391" y="404770"/>
            <a:ext cx="9975081" cy="5225774"/>
            <a:chOff x="-3373173" y="435474"/>
            <a:chExt cx="9975081" cy="5225774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41343" y="2780801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3373173" y="435474"/>
              <a:ext cx="617881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20201022 Static route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Default route </a:t>
              </a:r>
            </a:p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Conf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)#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ip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route 0.0.0.0 0.0.0.0 192.168.1.2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라우팅테이블에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목적지 정보가 없어서 처리할 수 없는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모든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Traffic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은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192.168.1.2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로 보내겠다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S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S*          [1/0]   &lt;=Default route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의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r>
                <a:rPr lang="ko-KR" altLang="en-US" dirty="0" err="1" smtClean="0">
                  <a:solidFill>
                    <a:srgbClr val="FF0000"/>
                  </a:solidFill>
                </a:rPr>
                <a:t>관리거리는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의미가 없음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r>
                <a:rPr lang="ko-KR" altLang="en-US" dirty="0" smtClean="0">
                  <a:solidFill>
                    <a:srgbClr val="FF0000"/>
                  </a:solidFill>
                </a:rPr>
                <a:t>왜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???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동작자체가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r>
                <a:rPr lang="ko-KR" altLang="en-US" dirty="0" err="1" smtClean="0">
                  <a:solidFill>
                    <a:srgbClr val="FF0000"/>
                  </a:solidFill>
                </a:rPr>
                <a:t>라우팅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테이블에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r>
                <a:rPr lang="ko-KR" altLang="en-US" dirty="0" smtClean="0">
                  <a:solidFill>
                    <a:srgbClr val="FF0000"/>
                  </a:solidFill>
                </a:rPr>
                <a:t>정보가 없을 때 하니까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~~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537325" y="255221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0 210.105.104.1/32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3311" y="2921547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0 210.105.102.1/32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5027" y="97620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0 210.105.103.1/32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10856" y="315538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6419" y="285764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432" y="4118472"/>
            <a:ext cx="820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Loopback interface    210.105.103.0/23   210.105.102.0 ~ 210.105.103.255 </a:t>
            </a:r>
          </a:p>
          <a:p>
            <a:r>
              <a:rPr lang="en-US" altLang="ko-KR" dirty="0"/>
              <a:t> 192.168.1.0/30 is </a:t>
            </a:r>
            <a:r>
              <a:rPr lang="en-US" altLang="ko-KR" dirty="0" err="1"/>
              <a:t>subnetted</a:t>
            </a:r>
            <a:r>
              <a:rPr lang="en-US" altLang="ko-KR" dirty="0"/>
              <a:t>, 1 subnets</a:t>
            </a:r>
          </a:p>
          <a:p>
            <a:r>
              <a:rPr lang="en-US" altLang="ko-KR" dirty="0"/>
              <a:t>C       192.168.1.0 is directly connected, </a:t>
            </a:r>
            <a:r>
              <a:rPr lang="en-US" altLang="ko-KR" dirty="0" err="1"/>
              <a:t>Serial1</a:t>
            </a:r>
            <a:r>
              <a:rPr lang="en-US" altLang="ko-KR" dirty="0"/>
              <a:t>/0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3528" y="2864236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70484" y="2534520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48425" y="937706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63210" y="218045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5027" y="2079406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5" y="4941168"/>
            <a:ext cx="9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Router#configure</a:t>
            </a:r>
            <a:r>
              <a:rPr lang="en-US" altLang="ko-KR" dirty="0" smtClean="0"/>
              <a:t> terminal</a:t>
            </a:r>
          </a:p>
          <a:p>
            <a:r>
              <a:rPr lang="en-US" altLang="ko-KR" dirty="0" smtClean="0"/>
              <a:t>Router(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210.105.103.1 255.255.255.255 192.168.1.2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(</a:t>
            </a:r>
            <a:r>
              <a:rPr lang="ko-KR" altLang="en-US" dirty="0" smtClean="0"/>
              <a:t>목적지 네트워크 대역</a:t>
            </a:r>
            <a:r>
              <a:rPr lang="en-US" altLang="ko-KR" dirty="0" smtClean="0"/>
              <a:t>)    (</a:t>
            </a:r>
            <a:r>
              <a:rPr lang="ko-KR" altLang="en-US" dirty="0" smtClean="0"/>
              <a:t>목적지로 가기 위한 경로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 명령어를 치더라도 경로</a:t>
            </a:r>
            <a:r>
              <a:rPr lang="en-US" altLang="ko-KR" dirty="0" smtClean="0"/>
              <a:t>(192.168.1.1, 2)</a:t>
            </a:r>
            <a:r>
              <a:rPr lang="ko-KR" altLang="en-US" dirty="0" smtClean="0"/>
              <a:t>에 문제가 발생하면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</a:t>
            </a:r>
            <a:endParaRPr lang="en-US" altLang="ko-KR" dirty="0" smtClean="0"/>
          </a:p>
          <a:p>
            <a:r>
              <a:rPr lang="ko-KR" altLang="en-US" dirty="0" smtClean="0"/>
              <a:t>경로 정보가 생기지 않음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720603" y="3821090"/>
            <a:ext cx="3316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02331" y="3388657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76304" y="3749140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2142" y="3685974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2257" y="38706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9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83956" y="883310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Area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11092" y="3291063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969708" y="3861779"/>
            <a:ext cx="235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0 210.105.104.1/24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434203" y="2487988"/>
            <a:ext cx="2460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en-US" altLang="ko-KR" dirty="0" smtClean="0">
                <a:solidFill>
                  <a:srgbClr val="FF0000"/>
                </a:solidFill>
              </a:rPr>
              <a:t>210.105.102.1/32</a:t>
            </a:r>
          </a:p>
          <a:p>
            <a:r>
              <a:rPr lang="en-US" altLang="ko-KR" dirty="0" smtClean="0"/>
              <a:t>Lo 1</a:t>
            </a:r>
          </a:p>
          <a:p>
            <a:r>
              <a:rPr lang="en-US" altLang="ko-KR" dirty="0" smtClean="0"/>
              <a:t>210.105.102.2/32</a:t>
            </a:r>
          </a:p>
          <a:p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0665" y="640643"/>
            <a:ext cx="196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0 210.105.103.1/25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25440" y="314539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6419" y="285764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540568" y="2559258"/>
            <a:ext cx="2548679" cy="1157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96419" y="3817945"/>
            <a:ext cx="2566012" cy="106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90665" y="711914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63210" y="218045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5027" y="2079406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33265" y="2608975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76" y="4879730"/>
            <a:ext cx="7006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Routing table code</a:t>
            </a:r>
          </a:p>
          <a:p>
            <a:r>
              <a:rPr lang="en-US" altLang="ko-KR" dirty="0" smtClean="0"/>
              <a:t>O : </a:t>
            </a:r>
            <a:r>
              <a:rPr lang="ko-KR" altLang="en-US" dirty="0" smtClean="0"/>
              <a:t>동일한 영역에 속한 대역</a:t>
            </a:r>
            <a:endParaRPr lang="en-US" altLang="ko-KR" dirty="0" smtClean="0"/>
          </a:p>
          <a:p>
            <a:r>
              <a:rPr lang="en-US" altLang="ko-KR" dirty="0" smtClean="0"/>
              <a:t>O IA : </a:t>
            </a:r>
            <a:r>
              <a:rPr lang="ko-KR" altLang="en-US" dirty="0" smtClean="0"/>
              <a:t>다른 영역에서 넘어온 대역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외부에서 재분배로 들어온 대역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값 증가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E2</a:t>
            </a:r>
            <a:r>
              <a:rPr lang="en-US" altLang="ko-KR" dirty="0" smtClean="0"/>
              <a:t> : </a:t>
            </a:r>
            <a:r>
              <a:rPr lang="ko-KR" altLang="en-US" dirty="0"/>
              <a:t>외부에서 재분배로 들어온 </a:t>
            </a:r>
            <a:r>
              <a:rPr lang="ko-KR" altLang="en-US" dirty="0" smtClean="0"/>
              <a:t>대역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값 증가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 rot="14145956">
            <a:off x="2954583" y="-340156"/>
            <a:ext cx="1737320" cy="5450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974268" y="1935482"/>
            <a:ext cx="1005157" cy="10428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11513" y="1746317"/>
            <a:ext cx="18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260648"/>
            <a:ext cx="333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210.105.102.1 -&gt;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r>
              <a:rPr lang="ko-KR" altLang="en-US" dirty="0" smtClean="0"/>
              <a:t>으로 들어올 때 </a:t>
            </a:r>
            <a:r>
              <a:rPr lang="en-US" altLang="ko-KR" dirty="0" smtClean="0"/>
              <a:t>deny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50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37009" y="199209"/>
            <a:ext cx="9050929" cy="6169491"/>
            <a:chOff x="323528" y="49112"/>
            <a:chExt cx="9050929" cy="6169491"/>
          </a:xfrm>
        </p:grpSpPr>
        <p:grpSp>
          <p:nvGrpSpPr>
            <p:cNvPr id="9" name="그룹 8"/>
            <p:cNvGrpSpPr/>
            <p:nvPr/>
          </p:nvGrpSpPr>
          <p:grpSpPr>
            <a:xfrm>
              <a:off x="1183956" y="883310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17409" y="1209032"/>
                <a:ext cx="5298066" cy="2835532"/>
                <a:chOff x="1763688" y="1125656"/>
                <a:chExt cx="5298066" cy="283553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933471" y="1665822"/>
                  <a:ext cx="996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07542" y="1850488"/>
                  <a:ext cx="888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941006" y="2211400"/>
                  <a:ext cx="16921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  <a:p>
                  <a:r>
                    <a:rPr lang="en-US" altLang="ko-KR" dirty="0"/>
                    <a:t>Area 0</a:t>
                  </a:r>
                </a:p>
                <a:p>
                  <a:endParaRPr lang="en-US" altLang="ko-KR" dirty="0" smtClean="0"/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42867" y="2811564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511092" y="3291063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969708" y="3861779"/>
              <a:ext cx="235515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0 210.105.104.1/32</a:t>
              </a:r>
            </a:p>
            <a:p>
              <a:r>
                <a:rPr lang="en-US" altLang="ko-KR" dirty="0"/>
                <a:t>Lo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1 210.105.104.2/32</a:t>
              </a:r>
              <a:endParaRPr lang="en-US" altLang="ko-KR" dirty="0"/>
            </a:p>
            <a:p>
              <a:endParaRPr lang="en-US" altLang="ko-KR" dirty="0" smtClean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866975" y="1875557"/>
              <a:ext cx="1635443" cy="157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02720" y="3817945"/>
              <a:ext cx="24609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0 210.105.102.1/32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Lo 1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210.105.102.2/32</a:t>
              </a:r>
            </a:p>
            <a:p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1687" y="49112"/>
              <a:ext cx="196545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0 210.105.103.1/32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Lo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1 210.105.103.2/32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endParaRPr lang="ko-KR" altLang="en-US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25440" y="3145399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96419" y="2857641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91011" y="2096708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 smtClean="0"/>
                <a:t>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4687" y="3911868"/>
              <a:ext cx="2548679" cy="1239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96419" y="3817946"/>
              <a:ext cx="2566012" cy="1333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5311" y="49112"/>
              <a:ext cx="2144113" cy="123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0603" y="2924914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1.1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3210" y="2180453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1.2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5027" y="2079406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1.5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5663" y="3112340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1.6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3265" y="2608975"/>
              <a:ext cx="216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OSPF</a:t>
              </a:r>
              <a:r>
                <a:rPr lang="en-US" altLang="ko-KR" dirty="0" smtClean="0"/>
                <a:t> 100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0537" y="5295273"/>
              <a:ext cx="7006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R3</a:t>
              </a:r>
              <a:r>
                <a:rPr lang="ko-KR" altLang="en-US" dirty="0" smtClean="0"/>
                <a:t>는 모든 </a:t>
              </a:r>
              <a:r>
                <a:rPr lang="en-US" altLang="ko-KR" dirty="0" smtClean="0"/>
                <a:t>Loopback IP</a:t>
              </a:r>
              <a:r>
                <a:rPr lang="ko-KR" altLang="en-US" dirty="0" smtClean="0"/>
                <a:t>와 통신을 해야 함</a:t>
              </a:r>
              <a:endParaRPr lang="en-US" altLang="ko-KR" dirty="0" smtClean="0"/>
            </a:p>
            <a:p>
              <a:r>
                <a:rPr lang="en-US" altLang="ko-KR" dirty="0" err="1" smtClean="0"/>
                <a:t>R1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210.105.104.1, 210.105.105.2</a:t>
              </a:r>
              <a:r>
                <a:rPr lang="ko-KR" altLang="en-US" dirty="0" smtClean="0"/>
                <a:t>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통신</a:t>
              </a:r>
              <a:endParaRPr lang="en-US" altLang="ko-KR" dirty="0" smtClean="0"/>
            </a:p>
            <a:p>
              <a:r>
                <a:rPr lang="en-US" altLang="ko-KR" dirty="0" err="1" smtClean="0"/>
                <a:t>R4</a:t>
              </a:r>
              <a:r>
                <a:rPr lang="en-US" altLang="ko-KR" dirty="0" smtClean="0"/>
                <a:t> 210.105.102.2, 210.105.103.2</a:t>
              </a:r>
              <a:r>
                <a:rPr lang="ko-KR" altLang="en-US" dirty="0" smtClean="0"/>
                <a:t>와 통신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 rot="14145956">
              <a:off x="2954583" y="-340156"/>
              <a:ext cx="1737320" cy="5450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 flipV="1">
              <a:off x="5682997" y="1843706"/>
              <a:ext cx="1005157" cy="104282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11513" y="1746317"/>
              <a:ext cx="183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Static route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260648"/>
              <a:ext cx="33398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Standard access-list</a:t>
              </a:r>
              <a:r>
                <a:rPr lang="ko-KR" altLang="en-US" dirty="0" smtClean="0"/>
                <a:t>를 이용한 특정 네트워크 대역 재분배</a:t>
              </a:r>
              <a:endParaRPr lang="ko-KR" altLang="en-US" dirty="0"/>
            </a:p>
          </p:txBody>
        </p:sp>
        <p:pic>
          <p:nvPicPr>
            <p:cNvPr id="3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8324863" y="1102308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타원 37"/>
          <p:cNvSpPr/>
          <p:nvPr/>
        </p:nvSpPr>
        <p:spPr>
          <a:xfrm rot="13741559">
            <a:off x="6474410" y="-126580"/>
            <a:ext cx="1737320" cy="5450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295585" y="1714070"/>
            <a:ext cx="1732799" cy="180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82881" y="3222864"/>
            <a:ext cx="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4368" y="1777582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64831" y="245591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4297" y="165471"/>
            <a:ext cx="2355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0 210.105.105.1/32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1 210.105.105.2/32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7631551" y="63623"/>
            <a:ext cx="2566012" cy="1333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752942" y="2851962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1521" y="1784593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0728" y="5589240"/>
            <a:ext cx="533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210.105.102.2 -&gt; 210.105.104.1 </a:t>
            </a:r>
            <a:r>
              <a:rPr lang="en-US" altLang="ko-KR" dirty="0" err="1" smtClean="0"/>
              <a:t>icmp</a:t>
            </a:r>
            <a:endParaRPr lang="en-US" altLang="ko-KR" dirty="0" smtClean="0"/>
          </a:p>
          <a:p>
            <a:r>
              <a:rPr lang="en-US" altLang="ko-KR" dirty="0" smtClean="0"/>
              <a:t>210.105.102.2 -&gt; 210.105.105.2 telnet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0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22085" y="222716"/>
            <a:ext cx="9050930" cy="5253134"/>
            <a:chOff x="323527" y="260648"/>
            <a:chExt cx="9050930" cy="5253134"/>
          </a:xfrm>
        </p:grpSpPr>
        <p:grpSp>
          <p:nvGrpSpPr>
            <p:cNvPr id="9" name="그룹 8"/>
            <p:cNvGrpSpPr/>
            <p:nvPr/>
          </p:nvGrpSpPr>
          <p:grpSpPr>
            <a:xfrm>
              <a:off x="1183956" y="883310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17409" y="1209032"/>
                <a:ext cx="5298066" cy="2835532"/>
                <a:chOff x="1763688" y="1125656"/>
                <a:chExt cx="5298066" cy="283553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933471" y="1665822"/>
                  <a:ext cx="996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07542" y="1850488"/>
                  <a:ext cx="888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941006" y="2211400"/>
                  <a:ext cx="169218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  <a:p>
                  <a:endParaRPr lang="en-US" altLang="ko-KR" dirty="0" smtClean="0"/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42867" y="2811564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511092" y="3291063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489919" y="3685702"/>
              <a:ext cx="2355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0 210.105.104.1/32</a:t>
              </a:r>
            </a:p>
            <a:p>
              <a:endParaRPr lang="en-US" altLang="ko-KR" dirty="0" smtClean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866975" y="1875557"/>
              <a:ext cx="1635443" cy="157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23971" y="3880793"/>
              <a:ext cx="2460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0 210.105.102.1/32</a:t>
              </a:r>
            </a:p>
            <a:p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3924" y="703266"/>
              <a:ext cx="1965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0 210.105.103.1/32</a:t>
              </a:r>
            </a:p>
            <a:p>
              <a:endParaRPr lang="ko-KR" altLang="en-US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25440" y="3145399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96419" y="2857641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34420" y="2090475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 smtClean="0"/>
                <a:t>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4687" y="3911868"/>
              <a:ext cx="2548679" cy="619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19677" y="3685702"/>
              <a:ext cx="2566012" cy="817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44688" y="624373"/>
              <a:ext cx="2144113" cy="799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0603" y="2924914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1.1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3210" y="2180453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1.2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5027" y="2079406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1.5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5663" y="3112340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1.6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3265" y="2608975"/>
              <a:ext cx="216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RIPv2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7" y="260648"/>
              <a:ext cx="363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다이나믹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라우팅</a:t>
              </a:r>
              <a:r>
                <a:rPr lang="ko-KR" altLang="en-US" dirty="0" smtClean="0"/>
                <a:t> 프로토콜 재분배</a:t>
              </a:r>
              <a:endParaRPr lang="ko-KR" altLang="en-US" dirty="0"/>
            </a:p>
          </p:txBody>
        </p:sp>
        <p:pic>
          <p:nvPicPr>
            <p:cNvPr id="3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8324863" y="1102308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직선 연결선 17"/>
          <p:cNvCxnSpPr/>
          <p:nvPr/>
        </p:nvCxnSpPr>
        <p:spPr>
          <a:xfrm flipV="1">
            <a:off x="6295585" y="1714070"/>
            <a:ext cx="1732799" cy="180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82881" y="3222864"/>
            <a:ext cx="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4368" y="1777582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64831" y="245591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4297" y="165471"/>
            <a:ext cx="235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0 210.105.105.1/32</a:t>
            </a:r>
          </a:p>
          <a:p>
            <a:endParaRPr lang="en-US" altLang="ko-KR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7631551" y="63623"/>
            <a:ext cx="2566012" cy="825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752942" y="2851962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1521" y="1784593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2183" y="1057076"/>
            <a:ext cx="3123501" cy="3308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46353" y="1033407"/>
            <a:ext cx="2095528" cy="3331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06593" y="1033407"/>
            <a:ext cx="2807326" cy="33316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23448" y="2664617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600" y="4869160"/>
            <a:ext cx="74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210.105.104.1, 210.105.105.1 -&gt; 210.105.102.1 </a:t>
            </a:r>
            <a:r>
              <a:rPr lang="en-US" altLang="ko-KR" dirty="0" err="1" smtClean="0"/>
              <a:t>telnet,icmp</a:t>
            </a:r>
            <a:r>
              <a:rPr lang="ko-KR" altLang="en-US" dirty="0" smtClean="0"/>
              <a:t>만 허용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17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83956" y="883310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Area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11092" y="3291063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969708" y="3861779"/>
            <a:ext cx="235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0 210.105.104.1/24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434203" y="2487988"/>
            <a:ext cx="24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en-US" altLang="ko-KR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0665" y="640643"/>
            <a:ext cx="196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0 210.105.103.1/25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25440" y="314539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6419" y="285764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540568" y="2559258"/>
            <a:ext cx="2548679" cy="1157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96419" y="3817945"/>
            <a:ext cx="2566012" cy="106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90665" y="711914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63210" y="218045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5027" y="2079406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3419" y="2680834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052117"/>
            <a:ext cx="700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210.105.104.1 -&gt; 210.105.102.1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r>
              <a:rPr lang="en-US" altLang="ko-KR" dirty="0" smtClean="0"/>
              <a:t>210.105.104.1 -&gt; 210.105.103.1 telnet </a:t>
            </a:r>
            <a:r>
              <a:rPr lang="ko-KR" altLang="en-US" dirty="0" smtClean="0"/>
              <a:t>허용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061566"/>
            <a:ext cx="8208912" cy="3818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6629" y="585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210.105.102.1 -&gt; 210.105.103.1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r>
              <a:rPr lang="en-US" altLang="ko-KR" dirty="0" smtClean="0"/>
              <a:t>210.105.104.1 -&gt; 210.105.103.1 telnet </a:t>
            </a:r>
            <a:r>
              <a:rPr lang="ko-KR" altLang="en-US" dirty="0" smtClean="0"/>
              <a:t>허용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21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819358" y="14644"/>
            <a:ext cx="10353173" cy="5744878"/>
            <a:chOff x="-739238" y="-231096"/>
            <a:chExt cx="10353173" cy="5744878"/>
          </a:xfrm>
        </p:grpSpPr>
        <p:grpSp>
          <p:nvGrpSpPr>
            <p:cNvPr id="9" name="그룹 8"/>
            <p:cNvGrpSpPr/>
            <p:nvPr/>
          </p:nvGrpSpPr>
          <p:grpSpPr>
            <a:xfrm>
              <a:off x="1183956" y="883310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17409" y="1209032"/>
                <a:ext cx="5298066" cy="2835532"/>
                <a:chOff x="1763688" y="1125656"/>
                <a:chExt cx="5298066" cy="283553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911741" y="1686033"/>
                  <a:ext cx="996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07542" y="1850488"/>
                  <a:ext cx="888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59732" y="2442232"/>
                  <a:ext cx="16921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  <a:p>
                  <a:r>
                    <a:rPr lang="en-US" altLang="ko-KR" dirty="0"/>
                    <a:t>Area 0</a:t>
                  </a:r>
                </a:p>
                <a:p>
                  <a:endParaRPr lang="en-US" altLang="ko-KR" dirty="0" smtClean="0"/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028504" y="3042397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511092" y="3291063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77252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973553" y="3843291"/>
              <a:ext cx="23551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0 210.105.50.1/24</a:t>
              </a:r>
            </a:p>
            <a:p>
              <a:r>
                <a:rPr lang="en-US" altLang="ko-KR" dirty="0"/>
                <a:t>Lo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1 210.105.51.1/24</a:t>
              </a:r>
              <a:endParaRPr lang="en-US" altLang="ko-KR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866975" y="1875557"/>
              <a:ext cx="1635443" cy="1570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-434203" y="2487988"/>
              <a:ext cx="2460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0 210.105.102.1/32</a:t>
              </a:r>
            </a:p>
            <a:p>
              <a:r>
                <a:rPr lang="en-US" altLang="ko-KR" dirty="0" err="1" smtClean="0"/>
                <a:t>area0</a:t>
              </a:r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59337" y="-231096"/>
              <a:ext cx="19654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0 210.105.12.1/24</a:t>
              </a:r>
            </a:p>
            <a:p>
              <a:r>
                <a:rPr lang="en-US" altLang="ko-KR" dirty="0" smtClean="0"/>
                <a:t>Lo 1</a:t>
              </a:r>
            </a:p>
            <a:p>
              <a:r>
                <a:rPr lang="en-US" altLang="ko-KR" dirty="0" smtClean="0"/>
                <a:t>210.105.13.1/24</a:t>
              </a:r>
            </a:p>
            <a:p>
              <a:r>
                <a:rPr lang="en-US" altLang="ko-KR" dirty="0"/>
                <a:t>Lo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2 210.105.14.1/24</a:t>
              </a:r>
              <a:endParaRPr lang="en-US" altLang="ko-KR" dirty="0"/>
            </a:p>
            <a:p>
              <a:r>
                <a:rPr lang="en-US" altLang="ko-KR" dirty="0"/>
                <a:t>Lo </a:t>
              </a:r>
              <a:r>
                <a:rPr lang="en-US" altLang="ko-KR" dirty="0" smtClean="0"/>
                <a:t>3</a:t>
              </a:r>
              <a:endParaRPr lang="en-US" altLang="ko-KR" dirty="0"/>
            </a:p>
            <a:p>
              <a:r>
                <a:rPr lang="en-US" altLang="ko-KR" dirty="0" smtClean="0"/>
                <a:t>210.105.15.1/24</a:t>
              </a:r>
              <a:endParaRPr lang="en-US" altLang="ko-KR" dirty="0"/>
            </a:p>
            <a:p>
              <a:r>
                <a:rPr lang="en-US" altLang="ko-KR" dirty="0" smtClean="0"/>
                <a:t>Area 0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25440" y="3145399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96419" y="2857641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91010" y="2096708"/>
              <a:ext cx="2405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 smtClean="0"/>
                <a:t>Area 1</a:t>
              </a:r>
            </a:p>
            <a:p>
              <a:r>
                <a:rPr lang="en-US" altLang="ko-KR" dirty="0" smtClean="0"/>
                <a:t>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-540568" y="2559258"/>
              <a:ext cx="2548679" cy="955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94156" y="3843291"/>
              <a:ext cx="2566012" cy="1335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57053" y="-206426"/>
              <a:ext cx="1852842" cy="2504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0603" y="2924914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1.1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750" y="2051119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1.2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5027" y="2079406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1.5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5663" y="3112340"/>
              <a:ext cx="77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1.6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52320" y="2743469"/>
              <a:ext cx="216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EIGRP</a:t>
              </a:r>
              <a:r>
                <a:rPr lang="en-US" altLang="ko-KR" dirty="0" smtClean="0"/>
                <a:t> 100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739238" y="401778"/>
              <a:ext cx="348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Summary</a:t>
              </a:r>
              <a:endParaRPr lang="ko-KR" altLang="en-US" dirty="0"/>
            </a:p>
          </p:txBody>
        </p:sp>
      </p:grpSp>
      <p:pic>
        <p:nvPicPr>
          <p:cNvPr id="3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92280" y="1562843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직선 연결선 19"/>
          <p:cNvCxnSpPr/>
          <p:nvPr/>
        </p:nvCxnSpPr>
        <p:spPr>
          <a:xfrm flipV="1">
            <a:off x="5899305" y="1978270"/>
            <a:ext cx="1345438" cy="165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7898" y="3343342"/>
            <a:ext cx="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12966" y="2070628"/>
            <a:ext cx="8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50344" y="2481525"/>
            <a:ext cx="24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97042" y="250210"/>
            <a:ext cx="2355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0 210.105.97.1/24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1 210.105.98.1/24</a:t>
            </a:r>
            <a:endParaRPr lang="en-US" altLang="ko-KR" dirty="0"/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2 210.105.99.1/24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891614" y="140712"/>
            <a:ext cx="2566012" cy="1335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454684" y="3241318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789" y="1149575"/>
            <a:ext cx="3173387" cy="3718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351038" y="1149575"/>
            <a:ext cx="2135972" cy="3718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36820" y="0"/>
            <a:ext cx="3399676" cy="584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41874" y="1705632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282868" y="692696"/>
            <a:ext cx="425036" cy="117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5140" y="260648"/>
            <a:ext cx="9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ABR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283968" y="4005064"/>
            <a:ext cx="1029584" cy="141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21123" y="5424828"/>
            <a:ext cx="9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ASBR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828600" y="5085184"/>
            <a:ext cx="441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lo 0</a:t>
            </a:r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-if)#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network point-to-point</a:t>
            </a:r>
          </a:p>
          <a:p>
            <a:r>
              <a:rPr lang="ko-KR" altLang="en-US" dirty="0" smtClean="0"/>
              <a:t>자동으로 </a:t>
            </a:r>
            <a:r>
              <a:rPr lang="en-US" altLang="ko-KR" dirty="0" smtClean="0"/>
              <a:t>/32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서브넷팅하는</a:t>
            </a:r>
            <a:r>
              <a:rPr lang="ko-KR" altLang="en-US" dirty="0" smtClean="0"/>
              <a:t> 기능 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83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83956" y="883310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11092" y="3291063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969708" y="3861779"/>
            <a:ext cx="235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0 210.105.104.1/24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434203" y="2487988"/>
            <a:ext cx="24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0 210.105.102.1/32</a:t>
            </a:r>
          </a:p>
          <a:p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0665" y="640643"/>
            <a:ext cx="196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0 210.105.103.1/25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25440" y="314539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6419" y="285764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 smtClean="0"/>
              <a:t>Area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540568" y="2559259"/>
            <a:ext cx="2548679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96419" y="3817945"/>
            <a:ext cx="2566012" cy="106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90665" y="711914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06728" y="203929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8005" y="197106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3166" y="2835372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76" y="4879730"/>
            <a:ext cx="7006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Routing table code</a:t>
            </a:r>
          </a:p>
          <a:p>
            <a:r>
              <a:rPr lang="en-US" altLang="ko-KR" dirty="0" smtClean="0"/>
              <a:t>O : </a:t>
            </a:r>
            <a:r>
              <a:rPr lang="ko-KR" altLang="en-US" dirty="0" smtClean="0"/>
              <a:t>동일한 영역에 속한 대역</a:t>
            </a:r>
            <a:endParaRPr lang="en-US" altLang="ko-KR" dirty="0" smtClean="0"/>
          </a:p>
          <a:p>
            <a:r>
              <a:rPr lang="en-US" altLang="ko-KR" dirty="0" smtClean="0"/>
              <a:t>O IA : </a:t>
            </a:r>
            <a:r>
              <a:rPr lang="ko-KR" altLang="en-US" dirty="0" smtClean="0"/>
              <a:t>다른 영역에서 넘어온 대역</a:t>
            </a:r>
            <a:endParaRPr lang="en-US" altLang="ko-KR" dirty="0" smtClean="0"/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외부에서 재분배로 들어온 대역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값 증가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 </a:t>
            </a:r>
            <a:r>
              <a:rPr lang="en-US" altLang="ko-KR" dirty="0" err="1" smtClean="0"/>
              <a:t>E2</a:t>
            </a:r>
            <a:r>
              <a:rPr lang="en-US" altLang="ko-KR" dirty="0" smtClean="0"/>
              <a:t> : </a:t>
            </a:r>
            <a:r>
              <a:rPr lang="ko-KR" altLang="en-US" dirty="0"/>
              <a:t>외부에서 재분배로 들어온 </a:t>
            </a:r>
            <a:r>
              <a:rPr lang="ko-KR" altLang="en-US" dirty="0" smtClean="0"/>
              <a:t>대역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값 증가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548680"/>
            <a:ext cx="8496944" cy="433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83956" y="883310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11092" y="3291063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009860" y="2696339"/>
            <a:ext cx="235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0 210.105.104.1/24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434203" y="2487988"/>
            <a:ext cx="24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0 210.105.102.1/32</a:t>
            </a:r>
          </a:p>
          <a:p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0665" y="640643"/>
            <a:ext cx="196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0 210.105.103.1/25</a:t>
            </a:r>
          </a:p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25440" y="314539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6419" y="2857641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 smtClean="0"/>
              <a:t>Area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540568" y="2559259"/>
            <a:ext cx="2548679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904432" y="2608975"/>
            <a:ext cx="2566012" cy="106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90665" y="711914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06728" y="203929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8005" y="197106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3166" y="2835372"/>
            <a:ext cx="21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548680"/>
            <a:ext cx="8496944" cy="3348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5" idx="2"/>
          </p:cNvCxnSpPr>
          <p:nvPr/>
        </p:nvCxnSpPr>
        <p:spPr>
          <a:xfrm>
            <a:off x="2318658" y="3897098"/>
            <a:ext cx="0" cy="25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51720" y="4149080"/>
            <a:ext cx="48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</p:cNvCxnSpPr>
          <p:nvPr/>
        </p:nvCxnSpPr>
        <p:spPr>
          <a:xfrm>
            <a:off x="6567130" y="3861155"/>
            <a:ext cx="0" cy="28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72200" y="4149080"/>
            <a:ext cx="37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23497" y="4221088"/>
            <a:ext cx="2548679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67350" y="4293096"/>
            <a:ext cx="24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 </a:t>
            </a:r>
          </a:p>
          <a:p>
            <a:r>
              <a:rPr lang="en-US" altLang="ko-KR" dirty="0" smtClean="0"/>
              <a:t>192.168.2.1/24</a:t>
            </a:r>
          </a:p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96122" y="4148249"/>
            <a:ext cx="24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 </a:t>
            </a:r>
          </a:p>
          <a:p>
            <a:r>
              <a:rPr lang="en-US" altLang="ko-KR" dirty="0" smtClean="0"/>
              <a:t>192.168.2.1/24</a:t>
            </a:r>
          </a:p>
          <a:p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283513" y="4149465"/>
            <a:ext cx="2548679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899592" y="3139867"/>
            <a:ext cx="720080" cy="1470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2356760" y="3842431"/>
            <a:ext cx="390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NAT</a:t>
            </a:r>
          </a:p>
          <a:p>
            <a:r>
              <a:rPr lang="en-US" altLang="ko-KR" dirty="0" smtClean="0"/>
              <a:t>192.168.2.1-&gt;210.105.104.1 </a:t>
            </a:r>
            <a:r>
              <a:rPr lang="en-US" altLang="ko-KR" dirty="0" err="1" smtClean="0"/>
              <a:t>icmp</a:t>
            </a:r>
            <a:endParaRPr lang="en-US" altLang="ko-KR" dirty="0" smtClean="0"/>
          </a:p>
          <a:p>
            <a:r>
              <a:rPr lang="en-US" altLang="ko-KR" dirty="0" smtClean="0"/>
              <a:t>192.168.2.1-&gt;210.105.103.1 telnet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236296" y="3328967"/>
            <a:ext cx="951142" cy="1210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0916" y="3847023"/>
            <a:ext cx="181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NAT</a:t>
            </a:r>
            <a:endParaRPr lang="ko-KR" altLang="en-US" dirty="0"/>
          </a:p>
        </p:txBody>
      </p:sp>
      <p:cxnSp>
        <p:nvCxnSpPr>
          <p:cNvPr id="35" name="직선 연결선 34"/>
          <p:cNvCxnSpPr>
            <a:stCxn id="5" idx="3"/>
          </p:cNvCxnSpPr>
          <p:nvPr/>
        </p:nvCxnSpPr>
        <p:spPr>
          <a:xfrm>
            <a:off x="2843455" y="3631004"/>
            <a:ext cx="3312721" cy="3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6539" y="3648528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70106" y="3631004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85063" y="3289634"/>
            <a:ext cx="16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 smtClean="0"/>
              <a:t>Area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536" y="530120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목적지로 갈 때 </a:t>
            </a:r>
            <a:r>
              <a:rPr lang="en-US" altLang="ko-KR" dirty="0" smtClean="0"/>
              <a:t>192.168.2.1-&gt; 210.105.102.1</a:t>
            </a:r>
            <a:r>
              <a:rPr lang="ko-KR" altLang="en-US" dirty="0" smtClean="0"/>
              <a:t>로 변환이 되어서 </a:t>
            </a:r>
            <a:r>
              <a:rPr lang="en-US" altLang="ko-KR" dirty="0" smtClean="0"/>
              <a:t>103.1</a:t>
            </a:r>
            <a:r>
              <a:rPr lang="ko-KR" altLang="en-US" dirty="0" smtClean="0"/>
              <a:t>로 갔음</a:t>
            </a:r>
            <a:endParaRPr lang="en-US" altLang="ko-KR" dirty="0" smtClean="0"/>
          </a:p>
          <a:p>
            <a:r>
              <a:rPr lang="ko-KR" altLang="en-US" dirty="0" err="1" smtClean="0"/>
              <a:t>돌아올때는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210.105.103.1-&gt;210.105.102.1</a:t>
            </a:r>
            <a:r>
              <a:rPr lang="ko-KR" altLang="en-US" dirty="0" smtClean="0"/>
              <a:t>을 찾아서 </a:t>
            </a:r>
            <a:r>
              <a:rPr lang="en-US" altLang="ko-KR" dirty="0" err="1" smtClean="0"/>
              <a:t>R3</a:t>
            </a:r>
            <a:r>
              <a:rPr lang="ko-KR" altLang="en-US" dirty="0" smtClean="0"/>
              <a:t>쪽으로 갔음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210.105.102.1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r>
              <a:rPr lang="ko-KR" altLang="en-US" dirty="0" smtClean="0"/>
              <a:t>을 통해서 </a:t>
            </a:r>
            <a:r>
              <a:rPr lang="ko-KR" altLang="en-US" dirty="0" err="1" smtClean="0"/>
              <a:t>트래픽이</a:t>
            </a:r>
            <a:r>
              <a:rPr lang="ko-KR" altLang="en-US" dirty="0" smtClean="0"/>
              <a:t> 들어옴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75087" y="925221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47543" y="1209032"/>
              <a:ext cx="6292729" cy="2835532"/>
              <a:chOff x="1293822" y="1125656"/>
              <a:chExt cx="6292729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975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49" y="1904314"/>
                <a:ext cx="1129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23828" y="1863012"/>
                <a:ext cx="1176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25876" y="302574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area 0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53513" y="327116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87287" y="900070"/>
            <a:ext cx="3903002" cy="420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32378" y="908721"/>
            <a:ext cx="3288094" cy="4200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9723" y="1269353"/>
            <a:ext cx="114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35665" y="1001425"/>
            <a:ext cx="114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20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505" y="2681621"/>
            <a:ext cx="214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210.105.102.1/32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4449" y="622641"/>
            <a:ext cx="214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210.105.103.1/32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3936" y="3939009"/>
            <a:ext cx="214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210.105.104.1/32</a:t>
            </a:r>
          </a:p>
        </p:txBody>
      </p:sp>
      <p:pic>
        <p:nvPicPr>
          <p:cNvPr id="4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910485" y="1456242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6660232" y="1988430"/>
            <a:ext cx="597423" cy="145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34986" y="30374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11561" y="2235419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34371" y="1891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27314" y="862925"/>
            <a:ext cx="214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210.105.105.1/32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39042" y="26970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6638" y="1505340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17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(20201016)</a:t>
            </a:r>
            <a:endParaRPr lang="ko-KR" altLang="en-US" dirty="0"/>
          </a:p>
        </p:txBody>
      </p:sp>
      <p:pic>
        <p:nvPicPr>
          <p:cNvPr id="3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73224" y="3394419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직선 연결선 13"/>
          <p:cNvCxnSpPr>
            <a:stCxn id="5" idx="3"/>
            <a:endCxn id="36" idx="1"/>
          </p:cNvCxnSpPr>
          <p:nvPr/>
        </p:nvCxnSpPr>
        <p:spPr>
          <a:xfrm flipV="1">
            <a:off x="2834586" y="3660513"/>
            <a:ext cx="1038638" cy="1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6" idx="3"/>
            <a:endCxn id="6" idx="1"/>
          </p:cNvCxnSpPr>
          <p:nvPr/>
        </p:nvCxnSpPr>
        <p:spPr>
          <a:xfrm flipV="1">
            <a:off x="4922818" y="3636972"/>
            <a:ext cx="1110646" cy="2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58027" y="3758178"/>
            <a:ext cx="9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10022" y="3725912"/>
            <a:ext cx="9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48838" y="3660513"/>
            <a:ext cx="9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59426" y="3582768"/>
            <a:ext cx="9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62111" y="3286725"/>
            <a:ext cx="180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4" idx="3"/>
            <a:endCxn id="48" idx="1"/>
          </p:cNvCxnSpPr>
          <p:nvPr/>
        </p:nvCxnSpPr>
        <p:spPr>
          <a:xfrm flipV="1">
            <a:off x="4922818" y="1722336"/>
            <a:ext cx="1987667" cy="7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54053" y="1397299"/>
            <a:ext cx="1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01339" y="1353004"/>
            <a:ext cx="1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17270" y="1605136"/>
            <a:ext cx="192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59024" y="3081155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5214" y="4869160"/>
            <a:ext cx="7378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IBGP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neighbor </a:t>
            </a:r>
            <a:r>
              <a:rPr lang="ko-KR" altLang="en-US" dirty="0" smtClean="0"/>
              <a:t>관계는 </a:t>
            </a:r>
            <a:r>
              <a:rPr lang="en-US" altLang="ko-KR" dirty="0" smtClean="0"/>
              <a:t>full-mesh </a:t>
            </a:r>
            <a:r>
              <a:rPr lang="ko-KR" altLang="en-US" dirty="0" smtClean="0"/>
              <a:t>연결이다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AS-PATH : </a:t>
            </a:r>
            <a:r>
              <a:rPr lang="ko-KR" altLang="en-US" dirty="0" smtClean="0"/>
              <a:t>짧은 라인 좋아함</a:t>
            </a:r>
            <a:r>
              <a:rPr lang="en-US" altLang="ko-KR" dirty="0" smtClean="0"/>
              <a:t>, MED(metric : </a:t>
            </a:r>
            <a:r>
              <a:rPr lang="ko-KR" altLang="en-US" dirty="0" smtClean="0"/>
              <a:t>낮은 쪽을 좋아함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BGP</a:t>
            </a:r>
            <a:r>
              <a:rPr lang="ko-KR" altLang="en-US" dirty="0" smtClean="0"/>
              <a:t>는 자신이 속한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에서 다른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로 나갔다가 다시 자신의 </a:t>
            </a:r>
            <a:r>
              <a:rPr lang="en-US" altLang="ko-KR" dirty="0" smtClean="0"/>
              <a:t>AS</a:t>
            </a:r>
            <a:r>
              <a:rPr lang="ko-KR" altLang="en-US" dirty="0" smtClean="0"/>
              <a:t>로 들어오는 </a:t>
            </a:r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경로는 인정하지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BGP</a:t>
            </a:r>
            <a:r>
              <a:rPr lang="ko-KR" altLang="en-US" dirty="0" smtClean="0"/>
              <a:t>에서 경로 변경 시 사용하는 </a:t>
            </a:r>
            <a:r>
              <a:rPr lang="en-US" altLang="ko-KR" dirty="0" smtClean="0"/>
              <a:t>route-map</a:t>
            </a:r>
            <a:r>
              <a:rPr lang="ko-KR" altLang="en-US" dirty="0" smtClean="0"/>
              <a:t>은 마지막에 </a:t>
            </a:r>
            <a:r>
              <a:rPr lang="en-US" altLang="ko-KR" dirty="0" smtClean="0"/>
              <a:t>permit xx</a:t>
            </a:r>
            <a:r>
              <a:rPr lang="ko-KR" altLang="en-US" dirty="0" smtClean="0"/>
              <a:t>를 추가로 </a:t>
            </a:r>
            <a:r>
              <a:rPr lang="ko-KR" altLang="en-US" dirty="0" err="1" smtClean="0"/>
              <a:t>줘야함</a:t>
            </a:r>
            <a:r>
              <a:rPr lang="en-US" altLang="ko-KR" dirty="0" smtClean="0"/>
              <a:t>(Deny any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92299" y="4029845"/>
            <a:ext cx="214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210.105.106.1/32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0545" y="4101057"/>
            <a:ext cx="1805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987824" y="3672916"/>
            <a:ext cx="525360" cy="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4625" y="11663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</a:t>
            </a:r>
          </a:p>
          <a:p>
            <a:r>
              <a:rPr lang="en-US" altLang="ko-KR" dirty="0" smtClean="0"/>
              <a:t>Access-list : 10</a:t>
            </a:r>
            <a:r>
              <a:rPr lang="ko-KR" altLang="en-US" dirty="0" smtClean="0"/>
              <a:t>단위  </a:t>
            </a:r>
            <a:r>
              <a:rPr lang="en-US" altLang="ko-KR" dirty="0" smtClean="0"/>
              <a:t>Prefix-list : 5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Route-map : 10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542" y="332656"/>
            <a:ext cx="6752148" cy="5297888"/>
            <a:chOff x="-150240" y="363360"/>
            <a:chExt cx="6752148" cy="5297888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5298066" cy="2835532"/>
              <a:chOff x="1763688" y="1125656"/>
              <a:chExt cx="5298066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07542" y="1850488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41343" y="2780801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50240" y="363360"/>
              <a:ext cx="4061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20201123 Static route(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관리거리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537325" y="255221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0 210.105.63.1/21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504" y="2789174"/>
            <a:ext cx="220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0 210.105.102.200/28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317111" y="3163762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0639" y="3360462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2739384"/>
            <a:ext cx="2095301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37325" y="2607869"/>
            <a:ext cx="1852842" cy="78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0603" y="2924914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63210" y="2180453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05027" y="2079406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5663" y="3112340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239163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210.105.102.200 &lt;-&gt;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210.105.63.1</a:t>
            </a:r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1   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R3</a:t>
            </a:r>
            <a:endParaRPr lang="en-US" altLang="ko-KR" dirty="0" smtClean="0"/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2   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R3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5" idx="3"/>
            <a:endCxn id="6" idx="1"/>
          </p:cNvCxnSpPr>
          <p:nvPr/>
        </p:nvCxnSpPr>
        <p:spPr>
          <a:xfrm flipV="1">
            <a:off x="2746785" y="3711823"/>
            <a:ext cx="3198878" cy="3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0603" y="3711823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01112" y="364869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2928" y="3388657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229200"/>
            <a:ext cx="8784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route 210.105.104.1 255.255.255.255 192.168.1.10    &lt;= 210.105.104.1/32</a:t>
            </a:r>
            <a:r>
              <a:rPr lang="ko-KR" altLang="en-US" sz="1400" dirty="0" smtClean="0"/>
              <a:t>로 가는 경로의 </a:t>
            </a:r>
            <a:r>
              <a:rPr lang="ko-KR" altLang="en-US" sz="1400" dirty="0" err="1" smtClean="0"/>
              <a:t>관리거리가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</a:p>
          <a:p>
            <a:r>
              <a:rPr lang="en-US" altLang="ko-KR" sz="1400" dirty="0" err="1"/>
              <a:t>Conf</a:t>
            </a:r>
            <a:r>
              <a:rPr lang="en-US" altLang="ko-KR" sz="1400" dirty="0"/>
              <a:t>)#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route 210.105.104.1 255.255.255.255 </a:t>
            </a:r>
            <a:r>
              <a:rPr lang="en-US" altLang="ko-KR" sz="1400" dirty="0" smtClean="0"/>
              <a:t>192.168.1.2 10  &lt;= </a:t>
            </a:r>
            <a:r>
              <a:rPr lang="en-US" altLang="ko-KR" sz="1400" dirty="0"/>
              <a:t>210.105.104.1/32</a:t>
            </a:r>
            <a:r>
              <a:rPr lang="ko-KR" altLang="en-US" sz="1400" dirty="0"/>
              <a:t>로 가는 경로의 </a:t>
            </a:r>
            <a:r>
              <a:rPr lang="ko-KR" altLang="en-US" sz="1400" dirty="0" err="1"/>
              <a:t>관리거리가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10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관리거리를</a:t>
            </a:r>
            <a:r>
              <a:rPr lang="ko-KR" altLang="en-US" sz="1400" dirty="0" smtClean="0"/>
              <a:t> 통해서 경로를 조정할 때는 동일한 목적지 네트워크 대역</a:t>
            </a:r>
            <a:r>
              <a:rPr lang="en-US" altLang="ko-KR" sz="1400" dirty="0" smtClean="0"/>
              <a:t>(Prefix</a:t>
            </a:r>
            <a:r>
              <a:rPr lang="ko-KR" altLang="en-US" sz="1400" dirty="0" smtClean="0"/>
              <a:t>크기까지 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대해서 동작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-1908720" y="187555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Lo 0 210.105.102.192/28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63" y="1264730"/>
            <a:ext cx="614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route 210.105.102.192 255.255.255.240 192.168.1.9</a:t>
            </a:r>
          </a:p>
          <a:p>
            <a:r>
              <a:rPr lang="en-US" altLang="ko-KR" dirty="0" err="1"/>
              <a:t>ip</a:t>
            </a:r>
            <a:r>
              <a:rPr lang="en-US" altLang="ko-KR" dirty="0"/>
              <a:t> route 210.105.102.192 255.255.255.240 </a:t>
            </a:r>
            <a:r>
              <a:rPr lang="en-US" altLang="ko-KR" dirty="0" smtClean="0"/>
              <a:t>192.168.1.5 10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36296" y="355431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R3</a:t>
            </a:r>
            <a:r>
              <a:rPr lang="en-US" altLang="ko-KR" dirty="0" smtClean="0"/>
              <a:t> Lo 0 210.105.56.0/21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2862281" y="901329"/>
            <a:ext cx="614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route 210.105.56.0 255.255.248.0 192.168.1.10</a:t>
            </a:r>
          </a:p>
          <a:p>
            <a:r>
              <a:rPr lang="en-US" altLang="ko-KR" dirty="0" err="1"/>
              <a:t>ip</a:t>
            </a:r>
            <a:r>
              <a:rPr lang="en-US" altLang="ko-KR" dirty="0"/>
              <a:t> route </a:t>
            </a:r>
            <a:r>
              <a:rPr lang="en-US" altLang="ko-KR" dirty="0" smtClean="0"/>
              <a:t>210.105.56.0 255.255.248.0 192.168.1.2 10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67200" y="332656"/>
            <a:ext cx="614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route 210.105.102.192 255.255.255.240 192.168.1.1</a:t>
            </a:r>
          </a:p>
          <a:p>
            <a:r>
              <a:rPr lang="en-US" altLang="ko-KR" dirty="0" err="1"/>
              <a:t>ip</a:t>
            </a:r>
            <a:r>
              <a:rPr lang="en-US" altLang="ko-KR" dirty="0"/>
              <a:t> route </a:t>
            </a:r>
            <a:r>
              <a:rPr lang="en-US" altLang="ko-KR" dirty="0" smtClean="0"/>
              <a:t>210.105.56.0 255.255.248.0 192.168.1.6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99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541" y="332656"/>
            <a:ext cx="7260358" cy="5297888"/>
            <a:chOff x="-150241" y="363360"/>
            <a:chExt cx="7260358" cy="5297888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6392708" cy="2835532"/>
              <a:chOff x="1763688" y="1125656"/>
              <a:chExt cx="6392708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98862" y="1822886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41343" y="2780801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50241" y="363360"/>
              <a:ext cx="5116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20201105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Aggregate-address(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축약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537325" y="255221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2268" y="2587237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96104" y="110327"/>
            <a:ext cx="1965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0 210.105.103.1/32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1 210.105.103.2/32</a:t>
            </a:r>
            <a:endParaRPr lang="ko-KR" altLang="en-US" dirty="0"/>
          </a:p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2 210.105.103.3/32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17271" y="3330817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48644" y="319854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 rot="2379247">
            <a:off x="1557170" y="2887442"/>
            <a:ext cx="1434966" cy="2008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8443384">
            <a:off x="5792089" y="2783219"/>
            <a:ext cx="1434966" cy="1922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13932" y="1492765"/>
            <a:ext cx="2031859" cy="752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381562" y="4026365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0448" y="4001427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30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32365" y="1437870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20</a:t>
            </a:r>
          </a:p>
        </p:txBody>
      </p:sp>
      <p:cxnSp>
        <p:nvCxnSpPr>
          <p:cNvPr id="11" name="직선 연결선 10"/>
          <p:cNvCxnSpPr>
            <a:stCxn id="5" idx="3"/>
          </p:cNvCxnSpPr>
          <p:nvPr/>
        </p:nvCxnSpPr>
        <p:spPr>
          <a:xfrm>
            <a:off x="2746785" y="3747766"/>
            <a:ext cx="3152858" cy="4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69880" y="374776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06916" y="381323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10867" y="37493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947" y="4826675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Aggregate-address =&gt; </a:t>
            </a:r>
            <a:r>
              <a:rPr lang="ko-KR" altLang="en-US" dirty="0" smtClean="0"/>
              <a:t>축약 전 네트워크 대역들과 축약된 네트워크 대역이 같이 광고 나감</a:t>
            </a:r>
            <a:endParaRPr lang="en-US" altLang="ko-KR" dirty="0" smtClean="0"/>
          </a:p>
          <a:p>
            <a:r>
              <a:rPr lang="en-US" altLang="ko-KR" dirty="0" smtClean="0"/>
              <a:t>Aggregate-address + summary-only =&gt; </a:t>
            </a:r>
            <a:r>
              <a:rPr lang="ko-KR" altLang="en-US" dirty="0" smtClean="0"/>
              <a:t>축약된 네트워크 대역만 광고 나감</a:t>
            </a:r>
            <a:endParaRPr lang="en-US" altLang="ko-KR" dirty="0" smtClean="0"/>
          </a:p>
          <a:p>
            <a:r>
              <a:rPr lang="en-US" altLang="ko-KR" dirty="0" smtClean="0"/>
              <a:t>Aggregate-address + suppress-map =&gt; </a:t>
            </a:r>
            <a:r>
              <a:rPr lang="ko-KR" altLang="en-US" dirty="0" smtClean="0"/>
              <a:t>축약된 네트워크 대역과 </a:t>
            </a:r>
            <a:r>
              <a:rPr lang="en-US" altLang="ko-KR" dirty="0" smtClean="0"/>
              <a:t>access-list</a:t>
            </a:r>
            <a:r>
              <a:rPr lang="ko-KR" altLang="en-US" dirty="0" smtClean="0"/>
              <a:t>에 적용 안된 축약 전 네트워크 대역들이 광고 나감</a:t>
            </a:r>
            <a:endParaRPr lang="en-US" altLang="ko-KR" dirty="0" smtClean="0"/>
          </a:p>
          <a:p>
            <a:r>
              <a:rPr lang="en-US" altLang="ko-KR" dirty="0" smtClean="0"/>
              <a:t>Aggregate-address + neighbor </a:t>
            </a:r>
            <a:r>
              <a:rPr lang="en-US" altLang="ko-KR" dirty="0" err="1" smtClean="0"/>
              <a:t>x.x.x.x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unsuppress</a:t>
            </a:r>
            <a:r>
              <a:rPr lang="en-US" altLang="ko-KR" dirty="0" smtClean="0"/>
              <a:t>-map xxx=&gt; </a:t>
            </a:r>
            <a:r>
              <a:rPr lang="ko-KR" altLang="en-US" dirty="0" smtClean="0"/>
              <a:t>축약된 네트워크 대역과 </a:t>
            </a:r>
            <a:r>
              <a:rPr lang="en-US" altLang="ko-KR" dirty="0" smtClean="0"/>
              <a:t>access-list</a:t>
            </a:r>
            <a:r>
              <a:rPr lang="ko-KR" altLang="en-US" dirty="0" smtClean="0"/>
              <a:t>에 규정된 네트워크 대역이 광고</a:t>
            </a:r>
            <a:r>
              <a:rPr lang="en-US" altLang="ko-KR" dirty="0" smtClean="0"/>
              <a:t>(neighbor </a:t>
            </a:r>
            <a:r>
              <a:rPr lang="ko-KR" altLang="en-US" dirty="0" smtClean="0"/>
              <a:t>방향으로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2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541" y="332656"/>
            <a:ext cx="7260358" cy="6492570"/>
            <a:chOff x="-150241" y="363360"/>
            <a:chExt cx="7260358" cy="6492570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09032"/>
              <a:ext cx="6392708" cy="5646898"/>
              <a:chOff x="1763688" y="1125656"/>
              <a:chExt cx="6392708" cy="5646898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933471" y="1665822"/>
                <a:ext cx="99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98862" y="1822886"/>
                <a:ext cx="88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41006" y="2211400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42867" y="281156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81940" y="6403222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R6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50241" y="363360"/>
              <a:ext cx="5116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20201105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Aggregate-address(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축약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995256" y="3465874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66975" y="1875557"/>
            <a:ext cx="1635443" cy="15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1024" y="3536240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96104" y="110327"/>
            <a:ext cx="1965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0 210.105.103.1/32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1 210.105.103.2/32</a:t>
            </a:r>
            <a:endParaRPr lang="ko-KR" altLang="en-US" dirty="0"/>
          </a:p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2 210.105.103.3/32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17271" y="3330817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48644" y="319854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91011" y="209670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 rot="2379247">
            <a:off x="1681561" y="2932292"/>
            <a:ext cx="1434966" cy="16186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8443384">
            <a:off x="5787664" y="2950889"/>
            <a:ext cx="1434966" cy="14516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13932" y="1492765"/>
            <a:ext cx="2031859" cy="752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0187" y="3261063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86881" y="3932432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30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32365" y="1437870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20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746785" y="3645024"/>
            <a:ext cx="3152858" cy="4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69880" y="374776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06916" y="381323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66697" y="3313574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3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74710" y="5122709"/>
            <a:ext cx="1049594" cy="53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012528" y="4942343"/>
            <a:ext cx="1049594" cy="53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53461" y="6021288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/>
          <p:nvPr/>
        </p:nvCxnSpPr>
        <p:spPr>
          <a:xfrm>
            <a:off x="2294135" y="4026365"/>
            <a:ext cx="45617" cy="118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36" idx="0"/>
          </p:cNvCxnSpPr>
          <p:nvPr/>
        </p:nvCxnSpPr>
        <p:spPr>
          <a:xfrm>
            <a:off x="6470460" y="3977917"/>
            <a:ext cx="66865" cy="96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5" idx="3"/>
          </p:cNvCxnSpPr>
          <p:nvPr/>
        </p:nvCxnSpPr>
        <p:spPr>
          <a:xfrm flipV="1">
            <a:off x="2924304" y="5301208"/>
            <a:ext cx="3231872" cy="8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01167" y="5630544"/>
            <a:ext cx="1510793" cy="53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191011" y="5474531"/>
            <a:ext cx="1187821" cy="69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01848" y="4839105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16596" y="3977917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66860" y="510444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270225" y="5630544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54011" y="609855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21383" y="6102716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45820" y="5450585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111810" y="4942343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79105" y="4654439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84921" y="3932432"/>
            <a:ext cx="10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08225" y="4341634"/>
            <a:ext cx="199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84920" y="4246748"/>
            <a:ext cx="202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96599" y="4955016"/>
            <a:ext cx="16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70225" y="5814302"/>
            <a:ext cx="196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84059" y="5676710"/>
            <a:ext cx="207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04879" y="548151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0 210.105.107.1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95257" y="4885271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0 210.105.106.1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8678" y="4570752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84497" y="5481515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01024" y="2966145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R3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63868" y="5474531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87286" y="3813238"/>
            <a:ext cx="7589170" cy="3011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743453" y="4508147"/>
            <a:ext cx="15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527332" y="750154"/>
            <a:ext cx="5054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Loopbakc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대역들 축약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전부 </a:t>
            </a:r>
            <a:r>
              <a:rPr lang="en-US" altLang="ko-KR" dirty="0" smtClean="0"/>
              <a:t>suppress)</a:t>
            </a:r>
          </a:p>
          <a:p>
            <a:r>
              <a:rPr lang="en-US" altLang="ko-KR" dirty="0" smtClean="0"/>
              <a:t>103.1, 103.2 </a:t>
            </a:r>
            <a:r>
              <a:rPr lang="en-US" altLang="ko-KR" dirty="0" err="1" smtClean="0"/>
              <a:t>unsuppress</a:t>
            </a:r>
            <a:r>
              <a:rPr lang="en-US" altLang="ko-KR" dirty="0" smtClean="0"/>
              <a:t>-map </a:t>
            </a:r>
            <a:r>
              <a:rPr lang="ko-KR" altLang="en-US" dirty="0" smtClean="0"/>
              <a:t>이용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210.105.107.1 -&gt; 210.105.103.1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r>
              <a:rPr lang="en-US" altLang="ko-KR" dirty="0" err="1" smtClean="0"/>
              <a:t>R6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210.105.107.1 -&gt; </a:t>
            </a:r>
            <a:r>
              <a:rPr lang="en-US" altLang="ko-KR" dirty="0" smtClean="0"/>
              <a:t>210.105.103.2 </a:t>
            </a:r>
            <a:r>
              <a:rPr lang="ko-KR" altLang="en-US" dirty="0"/>
              <a:t>경로</a:t>
            </a:r>
            <a:endParaRPr lang="en-US" altLang="ko-KR" dirty="0"/>
          </a:p>
          <a:p>
            <a:r>
              <a:rPr lang="en-US" altLang="ko-KR" dirty="0" err="1"/>
              <a:t>R6</a:t>
            </a:r>
            <a:r>
              <a:rPr lang="en-US" altLang="ko-KR" dirty="0"/>
              <a:t>-&gt;</a:t>
            </a:r>
            <a:r>
              <a:rPr lang="en-US" altLang="ko-KR" dirty="0" err="1" smtClean="0"/>
              <a:t>R5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/>
              <a:t>R2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30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502268" y="71181"/>
            <a:ext cx="9191275" cy="6901061"/>
            <a:chOff x="502268" y="332656"/>
            <a:chExt cx="9191275" cy="6901061"/>
          </a:xfrm>
        </p:grpSpPr>
        <p:grpSp>
          <p:nvGrpSpPr>
            <p:cNvPr id="9" name="그룹 8"/>
            <p:cNvGrpSpPr/>
            <p:nvPr/>
          </p:nvGrpSpPr>
          <p:grpSpPr>
            <a:xfrm>
              <a:off x="829542" y="332656"/>
              <a:ext cx="6752148" cy="5297888"/>
              <a:chOff x="-150240" y="363360"/>
              <a:chExt cx="6752148" cy="5297888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-19582" y="1209032"/>
                <a:ext cx="6559854" cy="3647613"/>
                <a:chOff x="1026697" y="1125656"/>
                <a:chExt cx="6559854" cy="3647613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2288485" y="2211399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280533" y="4126938"/>
                  <a:ext cx="18332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192.168.1.12/30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6697" y="4334862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61754" y="3416598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R4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-150240" y="363360"/>
                <a:ext cx="348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20201023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BGP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multihop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537325" y="2552215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0 210.105.105.1</a:t>
              </a:r>
              <a:endParaRPr lang="ko-KR" altLang="en-US" dirty="0"/>
            </a:p>
          </p:txBody>
        </p:sp>
        <p:pic>
          <p:nvPicPr>
            <p:cNvPr id="4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120810" y="479715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780367" y="4531058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직선 연결선 6"/>
            <p:cNvCxnSpPr>
              <a:stCxn id="46" idx="0"/>
            </p:cNvCxnSpPr>
            <p:nvPr/>
          </p:nvCxnSpPr>
          <p:spPr>
            <a:xfrm flipV="1">
              <a:off x="1645607" y="3977917"/>
              <a:ext cx="334105" cy="81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3977917"/>
              <a:ext cx="360040" cy="553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418293" y="5063246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0 210.105.106.1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3872" y="5387057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20810" y="3383212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63096" y="4681725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R5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2268" y="2587237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0 210.105.103.1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05027" y="976205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0 210.105.104.1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88224" y="3884727"/>
              <a:ext cx="850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15024" y="4202868"/>
              <a:ext cx="91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5586" y="4572200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22597" y="3821276"/>
              <a:ext cx="87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78909" y="3146151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8082" y="1877304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2520" y="1772320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04319" y="3099938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24310" y="4195300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05027" y="2166205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 rot="2379247">
              <a:off x="1694397" y="2936920"/>
              <a:ext cx="1434966" cy="15783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8443384">
              <a:off x="5784720" y="2828038"/>
              <a:ext cx="1434966" cy="15251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05122" y="4531058"/>
              <a:ext cx="1589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BGP</a:t>
              </a:r>
              <a:r>
                <a:rPr lang="en-US" altLang="ko-KR" dirty="0" smtClean="0"/>
                <a:t> 10</a:t>
              </a:r>
            </a:p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2268" y="2587237"/>
              <a:ext cx="1590966" cy="7280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09681" y="2576534"/>
              <a:ext cx="1590966" cy="7280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0169" y="2572835"/>
              <a:ext cx="178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multihop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2040680" y="1609464"/>
              <a:ext cx="1027402" cy="654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1907704" y="1547660"/>
              <a:ext cx="1132006" cy="71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55508" y="1622536"/>
              <a:ext cx="118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static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6037104" y="1700808"/>
              <a:ext cx="794809" cy="5632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6130644" y="1609464"/>
              <a:ext cx="916609" cy="637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521688" y="1535610"/>
              <a:ext cx="118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static</a:t>
              </a:r>
              <a:endParaRPr lang="ko-KR" altLang="en-US" dirty="0"/>
            </a:p>
          </p:txBody>
        </p:sp>
        <p:cxnSp>
          <p:nvCxnSpPr>
            <p:cNvPr id="53" name="직선 연결선 52"/>
            <p:cNvCxnSpPr>
              <a:stCxn id="48" idx="2"/>
            </p:cNvCxnSpPr>
            <p:nvPr/>
          </p:nvCxnSpPr>
          <p:spPr>
            <a:xfrm>
              <a:off x="7305164" y="5063246"/>
              <a:ext cx="0" cy="165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092280" y="5229200"/>
              <a:ext cx="346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274645" y="5016357"/>
              <a:ext cx="241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/0 192.168.2.1/24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979712" y="5229200"/>
              <a:ext cx="19069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2105542" y="5387282"/>
              <a:ext cx="116446" cy="129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163765" y="5146223"/>
              <a:ext cx="234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/0 192.168.2.1/24</a:t>
              </a:r>
              <a:endParaRPr lang="ko-KR" altLang="en-US" dirty="0"/>
            </a:p>
          </p:txBody>
        </p:sp>
        <p:cxnSp>
          <p:nvCxnSpPr>
            <p:cNvPr id="88" name="직선 연결선 87"/>
            <p:cNvCxnSpPr>
              <a:stCxn id="5" idx="3"/>
              <a:endCxn id="6" idx="1"/>
            </p:cNvCxnSpPr>
            <p:nvPr/>
          </p:nvCxnSpPr>
          <p:spPr>
            <a:xfrm flipV="1">
              <a:off x="2746785" y="3711823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690784" y="3807845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18377" y="3700061"/>
              <a:ext cx="103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51070" y="3367529"/>
              <a:ext cx="1833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192.168.1.16/30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1560" y="6033388"/>
              <a:ext cx="82809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en-US" altLang="ko-KR" dirty="0" err="1" smtClean="0"/>
                <a:t>R1</a:t>
              </a:r>
              <a:r>
                <a:rPr lang="en-US" altLang="ko-KR" dirty="0" smtClean="0"/>
                <a:t> 192.168.2.1 -&gt; 210.105.106.1 </a:t>
              </a:r>
              <a:r>
                <a:rPr lang="en-US" altLang="ko-KR" dirty="0" err="1" smtClean="0"/>
                <a:t>icmp</a:t>
              </a:r>
              <a:r>
                <a:rPr lang="en-US" altLang="ko-KR" dirty="0" smtClean="0"/>
                <a:t> ,telnet </a:t>
              </a:r>
              <a:r>
                <a:rPr lang="ko-KR" altLang="en-US" dirty="0" smtClean="0"/>
                <a:t>접속 시 </a:t>
              </a:r>
              <a:r>
                <a:rPr lang="en-US" altLang="ko-KR" dirty="0" smtClean="0"/>
                <a:t>210.105.102.1</a:t>
              </a:r>
              <a:r>
                <a:rPr lang="ko-KR" altLang="en-US" dirty="0" smtClean="0"/>
                <a:t>로 </a:t>
              </a:r>
              <a:r>
                <a:rPr lang="en-US" altLang="ko-KR" dirty="0" smtClean="0"/>
                <a:t>NAT</a:t>
              </a:r>
            </a:p>
            <a:p>
              <a:r>
                <a:rPr lang="en-US" altLang="ko-KR" dirty="0" smtClean="0"/>
                <a:t>2. </a:t>
              </a:r>
              <a:r>
                <a:rPr lang="en-US" altLang="ko-KR" dirty="0" err="1" smtClean="0"/>
                <a:t>R1</a:t>
              </a:r>
              <a:r>
                <a:rPr lang="ko-KR" altLang="en-US" dirty="0" smtClean="0"/>
                <a:t>에서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번 조건 </a:t>
              </a:r>
              <a:r>
                <a:rPr lang="en-US" altLang="ko-KR" dirty="0" err="1" smtClean="0"/>
                <a:t>RACL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적용</a:t>
              </a:r>
              <a:endParaRPr lang="en-US" altLang="ko-KR" dirty="0" smtClean="0"/>
            </a:p>
            <a:p>
              <a:r>
                <a:rPr lang="en-US" altLang="ko-KR" dirty="0" smtClean="0"/>
                <a:t>3. </a:t>
              </a:r>
              <a:r>
                <a:rPr lang="en-US" altLang="ko-KR" dirty="0" err="1" smtClean="0"/>
                <a:t>BGP</a:t>
              </a:r>
              <a:r>
                <a:rPr lang="en-US" altLang="ko-KR" dirty="0" smtClean="0"/>
                <a:t> as-path </a:t>
              </a:r>
              <a:r>
                <a:rPr lang="ko-KR" altLang="en-US" dirty="0" smtClean="0"/>
                <a:t>경로 </a:t>
              </a:r>
              <a:r>
                <a:rPr lang="en-US" altLang="ko-KR" dirty="0" err="1" smtClean="0"/>
                <a:t>R2</a:t>
              </a:r>
              <a:r>
                <a:rPr lang="ko-KR" altLang="en-US" dirty="0" smtClean="0"/>
                <a:t>의 </a:t>
              </a:r>
              <a:r>
                <a:rPr lang="en-US" altLang="ko-KR" dirty="0" err="1" smtClean="0"/>
                <a:t>bgp</a:t>
              </a:r>
              <a:r>
                <a:rPr lang="en-US" altLang="ko-KR" dirty="0" smtClean="0"/>
                <a:t> table</a:t>
              </a:r>
              <a:r>
                <a:rPr lang="ko-KR" altLang="en-US" dirty="0" smtClean="0"/>
                <a:t>에 </a:t>
              </a:r>
              <a:r>
                <a:rPr lang="en-US" altLang="ko-KR" dirty="0" smtClean="0"/>
                <a:t>AS 20</a:t>
              </a:r>
              <a:r>
                <a:rPr lang="ko-KR" altLang="en-US" dirty="0" smtClean="0"/>
                <a:t>을 경유하는 정보 차단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95" name="타원 94"/>
          <p:cNvSpPr/>
          <p:nvPr/>
        </p:nvSpPr>
        <p:spPr>
          <a:xfrm rot="19507906">
            <a:off x="6515756" y="2839891"/>
            <a:ext cx="1112523" cy="2709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751569" y="3623252"/>
            <a:ext cx="10834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 flipV="1">
            <a:off x="3720973" y="3744467"/>
            <a:ext cx="1114044" cy="7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37916" y="3807918"/>
            <a:ext cx="178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neighbor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 rot="12107414">
            <a:off x="1253019" y="3069096"/>
            <a:ext cx="1112523" cy="2613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968754" y="3601161"/>
            <a:ext cx="158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30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200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 rot="8443384">
            <a:off x="3655091" y="648315"/>
            <a:ext cx="1434966" cy="1525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189578" y="737751"/>
            <a:ext cx="158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0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569880" y="1985161"/>
            <a:ext cx="1287551" cy="10841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4671728" y="1922082"/>
            <a:ext cx="1376838" cy="128571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89825" y="2395640"/>
            <a:ext cx="178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multihop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9311" y="548786"/>
            <a:ext cx="8797313" cy="6003567"/>
            <a:chOff x="160189" y="764704"/>
            <a:chExt cx="8797313" cy="6003567"/>
          </a:xfrm>
        </p:grpSpPr>
        <p:grpSp>
          <p:nvGrpSpPr>
            <p:cNvPr id="9" name="그룹 8"/>
            <p:cNvGrpSpPr/>
            <p:nvPr/>
          </p:nvGrpSpPr>
          <p:grpSpPr>
            <a:xfrm>
              <a:off x="1087286" y="1000072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47543" y="1209032"/>
                <a:ext cx="6292729" cy="2835532"/>
                <a:chOff x="1293822" y="1125656"/>
                <a:chExt cx="6292729" cy="283553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732749" y="1904314"/>
                  <a:ext cx="860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285553" y="1904314"/>
                  <a:ext cx="884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012160" y="3047266"/>
                  <a:ext cx="905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59732" y="2492896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area 0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569047" y="2428364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3822" y="348170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61754" y="3416598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825238" y="3187785"/>
                  <a:ext cx="10344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45601" y="287504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087286" y="900070"/>
              <a:ext cx="7517161" cy="4473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2843" y="764704"/>
              <a:ext cx="2245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0 210.105.103.1/32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189" y="2659967"/>
              <a:ext cx="19902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0 210.105.102.1/32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1241" y="2905341"/>
              <a:ext cx="21062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0 210.105.104.1/32</a:t>
              </a:r>
            </a:p>
            <a:p>
              <a:endParaRPr lang="en-US" altLang="ko-KR" dirty="0" smtClean="0"/>
            </a:p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13" name="직선 연결선 12"/>
            <p:cNvCxnSpPr>
              <a:stCxn id="5" idx="3"/>
              <a:endCxn id="6" idx="1"/>
            </p:cNvCxnSpPr>
            <p:nvPr/>
          </p:nvCxnSpPr>
          <p:spPr>
            <a:xfrm flipV="1">
              <a:off x="2746785" y="3711823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32531" y="3436359"/>
              <a:ext cx="1034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88014" y="3441038"/>
              <a:ext cx="1034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pic>
          <p:nvPicPr>
            <p:cNvPr id="5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45294" y="4578385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직선 연결선 46"/>
            <p:cNvCxnSpPr>
              <a:endCxn id="52" idx="1"/>
            </p:cNvCxnSpPr>
            <p:nvPr/>
          </p:nvCxnSpPr>
          <p:spPr>
            <a:xfrm>
              <a:off x="2417271" y="3999084"/>
              <a:ext cx="1428023" cy="84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4894888" y="3898019"/>
              <a:ext cx="1132495" cy="808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319421" y="3729794"/>
              <a:ext cx="1034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42288" y="3781308"/>
              <a:ext cx="1034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83467" y="5013511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25452" y="4383192"/>
              <a:ext cx="2002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192.168.1.16/30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3164" y="4198526"/>
              <a:ext cx="1844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192.168.1.12/30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56456" y="3406628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65739" y="4644612"/>
              <a:ext cx="21062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0 210.105.105.1/32</a:t>
              </a:r>
            </a:p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4168" y="5567942"/>
              <a:ext cx="85756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20201211 </a:t>
              </a:r>
              <a:r>
                <a:rPr lang="en-US" altLang="ko-KR" dirty="0" err="1" smtClean="0"/>
                <a:t>PBR</a:t>
              </a:r>
              <a:r>
                <a:rPr lang="en-US" altLang="ko-KR" dirty="0" smtClean="0"/>
                <a:t>(Policy based routing)=&gt;</a:t>
              </a:r>
              <a:r>
                <a:rPr lang="ko-KR" altLang="en-US" dirty="0" err="1" smtClean="0"/>
                <a:t>라우팅</a:t>
              </a:r>
              <a:r>
                <a:rPr lang="ko-KR" altLang="en-US" dirty="0" smtClean="0"/>
                <a:t> 테이블의 경로를 무시하고 </a:t>
              </a:r>
              <a:r>
                <a:rPr lang="en-US" altLang="ko-KR" dirty="0" err="1" smtClean="0"/>
                <a:t>PBR</a:t>
              </a:r>
              <a:endParaRPr lang="en-US" altLang="ko-KR" dirty="0" smtClean="0"/>
            </a:p>
            <a:p>
              <a:r>
                <a:rPr lang="ko-KR" altLang="en-US" dirty="0" err="1" smtClean="0"/>
                <a:t>세팅에</a:t>
              </a:r>
              <a:r>
                <a:rPr lang="ko-KR" altLang="en-US" dirty="0" smtClean="0"/>
                <a:t> 기반해서 경로를 결정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Access-list</a:t>
              </a:r>
              <a:r>
                <a:rPr lang="ko-KR" altLang="en-US" dirty="0" smtClean="0"/>
                <a:t>에 규정된 </a:t>
              </a:r>
              <a:r>
                <a:rPr lang="ko-KR" altLang="en-US" dirty="0" err="1" smtClean="0"/>
                <a:t>트래픽이</a:t>
              </a:r>
              <a:r>
                <a:rPr lang="ko-KR" altLang="en-US" dirty="0" smtClean="0"/>
                <a:t> 발생했을 때 동작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2772816" y="63314"/>
            <a:ext cx="2520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Access-list</a:t>
            </a:r>
            <a:r>
              <a:rPr lang="ko-KR" altLang="en-US" dirty="0" smtClean="0"/>
              <a:t>에서 규정된</a:t>
            </a:r>
            <a:endParaRPr lang="en-US" altLang="ko-KR" dirty="0" smtClean="0"/>
          </a:p>
          <a:p>
            <a:r>
              <a:rPr lang="ko-KR" altLang="en-US" dirty="0" smtClean="0"/>
              <a:t>내용에서 출발지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외부에서 들어왔을 때만 처리를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기본입장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트래픽이</a:t>
            </a:r>
            <a:r>
              <a:rPr lang="ko-KR" altLang="en-US" dirty="0" smtClean="0"/>
              <a:t> 들어오는 인터페이스에서</a:t>
            </a:r>
            <a:endParaRPr lang="en-US" altLang="ko-KR" dirty="0" smtClean="0"/>
          </a:p>
          <a:p>
            <a:r>
              <a:rPr lang="en-US" altLang="ko-KR" dirty="0" smtClean="0"/>
              <a:t>-if)#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policy route-map xxx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Access-list</a:t>
            </a:r>
            <a:r>
              <a:rPr lang="ko-KR" altLang="en-US" dirty="0" smtClean="0"/>
              <a:t>에서 규정된</a:t>
            </a:r>
            <a:endParaRPr lang="en-US" altLang="ko-KR" dirty="0" smtClean="0"/>
          </a:p>
          <a:p>
            <a:r>
              <a:rPr lang="ko-KR" altLang="en-US" dirty="0" smtClean="0"/>
              <a:t>내용에서 출발지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PBR</a:t>
            </a:r>
            <a:r>
              <a:rPr lang="ko-KR" altLang="en-US" dirty="0" smtClean="0"/>
              <a:t>을 적용할 </a:t>
            </a:r>
            <a:r>
              <a:rPr lang="ko-KR" altLang="en-US" dirty="0" err="1" smtClean="0"/>
              <a:t>라우터에서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Connect</a:t>
            </a:r>
            <a:r>
              <a:rPr lang="ko-KR" altLang="en-US" dirty="0" smtClean="0"/>
              <a:t>로 가지고 있는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경루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local policy route-map XXX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59408" y="354611"/>
            <a:ext cx="5673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210.105.102.1 -&gt; 210.105.104.1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 192.168.1.2</a:t>
            </a:r>
            <a:r>
              <a:rPr lang="ko-KR" altLang="en-US" dirty="0" smtClean="0"/>
              <a:t>로 처리하는 </a:t>
            </a:r>
            <a:r>
              <a:rPr lang="en-US" altLang="ko-KR" dirty="0" err="1" smtClean="0"/>
              <a:t>PBR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210.105.102.1 -&gt;210.105.104.1 telnet  192.168.1.14</a:t>
            </a:r>
            <a:r>
              <a:rPr lang="ko-KR" altLang="en-US" dirty="0" smtClean="0"/>
              <a:t>로 처리하는 </a:t>
            </a:r>
            <a:r>
              <a:rPr lang="en-US" altLang="ko-KR" dirty="0" err="1" smtClean="0"/>
              <a:t>PBR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210.105.102.1 -&gt; 210.105.104.1 telnet</a:t>
            </a:r>
            <a:r>
              <a:rPr lang="ko-KR" altLang="en-US" dirty="0" smtClean="0"/>
              <a:t>만 허용 </a:t>
            </a:r>
            <a:r>
              <a:rPr lang="en-US" altLang="ko-KR" dirty="0" err="1" smtClean="0"/>
              <a:t>R4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/>
              <a:t>210.105.102.1 -&gt; 210.105.104.1 </a:t>
            </a:r>
            <a:r>
              <a:rPr lang="en-US" altLang="ko-KR" dirty="0" err="1" smtClean="0"/>
              <a:t>icmp</a:t>
            </a:r>
            <a:r>
              <a:rPr lang="ko-KR" altLang="en-US" dirty="0" smtClean="0"/>
              <a:t>만 </a:t>
            </a:r>
            <a:r>
              <a:rPr lang="ko-KR" altLang="en-US" dirty="0"/>
              <a:t>허용 </a:t>
            </a:r>
            <a:r>
              <a:rPr lang="en-US" altLang="ko-KR" dirty="0" err="1" smtClean="0"/>
              <a:t>R2</a:t>
            </a:r>
            <a:r>
              <a:rPr lang="ko-KR" altLang="en-US" dirty="0" smtClean="0"/>
              <a:t>에서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78166" y="4233659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00536" y="4417852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6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87286" y="1000072"/>
            <a:ext cx="7014653" cy="4630472"/>
            <a:chOff x="107504" y="1030776"/>
            <a:chExt cx="7014653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17060" y="1209032"/>
              <a:ext cx="6905097" cy="3851195"/>
              <a:chOff x="1263339" y="1125656"/>
              <a:chExt cx="6905097" cy="3851195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32749" y="1904314"/>
                <a:ext cx="860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85553" y="1904314"/>
                <a:ext cx="88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12160" y="3047266"/>
                <a:ext cx="905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area 0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123728" y="3961188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26" name="직선 연결선 25"/>
                <p:cNvCxnSpPr>
                  <a:stCxn id="5" idx="2"/>
                </p:cNvCxnSpPr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1403648" y="3961188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 rot="15855787">
                <a:off x="3874593" y="1364435"/>
                <a:ext cx="369980" cy="259900"/>
                <a:chOff x="2345987" y="3063854"/>
                <a:chExt cx="369980" cy="259900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2715967" y="3063854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345987" y="323725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/>
              <p:cNvGrpSpPr/>
              <p:nvPr/>
            </p:nvGrpSpPr>
            <p:grpSpPr>
              <a:xfrm>
                <a:off x="6388934" y="3925245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6811508" y="3845347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263339" y="4330520"/>
                <a:ext cx="1881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192.168.2.1/24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93880" y="4145476"/>
                <a:ext cx="2074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192.168.4.1/24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25238" y="3187785"/>
                <a:ext cx="1034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45601" y="287504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87287" y="900070"/>
            <a:ext cx="3849052" cy="447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2052" y="699206"/>
            <a:ext cx="224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0 210.105.103.1/32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189" y="2659967"/>
            <a:ext cx="19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0 210.105.102.1/32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24905" y="2222775"/>
            <a:ext cx="2106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0 210.105.104.1/32</a:t>
            </a:r>
          </a:p>
          <a:p>
            <a:r>
              <a:rPr lang="en-US" altLang="ko-KR" dirty="0" smtClean="0"/>
              <a:t>Lo 1 210.105.104.2/32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227325" y="3315308"/>
            <a:ext cx="0" cy="958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252" y="3814418"/>
            <a:ext cx="189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NAT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5" idx="3"/>
            <a:endCxn id="6" idx="1"/>
          </p:cNvCxnSpPr>
          <p:nvPr/>
        </p:nvCxnSpPr>
        <p:spPr>
          <a:xfrm flipV="1">
            <a:off x="2746785" y="3711823"/>
            <a:ext cx="3198878" cy="3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32531" y="3436359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88014" y="3441038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pic>
        <p:nvPicPr>
          <p:cNvPr id="5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45294" y="4578385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직선 연결선 46"/>
          <p:cNvCxnSpPr>
            <a:endCxn id="52" idx="1"/>
          </p:cNvCxnSpPr>
          <p:nvPr/>
        </p:nvCxnSpPr>
        <p:spPr>
          <a:xfrm>
            <a:off x="2417271" y="3999084"/>
            <a:ext cx="1428023" cy="84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894888" y="3898019"/>
            <a:ext cx="1132495" cy="8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52145" y="3781308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90960" y="3923201"/>
            <a:ext cx="10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36338" y="4736945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25452" y="4383192"/>
            <a:ext cx="20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793164" y="4198526"/>
            <a:ext cx="184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56456" y="340662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65739" y="4644612"/>
            <a:ext cx="2106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0 210.105.105.1/32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7584" y="116632"/>
            <a:ext cx="36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20201021 </a:t>
            </a:r>
            <a:r>
              <a:rPr lang="en-US" altLang="ko-KR" dirty="0" err="1" smtClean="0"/>
              <a:t>PBR</a:t>
            </a:r>
            <a:r>
              <a:rPr lang="en-US" altLang="ko-KR" dirty="0" smtClean="0"/>
              <a:t> Track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50272" y="5630544"/>
            <a:ext cx="943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192.168.2.1-&gt;</a:t>
            </a:r>
            <a:r>
              <a:rPr lang="en-US" altLang="ko-KR" dirty="0" err="1" smtClean="0"/>
              <a:t>210.105.104.1PBR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Track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192.168.1.6</a:t>
            </a:r>
            <a:r>
              <a:rPr lang="ko-KR" altLang="en-US" dirty="0" smtClean="0"/>
              <a:t>을 체크 우선권을 가지도록</a:t>
            </a:r>
            <a:endParaRPr lang="en-US" altLang="ko-KR" dirty="0" smtClean="0"/>
          </a:p>
          <a:p>
            <a:r>
              <a:rPr lang="en-US" altLang="ko-KR" dirty="0" err="1"/>
              <a:t>R1</a:t>
            </a:r>
            <a:r>
              <a:rPr lang="ko-KR" altLang="en-US" dirty="0"/>
              <a:t>의 </a:t>
            </a:r>
            <a:r>
              <a:rPr lang="en-US" altLang="ko-KR" dirty="0"/>
              <a:t>192.168.2.1-&gt;</a:t>
            </a:r>
            <a:r>
              <a:rPr lang="en-US" altLang="ko-KR" dirty="0" err="1"/>
              <a:t>210.105.104.1</a:t>
            </a:r>
            <a:r>
              <a:rPr lang="en-US" altLang="ko-KR" dirty="0" err="1" smtClean="0"/>
              <a:t>PBR</a:t>
            </a:r>
            <a:r>
              <a:rPr lang="ko-KR" altLang="en-US" dirty="0"/>
              <a:t>의 </a:t>
            </a:r>
            <a:r>
              <a:rPr lang="en-US" altLang="ko-KR" dirty="0" smtClean="0"/>
              <a:t>Track 2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192.168.1.18</a:t>
            </a:r>
            <a:r>
              <a:rPr lang="ko-KR" altLang="en-US" dirty="0" smtClean="0"/>
              <a:t>을 체크 우선권을 뒤로</a:t>
            </a:r>
            <a:endParaRPr lang="en-US" altLang="ko-KR" dirty="0"/>
          </a:p>
          <a:p>
            <a:r>
              <a:rPr lang="en-US" altLang="ko-KR" dirty="0" err="1"/>
              <a:t>R1</a:t>
            </a:r>
            <a:r>
              <a:rPr lang="ko-KR" altLang="en-US" dirty="0"/>
              <a:t>의 </a:t>
            </a:r>
            <a:r>
              <a:rPr lang="en-US" altLang="ko-KR" dirty="0"/>
              <a:t>192.168.2.1-&gt;</a:t>
            </a:r>
            <a:r>
              <a:rPr lang="en-US" altLang="ko-KR" dirty="0" err="1" smtClean="0"/>
              <a:t>210.105.104.2PBR</a:t>
            </a:r>
            <a:r>
              <a:rPr lang="ko-KR" altLang="en-US" dirty="0"/>
              <a:t>의 </a:t>
            </a:r>
            <a:r>
              <a:rPr lang="en-US" altLang="ko-KR" dirty="0"/>
              <a:t>Track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192.168.1.18</a:t>
            </a:r>
            <a:r>
              <a:rPr lang="ko-KR" altLang="en-US" dirty="0" smtClean="0"/>
              <a:t>을 </a:t>
            </a:r>
            <a:r>
              <a:rPr lang="ko-KR" altLang="en-US" dirty="0"/>
              <a:t>체크 우선권을 가지도록</a:t>
            </a:r>
            <a:endParaRPr lang="en-US" altLang="ko-KR" dirty="0"/>
          </a:p>
          <a:p>
            <a:r>
              <a:rPr lang="en-US" altLang="ko-KR" dirty="0" err="1"/>
              <a:t>R1</a:t>
            </a:r>
            <a:r>
              <a:rPr lang="ko-KR" altLang="en-US" dirty="0"/>
              <a:t>의 </a:t>
            </a:r>
            <a:r>
              <a:rPr lang="en-US" altLang="ko-KR" dirty="0"/>
              <a:t>192.168.2.1-&gt;</a:t>
            </a:r>
            <a:r>
              <a:rPr lang="en-US" altLang="ko-KR" dirty="0" err="1" smtClean="0"/>
              <a:t>210.105.104.2PBR</a:t>
            </a:r>
            <a:r>
              <a:rPr lang="ko-KR" altLang="en-US" dirty="0"/>
              <a:t>의 </a:t>
            </a:r>
            <a:r>
              <a:rPr lang="en-US" altLang="ko-KR" dirty="0"/>
              <a:t>Track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192.168.1.6</a:t>
            </a:r>
            <a:r>
              <a:rPr lang="ko-KR" altLang="en-US" dirty="0" smtClean="0"/>
              <a:t>을 </a:t>
            </a:r>
            <a:r>
              <a:rPr lang="ko-KR" altLang="en-US" dirty="0"/>
              <a:t>체크 우선권을 뒤로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85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87286" y="1000072"/>
            <a:ext cx="7014653" cy="4630472"/>
            <a:chOff x="107504" y="1030776"/>
            <a:chExt cx="7014653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17060" y="1209032"/>
              <a:ext cx="6905097" cy="3851195"/>
              <a:chOff x="1263339" y="1125656"/>
              <a:chExt cx="6905097" cy="3851195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50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85553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56176" y="302574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area 0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123728" y="3961188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26" name="직선 연결선 25"/>
                <p:cNvCxnSpPr>
                  <a:stCxn id="5" idx="2"/>
                </p:cNvCxnSpPr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1403648" y="3961188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 rot="15855787">
                <a:off x="3874593" y="1364435"/>
                <a:ext cx="369980" cy="259900"/>
                <a:chOff x="2345987" y="3063854"/>
                <a:chExt cx="369980" cy="259900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2715967" y="3063854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345987" y="323725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/>
              <p:cNvGrpSpPr/>
              <p:nvPr/>
            </p:nvGrpSpPr>
            <p:grpSpPr>
              <a:xfrm>
                <a:off x="6388934" y="3925245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3333893" y="1151567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11508" y="3845347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263339" y="4330520"/>
                <a:ext cx="1881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192.168.2.0/24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area 0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93880" y="4145476"/>
                <a:ext cx="2074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192.168.4.129/26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88485" y="1438669"/>
                <a:ext cx="1881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192.168.3.9/29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699792" y="377974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53513" y="327116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87287" y="900070"/>
            <a:ext cx="3903002" cy="420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48644" y="1814506"/>
            <a:ext cx="1333833" cy="1054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8397" y="1983208"/>
            <a:ext cx="17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Default-route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220072" y="3004787"/>
            <a:ext cx="576064" cy="60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33224" y="3609789"/>
            <a:ext cx="17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Default-route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40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953837" y="1030776"/>
            <a:ext cx="21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192.168.5.161/28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16949" y="1360009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7543" y="1115391"/>
            <a:ext cx="7208092" cy="3956597"/>
            <a:chOff x="1293822" y="1032015"/>
            <a:chExt cx="7208092" cy="3956597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55679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763688" y="342900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012160" y="3393057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>
              <a:stCxn id="5" idx="0"/>
            </p:cNvCxnSpPr>
            <p:nvPr/>
          </p:nvCxnSpPr>
          <p:spPr>
            <a:xfrm flipV="1">
              <a:off x="2288485" y="2060848"/>
              <a:ext cx="1635443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788024" y="2060848"/>
              <a:ext cx="144016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5696" y="30689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2750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5553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176" y="30257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2" y="2492896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9047" y="2428364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0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3822" y="348170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1754" y="3416598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4318" y="118536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123728" y="3961188"/>
              <a:ext cx="360040" cy="259900"/>
              <a:chOff x="2123728" y="3961188"/>
              <a:chExt cx="360040" cy="259900"/>
            </a:xfrm>
          </p:grpSpPr>
          <p:cxnSp>
            <p:nvCxnSpPr>
              <p:cNvPr id="26" name="직선 연결선 25"/>
              <p:cNvCxnSpPr>
                <a:stCxn id="5" idx="2"/>
              </p:cNvCxnSpPr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403648" y="3961188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grpSp>
          <p:nvGrpSpPr>
            <p:cNvPr id="31" name="그룹 30"/>
            <p:cNvGrpSpPr/>
            <p:nvPr/>
          </p:nvGrpSpPr>
          <p:grpSpPr>
            <a:xfrm rot="15855787">
              <a:off x="4795116" y="1500828"/>
              <a:ext cx="360040" cy="259900"/>
              <a:chOff x="2123728" y="3961188"/>
              <a:chExt cx="360040" cy="259900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194343" y="3925245"/>
              <a:ext cx="360040" cy="259900"/>
              <a:chOff x="1929137" y="3961188"/>
              <a:chExt cx="360040" cy="25990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2123728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929137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957602" y="1032015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82943" y="3912396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2815" y="4342281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192.168.2.1/24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41065" y="4158571"/>
              <a:ext cx="2074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192.168.4.129/26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area 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602" y="1433147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192.168.3.9/29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area 0</a:t>
              </a:r>
              <a:endParaRPr lang="ko-KR" altLang="en-US" dirty="0"/>
            </a:p>
          </p:txBody>
        </p:sp>
        <p:pic>
          <p:nvPicPr>
            <p:cNvPr id="4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452320" y="151549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6804248" y="1904314"/>
              <a:ext cx="936104" cy="15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1273" y="2285871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 rot="10980807">
              <a:off x="7961134" y="1309341"/>
              <a:ext cx="360040" cy="259900"/>
              <a:chOff x="2123728" y="3961188"/>
              <a:chExt cx="360040" cy="25990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385789" y="1205841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00116" y="304726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0767" y="204767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</p:grpSp>
      <p:pic>
        <p:nvPicPr>
          <p:cNvPr id="5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608035" y="3540454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/>
          <p:nvPr/>
        </p:nvCxnSpPr>
        <p:spPr>
          <a:xfrm>
            <a:off x="7281479" y="2131054"/>
            <a:ext cx="636114" cy="143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35420" y="4155717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cxnSp>
        <p:nvCxnSpPr>
          <p:cNvPr id="17" name="직선 연결선 16"/>
          <p:cNvCxnSpPr>
            <a:endCxn id="56" idx="3"/>
          </p:cNvCxnSpPr>
          <p:nvPr/>
        </p:nvCxnSpPr>
        <p:spPr>
          <a:xfrm flipH="1">
            <a:off x="8236064" y="4340383"/>
            <a:ext cx="29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384252" y="4047790"/>
            <a:ext cx="0" cy="29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47189" y="4497679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192.168.6.1/25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87670" y="20122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86702" y="3222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6948" y="2381575"/>
            <a:ext cx="1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504" y="1030776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295" y="33277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2244" y="28432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99792" y="908720"/>
            <a:ext cx="2642863" cy="420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52120" y="908720"/>
            <a:ext cx="3276972" cy="420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2340" y="1906262"/>
            <a:ext cx="1287587" cy="103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7543" y="1987690"/>
            <a:ext cx="17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Default-route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1977549" y="2576272"/>
            <a:ext cx="909797" cy="90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40128" y="2924458"/>
            <a:ext cx="17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14880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 재분배 시 </a:t>
            </a:r>
            <a:r>
              <a:rPr lang="en-US" altLang="ko-KR" dirty="0" err="1" smtClean="0"/>
              <a:t>R2,R3,R4,R5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패스트이더넷</a:t>
            </a:r>
            <a:r>
              <a:rPr lang="ko-KR" altLang="en-US" dirty="0" smtClean="0"/>
              <a:t> 대역만 재분배</a:t>
            </a:r>
            <a:endParaRPr lang="en-US" altLang="ko-KR" dirty="0" smtClean="0"/>
          </a:p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</a:t>
            </a:r>
            <a:r>
              <a:rPr lang="ko-KR" altLang="en-US" dirty="0" smtClean="0"/>
              <a:t> 재분배</a:t>
            </a:r>
            <a:endParaRPr lang="en-US" altLang="ko-KR" dirty="0" smtClean="0"/>
          </a:p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smtClean="0"/>
              <a:t>192.168.2.1-&gt;192.168.3.9, 192.168.4.129</a:t>
            </a:r>
            <a:r>
              <a:rPr lang="ko-KR" altLang="en-US" dirty="0" smtClean="0"/>
              <a:t>로는 </a:t>
            </a:r>
            <a:r>
              <a:rPr lang="en-US" altLang="ko-KR" dirty="0" err="1" smtClean="0"/>
              <a:t>icmp</a:t>
            </a:r>
            <a:r>
              <a:rPr lang="ko-KR" altLang="en-US" dirty="0" smtClean="0"/>
              <a:t>만 허용</a:t>
            </a:r>
            <a:endParaRPr lang="en-US" altLang="ko-KR" dirty="0" smtClean="0"/>
          </a:p>
          <a:p>
            <a:r>
              <a:rPr lang="en-US" altLang="ko-KR" dirty="0" smtClean="0"/>
              <a:t>192.168.2.1-&gt;192.168.5.161, 192.168.6.1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telnet</a:t>
            </a:r>
            <a:r>
              <a:rPr lang="ko-KR" altLang="en-US" dirty="0" smtClean="0"/>
              <a:t>만 허용  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88141" y="310912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98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953837" y="1030776"/>
            <a:ext cx="21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192.168.5.161/27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480835" y="1339858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57369" y="1115391"/>
            <a:ext cx="7098266" cy="3956597"/>
            <a:chOff x="1403648" y="1032015"/>
            <a:chExt cx="7098266" cy="3956597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55679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763688" y="342900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012160" y="3393057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>
              <a:stCxn id="5" idx="0"/>
            </p:cNvCxnSpPr>
            <p:nvPr/>
          </p:nvCxnSpPr>
          <p:spPr>
            <a:xfrm flipV="1">
              <a:off x="2288485" y="2060848"/>
              <a:ext cx="1635443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788024" y="2060848"/>
              <a:ext cx="144016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5696" y="30689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2750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5553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8885" y="307797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2" y="2492896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9047" y="2428364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409" y="3139227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5141" y="3297040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4318" y="118536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123728" y="3961188"/>
              <a:ext cx="360040" cy="259900"/>
              <a:chOff x="2123728" y="3961188"/>
              <a:chExt cx="360040" cy="259900"/>
            </a:xfrm>
          </p:grpSpPr>
          <p:cxnSp>
            <p:nvCxnSpPr>
              <p:cNvPr id="26" name="직선 연결선 25"/>
              <p:cNvCxnSpPr>
                <a:stCxn id="5" idx="2"/>
              </p:cNvCxnSpPr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403648" y="3961188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grpSp>
          <p:nvGrpSpPr>
            <p:cNvPr id="31" name="그룹 30"/>
            <p:cNvGrpSpPr/>
            <p:nvPr/>
          </p:nvGrpSpPr>
          <p:grpSpPr>
            <a:xfrm rot="15855787">
              <a:off x="4795116" y="1500828"/>
              <a:ext cx="360040" cy="259900"/>
              <a:chOff x="2123728" y="3961188"/>
              <a:chExt cx="360040" cy="259900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957602" y="1032015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2815" y="4342281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192.168.2.1/24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602" y="1433147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192.168.3.17/29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pic>
          <p:nvPicPr>
            <p:cNvPr id="4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452320" y="151549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6804248" y="1904314"/>
              <a:ext cx="936104" cy="15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1273" y="2285871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 rot="10980807">
              <a:off x="7961134" y="1309341"/>
              <a:ext cx="360040" cy="259900"/>
              <a:chOff x="2123728" y="3961188"/>
              <a:chExt cx="360040" cy="25990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89826" y="1330824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0357" y="30689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0767" y="204767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</p:grpSp>
      <p:pic>
        <p:nvPicPr>
          <p:cNvPr id="5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608035" y="3540454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/>
          <p:nvPr/>
        </p:nvCxnSpPr>
        <p:spPr>
          <a:xfrm>
            <a:off x="7281479" y="2131054"/>
            <a:ext cx="636114" cy="143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35420" y="4155717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cxnSp>
        <p:nvCxnSpPr>
          <p:cNvPr id="17" name="직선 연결선 16"/>
          <p:cNvCxnSpPr>
            <a:endCxn id="56" idx="3"/>
          </p:cNvCxnSpPr>
          <p:nvPr/>
        </p:nvCxnSpPr>
        <p:spPr>
          <a:xfrm flipH="1">
            <a:off x="8236064" y="4340383"/>
            <a:ext cx="29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384252" y="4047790"/>
            <a:ext cx="0" cy="29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76257" y="4497679"/>
            <a:ext cx="205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192.168.6.128/25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87670" y="20122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86702" y="3222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6948" y="2381575"/>
            <a:ext cx="1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504" y="1030776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57569" y="34731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2244" y="28432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536" y="1300057"/>
            <a:ext cx="3401382" cy="2791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277872" y="1453408"/>
            <a:ext cx="2651219" cy="272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988141" y="310912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470" y="2566241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95712" y="1198879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86702" y="1365912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77872" y="3407269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0 210.105.106.1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536" y="4820844"/>
            <a:ext cx="825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패스트이더넷에서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R4,R5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패스트이더넷으로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 </a:t>
            </a:r>
            <a:r>
              <a:rPr lang="ko-KR" altLang="en-US" dirty="0" err="1" smtClean="0"/>
              <a:t>트래픽이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발생했을때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NAT</a:t>
            </a:r>
            <a:r>
              <a:rPr lang="ko-KR" altLang="en-US" dirty="0" smtClean="0"/>
              <a:t>로 통신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 필요한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 정보는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라우트를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 위 시나리오에서 발생하는 </a:t>
            </a:r>
            <a:r>
              <a:rPr lang="ko-KR" altLang="en-US" dirty="0" err="1" smtClean="0"/>
              <a:t>트래픽만</a:t>
            </a:r>
            <a:r>
              <a:rPr lang="ko-KR" altLang="en-US" dirty="0" smtClean="0"/>
              <a:t> 허용</a:t>
            </a:r>
            <a:r>
              <a:rPr lang="en-US" altLang="ko-KR" dirty="0" smtClean="0"/>
              <a:t>(Access-list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 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12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953837" y="1030776"/>
            <a:ext cx="21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192.168.5.161/27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480835" y="1339858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57369" y="667226"/>
            <a:ext cx="7098266" cy="4404762"/>
            <a:chOff x="1403648" y="583850"/>
            <a:chExt cx="7098266" cy="4404762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55679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763688" y="342900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012160" y="3393057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>
              <a:stCxn id="5" idx="0"/>
            </p:cNvCxnSpPr>
            <p:nvPr/>
          </p:nvCxnSpPr>
          <p:spPr>
            <a:xfrm flipV="1">
              <a:off x="2288485" y="2060848"/>
              <a:ext cx="1635443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788024" y="2060848"/>
              <a:ext cx="144016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5696" y="30689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32750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5553" y="190431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2295" y="31923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2" y="2492896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2135" y="2428364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192.168.1.4/30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409" y="3139227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5141" y="3297040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4318" y="1185366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123728" y="3961188"/>
              <a:ext cx="360040" cy="259900"/>
              <a:chOff x="2123728" y="3961188"/>
              <a:chExt cx="360040" cy="259900"/>
            </a:xfrm>
          </p:grpSpPr>
          <p:cxnSp>
            <p:nvCxnSpPr>
              <p:cNvPr id="26" name="직선 연결선 25"/>
              <p:cNvCxnSpPr>
                <a:stCxn id="5" idx="2"/>
              </p:cNvCxnSpPr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403648" y="3961188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2269" y="583850"/>
              <a:ext cx="80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2815" y="4342281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192.168.2.1/24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16649" y="862200"/>
              <a:ext cx="188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192.168.3.17/29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pic>
          <p:nvPicPr>
            <p:cNvPr id="4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452320" y="151549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6804248" y="1904314"/>
              <a:ext cx="936104" cy="15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81273" y="2285871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 rot="10980807">
              <a:off x="7961134" y="1309341"/>
              <a:ext cx="360040" cy="259900"/>
              <a:chOff x="2123728" y="3961188"/>
              <a:chExt cx="360040" cy="25990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288485" y="3961188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123728" y="4221088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89826" y="1330824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98399" y="31923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/2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0767" y="204767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</p:grpSp>
      <p:pic>
        <p:nvPicPr>
          <p:cNvPr id="5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608035" y="3540454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/>
          <p:nvPr/>
        </p:nvCxnSpPr>
        <p:spPr>
          <a:xfrm>
            <a:off x="7281479" y="2131054"/>
            <a:ext cx="636114" cy="143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35420" y="4155717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cxnSp>
        <p:nvCxnSpPr>
          <p:cNvPr id="17" name="직선 연결선 16"/>
          <p:cNvCxnSpPr>
            <a:endCxn id="56" idx="3"/>
          </p:cNvCxnSpPr>
          <p:nvPr/>
        </p:nvCxnSpPr>
        <p:spPr>
          <a:xfrm flipH="1">
            <a:off x="8236064" y="4340383"/>
            <a:ext cx="29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384252" y="4047790"/>
            <a:ext cx="0" cy="29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76257" y="4497679"/>
            <a:ext cx="205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192.168.6.128/25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87670" y="20122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86702" y="32226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16948" y="2381575"/>
            <a:ext cx="181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504" y="1030776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57569" y="34731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79216" y="287494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536" y="1300057"/>
            <a:ext cx="3401382" cy="2791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252150" y="1353941"/>
            <a:ext cx="2676941" cy="282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988141" y="310912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470" y="2566241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95712" y="1198879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86702" y="1365912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77872" y="3407269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0 210.105.106.1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3"/>
            <a:endCxn id="42" idx="1"/>
          </p:cNvCxnSpPr>
          <p:nvPr/>
        </p:nvCxnSpPr>
        <p:spPr>
          <a:xfrm flipV="1">
            <a:off x="3855235" y="1864960"/>
            <a:ext cx="2550806" cy="4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91838" y="15245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592836" y="1383433"/>
            <a:ext cx="0" cy="29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47445" y="1383433"/>
            <a:ext cx="332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</p:cNvCxnSpPr>
          <p:nvPr/>
        </p:nvCxnSpPr>
        <p:spPr>
          <a:xfrm>
            <a:off x="1767003" y="3778470"/>
            <a:ext cx="3126656" cy="3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35511" y="3749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53741" y="383245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91439" y="16890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378440" y="3757454"/>
            <a:ext cx="190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15874" y="1339858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3911322" y="2144224"/>
            <a:ext cx="1452766" cy="132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5364089" y="2058409"/>
            <a:ext cx="1237819" cy="1348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16016" y="2753968"/>
            <a:ext cx="149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Tunnel0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192.168.10.0/30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2" name="직선 화살표 연결선 91"/>
          <p:cNvCxnSpPr>
            <a:stCxn id="22" idx="3"/>
          </p:cNvCxnSpPr>
          <p:nvPr/>
        </p:nvCxnSpPr>
        <p:spPr>
          <a:xfrm>
            <a:off x="2059927" y="3407269"/>
            <a:ext cx="2222330" cy="53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1491826" y="2172356"/>
            <a:ext cx="1495998" cy="1261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3897918" y="1970586"/>
            <a:ext cx="2245629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23392" y="3140968"/>
            <a:ext cx="122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423592" y="1676839"/>
            <a:ext cx="122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03312" y="2276872"/>
            <a:ext cx="122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76056" y="2564904"/>
            <a:ext cx="122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87286" y="1000072"/>
            <a:ext cx="7002613" cy="5322112"/>
            <a:chOff x="107504" y="1030776"/>
            <a:chExt cx="7002613" cy="5322112"/>
          </a:xfrm>
        </p:grpSpPr>
        <p:grpSp>
          <p:nvGrpSpPr>
            <p:cNvPr id="2" name="그룹 1"/>
            <p:cNvGrpSpPr/>
            <p:nvPr/>
          </p:nvGrpSpPr>
          <p:grpSpPr>
            <a:xfrm>
              <a:off x="247543" y="1209032"/>
              <a:ext cx="6862574" cy="5143856"/>
              <a:chOff x="1293822" y="1125656"/>
              <a:chExt cx="6862574" cy="5143856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50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1501" y="191901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56176" y="302574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area 0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06450" y="3961188"/>
                <a:ext cx="33801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Lo 0 210.105.102.0/25</a:t>
                </a:r>
                <a:endParaRPr lang="en-US" altLang="ko-KR" dirty="0"/>
              </a:p>
              <a:p>
                <a:r>
                  <a:rPr lang="en-US" altLang="ko-KR" dirty="0" smtClean="0"/>
                  <a:t>Lo 1 210.105.102.128/26</a:t>
                </a:r>
                <a:endParaRPr lang="en-US" altLang="ko-KR" dirty="0"/>
              </a:p>
              <a:p>
                <a:r>
                  <a:rPr lang="en-US" altLang="ko-KR" dirty="0" smtClean="0"/>
                  <a:t>Lo 2 210.105.102.192/27</a:t>
                </a:r>
                <a:endParaRPr lang="en-US" altLang="ko-KR" dirty="0"/>
              </a:p>
              <a:p>
                <a:r>
                  <a:rPr lang="en-US" altLang="ko-KR" dirty="0" smtClean="0"/>
                  <a:t>Lo 3 210.105.102.224/28</a:t>
                </a:r>
              </a:p>
              <a:p>
                <a:r>
                  <a:rPr lang="en-US" altLang="ko-KR" dirty="0" smtClean="0"/>
                  <a:t>Lo 4 210.105.103.0/25</a:t>
                </a:r>
                <a:endParaRPr lang="en-US" altLang="ko-KR" dirty="0"/>
              </a:p>
              <a:p>
                <a:r>
                  <a:rPr lang="en-US" altLang="ko-KR" dirty="0" smtClean="0"/>
                  <a:t>Lo 5 210.105.103.128/26</a:t>
                </a:r>
                <a:endParaRPr lang="en-US" altLang="ko-KR" dirty="0"/>
              </a:p>
              <a:p>
                <a:r>
                  <a:rPr lang="en-US" altLang="ko-KR" dirty="0" smtClean="0"/>
                  <a:t>Lo 6 210.105.103.192/27</a:t>
                </a:r>
                <a:endParaRPr lang="en-US" altLang="ko-KR" dirty="0"/>
              </a:p>
              <a:p>
                <a:r>
                  <a:rPr lang="en-US" altLang="ko-KR" dirty="0" smtClean="0"/>
                  <a:t>Lo 7 210.105.103.224/28  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99731" y="319575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91844" y="840875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210.105.2.1/32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area 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72089" y="4626616"/>
            <a:ext cx="29231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05756" y="5709155"/>
            <a:ext cx="29231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1937" y="4166260"/>
            <a:ext cx="3380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0 210.105.100.0/25</a:t>
            </a:r>
            <a:endParaRPr lang="en-US" altLang="ko-KR" dirty="0"/>
          </a:p>
          <a:p>
            <a:r>
              <a:rPr lang="en-US" altLang="ko-KR" dirty="0" smtClean="0"/>
              <a:t>Lo 1 210.105.100.128/26</a:t>
            </a:r>
            <a:endParaRPr lang="en-US" altLang="ko-KR" dirty="0"/>
          </a:p>
          <a:p>
            <a:r>
              <a:rPr lang="en-US" altLang="ko-KR" dirty="0" smtClean="0"/>
              <a:t>Lo 2 210.105.100.192/27</a:t>
            </a:r>
            <a:endParaRPr lang="en-US" altLang="ko-KR" dirty="0"/>
          </a:p>
          <a:p>
            <a:r>
              <a:rPr lang="en-US" altLang="ko-KR" dirty="0" smtClean="0"/>
              <a:t>Lo 3 210.105.100.224/28</a:t>
            </a:r>
          </a:p>
          <a:p>
            <a:r>
              <a:rPr lang="en-US" altLang="ko-KR" dirty="0" smtClean="0"/>
              <a:t>Lo 4 210.105.101.0/25</a:t>
            </a:r>
            <a:endParaRPr lang="en-US" altLang="ko-KR" dirty="0"/>
          </a:p>
          <a:p>
            <a:r>
              <a:rPr lang="en-US" altLang="ko-KR" dirty="0" smtClean="0"/>
              <a:t>Lo 5 210.105.101.128/26</a:t>
            </a:r>
            <a:endParaRPr lang="en-US" altLang="ko-KR" dirty="0"/>
          </a:p>
          <a:p>
            <a:r>
              <a:rPr lang="en-US" altLang="ko-KR" dirty="0" smtClean="0"/>
              <a:t>Lo 6 210.105.101.192/27</a:t>
            </a:r>
            <a:endParaRPr lang="en-US" altLang="ko-KR" dirty="0"/>
          </a:p>
          <a:p>
            <a:r>
              <a:rPr lang="en-US" altLang="ko-KR" dirty="0" smtClean="0"/>
              <a:t>Lo 7 210.105.101.224/28  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1937" y="4265476"/>
            <a:ext cx="29231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1836" y="5346139"/>
            <a:ext cx="29231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0460" y="692696"/>
            <a:ext cx="2278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R3</a:t>
            </a:r>
            <a:r>
              <a:rPr lang="ko-KR" altLang="en-US" dirty="0" smtClean="0"/>
              <a:t>로부터 들어오는 정보 중 </a:t>
            </a:r>
            <a:r>
              <a:rPr lang="en-US" altLang="ko-KR" dirty="0" smtClean="0"/>
              <a:t>/27, /28</a:t>
            </a:r>
            <a:r>
              <a:rPr lang="ko-KR" altLang="en-US" dirty="0" smtClean="0"/>
              <a:t>만 허용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R1</a:t>
            </a:r>
            <a:r>
              <a:rPr lang="ko-KR" altLang="en-US" dirty="0" smtClean="0"/>
              <a:t>로부터 </a:t>
            </a:r>
            <a:r>
              <a:rPr lang="ko-KR" altLang="en-US" dirty="0"/>
              <a:t>들어오는 </a:t>
            </a:r>
            <a:r>
              <a:rPr lang="ko-KR" altLang="en-US" dirty="0" smtClean="0"/>
              <a:t>정보 중 </a:t>
            </a:r>
            <a:r>
              <a:rPr lang="en-US" altLang="ko-KR" dirty="0"/>
              <a:t>/</a:t>
            </a:r>
            <a:r>
              <a:rPr lang="en-US" altLang="ko-KR" dirty="0" smtClean="0"/>
              <a:t>25, </a:t>
            </a:r>
            <a:r>
              <a:rPr lang="en-US" altLang="ko-KR" dirty="0"/>
              <a:t>/</a:t>
            </a:r>
            <a:r>
              <a:rPr lang="en-US" altLang="ko-KR" dirty="0" smtClean="0"/>
              <a:t>26</a:t>
            </a:r>
            <a:r>
              <a:rPr lang="ko-KR" altLang="en-US" dirty="0" smtClean="0"/>
              <a:t>만 차</a:t>
            </a:r>
            <a:r>
              <a:rPr lang="ko-KR" altLang="en-US" dirty="0"/>
              <a:t>단</a:t>
            </a:r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13715" y="548680"/>
            <a:ext cx="2190733" cy="224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4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7409" y="1227260"/>
            <a:ext cx="6738226" cy="3140893"/>
            <a:chOff x="1763688" y="1143884"/>
            <a:chExt cx="6738226" cy="3140893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55679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763688" y="342900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012160" y="3393057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>
              <a:stCxn id="5" idx="0"/>
            </p:cNvCxnSpPr>
            <p:nvPr/>
          </p:nvCxnSpPr>
          <p:spPr>
            <a:xfrm flipV="1">
              <a:off x="2288485" y="2060848"/>
              <a:ext cx="1635443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5696" y="3068960"/>
              <a:ext cx="117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2" y="2492896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409" y="3139227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2666" y="3915445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R3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28" y="1143884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endParaRPr lang="ko-KR" altLang="en-US" dirty="0"/>
            </a:p>
          </p:txBody>
        </p:sp>
        <p:pic>
          <p:nvPicPr>
            <p:cNvPr id="42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452320" y="1515490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직선 연결선 2"/>
            <p:cNvCxnSpPr/>
            <p:nvPr/>
          </p:nvCxnSpPr>
          <p:spPr>
            <a:xfrm flipV="1">
              <a:off x="6804248" y="1904314"/>
              <a:ext cx="936104" cy="15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189826" y="1330824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</p:grpSp>
      <p:sp>
        <p:nvSpPr>
          <p:cNvPr id="27" name="타원 26"/>
          <p:cNvSpPr/>
          <p:nvPr/>
        </p:nvSpPr>
        <p:spPr>
          <a:xfrm>
            <a:off x="107504" y="1030776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591821" y="238157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BGP</a:t>
            </a:r>
            <a:r>
              <a:rPr lang="en-US" altLang="ko-KR" dirty="0" smtClean="0">
                <a:solidFill>
                  <a:srgbClr val="FF0000"/>
                </a:solidFill>
              </a:rPr>
              <a:t> 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70" y="2566241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0 210.105.102.1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18452" y="1109005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0 210.105.103.1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86702" y="1365912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0 210.105.105.1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95152" y="2622438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0 210.105.104.1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3"/>
            <a:endCxn id="42" idx="1"/>
          </p:cNvCxnSpPr>
          <p:nvPr/>
        </p:nvCxnSpPr>
        <p:spPr>
          <a:xfrm flipV="1">
            <a:off x="3855235" y="1864960"/>
            <a:ext cx="2550806" cy="4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592836" y="1383433"/>
            <a:ext cx="0" cy="29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47445" y="1383433"/>
            <a:ext cx="332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</p:cNvCxnSpPr>
          <p:nvPr/>
        </p:nvCxnSpPr>
        <p:spPr>
          <a:xfrm>
            <a:off x="1767003" y="3778470"/>
            <a:ext cx="3126656" cy="3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72180" y="3816720"/>
            <a:ext cx="190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15874" y="1339858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 rot="3315294">
            <a:off x="1345183" y="641903"/>
            <a:ext cx="2124758" cy="4340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613471" y="2566645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 rot="3315294">
            <a:off x="5143053" y="702987"/>
            <a:ext cx="2124758" cy="42484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286496" y="288981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BGP</a:t>
            </a:r>
            <a:r>
              <a:rPr lang="en-US" altLang="ko-KR" dirty="0" smtClean="0">
                <a:solidFill>
                  <a:srgbClr val="FF0000"/>
                </a:solidFill>
              </a:rPr>
              <a:t> 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13678" y="2144224"/>
            <a:ext cx="1516960" cy="13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37603" y="1598866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98769" y="3304736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21054" y="3291767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06668" y="3742527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42464" y="2019567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20576" y="2012243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596018" y="1631051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967342" y="2000383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460998" y="3675232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39723" y="2299272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409" y="260648"/>
            <a:ext cx="263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조정</a:t>
            </a:r>
            <a:endParaRPr lang="ko-KR" altLang="en-US" dirty="0"/>
          </a:p>
        </p:txBody>
      </p:sp>
      <p:pic>
        <p:nvPicPr>
          <p:cNvPr id="6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372158" y="363886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/>
          <p:cNvCxnSpPr/>
          <p:nvPr/>
        </p:nvCxnSpPr>
        <p:spPr>
          <a:xfrm flipV="1">
            <a:off x="3707904" y="743612"/>
            <a:ext cx="804690" cy="91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6" idx="3"/>
            <a:endCxn id="42" idx="0"/>
          </p:cNvCxnSpPr>
          <p:nvPr/>
        </p:nvCxnSpPr>
        <p:spPr>
          <a:xfrm>
            <a:off x="5421752" y="629980"/>
            <a:ext cx="1509086" cy="96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99820" y="743612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382277" y="440113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223412" y="1152712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73108" y="829546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192.168.1.32/30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95299" y="992530"/>
            <a:ext cx="19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67" idx="3"/>
          </p:cNvCxnSpPr>
          <p:nvPr/>
        </p:nvCxnSpPr>
        <p:spPr>
          <a:xfrm flipH="1">
            <a:off x="3779912" y="928278"/>
            <a:ext cx="1190038" cy="76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7" idx="3"/>
          </p:cNvCxnSpPr>
          <p:nvPr/>
        </p:nvCxnSpPr>
        <p:spPr>
          <a:xfrm>
            <a:off x="4969950" y="928278"/>
            <a:ext cx="1698394" cy="547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6041" y="363886"/>
            <a:ext cx="25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dirty="0" smtClean="0">
                <a:solidFill>
                  <a:srgbClr val="FF0000"/>
                </a:solidFill>
              </a:rPr>
              <a:t>(192.168.3.0/30)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130638" y="702345"/>
            <a:ext cx="1275403" cy="29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9417" y="4797152"/>
            <a:ext cx="7310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210.105.102.1 -&gt; 210.105.105.1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경로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-&gt;tunnel(static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)-&gt;</a:t>
            </a:r>
            <a:r>
              <a:rPr lang="en-US" altLang="ko-KR" dirty="0" err="1" smtClean="0"/>
              <a:t>R4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52075" y="16733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77848" y="133729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710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107504" y="1061960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740352" y="264254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1156" y="1085318"/>
            <a:ext cx="2468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0 210.105.198.1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1 210.105.199.1</a:t>
            </a:r>
            <a:endParaRPr lang="en-US" altLang="ko-KR" dirty="0"/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2 210.105.200.1</a:t>
            </a:r>
            <a:endParaRPr lang="en-US" altLang="ko-KR" dirty="0"/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3 210.105.201.1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47103" y="3501008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0 210.105.106.1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4469" y="1090774"/>
            <a:ext cx="8834622" cy="3672823"/>
            <a:chOff x="94470" y="474516"/>
            <a:chExt cx="8834622" cy="3672823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68742"/>
              <a:ext cx="6738226" cy="2775822"/>
              <a:chOff x="1763688" y="1185366"/>
              <a:chExt cx="6738226" cy="277582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50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85553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88885" y="307797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81409" y="3139227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15141" y="3297040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14318" y="118536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pic>
            <p:nvPicPr>
              <p:cNvPr id="42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7452320" y="151549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" name="직선 연결선 2"/>
              <p:cNvCxnSpPr/>
              <p:nvPr/>
            </p:nvCxnSpPr>
            <p:spPr>
              <a:xfrm flipV="1">
                <a:off x="6804248" y="1904314"/>
                <a:ext cx="936104" cy="1512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581273" y="2285871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192.168.1.8/30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89826" y="133082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R4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650357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80767" y="204767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</p:grpSp>
        <p:pic>
          <p:nvPicPr>
            <p:cNvPr id="53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608035" y="3540454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직선 연결선 11"/>
            <p:cNvCxnSpPr/>
            <p:nvPr/>
          </p:nvCxnSpPr>
          <p:spPr>
            <a:xfrm>
              <a:off x="7281479" y="2131054"/>
              <a:ext cx="636114" cy="1434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87670" y="20122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4288" y="337319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82560" y="2444880"/>
              <a:ext cx="1812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192.168.1.16/30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1745" y="292445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536" y="1300057"/>
              <a:ext cx="2707312" cy="27912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116950" y="1361316"/>
              <a:ext cx="1812142" cy="2727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24303" y="3689957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R5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470" y="2566241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3194" y="474516"/>
              <a:ext cx="1965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0 210.105.0.1</a:t>
              </a:r>
            </a:p>
            <a:p>
              <a:r>
                <a:rPr lang="en-US" altLang="ko-KR" dirty="0"/>
                <a:t>Lo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1 210.105.1.1</a:t>
              </a:r>
            </a:p>
            <a:p>
              <a:r>
                <a:rPr lang="en-US" altLang="ko-KR" dirty="0" smtClean="0"/>
                <a:t>Lo 2 210.105.2.1</a:t>
              </a:r>
            </a:p>
            <a:p>
              <a:r>
                <a:rPr lang="en-US" altLang="ko-KR" dirty="0" smtClean="0"/>
                <a:t>Area 0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61169" y="1309856"/>
              <a:ext cx="2129509" cy="27912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66173" y="1300057"/>
              <a:ext cx="1314984" cy="280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38592" y="292445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76151" y="221095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7969" y="2721879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35896" y="3501008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0 210.105.104.1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55944" y="1146336"/>
            <a:ext cx="1825833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881156" y="1025087"/>
            <a:ext cx="2047935" cy="1260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53512" y="10852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ABR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52995" y="6557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ASBR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4187" y="613850"/>
            <a:ext cx="38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75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107504" y="1061960"/>
            <a:ext cx="6494404" cy="46304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740352" y="264254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1156" y="1085318"/>
            <a:ext cx="2468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0 210.105.198.1</a:t>
            </a:r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1 210.105.199.1</a:t>
            </a:r>
            <a:endParaRPr lang="en-US" altLang="ko-KR" dirty="0"/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2 210.105.200.1</a:t>
            </a:r>
            <a:endParaRPr lang="en-US" altLang="ko-KR" dirty="0"/>
          </a:p>
          <a:p>
            <a:r>
              <a:rPr lang="en-US" altLang="ko-KR" dirty="0"/>
              <a:t>Lo</a:t>
            </a:r>
            <a:r>
              <a:rPr lang="ko-KR" altLang="en-US" dirty="0"/>
              <a:t> </a:t>
            </a:r>
            <a:r>
              <a:rPr lang="en-US" altLang="ko-KR" dirty="0" smtClean="0"/>
              <a:t>3 210.105.201.1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47103" y="3501008"/>
            <a:ext cx="196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0 210.105.106.1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4469" y="1090774"/>
            <a:ext cx="8834622" cy="3672823"/>
            <a:chOff x="94470" y="474516"/>
            <a:chExt cx="8834622" cy="3672823"/>
          </a:xfrm>
        </p:grpSpPr>
        <p:grpSp>
          <p:nvGrpSpPr>
            <p:cNvPr id="2" name="그룹 1"/>
            <p:cNvGrpSpPr/>
            <p:nvPr/>
          </p:nvGrpSpPr>
          <p:grpSpPr>
            <a:xfrm>
              <a:off x="717409" y="1268742"/>
              <a:ext cx="6738226" cy="2775822"/>
              <a:chOff x="1763688" y="1185366"/>
              <a:chExt cx="6738226" cy="277582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50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85553" y="19043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88885" y="307797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81409" y="3139227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15141" y="3297040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14318" y="118536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pic>
            <p:nvPicPr>
              <p:cNvPr id="42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7452320" y="151549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" name="직선 연결선 2"/>
              <p:cNvCxnSpPr/>
              <p:nvPr/>
            </p:nvCxnSpPr>
            <p:spPr>
              <a:xfrm flipV="1">
                <a:off x="6804248" y="1904314"/>
                <a:ext cx="936104" cy="1512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581273" y="2285871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192.168.1.8/30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89826" y="1330824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R4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650357" y="306896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/1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80767" y="204767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</p:grpSp>
        <p:pic>
          <p:nvPicPr>
            <p:cNvPr id="53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608035" y="3540454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직선 연결선 11"/>
            <p:cNvCxnSpPr/>
            <p:nvPr/>
          </p:nvCxnSpPr>
          <p:spPr>
            <a:xfrm>
              <a:off x="7281479" y="2131054"/>
              <a:ext cx="636114" cy="1434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87670" y="201224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4288" y="337319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82560" y="2444880"/>
              <a:ext cx="1812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192.168.1.16/30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1745" y="292445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536" y="1300057"/>
              <a:ext cx="2707312" cy="27912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116950" y="1361316"/>
              <a:ext cx="1812142" cy="2727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24303" y="3689957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R5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470" y="2566241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0 210.105.102.1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3194" y="474516"/>
              <a:ext cx="1965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0 210.105.0.1</a:t>
              </a:r>
            </a:p>
            <a:p>
              <a:r>
                <a:rPr lang="en-US" altLang="ko-KR" dirty="0"/>
                <a:t>Lo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1 210.105.1.1</a:t>
              </a:r>
            </a:p>
            <a:p>
              <a:r>
                <a:rPr lang="en-US" altLang="ko-KR" dirty="0" smtClean="0"/>
                <a:t>Lo 2 210.105.2.1</a:t>
              </a:r>
            </a:p>
            <a:p>
              <a:r>
                <a:rPr lang="en-US" altLang="ko-KR" dirty="0" smtClean="0"/>
                <a:t>Area 0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61169" y="1309856"/>
              <a:ext cx="2129509" cy="27912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66173" y="1300057"/>
              <a:ext cx="1314984" cy="280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38592" y="292445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76151" y="221095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7969" y="2721879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Area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35896" y="3501008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0 210.105.104.1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55944" y="1146336"/>
            <a:ext cx="1825833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881156" y="1025087"/>
            <a:ext cx="2047935" cy="1260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53512" y="10852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ABR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52995" y="6557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4187" y="613850"/>
            <a:ext cx="38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008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36512" y="-46143"/>
            <a:ext cx="9846584" cy="6499479"/>
            <a:chOff x="107504" y="240148"/>
            <a:chExt cx="9846584" cy="6499479"/>
          </a:xfrm>
        </p:grpSpPr>
        <p:sp>
          <p:nvSpPr>
            <p:cNvPr id="27" name="타원 26"/>
            <p:cNvSpPr/>
            <p:nvPr/>
          </p:nvSpPr>
          <p:spPr>
            <a:xfrm>
              <a:off x="107504" y="1061960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97204" y="336009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200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88631" y="3515695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0 210.105.106.1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2821" y="1912779"/>
              <a:ext cx="8800235" cy="2878597"/>
              <a:chOff x="94470" y="1268742"/>
              <a:chExt cx="8800235" cy="2878597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96535" y="1268742"/>
                <a:ext cx="6959100" cy="2775822"/>
                <a:chOff x="1542814" y="1185366"/>
                <a:chExt cx="6959100" cy="277582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542814" y="3068960"/>
                  <a:ext cx="9409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32749" y="1904314"/>
                  <a:ext cx="1156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843807" y="1904314"/>
                  <a:ext cx="1089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39751" y="3077970"/>
                  <a:ext cx="997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59732" y="2492896"/>
                  <a:ext cx="1692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569047" y="2428364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581409" y="3139227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415141" y="3297040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14318" y="118536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  <p:pic>
              <p:nvPicPr>
                <p:cNvPr id="42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7452320" y="151549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" name="직선 연결선 2"/>
                <p:cNvCxnSpPr/>
                <p:nvPr/>
              </p:nvCxnSpPr>
              <p:spPr>
                <a:xfrm flipV="1">
                  <a:off x="6804248" y="1904314"/>
                  <a:ext cx="936104" cy="15122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6581273" y="2285871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192.168.1.8/30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189826" y="1330824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R4</a:t>
                  </a:r>
                  <a:endParaRPr lang="ko-KR" alt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0356" y="3068960"/>
                  <a:ext cx="9459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060064" y="1911507"/>
                  <a:ext cx="9390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</p:grpSp>
          <p:pic>
            <p:nvPicPr>
              <p:cNvPr id="53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7608035" y="3540454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" name="직선 연결선 11"/>
              <p:cNvCxnSpPr/>
              <p:nvPr/>
            </p:nvCxnSpPr>
            <p:spPr>
              <a:xfrm>
                <a:off x="7281479" y="2131054"/>
                <a:ext cx="636114" cy="14340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187669" y="2012243"/>
                <a:ext cx="1056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1754" y="3222603"/>
                <a:ext cx="933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082560" y="2444880"/>
                <a:ext cx="1812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192.168.1.12/30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68744" y="292445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96535" y="1300057"/>
                <a:ext cx="5518939" cy="27912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375408" y="1342028"/>
                <a:ext cx="1232627" cy="9736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24303" y="3689957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R5</a:t>
                </a:r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470" y="2566241"/>
                <a:ext cx="1965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Lo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0 210.105.102.1</a:t>
                </a:r>
                <a:endParaRPr lang="ko-KR" alt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35896" y="3501008"/>
                <a:ext cx="1965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Lo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0 210.105.104.1</a:t>
                </a:r>
                <a:endParaRPr lang="ko-KR" alt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71430" y="240148"/>
              <a:ext cx="6078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BGP</a:t>
              </a:r>
              <a:r>
                <a:rPr lang="en-US" altLang="ko-KR" dirty="0" smtClean="0"/>
                <a:t> Reflector &amp; </a:t>
              </a:r>
              <a:r>
                <a:rPr lang="en-US" altLang="ko-KR" dirty="0" err="1" smtClean="0"/>
                <a:t>CBAC</a:t>
              </a:r>
              <a:r>
                <a:rPr lang="en-US" altLang="ko-KR" dirty="0" smtClean="0"/>
                <a:t>(context based access-control) 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 rot="20341616">
              <a:off x="6625921" y="1772420"/>
              <a:ext cx="2089539" cy="47886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0479" y="387778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81821" y="161549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61678" y="1402514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0 210.105.105.1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30211" y="1587571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0 210.105.103.1</a:t>
              </a:r>
              <a:endParaRPr lang="ko-KR" altLang="en-US" dirty="0"/>
            </a:p>
          </p:txBody>
        </p:sp>
        <p:pic>
          <p:nvPicPr>
            <p:cNvPr id="77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7738478" y="5692432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" name="직선 연결선 24"/>
            <p:cNvCxnSpPr>
              <a:stCxn id="53" idx="2"/>
              <a:endCxn id="77" idx="0"/>
            </p:cNvCxnSpPr>
            <p:nvPr/>
          </p:nvCxnSpPr>
          <p:spPr>
            <a:xfrm>
              <a:off x="8151183" y="4716679"/>
              <a:ext cx="112092" cy="975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219163" y="5507766"/>
              <a:ext cx="933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8950" y="4693920"/>
              <a:ext cx="933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81707" y="5014718"/>
              <a:ext cx="1812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192.168.1.16/30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71364" y="6093296"/>
              <a:ext cx="196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0 210.105.107.1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5014718"/>
              <a:ext cx="67638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R2</a:t>
              </a:r>
              <a:r>
                <a:rPr lang="ko-KR" altLang="en-US" dirty="0" smtClean="0"/>
                <a:t>를 </a:t>
              </a:r>
              <a:r>
                <a:rPr lang="en-US" altLang="ko-KR" dirty="0" smtClean="0"/>
                <a:t>Reflector </a:t>
              </a:r>
              <a:r>
                <a:rPr lang="ko-KR" altLang="en-US" dirty="0" err="1" smtClean="0"/>
                <a:t>라우터로</a:t>
              </a:r>
              <a:r>
                <a:rPr lang="ko-KR" altLang="en-US" dirty="0" smtClean="0"/>
                <a:t> 설정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R5</a:t>
              </a:r>
              <a:r>
                <a:rPr lang="ko-KR" altLang="en-US" dirty="0" smtClean="0"/>
                <a:t>에서 </a:t>
              </a:r>
              <a:r>
                <a:rPr lang="en-US" altLang="ko-KR" dirty="0" err="1" smtClean="0"/>
                <a:t>CBAC</a:t>
              </a:r>
              <a:r>
                <a:rPr lang="en-US" altLang="ko-KR" dirty="0" smtClean="0"/>
                <a:t>(inspect </a:t>
              </a:r>
              <a:r>
                <a:rPr lang="ko-KR" altLang="en-US" dirty="0" smtClean="0"/>
                <a:t>설정 </a:t>
              </a:r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 </a:t>
              </a:r>
              <a:r>
                <a:rPr lang="ko-KR" altLang="en-US" dirty="0" smtClean="0"/>
                <a:t>구간을 </a:t>
              </a:r>
              <a:r>
                <a:rPr lang="en-US" altLang="ko-KR" dirty="0" smtClean="0"/>
                <a:t>Outside</a:t>
              </a:r>
              <a:r>
                <a:rPr lang="ko-KR" altLang="en-US" dirty="0" smtClean="0"/>
                <a:t>구역으로 설정</a:t>
              </a:r>
              <a:endParaRPr lang="en-US" altLang="ko-KR" dirty="0" smtClean="0"/>
            </a:p>
            <a:p>
              <a:r>
                <a:rPr lang="en-US" altLang="ko-KR" dirty="0" smtClean="0"/>
                <a:t>telnet, </a:t>
              </a:r>
              <a:r>
                <a:rPr lang="en-US" altLang="ko-KR" dirty="0" err="1" smtClean="0"/>
                <a:t>icmp</a:t>
              </a:r>
              <a:r>
                <a:rPr lang="en-US" altLang="ko-KR" dirty="0" smtClean="0"/>
                <a:t> </a:t>
              </a:r>
              <a:r>
                <a:rPr lang="ko-KR" altLang="en-US" dirty="0"/>
                <a:t>적</a:t>
              </a:r>
              <a:r>
                <a:rPr lang="ko-KR" altLang="en-US" dirty="0" smtClean="0"/>
                <a:t>용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191083" y="5067315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22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8926" y="1084687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306491" y="1578364"/>
              <a:ext cx="1548744" cy="3020861"/>
              <a:chOff x="3352770" y="1494988"/>
              <a:chExt cx="1548744" cy="3020861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352770" y="149498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38264" y="4146517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fa2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590" y="1078277"/>
            <a:ext cx="325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게이트웨이</a:t>
            </a:r>
            <a:r>
              <a:rPr lang="ko-KR" altLang="en-US" dirty="0" smtClean="0"/>
              <a:t> 이중화</a:t>
            </a:r>
            <a:endParaRPr lang="en-US" altLang="ko-KR" dirty="0" smtClean="0"/>
          </a:p>
          <a:p>
            <a:r>
              <a:rPr lang="en-US" altLang="ko-KR" dirty="0" smtClean="0"/>
              <a:t>Active/Standby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VLAN</a:t>
            </a:r>
            <a:r>
              <a:rPr lang="ko-KR" altLang="en-US" dirty="0" smtClean="0"/>
              <a:t>기준으로 동작</a:t>
            </a:r>
            <a:endParaRPr lang="ko-KR" altLang="en-US" dirty="0"/>
          </a:p>
        </p:txBody>
      </p:sp>
      <p:pic>
        <p:nvPicPr>
          <p:cNvPr id="43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740" y="3031275"/>
            <a:ext cx="845989" cy="8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55" y="4485963"/>
            <a:ext cx="807131" cy="6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53" y="2957670"/>
            <a:ext cx="845989" cy="8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>
            <a:endCxn id="43" idx="0"/>
          </p:cNvCxnSpPr>
          <p:nvPr/>
        </p:nvCxnSpPr>
        <p:spPr>
          <a:xfrm flipH="1">
            <a:off x="3720735" y="2226267"/>
            <a:ext cx="422994" cy="80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47" idx="0"/>
          </p:cNvCxnSpPr>
          <p:nvPr/>
        </p:nvCxnSpPr>
        <p:spPr>
          <a:xfrm>
            <a:off x="4788024" y="2184965"/>
            <a:ext cx="574224" cy="77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95936" y="3454269"/>
            <a:ext cx="1095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2"/>
          </p:cNvCxnSpPr>
          <p:nvPr/>
        </p:nvCxnSpPr>
        <p:spPr>
          <a:xfrm>
            <a:off x="3720735" y="3877264"/>
            <a:ext cx="685393" cy="77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852505" y="3803659"/>
            <a:ext cx="367567" cy="84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381860" y="5057371"/>
            <a:ext cx="0" cy="4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543759" y="5057371"/>
            <a:ext cx="0" cy="4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696159" y="5025153"/>
            <a:ext cx="0" cy="4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848559" y="5030755"/>
            <a:ext cx="0" cy="4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60189" y="5048344"/>
            <a:ext cx="0" cy="4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96593" y="5128373"/>
            <a:ext cx="20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사무실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02255" y="2773004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4251" y="2041601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95614" y="2168064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57427" y="3042437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005806" y="3458456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91583" y="2661943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22407" y="4301297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56416" y="3844514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48559" y="3758042"/>
            <a:ext cx="8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6416" y="3877264"/>
            <a:ext cx="2292787" cy="775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49577" y="3988325"/>
            <a:ext cx="154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VIP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71800" y="37330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VIP : PC</a:t>
            </a:r>
            <a:r>
              <a:rPr lang="ko-KR" altLang="en-US" dirty="0" smtClean="0"/>
              <a:t>에서 사용할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55776" y="3142336"/>
            <a:ext cx="5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49597" y="3075044"/>
            <a:ext cx="5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09434" y="2410933"/>
            <a:ext cx="219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192.168.1.0/30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661014" y="2352730"/>
            <a:ext cx="219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12417" y="3235075"/>
            <a:ext cx="219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206234" y="3916839"/>
            <a:ext cx="433634" cy="110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65371" y="2613379"/>
            <a:ext cx="202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/>
              <a:t>210.105.103.1/32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27835" y="2496005"/>
            <a:ext cx="202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/>
              <a:t>210.105.104.1/32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076954" y="1096985"/>
            <a:ext cx="202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/>
              <a:t>210.105.102.1/32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339752" y="1084687"/>
            <a:ext cx="4727145" cy="2359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683214" y="1223186"/>
            <a:ext cx="138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5491905" y="4467807"/>
            <a:ext cx="560450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7835" y="5158492"/>
            <a:ext cx="215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857708" y="4127374"/>
            <a:ext cx="2106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Active/</a:t>
            </a:r>
            <a:r>
              <a:rPr lang="en-US" altLang="ko-KR" dirty="0" err="1" smtClean="0"/>
              <a:t>Stnadby</a:t>
            </a:r>
            <a:endParaRPr lang="en-US" altLang="ko-KR" dirty="0" smtClean="0"/>
          </a:p>
          <a:p>
            <a:r>
              <a:rPr lang="ko-KR" altLang="en-US" dirty="0" smtClean="0"/>
              <a:t>결정 기준</a:t>
            </a:r>
            <a:endParaRPr lang="en-US" altLang="ko-KR" dirty="0" smtClean="0"/>
          </a:p>
          <a:p>
            <a:r>
              <a:rPr lang="en-US" altLang="ko-KR" dirty="0" smtClean="0"/>
              <a:t>Priority(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높은숫자가</a:t>
            </a:r>
            <a:r>
              <a:rPr lang="ko-KR" altLang="en-US" dirty="0" smtClean="0"/>
              <a:t> 우선권을 가짐</a:t>
            </a:r>
            <a:endParaRPr lang="en-US" altLang="ko-KR" dirty="0" smtClean="0"/>
          </a:p>
          <a:p>
            <a:r>
              <a:rPr lang="ko-KR" altLang="en-US" dirty="0" smtClean="0"/>
              <a:t>기본값은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동작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99592" y="3317195"/>
            <a:ext cx="179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VLAN10</a:t>
            </a:r>
            <a:endParaRPr lang="en-US" altLang="ko-KR" dirty="0" smtClean="0"/>
          </a:p>
          <a:p>
            <a:r>
              <a:rPr lang="en-US" altLang="ko-KR" dirty="0" smtClean="0"/>
              <a:t>192.168.2.1/24</a:t>
            </a:r>
          </a:p>
          <a:p>
            <a:r>
              <a:rPr lang="en-US" altLang="ko-KR" dirty="0" err="1" smtClean="0"/>
              <a:t>VLAN20</a:t>
            </a:r>
            <a:endParaRPr lang="en-US" altLang="ko-KR" dirty="0"/>
          </a:p>
          <a:p>
            <a:r>
              <a:rPr lang="en-US" altLang="ko-KR" dirty="0" smtClean="0"/>
              <a:t>192.168.3.1/24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05450" y="3031275"/>
            <a:ext cx="179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VLAN10</a:t>
            </a:r>
            <a:endParaRPr lang="en-US" altLang="ko-KR" dirty="0" smtClean="0"/>
          </a:p>
          <a:p>
            <a:r>
              <a:rPr lang="en-US" altLang="ko-KR" dirty="0" smtClean="0"/>
              <a:t>192.168.2.2/24</a:t>
            </a:r>
          </a:p>
          <a:p>
            <a:r>
              <a:rPr lang="en-US" altLang="ko-KR" dirty="0" err="1" smtClean="0"/>
              <a:t>VLAN20</a:t>
            </a:r>
            <a:endParaRPr lang="en-US" altLang="ko-KR" dirty="0"/>
          </a:p>
          <a:p>
            <a:r>
              <a:rPr lang="en-US" altLang="ko-KR" dirty="0" smtClean="0"/>
              <a:t>192.168.3.2/24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3150387" y="4029180"/>
            <a:ext cx="781845" cy="1028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09434" y="4215943"/>
            <a:ext cx="149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Standby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611179" y="3990811"/>
            <a:ext cx="149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endCxn id="72" idx="1"/>
          </p:cNvCxnSpPr>
          <p:nvPr/>
        </p:nvCxnSpPr>
        <p:spPr>
          <a:xfrm flipV="1">
            <a:off x="2251285" y="4172991"/>
            <a:ext cx="1998292" cy="1170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92188" y="4822227"/>
            <a:ext cx="3118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VLAN</a:t>
            </a:r>
            <a:r>
              <a:rPr lang="en-US" altLang="ko-KR" dirty="0" smtClean="0"/>
              <a:t> 10 group 1</a:t>
            </a:r>
          </a:p>
          <a:p>
            <a:r>
              <a:rPr lang="en-US" altLang="ko-KR" dirty="0" smtClean="0"/>
              <a:t>192.168.2.254</a:t>
            </a:r>
          </a:p>
          <a:p>
            <a:r>
              <a:rPr lang="en-US" altLang="ko-KR" dirty="0" err="1"/>
              <a:t>VLAN</a:t>
            </a:r>
            <a:r>
              <a:rPr lang="en-US" altLang="ko-KR" dirty="0"/>
              <a:t> </a:t>
            </a:r>
            <a:r>
              <a:rPr lang="en-US" altLang="ko-KR" dirty="0" smtClean="0"/>
              <a:t>20 group 2</a:t>
            </a:r>
            <a:endParaRPr lang="en-US" altLang="ko-KR" dirty="0"/>
          </a:p>
          <a:p>
            <a:r>
              <a:rPr lang="en-US" altLang="ko-KR" dirty="0" smtClean="0"/>
              <a:t>192.168.3.254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54362" y="5485014"/>
            <a:ext cx="19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192.168.2.0/24</a:t>
            </a:r>
          </a:p>
          <a:p>
            <a:r>
              <a:rPr lang="en-US" altLang="ko-KR" dirty="0" smtClean="0"/>
              <a:t>192.168.3.0/24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2577" y="6246869"/>
            <a:ext cx="34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서버 </a:t>
            </a:r>
            <a:r>
              <a:rPr lang="en-US" altLang="ko-KR" dirty="0" smtClean="0"/>
              <a:t>IP : 210.105.106.1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590" y="260648"/>
            <a:ext cx="187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멀티캐스트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</a:p>
          <a:p>
            <a:r>
              <a:rPr lang="en-US" altLang="ko-KR" dirty="0" smtClean="0"/>
              <a:t>224.0.0.2</a:t>
            </a:r>
            <a:endParaRPr lang="ko-KR" altLang="en-US" dirty="0"/>
          </a:p>
        </p:txBody>
      </p:sp>
      <p:pic>
        <p:nvPicPr>
          <p:cNvPr id="7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459038" y="1181515"/>
            <a:ext cx="1049594" cy="5321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TextBox 85"/>
          <p:cNvSpPr txBox="1"/>
          <p:nvPr/>
        </p:nvSpPr>
        <p:spPr>
          <a:xfrm>
            <a:off x="7621969" y="742638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cxnSp>
        <p:nvCxnSpPr>
          <p:cNvPr id="7" name="직선 연결선 6"/>
          <p:cNvCxnSpPr>
            <a:endCxn id="79" idx="1"/>
          </p:cNvCxnSpPr>
          <p:nvPr/>
        </p:nvCxnSpPr>
        <p:spPr>
          <a:xfrm flipV="1">
            <a:off x="4906657" y="1447609"/>
            <a:ext cx="2552381" cy="3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8023" y="1660158"/>
            <a:ext cx="106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744730" y="1493775"/>
            <a:ext cx="106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362248" y="1940088"/>
            <a:ext cx="219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4742" y="1816941"/>
            <a:ext cx="202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</a:t>
            </a:r>
          </a:p>
          <a:p>
            <a:r>
              <a:rPr lang="en-US" altLang="ko-KR" dirty="0" smtClean="0"/>
              <a:t>210.105.106.1/32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248881" y="1084687"/>
            <a:ext cx="2026635" cy="32316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5160" y="777581"/>
            <a:ext cx="20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6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8926" y="1084687"/>
            <a:ext cx="7014653" cy="4630472"/>
            <a:chOff x="107504" y="1030776"/>
            <a:chExt cx="7014653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17060" y="1209032"/>
              <a:ext cx="6905097" cy="3851195"/>
              <a:chOff x="1263339" y="1125656"/>
              <a:chExt cx="6905097" cy="3851195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endCxn id="16" idx="0"/>
              </p:cNvCxnSpPr>
              <p:nvPr/>
            </p:nvCxnSpPr>
            <p:spPr>
              <a:xfrm flipV="1">
                <a:off x="2496486" y="2059006"/>
                <a:ext cx="1437129" cy="1573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663383" y="1923561"/>
                <a:ext cx="1564801" cy="1505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490513" y="2059006"/>
                <a:ext cx="886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04147" y="2968109"/>
                <a:ext cx="966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123728" y="3961188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26" name="직선 연결선 25"/>
                <p:cNvCxnSpPr>
                  <a:stCxn id="5" idx="2"/>
                </p:cNvCxnSpPr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1403648" y="3961188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 rot="15855787">
                <a:off x="4795116" y="1500828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/>
              <p:cNvGrpSpPr/>
              <p:nvPr/>
            </p:nvGrpSpPr>
            <p:grpSpPr>
              <a:xfrm>
                <a:off x="6388934" y="3925245"/>
                <a:ext cx="360040" cy="259900"/>
                <a:chOff x="2123728" y="3961188"/>
                <a:chExt cx="360040" cy="2599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2288485" y="3961188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123728" y="422108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3251341" y="1216681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11508" y="3845347"/>
                <a:ext cx="8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fa0</a:t>
                </a:r>
                <a:r>
                  <a:rPr lang="en-US" altLang="ko-KR" dirty="0" smtClean="0"/>
                  <a:t>/0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263339" y="4330520"/>
                <a:ext cx="1881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192.168.2.1/24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93880" y="4145476"/>
                <a:ext cx="2074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192.168.4.1/24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30816" y="1494988"/>
                <a:ext cx="1881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192.168.3.1/24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980807">
                <a:off x="8156396" y="1310143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9591" y="188640"/>
            <a:ext cx="335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Frame-Relay(</a:t>
            </a:r>
            <a:r>
              <a:rPr lang="en-US" altLang="ko-KR" dirty="0" err="1" smtClean="0"/>
              <a:t>Subinterface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7647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Point-to-Point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2818425" y="3840381"/>
            <a:ext cx="3198878" cy="8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89840" y="3279352"/>
            <a:ext cx="9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77820" y="3870411"/>
            <a:ext cx="9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20842" y="2082983"/>
            <a:ext cx="9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91984" y="3842513"/>
            <a:ext cx="9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1434" y="2919956"/>
            <a:ext cx="24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0 210.105.102.1/32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6644" y="637543"/>
            <a:ext cx="24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0 210.105.103.1/32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0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0116" y="2782230"/>
            <a:ext cx="24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0 210.105.104.1/32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area 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79087" y="2562980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5656" y="3879862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60195" y="2402837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176837" y="1366181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직선 연결선 20"/>
          <p:cNvCxnSpPr/>
          <p:nvPr/>
        </p:nvCxnSpPr>
        <p:spPr>
          <a:xfrm flipV="1">
            <a:off x="6754117" y="1898369"/>
            <a:ext cx="837577" cy="165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" idx="3"/>
            <a:endCxn id="59" idx="1"/>
          </p:cNvCxnSpPr>
          <p:nvPr/>
        </p:nvCxnSpPr>
        <p:spPr>
          <a:xfrm flipV="1">
            <a:off x="4906657" y="1632275"/>
            <a:ext cx="2270180" cy="32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158926" y="1311660"/>
            <a:ext cx="6303732" cy="4176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287236" y="1861799"/>
            <a:ext cx="8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42100" y="1134036"/>
            <a:ext cx="8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23795" y="3243121"/>
            <a:ext cx="8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30890" y="1743559"/>
            <a:ext cx="8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87350" y="2226267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80753" y="1752189"/>
            <a:ext cx="188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62254" y="674598"/>
            <a:ext cx="24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0 210.105.105.1/32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28054" y="1077363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09113" y="5488185"/>
            <a:ext cx="589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192.168.2.1 -&gt; 210.105.105.1</a:t>
            </a:r>
            <a:r>
              <a:rPr lang="ko-KR" altLang="en-US" dirty="0" smtClean="0"/>
              <a:t>로 통신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NAT_icmp,telnet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R2,R3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정보를 재분배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경로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경로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973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4175" y="1080576"/>
            <a:ext cx="6494404" cy="4638164"/>
            <a:chOff x="107504" y="1023084"/>
            <a:chExt cx="6494404" cy="4638164"/>
          </a:xfrm>
        </p:grpSpPr>
        <p:grpSp>
          <p:nvGrpSpPr>
            <p:cNvPr id="2" name="그룹 1"/>
            <p:cNvGrpSpPr/>
            <p:nvPr/>
          </p:nvGrpSpPr>
          <p:grpSpPr>
            <a:xfrm>
              <a:off x="247543" y="1023084"/>
              <a:ext cx="6292729" cy="3245437"/>
              <a:chOff x="1293822" y="939708"/>
              <a:chExt cx="6292729" cy="3245437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2391648" y="2765403"/>
                <a:ext cx="3944548" cy="245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382823" y="2076578"/>
                <a:ext cx="18162" cy="688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82042" y="3023725"/>
                <a:ext cx="920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81815" y="2047678"/>
                <a:ext cx="96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09640" y="3152775"/>
                <a:ext cx="82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6553691" y="3925245"/>
                <a:ext cx="0" cy="2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609746" y="939708"/>
                <a:ext cx="1943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Lo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en-US" altLang="ko-KR" dirty="0" smtClean="0"/>
                  <a:t>210.105.103.1/32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9592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Frame-Relay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75876" y="33852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51294" y="30960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92829" y="229045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0814" y="184506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Multipoint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1742040" y="2918287"/>
            <a:ext cx="16999" cy="69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895583" y="2906271"/>
            <a:ext cx="16999" cy="69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8306" y="3067543"/>
            <a:ext cx="283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192.168.1.0/29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2790" y="4102056"/>
            <a:ext cx="12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pic>
        <p:nvPicPr>
          <p:cNvPr id="4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23051" y="1369762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/>
          <p:cNvCxnSpPr/>
          <p:nvPr/>
        </p:nvCxnSpPr>
        <p:spPr>
          <a:xfrm flipV="1">
            <a:off x="6168776" y="1865381"/>
            <a:ext cx="393446" cy="173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2222" y="919761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62552" y="2245995"/>
            <a:ext cx="17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4175" y="1172883"/>
            <a:ext cx="5415171" cy="4416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13357" y="1177023"/>
            <a:ext cx="1266955" cy="4416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142158" y="2709045"/>
            <a:ext cx="12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686588" y="2880556"/>
            <a:ext cx="0" cy="71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084647" y="224599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Point-to-point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64253" y="3347840"/>
            <a:ext cx="82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67987" y="1747243"/>
            <a:ext cx="82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905" y="4066113"/>
            <a:ext cx="19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210.105.102.1/32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40901" y="4002847"/>
            <a:ext cx="19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210.105.104.1/32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63815" y="849717"/>
            <a:ext cx="19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210.105.105.1/32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6905" y="4102056"/>
            <a:ext cx="1943944" cy="61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04806" y="1104427"/>
            <a:ext cx="1943944" cy="61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479322" y="4066113"/>
            <a:ext cx="1943944" cy="61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031751" y="961330"/>
            <a:ext cx="1943944" cy="61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8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635896" y="436510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419872" y="10527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652120" y="273414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/>
          <p:nvPr/>
        </p:nvCxnSpPr>
        <p:spPr>
          <a:xfrm flipV="1">
            <a:off x="1979712" y="1340768"/>
            <a:ext cx="151216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11960" y="1340768"/>
            <a:ext cx="165618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7272" y="2901432"/>
            <a:ext cx="3454848" cy="2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2"/>
          </p:cNvCxnSpPr>
          <p:nvPr/>
        </p:nvCxnSpPr>
        <p:spPr>
          <a:xfrm>
            <a:off x="1764456" y="3093944"/>
            <a:ext cx="1871440" cy="134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7" idx="2"/>
          </p:cNvCxnSpPr>
          <p:nvPr/>
        </p:nvCxnSpPr>
        <p:spPr>
          <a:xfrm flipV="1">
            <a:off x="4501528" y="3119172"/>
            <a:ext cx="1583408" cy="131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810" y="424983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95836" y="42112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7492" y="13407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13688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482730" y="304860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/2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7241" y="276015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9200" y="243752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36864" y="247786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30501" y="278563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55" y="30679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816048" y="371151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192.168.1.16/30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17850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192.168.1.12/30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240620" y="27104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20913" y="188634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30802" y="19223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01728" y="2435288"/>
            <a:ext cx="14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201" y="2386608"/>
            <a:ext cx="14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23528" y="2437522"/>
            <a:ext cx="7416824" cy="2431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98954" y="3296544"/>
            <a:ext cx="14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Area 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180" y="3942062"/>
            <a:ext cx="14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21129" y="68340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40208" y="3037156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95836" y="4449106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75669" y="2060847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411760" y="3119172"/>
            <a:ext cx="26411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2411760" y="3296544"/>
            <a:ext cx="1634166" cy="87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0" idx="1"/>
          </p:cNvCxnSpPr>
          <p:nvPr/>
        </p:nvCxnSpPr>
        <p:spPr>
          <a:xfrm flipV="1">
            <a:off x="4045926" y="3221823"/>
            <a:ext cx="1577229" cy="951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4" idx="3"/>
          </p:cNvCxnSpPr>
          <p:nvPr/>
        </p:nvCxnSpPr>
        <p:spPr>
          <a:xfrm flipH="1">
            <a:off x="2197272" y="1522786"/>
            <a:ext cx="1438624" cy="1143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4" idx="3"/>
            <a:endCxn id="28" idx="1"/>
          </p:cNvCxnSpPr>
          <p:nvPr/>
        </p:nvCxnSpPr>
        <p:spPr>
          <a:xfrm>
            <a:off x="3635896" y="1522786"/>
            <a:ext cx="1800968" cy="1108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0633" y="2889446"/>
            <a:ext cx="3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68681" y="3749093"/>
            <a:ext cx="3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68728" y="1648545"/>
            <a:ext cx="3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6284" y="5085184"/>
            <a:ext cx="9361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210.105.102.1 &lt;-&gt; 210.105.104.1 </a:t>
            </a:r>
            <a:r>
              <a:rPr lang="ko-KR" altLang="en-US" sz="1600" dirty="0" smtClean="0">
                <a:solidFill>
                  <a:srgbClr val="FF0000"/>
                </a:solidFill>
              </a:rPr>
              <a:t>통신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210.105.103.1 &lt;-&gt; 210.105.105.1 </a:t>
            </a:r>
            <a:r>
              <a:rPr lang="ko-KR" altLang="en-US" sz="1600" dirty="0" smtClean="0">
                <a:solidFill>
                  <a:srgbClr val="FF0000"/>
                </a:solidFill>
              </a:rPr>
              <a:t>통신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R1,R3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재분배 시 </a:t>
            </a:r>
            <a:r>
              <a:rPr lang="en-US" altLang="ko-KR" sz="1600" dirty="0" smtClean="0">
                <a:solidFill>
                  <a:srgbClr val="FF0000"/>
                </a:solidFill>
              </a:rPr>
              <a:t>210.105.105.1 </a:t>
            </a:r>
            <a:r>
              <a:rPr lang="ko-KR" altLang="en-US" sz="1600" dirty="0" smtClean="0">
                <a:solidFill>
                  <a:srgbClr val="FF0000"/>
                </a:solidFill>
              </a:rPr>
              <a:t>정보만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재분배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R3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FF0000"/>
                </a:solidFill>
              </a:rPr>
              <a:t>102.1-&gt;104.1 telnet,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icmp</a:t>
            </a:r>
            <a:r>
              <a:rPr lang="ko-KR" altLang="en-US" sz="1600" dirty="0" smtClean="0">
                <a:solidFill>
                  <a:srgbClr val="FF0000"/>
                </a:solidFill>
              </a:rPr>
              <a:t>만 </a:t>
            </a:r>
            <a:r>
              <a:rPr lang="en-US" altLang="ko-KR" sz="1600" dirty="0" smtClean="0">
                <a:solidFill>
                  <a:srgbClr val="FF0000"/>
                </a:solidFill>
              </a:rPr>
              <a:t>access-list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허용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9932" y="591071"/>
            <a:ext cx="143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4404810" y="1245248"/>
            <a:ext cx="1095314" cy="58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89065" y="881248"/>
            <a:ext cx="240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5536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210.105.104.1 255.255.255.255 192.168.1.2 150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-2484784" y="82190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/1 shutdown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경로 이용</a:t>
            </a:r>
            <a:endParaRPr lang="en-US" altLang="ko-KR" dirty="0" smtClean="0"/>
          </a:p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/2 shutdown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경로 이용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517752" y="116632"/>
            <a:ext cx="574528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7021040" y="301298"/>
            <a:ext cx="575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61100" y="11749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관리거리</a:t>
            </a:r>
            <a:r>
              <a:rPr lang="ko-KR" altLang="en-US" dirty="0" smtClean="0"/>
              <a:t>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330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45811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88224" y="26286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24744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635896" y="26905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Frame-Relay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</p:cNvCxnSpPr>
          <p:nvPr/>
        </p:nvCxnSpPr>
        <p:spPr>
          <a:xfrm>
            <a:off x="2197272" y="2901432"/>
            <a:ext cx="143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2"/>
          </p:cNvCxnSpPr>
          <p:nvPr/>
        </p:nvCxnSpPr>
        <p:spPr>
          <a:xfrm>
            <a:off x="4356744" y="1509768"/>
            <a:ext cx="0" cy="119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1"/>
          </p:cNvCxnSpPr>
          <p:nvPr/>
        </p:nvCxnSpPr>
        <p:spPr>
          <a:xfrm flipV="1">
            <a:off x="4933576" y="2856393"/>
            <a:ext cx="1654648" cy="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5" idx="0"/>
          </p:cNvCxnSpPr>
          <p:nvPr/>
        </p:nvCxnSpPr>
        <p:spPr>
          <a:xfrm>
            <a:off x="4414506" y="3013720"/>
            <a:ext cx="28493" cy="15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8984" y="2505888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1537" y="4606881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86039" y="3378430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5888" y="123276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503580" y="291125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11960" y="291125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338060" y="2490196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7417" y="2505888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247854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085905" y="4003990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41655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10183" y="908720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332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물리적 연결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9024" y="302399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99016" y="124666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472428" y="4595028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8170" y="183234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5264" y="2746996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200" dirty="0" smtClean="0">
                <a:solidFill>
                  <a:srgbClr val="FF0000"/>
                </a:solidFill>
              </a:rPr>
              <a:t>/0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1194" y="1497621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155408" y="2736721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4329882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2451800" y="2885495"/>
            <a:ext cx="539096" cy="63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9332" y="3510361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물리적 인터페이스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984543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45811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88224" y="26286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2474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/>
          <p:nvPr/>
        </p:nvCxnSpPr>
        <p:spPr>
          <a:xfrm flipV="1">
            <a:off x="1888518" y="1317256"/>
            <a:ext cx="2179426" cy="14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1412776"/>
            <a:ext cx="2089768" cy="12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875815" y="2901432"/>
            <a:ext cx="1784417" cy="175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43708" y="3093944"/>
            <a:ext cx="2196244" cy="15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4456" y="244052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128" y="452049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6945" y="227805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8632" y="123276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247854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491112" y="430412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41655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10183" y="908720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308555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논리</a:t>
            </a:r>
            <a:r>
              <a:rPr lang="ko-KR" altLang="en-US" dirty="0"/>
              <a:t>적</a:t>
            </a:r>
            <a:r>
              <a:rPr lang="ko-KR" altLang="en-US" dirty="0" smtClean="0"/>
              <a:t> 연결  </a:t>
            </a:r>
            <a:r>
              <a:rPr lang="en-US" altLang="ko-KR" dirty="0" err="1" smtClean="0"/>
              <a:t>subinterface</a:t>
            </a:r>
            <a:r>
              <a:rPr lang="ko-KR" altLang="en-US" dirty="0" smtClean="0"/>
              <a:t>를 만들려면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 </a:t>
            </a:r>
            <a:r>
              <a:rPr lang="ko-KR" altLang="en-US" dirty="0" smtClean="0"/>
              <a:t>인터페이스의 캡슐화 타입이 먼저 </a:t>
            </a:r>
            <a:r>
              <a:rPr lang="en-US" altLang="ko-KR" dirty="0" smtClean="0"/>
              <a:t>Frame-relay </a:t>
            </a:r>
            <a:r>
              <a:rPr lang="ko-KR" altLang="en-US" dirty="0" smtClean="0"/>
              <a:t>타입으로 선언되어야 함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Point-to-point</a:t>
            </a:r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7596" y="1890947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192.168.1.0/30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197272" y="3662293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192.168.1.12/30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0235" y="3662293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192.168.1.8/30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076270" y="1752687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192.168.1.4/30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672" y="3079351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1241846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568" y="544522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210.105.102.1 -&gt; 210.105.105.1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dirty="0" err="1"/>
              <a:t>R1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R3</a:t>
            </a:r>
            <a:r>
              <a:rPr lang="en-US" altLang="ko-KR" sz="1200" dirty="0"/>
              <a:t> -&gt; </a:t>
            </a:r>
            <a:r>
              <a:rPr lang="en-US" altLang="ko-KR" sz="1200" dirty="0" err="1" smtClean="0"/>
              <a:t>R4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R3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 down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/>
              <a:t>R1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R2</a:t>
            </a:r>
            <a:r>
              <a:rPr lang="en-US" altLang="ko-KR" sz="1200" dirty="0"/>
              <a:t> -&gt; </a:t>
            </a:r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4442628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96690" y="309417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07904" y="980728"/>
            <a:ext cx="446449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8283" y="2555054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100" dirty="0" smtClean="0">
                <a:solidFill>
                  <a:srgbClr val="FF0000"/>
                </a:solidFill>
              </a:rPr>
              <a:t> 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3096" y="2125859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210.105.102.1/32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4789560" y="908388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210.105.103.1/32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985608" y="2173582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210.105.105.1/32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862771" y="4653136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210.105.104.1/32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644008" y="1241846"/>
            <a:ext cx="2377032" cy="75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2857" y="1252229"/>
            <a:ext cx="271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재분배 시 </a:t>
            </a:r>
            <a:r>
              <a:rPr lang="en-US" altLang="ko-KR" sz="1200" dirty="0" smtClean="0"/>
              <a:t>metric 128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789560" y="4719627"/>
            <a:ext cx="2374728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96690" y="5306724"/>
            <a:ext cx="271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재분배 시 </a:t>
            </a:r>
            <a:r>
              <a:rPr lang="en-US" altLang="ko-KR" sz="1200" dirty="0" smtClean="0"/>
              <a:t>metric 64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5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6357" y="454712"/>
            <a:ext cx="8836829" cy="4630472"/>
            <a:chOff x="-16357" y="1000072"/>
            <a:chExt cx="8836829" cy="4630472"/>
          </a:xfrm>
        </p:grpSpPr>
        <p:grpSp>
          <p:nvGrpSpPr>
            <p:cNvPr id="9" name="그룹 8"/>
            <p:cNvGrpSpPr/>
            <p:nvPr/>
          </p:nvGrpSpPr>
          <p:grpSpPr>
            <a:xfrm>
              <a:off x="1087286" y="1000072"/>
              <a:ext cx="7002613" cy="4630472"/>
              <a:chOff x="107504" y="1030776"/>
              <a:chExt cx="7002613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47543" y="1209032"/>
                <a:ext cx="6862574" cy="2835532"/>
                <a:chOff x="1293822" y="1125656"/>
                <a:chExt cx="6862574" cy="2835532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835696" y="306896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32750" y="1904314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/2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41501" y="191901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156176" y="302574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59732" y="2492896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192.168.1.0/30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569047" y="2428364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3822" y="348170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61754" y="3416598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  <p:cxnSp>
              <p:nvCxnSpPr>
                <p:cNvPr id="45" name="직선 연결선 44"/>
                <p:cNvCxnSpPr/>
                <p:nvPr/>
              </p:nvCxnSpPr>
              <p:spPr>
                <a:xfrm rot="10980807">
                  <a:off x="8156396" y="1310143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99731" y="33235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673960" y="2859142"/>
              <a:ext cx="2146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210.105.104.1/32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0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6357" y="2923472"/>
              <a:ext cx="3380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0 210.105.102.1/32</a:t>
              </a:r>
              <a:endParaRPr lang="en-US" altLang="ko-KR" dirty="0"/>
            </a:p>
          </p:txBody>
        </p:sp>
        <p:cxnSp>
          <p:nvCxnSpPr>
            <p:cNvPr id="14" name="직선 연결선 13"/>
            <p:cNvCxnSpPr>
              <a:stCxn id="5" idx="3"/>
              <a:endCxn id="6" idx="1"/>
            </p:cNvCxnSpPr>
            <p:nvPr/>
          </p:nvCxnSpPr>
          <p:spPr>
            <a:xfrm flipV="1">
              <a:off x="2746785" y="3711823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15673" y="3793251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/2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8644" y="374163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/2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0130" y="3729794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2002" y="142479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EEM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4" idx="2"/>
            </p:cNvCxnSpPr>
            <p:nvPr/>
          </p:nvCxnSpPr>
          <p:spPr>
            <a:xfrm flipH="1">
              <a:off x="2339752" y="2141652"/>
              <a:ext cx="1970468" cy="1340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2"/>
            </p:cNvCxnSpPr>
            <p:nvPr/>
          </p:nvCxnSpPr>
          <p:spPr>
            <a:xfrm>
              <a:off x="4310220" y="2141652"/>
              <a:ext cx="1779459" cy="13358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710461" y="2288452"/>
              <a:ext cx="237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Tunnel0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(static)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46750" y="4963106"/>
            <a:ext cx="1049594" cy="53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991343" y="4980226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직선 연결선 34"/>
          <p:cNvCxnSpPr>
            <a:stCxn id="49" idx="3"/>
            <a:endCxn id="50" idx="1"/>
          </p:cNvCxnSpPr>
          <p:nvPr/>
        </p:nvCxnSpPr>
        <p:spPr>
          <a:xfrm>
            <a:off x="2896344" y="5229200"/>
            <a:ext cx="3094999" cy="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5" idx="2"/>
          </p:cNvCxnSpPr>
          <p:nvPr/>
        </p:nvCxnSpPr>
        <p:spPr>
          <a:xfrm>
            <a:off x="2221988" y="3468500"/>
            <a:ext cx="0" cy="135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2"/>
            <a:endCxn id="50" idx="0"/>
          </p:cNvCxnSpPr>
          <p:nvPr/>
        </p:nvCxnSpPr>
        <p:spPr>
          <a:xfrm>
            <a:off x="6470460" y="3432557"/>
            <a:ext cx="45680" cy="154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87624" y="3044385"/>
            <a:ext cx="6192688" cy="197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625524" y="4833156"/>
            <a:ext cx="1492045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724437" y="4850276"/>
            <a:ext cx="1492045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25452" y="3955233"/>
            <a:ext cx="19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0046" y="3949326"/>
            <a:ext cx="199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41224" y="3564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97952" y="358590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43808" y="50616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97952" y="4601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61687" y="46484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86425" y="51539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72452" y="5189248"/>
            <a:ext cx="199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72430" y="5523242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16814" y="5189248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91343" y="4410991"/>
            <a:ext cx="338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0 210.105.106.1/32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-55116" y="4480944"/>
            <a:ext cx="338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0 210.105.105.1/32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5357708" y="78970"/>
            <a:ext cx="6188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R5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210.105.106.1/32</a:t>
            </a:r>
            <a:r>
              <a:rPr lang="ko-KR" altLang="en-US" dirty="0" smtClean="0"/>
              <a:t>로 가는 경로</a:t>
            </a:r>
            <a:endParaRPr lang="en-US" altLang="ko-KR" dirty="0" smtClean="0"/>
          </a:p>
          <a:p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R5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/2 down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tunnel</a:t>
            </a:r>
            <a:r>
              <a:rPr lang="ko-KR" altLang="en-US" dirty="0" smtClean="0"/>
              <a:t>로 통신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/1 down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&lt;-&gt;</a:t>
            </a:r>
            <a:r>
              <a:rPr lang="en-US" altLang="ko-KR" dirty="0" err="1" smtClean="0"/>
              <a:t>R5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EEM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평소엔 </a:t>
            </a:r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해제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64275" y="56252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20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25183" y="57079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843808" y="5642364"/>
            <a:ext cx="286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평소엔 </a:t>
            </a:r>
            <a:r>
              <a:rPr lang="en-US" altLang="ko-KR" dirty="0" err="1"/>
              <a:t>BGP</a:t>
            </a:r>
            <a:r>
              <a:rPr lang="en-US" altLang="ko-KR" dirty="0"/>
              <a:t> </a:t>
            </a:r>
            <a:r>
              <a:rPr lang="ko-KR" altLang="en-US" dirty="0"/>
              <a:t>연결 해제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303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45811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88224" y="26286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2474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/>
          <p:nvPr/>
        </p:nvCxnSpPr>
        <p:spPr>
          <a:xfrm flipV="1">
            <a:off x="1888518" y="1317256"/>
            <a:ext cx="2179426" cy="140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1412776"/>
            <a:ext cx="2089768" cy="12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875815" y="2901432"/>
            <a:ext cx="1784417" cy="175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43708" y="3093944"/>
            <a:ext cx="2196244" cy="15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4456" y="244052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128" y="452049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6945" y="227805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8632" y="123276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247854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491112" y="4304129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416555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10183" y="908720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67596" y="1890947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192.168.1.0/30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197272" y="3662293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192.168.1.12/30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0235" y="3662293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192.168.1.8/30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076270" y="1752687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192.168.1.4/30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672" y="3079351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1241846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568" y="544522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시리얼 인터페이스는  </a:t>
            </a:r>
            <a:r>
              <a:rPr lang="en-US" altLang="ko-KR" dirty="0" err="1" smtClean="0"/>
              <a:t>HDLC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시스코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라우터에서만</a:t>
            </a:r>
            <a:r>
              <a:rPr lang="ko-KR" altLang="en-US" dirty="0" smtClean="0"/>
              <a:t> 인식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PPP : </a:t>
            </a:r>
            <a:r>
              <a:rPr lang="ko-KR" altLang="en-US" dirty="0" err="1" smtClean="0"/>
              <a:t>국제표준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Frame-relay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4442628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96690" y="3094174"/>
            <a:ext cx="86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 rot="19901469">
            <a:off x="712336" y="1335907"/>
            <a:ext cx="4968552" cy="12240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rot="19350281">
            <a:off x="3363713" y="3168204"/>
            <a:ext cx="4968552" cy="12240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27" idx="0"/>
          </p:cNvCxnSpPr>
          <p:nvPr/>
        </p:nvCxnSpPr>
        <p:spPr>
          <a:xfrm>
            <a:off x="2367596" y="3217850"/>
            <a:ext cx="1556332" cy="1086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44428" y="3410785"/>
            <a:ext cx="198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68312" y="2001056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210.105.102.1/32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127008" y="2261752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210.105.105.1/32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939002" y="4941168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210.105.104.1/32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4264" y="616331"/>
            <a:ext cx="201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210.105.103.1/32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749334" y="1511846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100" dirty="0" smtClean="0">
                <a:solidFill>
                  <a:srgbClr val="FF0000"/>
                </a:solidFill>
              </a:rPr>
              <a:t> 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8194" y="3918329"/>
            <a:ext cx="201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100" dirty="0" smtClean="0">
                <a:solidFill>
                  <a:srgbClr val="FF0000"/>
                </a:solidFill>
              </a:rPr>
              <a:t> 200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5628" y="3892709"/>
            <a:ext cx="148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8312" y="2021752"/>
            <a:ext cx="1296144" cy="394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127008" y="2322721"/>
            <a:ext cx="1296144" cy="394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14519" y="5049393"/>
            <a:ext cx="1296144" cy="394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92050" y="652417"/>
            <a:ext cx="1296144" cy="394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2772816" y="415663"/>
            <a:ext cx="626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210.105.103.1, 104.1 -&gt; 210.105.105.1 </a:t>
            </a:r>
            <a:r>
              <a:rPr lang="en-US" altLang="ko-KR" dirty="0" err="1" smtClean="0"/>
              <a:t>icmp,telnet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343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404664" y="2622737"/>
            <a:ext cx="6192688" cy="3252794"/>
            <a:chOff x="1547664" y="2622737"/>
            <a:chExt cx="6192688" cy="3252794"/>
          </a:xfrm>
        </p:grpSpPr>
        <p:sp>
          <p:nvSpPr>
            <p:cNvPr id="4" name="TextBox 3"/>
            <p:cNvSpPr txBox="1"/>
            <p:nvPr/>
          </p:nvSpPr>
          <p:spPr>
            <a:xfrm>
              <a:off x="3707904" y="414908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L2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스위치</a:t>
              </a:r>
              <a:endParaRPr lang="ko-KR" altLang="en-US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3491880" y="4518412"/>
              <a:ext cx="432048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139952" y="4518412"/>
              <a:ext cx="72008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499992" y="4518412"/>
              <a:ext cx="396044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47664" y="522920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PC1</a:t>
              </a:r>
              <a:endParaRPr lang="en-US" altLang="ko-KR" dirty="0" smtClean="0"/>
            </a:p>
            <a:p>
              <a:r>
                <a:rPr lang="en-US" altLang="ko-KR" dirty="0" smtClean="0"/>
                <a:t>192.168.2.100/24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9294" y="5229200"/>
              <a:ext cx="2566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PC2</a:t>
              </a:r>
              <a:endParaRPr lang="en-US" altLang="ko-KR" dirty="0" smtClean="0"/>
            </a:p>
            <a:p>
              <a:r>
                <a:rPr lang="en-US" altLang="ko-KR" dirty="0" smtClean="0"/>
                <a:t>192.168.2.101/24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4972526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PC3</a:t>
              </a:r>
              <a:endParaRPr lang="en-US" altLang="ko-KR" dirty="0" smtClean="0"/>
            </a:p>
            <a:p>
              <a:r>
                <a:rPr lang="en-US" altLang="ko-KR" dirty="0" smtClean="0"/>
                <a:t>192.168.2.102/24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 flipV="1">
              <a:off x="4175956" y="2996952"/>
              <a:ext cx="36004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63888" y="2622737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L3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스위치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라우팅</a:t>
              </a:r>
              <a:r>
                <a:rPr lang="ko-KR" altLang="en-US" dirty="0" smtClean="0"/>
                <a:t> 테이블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992069"/>
              <a:ext cx="31683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Fa0</a:t>
              </a:r>
              <a:r>
                <a:rPr lang="en-US" altLang="ko-KR" dirty="0" smtClean="0"/>
                <a:t>/0 192.168.2.1/24</a:t>
              </a:r>
            </a:p>
            <a:p>
              <a:r>
                <a:rPr lang="en-US" altLang="ko-KR" dirty="0" smtClean="0"/>
                <a:t>PC</a:t>
              </a:r>
              <a:r>
                <a:rPr lang="ko-KR" altLang="en-US" dirty="0" smtClean="0"/>
                <a:t>입장에서 바라보는 </a:t>
              </a:r>
              <a:r>
                <a:rPr lang="ko-KR" altLang="en-US" dirty="0" err="1" smtClean="0"/>
                <a:t>게이트웨이</a:t>
              </a:r>
              <a:r>
                <a:rPr lang="ko-KR" altLang="en-US" dirty="0" smtClean="0"/>
                <a:t> 주소</a:t>
              </a:r>
              <a:endParaRPr lang="ko-KR" altLang="en-US" dirty="0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4788024" y="0"/>
            <a:ext cx="0" cy="681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988830" y="2253405"/>
            <a:ext cx="5801767" cy="3042286"/>
            <a:chOff x="1938585" y="2833245"/>
            <a:chExt cx="5801767" cy="3042286"/>
          </a:xfrm>
        </p:grpSpPr>
        <p:sp>
          <p:nvSpPr>
            <p:cNvPr id="22" name="TextBox 21"/>
            <p:cNvSpPr txBox="1"/>
            <p:nvPr/>
          </p:nvSpPr>
          <p:spPr>
            <a:xfrm>
              <a:off x="3707904" y="414908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L2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스위치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491880" y="4518412"/>
              <a:ext cx="432048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139952" y="4518412"/>
              <a:ext cx="72008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9992" y="4518412"/>
              <a:ext cx="396044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38585" y="4991697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PC1</a:t>
              </a:r>
              <a:endParaRPr lang="en-US" altLang="ko-KR" dirty="0" smtClean="0"/>
            </a:p>
            <a:p>
              <a:r>
                <a:rPr lang="en-US" altLang="ko-KR" dirty="0" smtClean="0"/>
                <a:t>192.168.2.100/24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49294" y="5229200"/>
              <a:ext cx="2566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PC2</a:t>
              </a:r>
              <a:endParaRPr lang="en-US" altLang="ko-KR" dirty="0" smtClean="0"/>
            </a:p>
            <a:p>
              <a:r>
                <a:rPr lang="en-US" altLang="ko-KR" dirty="0" smtClean="0"/>
                <a:t>192.168.2.101/24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4972526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PC3</a:t>
              </a:r>
              <a:endParaRPr lang="en-US" altLang="ko-KR" dirty="0" smtClean="0"/>
            </a:p>
            <a:p>
              <a:r>
                <a:rPr lang="en-US" altLang="ko-KR" dirty="0" smtClean="0"/>
                <a:t>192.168.2.102/24</a:t>
              </a:r>
              <a:endParaRPr lang="ko-KR" altLang="en-US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flipH="1" flipV="1">
              <a:off x="4175956" y="2996952"/>
              <a:ext cx="36004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28648" y="2833245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L3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스위치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라우팅</a:t>
              </a:r>
              <a:r>
                <a:rPr lang="ko-KR" altLang="en-US" dirty="0" smtClean="0"/>
                <a:t> 테이블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2992069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Fa2</a:t>
              </a:r>
              <a:r>
                <a:rPr lang="en-US" altLang="ko-KR" dirty="0" smtClean="0"/>
                <a:t>/0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341444" y="322202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8576" y="37797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94153" y="40178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76821" y="38257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32040" y="188640"/>
            <a:ext cx="6984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Access-mode : </a:t>
            </a:r>
            <a:r>
              <a:rPr lang="ko-KR" altLang="en-US" sz="1400" dirty="0" err="1" smtClean="0"/>
              <a:t>한종</a:t>
            </a:r>
            <a:r>
              <a:rPr lang="ko-KR" altLang="en-US" sz="1400" dirty="0" err="1"/>
              <a:t>류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VLAN</a:t>
            </a:r>
            <a:r>
              <a:rPr lang="ko-KR" altLang="en-US" sz="1400" dirty="0" smtClean="0"/>
              <a:t>만 허용 </a:t>
            </a:r>
            <a:r>
              <a:rPr lang="en-US" altLang="ko-KR" sz="1400" dirty="0" err="1" smtClean="0"/>
              <a:t>PC,server</a:t>
            </a:r>
            <a:r>
              <a:rPr lang="ko-KR" altLang="en-US" sz="1400" dirty="0" smtClean="0"/>
              <a:t>하고 </a:t>
            </a:r>
            <a:r>
              <a:rPr lang="en-US" altLang="ko-KR" sz="1400" dirty="0" smtClean="0"/>
              <a:t>access-mode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fa2</a:t>
            </a:r>
            <a:r>
              <a:rPr lang="en-US" altLang="ko-KR" sz="1400" dirty="0" smtClean="0"/>
              <a:t>/1</a:t>
            </a:r>
          </a:p>
          <a:p>
            <a:r>
              <a:rPr lang="en-US" altLang="ko-KR" sz="1400" dirty="0" err="1" smtClean="0"/>
              <a:t>L2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 err="1" smtClean="0"/>
              <a:t>switchport</a:t>
            </a:r>
            <a:r>
              <a:rPr lang="en-US" altLang="ko-KR" sz="1400" dirty="0" smtClean="0"/>
              <a:t> mode access</a:t>
            </a:r>
          </a:p>
          <a:p>
            <a:r>
              <a:rPr lang="en-US" altLang="ko-KR" sz="1400" dirty="0" err="1" smtClean="0"/>
              <a:t>L2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 err="1" smtClean="0"/>
              <a:t>switchport</a:t>
            </a:r>
            <a:r>
              <a:rPr lang="en-US" altLang="ko-KR" sz="1400" dirty="0" smtClean="0"/>
              <a:t> access </a:t>
            </a:r>
            <a:r>
              <a:rPr lang="en-US" altLang="ko-KR" sz="1400" dirty="0" err="1" smtClean="0"/>
              <a:t>Vlan</a:t>
            </a:r>
            <a:r>
              <a:rPr lang="en-US" altLang="ko-KR" sz="1400" dirty="0" smtClean="0"/>
              <a:t> 10 &lt;=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fa2</a:t>
            </a:r>
            <a:r>
              <a:rPr lang="en-US" altLang="ko-KR" sz="1400" dirty="0" smtClean="0"/>
              <a:t>/1</a:t>
            </a:r>
            <a:r>
              <a:rPr lang="ko-KR" altLang="en-US" sz="1400" dirty="0" smtClean="0"/>
              <a:t>로 들어오는 </a:t>
            </a:r>
            <a:r>
              <a:rPr lang="ko-KR" altLang="en-US" sz="1400" dirty="0" err="1" smtClean="0"/>
              <a:t>트래픽은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VLAN10</a:t>
            </a:r>
            <a:r>
              <a:rPr lang="ko-KR" altLang="en-US" sz="1400" dirty="0" smtClean="0"/>
              <a:t>으로 만들어서 처리하겠다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Trunk-mode : </a:t>
            </a:r>
            <a:r>
              <a:rPr lang="ko-KR" altLang="en-US" sz="1400" dirty="0" smtClean="0"/>
              <a:t>여러 종류의 </a:t>
            </a:r>
            <a:r>
              <a:rPr lang="en-US" altLang="ko-KR" sz="1400" dirty="0" err="1" smtClean="0"/>
              <a:t>VLAN</a:t>
            </a:r>
            <a:r>
              <a:rPr lang="ko-KR" altLang="en-US" sz="1400" dirty="0" smtClean="0"/>
              <a:t>을 허용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여러종류의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VLAN</a:t>
            </a:r>
            <a:r>
              <a:rPr lang="ko-KR" altLang="en-US" sz="1400" dirty="0" smtClean="0"/>
              <a:t>이 존재하고 있을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네트워크 장비끼리는 </a:t>
            </a:r>
            <a:r>
              <a:rPr lang="en-US" altLang="ko-KR" sz="1400" dirty="0" smtClean="0"/>
              <a:t>trunk-mode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 err="1" smtClean="0"/>
              <a:t>switchport</a:t>
            </a:r>
            <a:r>
              <a:rPr lang="en-US" altLang="ko-KR" sz="1400" dirty="0" smtClean="0"/>
              <a:t> mode trunk</a:t>
            </a:r>
          </a:p>
          <a:p>
            <a:r>
              <a:rPr lang="en-US" altLang="ko-KR" sz="1400" dirty="0" err="1"/>
              <a:t>L2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conf</a:t>
            </a:r>
            <a:r>
              <a:rPr lang="en-US" altLang="ko-KR" sz="1400" dirty="0"/>
              <a:t>-if)#</a:t>
            </a:r>
            <a:r>
              <a:rPr lang="en-US" altLang="ko-KR" sz="1400" dirty="0" err="1"/>
              <a:t>switchport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trunk encapsulation </a:t>
            </a:r>
            <a:r>
              <a:rPr lang="en-US" altLang="ko-KR" sz="1400" dirty="0" err="1" smtClean="0"/>
              <a:t>dot1q</a:t>
            </a:r>
            <a:r>
              <a:rPr lang="en-US" altLang="ko-KR" sz="1400" dirty="0" smtClean="0"/>
              <a:t> &lt;=</a:t>
            </a:r>
            <a:r>
              <a:rPr lang="ko-KR" altLang="en-US" sz="1400" dirty="0" err="1" smtClean="0"/>
              <a:t>국제표준</a:t>
            </a:r>
            <a:r>
              <a:rPr lang="ko-KR" altLang="en-US" sz="1400" dirty="0" smtClean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시스코전용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ISL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932040" y="5445224"/>
            <a:ext cx="449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L2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스위치는 공장에서 출시될 때 모든 인터페이스는 </a:t>
            </a:r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</a:t>
            </a:r>
          </a:p>
          <a:p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access</a:t>
            </a:r>
            <a:r>
              <a:rPr lang="ko-KR" altLang="en-US" sz="1200" dirty="0" smtClean="0"/>
              <a:t>된 </a:t>
            </a:r>
            <a:r>
              <a:rPr lang="en-US" altLang="ko-KR" sz="1200" dirty="0" smtClean="0"/>
              <a:t>access-mode</a:t>
            </a:r>
            <a:r>
              <a:rPr lang="ko-KR" altLang="en-US" sz="1200" dirty="0" smtClean="0"/>
              <a:t>상태도 출시가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8054293" y="2622737"/>
            <a:ext cx="80670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100392" y="2996952"/>
            <a:ext cx="760605" cy="40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524328" y="1124744"/>
            <a:ext cx="933317" cy="165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6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40" y="764704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2761073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31856" y="2780928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53544" y="4509120"/>
            <a:ext cx="20162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9760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1263" y="30622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2472" y="29923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4280" y="47204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2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6" idx="0"/>
          </p:cNvCxnSpPr>
          <p:nvPr/>
        </p:nvCxnSpPr>
        <p:spPr>
          <a:xfrm flipV="1">
            <a:off x="2439968" y="1556792"/>
            <a:ext cx="1319487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16016" y="1556792"/>
            <a:ext cx="9361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</p:cNvCxnSpPr>
          <p:nvPr/>
        </p:nvCxnSpPr>
        <p:spPr>
          <a:xfrm>
            <a:off x="2439968" y="3573016"/>
            <a:ext cx="105191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4716016" y="3553161"/>
            <a:ext cx="864096" cy="95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5214" y="1556792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7984" y="1556792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6697" y="2411938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9963" y="2411596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59" y="4148443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7984" y="4157098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831" y="3559504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44974" y="3559045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568" y="404664"/>
            <a:ext cx="6552728" cy="3026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3" idx="1"/>
          </p:cNvCxnSpPr>
          <p:nvPr/>
        </p:nvCxnSpPr>
        <p:spPr>
          <a:xfrm flipH="1">
            <a:off x="6704433" y="1665439"/>
            <a:ext cx="1251943" cy="25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6376" y="14807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구역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4508376" y="3928836"/>
            <a:ext cx="1728192" cy="219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46725" y="39724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계층 구역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612582" y="53012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" idx="2"/>
          </p:cNvCxnSpPr>
          <p:nvPr/>
        </p:nvCxnSpPr>
        <p:spPr>
          <a:xfrm>
            <a:off x="4161656" y="53012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16016" y="53012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64310" y="5299630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8439" y="5219908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358" y="5299312"/>
            <a:ext cx="1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Fa2</a:t>
            </a:r>
            <a:r>
              <a:rPr lang="en-US" altLang="ko-KR" dirty="0" smtClean="0"/>
              <a:t>/2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9319" y="2030360"/>
            <a:ext cx="190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627551" y="2021239"/>
            <a:ext cx="190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232144" y="487705"/>
            <a:ext cx="190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951440" y="2504271"/>
            <a:ext cx="190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95536" y="2504271"/>
            <a:ext cx="190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87624" y="908720"/>
            <a:ext cx="13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9592" y="3861048"/>
            <a:ext cx="123037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899592" y="3559045"/>
            <a:ext cx="4583129" cy="95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3377" y="4494935"/>
            <a:ext cx="16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X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endCxn id="44" idx="3"/>
          </p:cNvCxnSpPr>
          <p:nvPr/>
        </p:nvCxnSpPr>
        <p:spPr>
          <a:xfrm flipH="1">
            <a:off x="4733176" y="5089830"/>
            <a:ext cx="1711032" cy="31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4205807" y="5089830"/>
            <a:ext cx="2238401" cy="31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612582" y="5089830"/>
            <a:ext cx="2831626" cy="31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58693" y="46711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-if)#</a:t>
            </a:r>
            <a:r>
              <a:rPr lang="en-US" altLang="ko-KR" dirty="0" err="1" smtClean="0"/>
              <a:t>swtchport</a:t>
            </a:r>
            <a:r>
              <a:rPr lang="en-US" altLang="ko-KR" dirty="0" smtClean="0"/>
              <a:t> access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9592" y="3246877"/>
            <a:ext cx="720081" cy="392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772817" y="3559504"/>
            <a:ext cx="46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-if)#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192.168.2.1 255.255.255.0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732240" y="3246877"/>
            <a:ext cx="882637" cy="392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24328" y="3605211"/>
            <a:ext cx="46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-if)#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192.168.2.2 255.255.255.0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2484784" y="404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HSRP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이중화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699792" y="3605211"/>
            <a:ext cx="1368152" cy="831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067944" y="3639008"/>
            <a:ext cx="1223734" cy="798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85592" y="3815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Virtual IP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979712" y="4041068"/>
            <a:ext cx="1970383" cy="1260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332656" y="5247202"/>
            <a:ext cx="346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게이트웨이</a:t>
            </a:r>
            <a:r>
              <a:rPr lang="ko-KR" altLang="en-US" dirty="0" smtClean="0"/>
              <a:t> 이중화 사용 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들이 사용할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192.168.2.254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3112400" y="729861"/>
            <a:ext cx="6344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VLAN</a:t>
            </a:r>
            <a:r>
              <a:rPr lang="en-US" altLang="ko-KR" sz="1400" dirty="0" smtClean="0"/>
              <a:t> 10</a:t>
            </a:r>
            <a:r>
              <a:rPr lang="ko-KR" altLang="en-US" sz="1400" dirty="0" smtClean="0"/>
              <a:t>에 대한 </a:t>
            </a:r>
            <a:r>
              <a:rPr lang="en-US" altLang="ko-KR" sz="1400" dirty="0" err="1" smtClean="0"/>
              <a:t>HSRP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BB1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Vlan</a:t>
            </a:r>
            <a:r>
              <a:rPr lang="en-US" altLang="ko-KR" sz="1400" dirty="0" smtClean="0"/>
              <a:t> 10</a:t>
            </a:r>
          </a:p>
          <a:p>
            <a:r>
              <a:rPr lang="en-US" altLang="ko-KR" sz="1400" dirty="0" err="1" smtClean="0"/>
              <a:t>BB1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192.168.2.1 </a:t>
            </a:r>
            <a:r>
              <a:rPr lang="en-US" altLang="ko-KR" sz="1400" dirty="0" smtClean="0"/>
              <a:t>255.255.255.0</a:t>
            </a:r>
          </a:p>
          <a:p>
            <a:r>
              <a:rPr lang="en-US" altLang="ko-KR" sz="1400" dirty="0" err="1" smtClean="0"/>
              <a:t>BB1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192.168.2.254 &lt;= VIP</a:t>
            </a:r>
          </a:p>
          <a:p>
            <a:r>
              <a:rPr lang="en-US" altLang="ko-KR" sz="1400" dirty="0" err="1" smtClean="0"/>
              <a:t>BB1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priority 200 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100 </a:t>
            </a:r>
            <a:r>
              <a:rPr lang="ko-KR" altLang="en-US" sz="1400" dirty="0" smtClean="0"/>
              <a:t>높은 숫자 선호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BB1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preempt &lt;= </a:t>
            </a:r>
            <a:r>
              <a:rPr lang="ko-KR" altLang="en-US" sz="1400" dirty="0" err="1" smtClean="0"/>
              <a:t>문제발생</a:t>
            </a:r>
            <a:r>
              <a:rPr lang="ko-KR" altLang="en-US" sz="1400" dirty="0" smtClean="0"/>
              <a:t> 시 </a:t>
            </a:r>
            <a:r>
              <a:rPr lang="en-US" altLang="ko-KR" sz="1400" dirty="0" smtClean="0"/>
              <a:t>Active/Standby</a:t>
            </a:r>
            <a:r>
              <a:rPr lang="ko-KR" altLang="en-US" sz="1400" dirty="0" smtClean="0"/>
              <a:t>역할을 교대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482721" y="96712"/>
            <a:ext cx="6344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VLAN</a:t>
            </a:r>
            <a:r>
              <a:rPr lang="en-US" altLang="ko-KR" sz="1400" dirty="0" smtClean="0"/>
              <a:t> 10</a:t>
            </a:r>
            <a:r>
              <a:rPr lang="ko-KR" altLang="en-US" sz="1400" dirty="0" smtClean="0"/>
              <a:t>에 대한 </a:t>
            </a:r>
            <a:r>
              <a:rPr lang="en-US" altLang="ko-KR" sz="1400" dirty="0" err="1" smtClean="0"/>
              <a:t>HSRP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BB2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Vlan</a:t>
            </a:r>
            <a:r>
              <a:rPr lang="en-US" altLang="ko-KR" sz="1400" dirty="0" smtClean="0"/>
              <a:t> 10</a:t>
            </a:r>
          </a:p>
          <a:p>
            <a:r>
              <a:rPr lang="en-US" altLang="ko-KR" sz="1400" dirty="0" err="1" smtClean="0"/>
              <a:t>BB2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192.168.2.2 255.255.255.0</a:t>
            </a:r>
          </a:p>
          <a:p>
            <a:r>
              <a:rPr lang="en-US" altLang="ko-KR" sz="1400" dirty="0" err="1" smtClean="0"/>
              <a:t>BB2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192.168.2.254 &lt;= VIP</a:t>
            </a:r>
          </a:p>
          <a:p>
            <a:r>
              <a:rPr lang="en-US" altLang="ko-KR" sz="1400" dirty="0" err="1" smtClean="0"/>
              <a:t>BB2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priority 150 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100 </a:t>
            </a:r>
            <a:r>
              <a:rPr lang="ko-KR" altLang="en-US" sz="1400" dirty="0" smtClean="0"/>
              <a:t>높은 숫자 선호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BB2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-if)#standby 1 preempt &lt;= </a:t>
            </a:r>
            <a:r>
              <a:rPr lang="ko-KR" altLang="en-US" sz="1400" dirty="0" err="1" smtClean="0"/>
              <a:t>문제발생</a:t>
            </a:r>
            <a:r>
              <a:rPr lang="ko-KR" altLang="en-US" sz="1400" dirty="0" smtClean="0"/>
              <a:t> 시 </a:t>
            </a:r>
            <a:r>
              <a:rPr lang="en-US" altLang="ko-KR" sz="1400" dirty="0" smtClean="0"/>
              <a:t>Active/Standby</a:t>
            </a:r>
            <a:r>
              <a:rPr lang="ko-KR" altLang="en-US" sz="1400" dirty="0" smtClean="0"/>
              <a:t>역할을 교대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0" y="2992306"/>
            <a:ext cx="16196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202501" y="2807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6732240" y="2761073"/>
            <a:ext cx="1908212" cy="231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640452" y="25764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Standby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300192" y="5108702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BB1,BB2,L2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database</a:t>
            </a:r>
          </a:p>
          <a:p>
            <a:r>
              <a:rPr lang="en-US" altLang="ko-KR" dirty="0" smtClean="0"/>
              <a:t>(-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</a:t>
            </a:r>
          </a:p>
          <a:p>
            <a:r>
              <a:rPr lang="en-US" altLang="ko-KR" dirty="0" smtClean="0"/>
              <a:t>(-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)#apply</a:t>
            </a:r>
          </a:p>
          <a:p>
            <a:r>
              <a:rPr lang="en-US" altLang="ko-KR" dirty="0" smtClean="0"/>
              <a:t>(-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)#exit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300192" y="5108702"/>
            <a:ext cx="2354800" cy="156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8388424" y="530120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56576" y="51087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Vlan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19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2675959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44208" y="249176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371703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148478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/>
          <p:nvPr/>
        </p:nvCxnSpPr>
        <p:spPr>
          <a:xfrm flipV="1">
            <a:off x="2483768" y="1780573"/>
            <a:ext cx="1728192" cy="90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32040" y="1772816"/>
            <a:ext cx="151216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27784" y="2996952"/>
            <a:ext cx="1584176" cy="91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3"/>
          </p:cNvCxnSpPr>
          <p:nvPr/>
        </p:nvCxnSpPr>
        <p:spPr>
          <a:xfrm flipV="1">
            <a:off x="5005584" y="2780928"/>
            <a:ext cx="1726656" cy="112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9280" y="299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95736" y="24264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93885" y="16420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8174" y="16636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33891" y="36391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08122" y="363913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71616" y="28317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3871" y="22147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403648" y="1199795"/>
            <a:ext cx="3702405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41295" y="2841902"/>
            <a:ext cx="223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207626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2468" y="193776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6401" y="327395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8122" y="313545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192.168.1.12/30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13116" y="221476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1737" y="126179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07804" y="383811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32240" y="216957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0 210.105.104.1/32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3648" y="27034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</a:t>
            </a:r>
            <a:r>
              <a:rPr lang="en-US" altLang="ko-KR" sz="1200" dirty="0" err="1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95" y="34995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08423" y="25185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097941" y="18918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-2844943" y="-168056"/>
            <a:ext cx="6768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Track : </a:t>
            </a:r>
            <a:r>
              <a:rPr lang="ko-KR" altLang="en-US" dirty="0" smtClean="0"/>
              <a:t>기본적으로 특정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나 인터페이스의 상태의 체크할 수 없는 기능에서 </a:t>
            </a:r>
            <a:r>
              <a:rPr lang="en-US" altLang="ko-KR" dirty="0" smtClean="0"/>
              <a:t>Track</a:t>
            </a:r>
            <a:r>
              <a:rPr lang="ko-KR" altLang="en-US" dirty="0" smtClean="0"/>
              <a:t>을 연동해서 그 인터페이스가 정상인지 아닌지</a:t>
            </a:r>
            <a:endParaRPr lang="en-US" altLang="ko-KR" dirty="0" smtClean="0"/>
          </a:p>
          <a:p>
            <a:r>
              <a:rPr lang="ko-KR" altLang="en-US" dirty="0" smtClean="0"/>
              <a:t>체크하는 기능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Track</a:t>
            </a:r>
            <a:r>
              <a:rPr lang="ko-KR" altLang="en-US" dirty="0" smtClean="0">
                <a:solidFill>
                  <a:srgbClr val="FF0000"/>
                </a:solidFill>
              </a:rPr>
              <a:t>은 체크하는 </a:t>
            </a:r>
            <a:r>
              <a:rPr lang="en-US" altLang="ko-KR" dirty="0" smtClean="0">
                <a:solidFill>
                  <a:srgbClr val="FF0000"/>
                </a:solidFill>
              </a:rPr>
              <a:t>IP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살아 있을  때 동작을 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495552" y="1807123"/>
            <a:ext cx="1164680" cy="546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382230" y="3060983"/>
            <a:ext cx="1278002" cy="75453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43871" y="1772816"/>
            <a:ext cx="33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24496" y="3454557"/>
            <a:ext cx="33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2072" y="4400813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Track</a:t>
            </a:r>
            <a:r>
              <a:rPr lang="ko-KR" altLang="en-US" dirty="0" smtClean="0"/>
              <a:t>기능을 연동한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라우트는</a:t>
            </a:r>
            <a:r>
              <a:rPr lang="ko-KR" altLang="en-US" dirty="0" smtClean="0"/>
              <a:t> 체크하는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정상동작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할때만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라우팅테이블에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올라갈수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210.105.104.1 255.255.255.255 192.168.1.2 track 1</a:t>
            </a:r>
          </a:p>
          <a:p>
            <a:r>
              <a:rPr lang="en-US" altLang="ko-KR" dirty="0" smtClean="0"/>
              <a:t>Track 1</a:t>
            </a:r>
            <a:r>
              <a:rPr lang="ko-KR" altLang="en-US" dirty="0" smtClean="0"/>
              <a:t>번 내용이 </a:t>
            </a:r>
            <a:r>
              <a:rPr lang="en-US" altLang="ko-KR" dirty="0" smtClean="0"/>
              <a:t>192.168.1.2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살아있는지</a:t>
            </a:r>
            <a:r>
              <a:rPr lang="ko-KR" altLang="en-US" dirty="0" smtClean="0"/>
              <a:t> 체크하는 내용</a:t>
            </a:r>
            <a:endParaRPr lang="en-US" altLang="ko-KR" dirty="0" smtClean="0"/>
          </a:p>
          <a:p>
            <a:r>
              <a:rPr lang="en-US" altLang="ko-KR" dirty="0" err="1"/>
              <a:t>Conf</a:t>
            </a:r>
            <a:r>
              <a:rPr lang="en-US" altLang="ko-KR" dirty="0"/>
              <a:t>)#</a:t>
            </a:r>
            <a:r>
              <a:rPr lang="en-US" altLang="ko-KR" dirty="0" err="1"/>
              <a:t>ip</a:t>
            </a:r>
            <a:r>
              <a:rPr lang="en-US" altLang="ko-KR" dirty="0"/>
              <a:t> route 210.105.104.1 255.255.255.255. </a:t>
            </a:r>
            <a:r>
              <a:rPr lang="en-US" altLang="ko-KR" dirty="0" smtClean="0"/>
              <a:t>192.168.1.10 10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-2844824" y="1772816"/>
            <a:ext cx="320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서로 다른 종류의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이상 있을 때는 </a:t>
            </a:r>
            <a:r>
              <a:rPr lang="ko-KR" altLang="en-US" dirty="0" err="1" smtClean="0"/>
              <a:t>관리거리를</a:t>
            </a:r>
            <a:r>
              <a:rPr lang="ko-KR" altLang="en-US" dirty="0" smtClean="0"/>
              <a:t> 기준으로 경로를 판단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프로토콜에서 경로가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이상 있을 때는</a:t>
            </a:r>
            <a:endParaRPr lang="en-US" altLang="ko-KR" dirty="0" smtClean="0"/>
          </a:p>
          <a:p>
            <a:r>
              <a:rPr lang="ko-KR" altLang="en-US" dirty="0" err="1" smtClean="0"/>
              <a:t>메트릭값을</a:t>
            </a:r>
            <a:r>
              <a:rPr lang="ko-KR" altLang="en-US" dirty="0" smtClean="0"/>
              <a:t> 가지고 경로를 판단한다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16535" y="404664"/>
            <a:ext cx="338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라우트에</a:t>
            </a:r>
            <a:r>
              <a:rPr lang="ko-KR" altLang="en-US" dirty="0" smtClean="0"/>
              <a:t> 설정되어 있는 목적지로 가는 경로가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이 되면 그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라우트는</a:t>
            </a:r>
            <a:r>
              <a:rPr lang="ko-KR" altLang="en-US" dirty="0" smtClean="0"/>
              <a:t> 더 이상 동작을 하지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6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612576" y="427180"/>
            <a:ext cx="10099101" cy="3505876"/>
            <a:chOff x="346634" y="427180"/>
            <a:chExt cx="10099101" cy="3505876"/>
          </a:xfrm>
        </p:grpSpPr>
        <p:pic>
          <p:nvPicPr>
            <p:cNvPr id="4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1403648" y="3356992"/>
              <a:ext cx="865632" cy="385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1920" y="1484784"/>
              <a:ext cx="865632" cy="385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6430963" y="3356992"/>
              <a:ext cx="865632" cy="3850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/>
            <p:nvPr/>
          </p:nvCxnSpPr>
          <p:spPr>
            <a:xfrm flipV="1">
              <a:off x="1979712" y="1772816"/>
              <a:ext cx="1872208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692400" y="1772816"/>
              <a:ext cx="1823816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61168" y="3079993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</a:t>
              </a:r>
              <a:r>
                <a:rPr lang="en-US" altLang="ko-KR" sz="1200" dirty="0" err="1" smtClean="0"/>
                <a:t>1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0680" y="1291661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R2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0643" y="308443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R3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34" y="2807440"/>
              <a:ext cx="19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Lo 0 210.105.102.1/32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112" y="3656057"/>
              <a:ext cx="19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Lo 0 210.105.104.1/32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7784" y="1064455"/>
              <a:ext cx="19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Lo 0 210.105.103.1/32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503096" y="1101007"/>
              <a:ext cx="1258563" cy="9250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6721" y="308443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S1</a:t>
              </a:r>
              <a:r>
                <a:rPr lang="en-US" altLang="ko-KR" sz="1200" dirty="0" smtClean="0"/>
                <a:t>/0.1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6907" y="3152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S1</a:t>
              </a:r>
              <a:r>
                <a:rPr lang="en-US" altLang="ko-KR" sz="1200" dirty="0" smtClean="0"/>
                <a:t>/0.1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7864" y="173130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S1</a:t>
              </a:r>
              <a:r>
                <a:rPr lang="en-US" altLang="ko-KR" sz="1200" dirty="0" smtClean="0"/>
                <a:t>/0.1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4504" y="177362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S1</a:t>
              </a:r>
              <a:r>
                <a:rPr lang="en-US" altLang="ko-KR" sz="1200" dirty="0" smtClean="0"/>
                <a:t>/0.2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1833" y="2353260"/>
              <a:ext cx="19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192.168.1.0/30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4064" y="2291434"/>
              <a:ext cx="192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192.168.1.4/30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16064" y="2715106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 100</a:t>
              </a:r>
            </a:p>
            <a:p>
              <a:r>
                <a:rPr lang="en-US" altLang="ko-KR" sz="1200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 10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77583" y="1731151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FF0000"/>
                  </a:solidFill>
                </a:rPr>
                <a:t>BGP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 20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68422" y="427180"/>
              <a:ext cx="203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BGP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1958" y="1346284"/>
            <a:ext cx="6142250" cy="2586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40352" y="134628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6231379" y="1677296"/>
            <a:ext cx="1724997" cy="175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32" idx="1"/>
          </p:cNvCxnSpPr>
          <p:nvPr/>
        </p:nvCxnSpPr>
        <p:spPr>
          <a:xfrm>
            <a:off x="3592717" y="1538796"/>
            <a:ext cx="4147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48747" y="13462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85765" y="31520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0312" y="16766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36296" y="1268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95767" y="235325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64121" y="149581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192.168.1.12/30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326365" y="77837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05984" y="10692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</a:t>
            </a:r>
            <a:r>
              <a:rPr lang="en-US" altLang="ko-KR" sz="1200" dirty="0" err="1"/>
              <a:t>4</a:t>
            </a:r>
            <a:endParaRPr lang="ko-KR" altLang="en-US" sz="1200" dirty="0"/>
          </a:p>
        </p:txBody>
      </p:sp>
      <p:cxnSp>
        <p:nvCxnSpPr>
          <p:cNvPr id="15" name="직선 연결선 14"/>
          <p:cNvCxnSpPr>
            <a:stCxn id="4" idx="3"/>
            <a:endCxn id="6" idx="1"/>
          </p:cNvCxnSpPr>
          <p:nvPr/>
        </p:nvCxnSpPr>
        <p:spPr>
          <a:xfrm>
            <a:off x="1310070" y="3549504"/>
            <a:ext cx="4161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74535" y="35022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891800" y="34650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>
            <a:stCxn id="24" idx="2"/>
          </p:cNvCxnSpPr>
          <p:nvPr/>
        </p:nvCxnSpPr>
        <p:spPr>
          <a:xfrm flipV="1">
            <a:off x="1311567" y="1912119"/>
            <a:ext cx="1676257" cy="1449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913805" y="1668614"/>
            <a:ext cx="35054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874854" y="1773620"/>
            <a:ext cx="1716579" cy="15168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226192" y="1912119"/>
            <a:ext cx="1317694" cy="130637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526246" y="3465017"/>
            <a:ext cx="3511656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63362" y="2214760"/>
            <a:ext cx="45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04135" y="1454152"/>
            <a:ext cx="45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91800" y="2462408"/>
            <a:ext cx="45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360813" y="2526740"/>
            <a:ext cx="45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190731" y="3590996"/>
            <a:ext cx="45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13525" y="13990"/>
            <a:ext cx="639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경로 사용 중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/0.2 down </a:t>
            </a:r>
            <a:r>
              <a:rPr lang="ko-KR" altLang="en-US" dirty="0" smtClean="0"/>
              <a:t>발생 시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경로 이용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경로 이용 중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/0.2 down </a:t>
            </a:r>
            <a:r>
              <a:rPr lang="ko-KR" altLang="en-US" dirty="0" smtClean="0"/>
              <a:t>발생 시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 경로 이용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09263" y="332886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192.168.1.16/30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-2813592" y="3905717"/>
            <a:ext cx="1444237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onf</a:t>
            </a:r>
            <a:r>
              <a:rPr lang="en-US" altLang="ko-KR" sz="1100" dirty="0" smtClean="0"/>
              <a:t>)#access-list </a:t>
            </a:r>
            <a:r>
              <a:rPr lang="en-US" altLang="ko-KR" sz="1100" dirty="0"/>
              <a:t>1 permit </a:t>
            </a:r>
            <a:r>
              <a:rPr lang="en-US" altLang="ko-KR" sz="1100" dirty="0" smtClean="0"/>
              <a:t>210.105.105.1      #</a:t>
            </a:r>
            <a:r>
              <a:rPr lang="en-US" altLang="ko-KR" sz="1100" dirty="0" err="1" smtClean="0"/>
              <a:t>BGP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테이블 정보를 </a:t>
            </a:r>
            <a:r>
              <a:rPr lang="en-US" altLang="ko-KR" sz="1100" dirty="0" smtClean="0"/>
              <a:t>neighbor 210.105.104.1</a:t>
            </a:r>
            <a:r>
              <a:rPr lang="ko-KR" altLang="en-US" sz="1100" dirty="0" smtClean="0"/>
              <a:t>을 통해서 받을 때 </a:t>
            </a:r>
            <a:r>
              <a:rPr lang="en-US" altLang="ko-KR" sz="1100" dirty="0" smtClean="0"/>
              <a:t>access-list 1</a:t>
            </a:r>
            <a:r>
              <a:rPr lang="ko-KR" altLang="en-US" sz="1100" dirty="0" smtClean="0"/>
              <a:t>에 규정된</a:t>
            </a:r>
            <a:endParaRPr lang="en-US" altLang="ko-KR" sz="1100" dirty="0"/>
          </a:p>
          <a:p>
            <a:r>
              <a:rPr lang="en-US" altLang="ko-KR" sz="1100" dirty="0" smtClean="0"/>
              <a:t>!                                                          </a:t>
            </a:r>
            <a:r>
              <a:rPr lang="ko-KR" altLang="en-US" sz="1100" dirty="0" smtClean="0"/>
              <a:t>네트워크 대역은 </a:t>
            </a:r>
            <a:r>
              <a:rPr lang="en-US" altLang="ko-KR" sz="1100" dirty="0" smtClean="0"/>
              <a:t>metric 100</a:t>
            </a:r>
            <a:r>
              <a:rPr lang="ko-KR" altLang="en-US" sz="1100" dirty="0" smtClean="0"/>
              <a:t>으로 받아들이겠다</a:t>
            </a:r>
            <a:endParaRPr lang="en-US" altLang="ko-KR" sz="1100" dirty="0"/>
          </a:p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onf</a:t>
            </a:r>
            <a:r>
              <a:rPr lang="en-US" altLang="ko-KR" sz="1100" dirty="0" smtClean="0"/>
              <a:t>)#route-map </a:t>
            </a:r>
            <a:r>
              <a:rPr lang="en-US" altLang="ko-KR" sz="1100" dirty="0"/>
              <a:t>MED permit </a:t>
            </a:r>
            <a:r>
              <a:rPr lang="en-US" altLang="ko-KR" sz="1100" dirty="0" smtClean="0"/>
              <a:t>10               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테이블 경로 변경 시 </a:t>
            </a:r>
            <a:r>
              <a:rPr lang="en-US" altLang="ko-KR" sz="1100" dirty="0" smtClean="0"/>
              <a:t>route-map</a:t>
            </a:r>
            <a:r>
              <a:rPr lang="ko-KR" altLang="en-US" sz="1100" dirty="0" smtClean="0"/>
              <a:t>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기본적으로 </a:t>
            </a:r>
            <a:r>
              <a:rPr lang="en-US" altLang="ko-KR" sz="1100" dirty="0" smtClean="0"/>
              <a:t>access-list</a:t>
            </a:r>
            <a:r>
              <a:rPr lang="ko-KR" altLang="en-US" sz="1100" dirty="0" smtClean="0"/>
              <a:t>에 없는 다른 대역들도</a:t>
            </a:r>
            <a:endParaRPr lang="en-US" altLang="ko-KR" sz="1100" dirty="0"/>
          </a:p>
          <a:p>
            <a:r>
              <a:rPr lang="en-US" altLang="ko-KR" sz="1100" dirty="0"/>
              <a:t> match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 address </a:t>
            </a:r>
            <a:r>
              <a:rPr lang="en-US" altLang="ko-KR" sz="1100" dirty="0" smtClean="0"/>
              <a:t>1                                 </a:t>
            </a:r>
            <a:r>
              <a:rPr lang="ko-KR" altLang="en-US" sz="1100" dirty="0" smtClean="0"/>
              <a:t>정책에 일괄적으로 반영이 </a:t>
            </a:r>
            <a:r>
              <a:rPr lang="ko-KR" altLang="en-US" sz="1100" dirty="0" err="1" smtClean="0"/>
              <a:t>되어버린다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100" dirty="0"/>
              <a:t> set metric 100</a:t>
            </a:r>
          </a:p>
          <a:p>
            <a:r>
              <a:rPr lang="en-US" altLang="ko-KR" sz="1100" dirty="0"/>
              <a:t>!</a:t>
            </a:r>
          </a:p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onf</a:t>
            </a:r>
            <a:r>
              <a:rPr lang="en-US" altLang="ko-KR" sz="1100" dirty="0" smtClean="0"/>
              <a:t>)#route-map </a:t>
            </a:r>
            <a:r>
              <a:rPr lang="en-US" altLang="ko-KR" sz="1100" dirty="0"/>
              <a:t>MED permit </a:t>
            </a:r>
            <a:r>
              <a:rPr lang="en-US" altLang="ko-KR" sz="1100" dirty="0" smtClean="0"/>
              <a:t>20           </a:t>
            </a:r>
            <a:r>
              <a:rPr lang="ko-KR" altLang="en-US" sz="1100" dirty="0" smtClean="0"/>
              <a:t>위 부분을 해결하기 위해 </a:t>
            </a:r>
            <a:r>
              <a:rPr lang="en-US" altLang="ko-KR" sz="1100" dirty="0" smtClean="0"/>
              <a:t>route-map xxx permit 20 &lt;= (route-map</a:t>
            </a:r>
            <a:r>
              <a:rPr lang="ko-KR" altLang="en-US" sz="1100" dirty="0" smtClean="0"/>
              <a:t>에서 동작하는 </a:t>
            </a:r>
            <a:r>
              <a:rPr lang="en-US" altLang="ko-KR" sz="1100" dirty="0" smtClean="0"/>
              <a:t>deny any)</a:t>
            </a:r>
            <a:r>
              <a:rPr lang="ko-KR" altLang="en-US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 smtClean="0"/>
              <a:t>                                                               </a:t>
            </a:r>
          </a:p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onf</a:t>
            </a:r>
            <a:r>
              <a:rPr lang="en-US" altLang="ko-KR" sz="1100" dirty="0" smtClean="0"/>
              <a:t>)#router </a:t>
            </a:r>
            <a:r>
              <a:rPr lang="en-US" altLang="ko-KR" sz="1100" dirty="0" err="1" smtClean="0"/>
              <a:t>bgp</a:t>
            </a:r>
            <a:r>
              <a:rPr lang="en-US" altLang="ko-KR" sz="1100" dirty="0" smtClean="0"/>
              <a:t> 10</a:t>
            </a:r>
          </a:p>
          <a:p>
            <a:r>
              <a:rPr lang="en-US" altLang="ko-KR" sz="1100" dirty="0" err="1" smtClean="0"/>
              <a:t>conf</a:t>
            </a:r>
            <a:r>
              <a:rPr lang="en-US" altLang="ko-KR" sz="1100" dirty="0" smtClean="0"/>
              <a:t>-router)#neighbor </a:t>
            </a:r>
            <a:r>
              <a:rPr lang="en-US" altLang="ko-KR" sz="1100" dirty="0"/>
              <a:t>210.105.104.1 route-map MED </a:t>
            </a:r>
            <a:r>
              <a:rPr lang="en-US" altLang="ko-KR" sz="1100" dirty="0" smtClean="0"/>
              <a:t>in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R1#clear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bgp</a:t>
            </a:r>
            <a:r>
              <a:rPr lang="en-US" altLang="ko-KR" sz="1100" dirty="0"/>
              <a:t> * </a:t>
            </a:r>
            <a:r>
              <a:rPr lang="en-US" altLang="ko-KR" sz="1100" dirty="0" smtClean="0"/>
              <a:t>soft   &lt;=</a:t>
            </a:r>
            <a:r>
              <a:rPr lang="en-US" altLang="ko-KR" sz="1100" dirty="0" err="1" smtClean="0"/>
              <a:t>BGP</a:t>
            </a:r>
            <a:r>
              <a:rPr lang="ko-KR" altLang="en-US" sz="1100" dirty="0" smtClean="0"/>
              <a:t>에 정책 반영 후 갱신 시켜야 함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로 먼저 </a:t>
            </a:r>
            <a:r>
              <a:rPr lang="en-US" altLang="ko-KR" sz="1100" dirty="0" err="1" smtClean="0"/>
              <a:t>nieghbor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교섭을 시도할 때  </a:t>
            </a:r>
            <a:r>
              <a:rPr lang="en-US" altLang="ko-KR" sz="1100" dirty="0" smtClean="0"/>
              <a:t>=&gt; 210.105.102.1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dynamic port </a:t>
            </a:r>
            <a:r>
              <a:rPr lang="ko-KR" altLang="en-US" sz="1100" dirty="0" smtClean="0"/>
              <a:t>발생해서 </a:t>
            </a:r>
            <a:r>
              <a:rPr lang="en-US" altLang="ko-KR" sz="1100" dirty="0" smtClean="0"/>
              <a:t>210.105.103.1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179</a:t>
            </a:r>
            <a:r>
              <a:rPr lang="ko-KR" altLang="en-US" sz="1100" dirty="0" smtClean="0"/>
              <a:t>에게 말을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건다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syn</a:t>
            </a:r>
            <a:r>
              <a:rPr lang="en-US" altLang="ko-KR" sz="1100" dirty="0" smtClean="0"/>
              <a:t>) =&gt;access-list 100 </a:t>
            </a:r>
            <a:r>
              <a:rPr lang="en-US" altLang="ko-KR" sz="1100" dirty="0" err="1" smtClean="0"/>
              <a:t>petmit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210.105.102.1 0.0.0.0 210.105.103.1 0.0.0.0 </a:t>
            </a:r>
            <a:r>
              <a:rPr lang="en-US" altLang="ko-KR" sz="1100" dirty="0" err="1" smtClean="0"/>
              <a:t>eq</a:t>
            </a:r>
            <a:r>
              <a:rPr lang="en-US" altLang="ko-KR" sz="1100" dirty="0" smtClean="0"/>
              <a:t> 179</a:t>
            </a:r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가 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에게 교섭을 시도한 후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로 돌아오는 경우 </a:t>
            </a:r>
            <a:r>
              <a:rPr lang="en-US" altLang="ko-KR" sz="1100" dirty="0" smtClean="0"/>
              <a:t>=&gt; 210.105.102.1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179</a:t>
            </a:r>
            <a:r>
              <a:rPr lang="ko-KR" altLang="en-US" sz="1100" dirty="0" smtClean="0"/>
              <a:t>이 응답을 해서 </a:t>
            </a:r>
            <a:r>
              <a:rPr lang="en-US" altLang="ko-KR" sz="1100" dirty="0" smtClean="0"/>
              <a:t>210.105.103.1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tcp</a:t>
            </a:r>
            <a:r>
              <a:rPr lang="ko-KR" altLang="en-US" sz="1100" dirty="0" smtClean="0"/>
              <a:t>에서 발생한</a:t>
            </a:r>
            <a:endParaRPr lang="en-US" altLang="ko-KR" sz="1100" dirty="0" smtClean="0"/>
          </a:p>
          <a:p>
            <a:r>
              <a:rPr lang="en-US" altLang="ko-KR" sz="1100" dirty="0" smtClean="0"/>
              <a:t>Dynamic port</a:t>
            </a:r>
            <a:r>
              <a:rPr lang="ko-KR" altLang="en-US" sz="1100" dirty="0" smtClean="0"/>
              <a:t>로 돌아온다 </a:t>
            </a:r>
            <a:r>
              <a:rPr lang="en-US" altLang="ko-KR" sz="1100" dirty="0" smtClean="0"/>
              <a:t>=&gt; access-list 100 permit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210.105.102.1 0.0.0.0 </a:t>
            </a:r>
            <a:r>
              <a:rPr lang="en-US" altLang="ko-KR" sz="1100" dirty="0" err="1" smtClean="0"/>
              <a:t>eq</a:t>
            </a:r>
            <a:r>
              <a:rPr lang="en-US" altLang="ko-KR" sz="1100" dirty="0" smtClean="0"/>
              <a:t> 179 210.105.103.1 0.0.0.0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877254" y="1202954"/>
            <a:ext cx="1915116" cy="474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700809" y="876162"/>
            <a:ext cx="4173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Access-list</a:t>
            </a:r>
            <a:r>
              <a:rPr lang="ko-KR" altLang="en-US" sz="1200" dirty="0" smtClean="0"/>
              <a:t>를 적용해서 </a:t>
            </a:r>
            <a:r>
              <a:rPr lang="en-US" altLang="ko-KR" sz="1200" dirty="0" smtClean="0"/>
              <a:t>210.105.102.1 -&gt; 210.105.105.1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r>
              <a:rPr lang="ko-KR" altLang="en-US" sz="1200" dirty="0" smtClean="0"/>
              <a:t>가는 </a:t>
            </a:r>
            <a:r>
              <a:rPr lang="en-US" altLang="ko-KR" sz="1200" dirty="0" err="1" smtClean="0"/>
              <a:t>icmp</a:t>
            </a:r>
            <a:r>
              <a:rPr lang="en-US" altLang="ko-KR" sz="1200" dirty="0" smtClean="0"/>
              <a:t>, telnet </a:t>
            </a:r>
            <a:r>
              <a:rPr lang="ko-KR" altLang="en-US" sz="1200" dirty="0" smtClean="0"/>
              <a:t>허용하기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TCP 179</a:t>
            </a:r>
            <a:r>
              <a:rPr lang="ko-KR" altLang="en-US" sz="1200" dirty="0" smtClean="0">
                <a:solidFill>
                  <a:srgbClr val="FF0000"/>
                </a:solidFill>
              </a:rPr>
              <a:t>번 이용한다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0999" y="4005064"/>
            <a:ext cx="4666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conf</a:t>
            </a:r>
            <a:r>
              <a:rPr lang="en-US" altLang="ko-KR" sz="1100" dirty="0" smtClean="0"/>
              <a:t>)#</a:t>
            </a:r>
            <a:r>
              <a:rPr lang="en-US" altLang="ko-KR" sz="1100" dirty="0" err="1" smtClean="0"/>
              <a:t>ip</a:t>
            </a:r>
            <a:r>
              <a:rPr lang="en-US" altLang="ko-KR" sz="1100" dirty="0" smtClean="0"/>
              <a:t> route 210.105.105.1 255.255.255.255 192.168.1.6 100</a:t>
            </a:r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access-list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210.105.105.1</a:t>
            </a:r>
            <a:r>
              <a:rPr lang="ko-KR" altLang="en-US" sz="1100" dirty="0" smtClean="0"/>
              <a:t>로 가는 </a:t>
            </a:r>
            <a:r>
              <a:rPr lang="en-US" altLang="ko-KR" sz="1100" dirty="0" smtClean="0"/>
              <a:t>static </a:t>
            </a:r>
            <a:r>
              <a:rPr lang="ko-KR" altLang="en-US" sz="1100" dirty="0" smtClean="0"/>
              <a:t>정보만 규정해서</a:t>
            </a:r>
            <a:endParaRPr lang="en-US" altLang="ko-KR" sz="1100" dirty="0" smtClean="0"/>
          </a:p>
          <a:p>
            <a:r>
              <a:rPr lang="en-US" altLang="ko-KR" sz="1100" dirty="0" err="1" smtClean="0"/>
              <a:t>Ospf</a:t>
            </a:r>
            <a:r>
              <a:rPr lang="ko-KR" altLang="en-US" sz="1100" dirty="0" smtClean="0"/>
              <a:t>에서 재분배를 받겠다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R3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BGP</a:t>
            </a:r>
            <a:r>
              <a:rPr lang="ko-KR" altLang="en-US" sz="1100" dirty="0" smtClean="0"/>
              <a:t>로 받는 </a:t>
            </a:r>
            <a:r>
              <a:rPr lang="en-US" altLang="ko-KR" sz="1100" dirty="0" smtClean="0"/>
              <a:t>210.105.105.1</a:t>
            </a:r>
            <a:r>
              <a:rPr lang="ko-KR" altLang="en-US" sz="1100" dirty="0" smtClean="0"/>
              <a:t>에 대한 정보는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200</a:t>
            </a:r>
          </a:p>
          <a:p>
            <a:r>
              <a:rPr lang="en-US" altLang="ko-KR" sz="1100" dirty="0" err="1" smtClean="0"/>
              <a:t>R3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OSPF</a:t>
            </a:r>
            <a:r>
              <a:rPr lang="ko-KR" altLang="en-US" sz="1100" dirty="0" smtClean="0"/>
              <a:t>에서 받는 </a:t>
            </a:r>
            <a:r>
              <a:rPr lang="en-US" altLang="ko-KR" sz="1100" dirty="0" smtClean="0"/>
              <a:t>210.105.105.1</a:t>
            </a:r>
            <a:r>
              <a:rPr lang="ko-KR" altLang="en-US" sz="1100" dirty="0" smtClean="0"/>
              <a:t>에 대한 정보는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110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250508" y="548680"/>
            <a:ext cx="2738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AS-PATH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이용한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경로변경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EBGP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연결구간에서만</a:t>
            </a:r>
            <a:r>
              <a:rPr lang="ko-KR" altLang="en-US" sz="1100" dirty="0" smtClean="0">
                <a:solidFill>
                  <a:srgbClr val="FF0000"/>
                </a:solidFill>
              </a:rPr>
              <a:t> 적용 가능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 smtClean="0">
                <a:solidFill>
                  <a:srgbClr val="FF0000"/>
                </a:solidFill>
              </a:rPr>
              <a:t>)#access-list 1 permit 210.105.102.1</a:t>
            </a: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 smtClean="0">
                <a:solidFill>
                  <a:srgbClr val="FF0000"/>
                </a:solidFill>
              </a:rPr>
              <a:t>)#route-map AS-PATH permit 10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  match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100" dirty="0" smtClean="0">
                <a:solidFill>
                  <a:srgbClr val="FF0000"/>
                </a:solidFill>
              </a:rPr>
              <a:t> address 1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  set as-path prepend last-as 2</a:t>
            </a: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>
                <a:solidFill>
                  <a:srgbClr val="FF0000"/>
                </a:solidFill>
              </a:rPr>
              <a:t>)#route-map AS-PATH permit </a:t>
            </a:r>
            <a:r>
              <a:rPr lang="en-US" altLang="ko-KR" sz="1100" dirty="0" smtClean="0">
                <a:solidFill>
                  <a:srgbClr val="FF0000"/>
                </a:solidFill>
              </a:rPr>
              <a:t>20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 smtClean="0">
                <a:solidFill>
                  <a:srgbClr val="FF0000"/>
                </a:solidFill>
              </a:rPr>
              <a:t>-router)#neighbor 192.168.1.9 route-map AS-PATH in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4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17086" y="393305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184482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41423" y="393305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56176" y="18088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 flipV="1">
            <a:off x="2773336" y="2001332"/>
            <a:ext cx="33828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4" idx="0"/>
          </p:cNvCxnSpPr>
          <p:nvPr/>
        </p:nvCxnSpPr>
        <p:spPr>
          <a:xfrm>
            <a:off x="2340520" y="2229848"/>
            <a:ext cx="9382" cy="170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6" idx="0"/>
          </p:cNvCxnSpPr>
          <p:nvPr/>
        </p:nvCxnSpPr>
        <p:spPr>
          <a:xfrm flipH="1">
            <a:off x="6574239" y="2193844"/>
            <a:ext cx="14753" cy="17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63688" y="2157840"/>
            <a:ext cx="122413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69547" y="2131135"/>
            <a:ext cx="122413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37367" y="39870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2651" y="40125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9539" y="156782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04765" y="15664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</a:t>
            </a:r>
            <a:r>
              <a:rPr lang="en-US" altLang="ko-KR" sz="1200" dirty="0" err="1" smtClean="0"/>
              <a:t>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58080" y="292495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0646" y="293425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6766" y="176033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1763688" y="1628800"/>
            <a:ext cx="115212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12928" y="1567825"/>
            <a:ext cx="115212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72623" y="128947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69547" y="127930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51" y="371006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1078" y="371006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16680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10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535" y="15779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20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9539" y="319439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200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3671" y="319439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576" y="508518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210.105.104.1 &lt;-&gt; 210.105.105.1 </a:t>
            </a:r>
            <a:r>
              <a:rPr lang="ko-KR" altLang="en-US" dirty="0" smtClean="0"/>
              <a:t>통신하려면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R2</a:t>
            </a:r>
            <a:r>
              <a:rPr lang="ko-KR" altLang="en-US" dirty="0" smtClean="0"/>
              <a:t>에서 재분배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내부에서 필요로 하는 정보를 받아들이는 재분배와 외부로 </a:t>
            </a:r>
            <a:r>
              <a:rPr lang="ko-KR" altLang="en-US" dirty="0" err="1" smtClean="0">
                <a:solidFill>
                  <a:srgbClr val="FF0000"/>
                </a:solidFill>
              </a:rPr>
              <a:t>나가야하는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외부에서 필요로 하는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재분배가 둘 다 이루어져야 서로 필요한 정보를 </a:t>
            </a:r>
            <a:r>
              <a:rPr lang="ko-KR" altLang="en-US" dirty="0" err="1" smtClean="0">
                <a:solidFill>
                  <a:srgbClr val="FF0000"/>
                </a:solidFill>
              </a:rPr>
              <a:t>알게된다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560" y="2606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재분배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4469" y="37100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123728" y="21985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669294" y="19528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79559" y="21311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20933" y="37028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612821" y="17626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14" idx="2"/>
          </p:cNvCxnSpPr>
          <p:nvPr/>
        </p:nvCxnSpPr>
        <p:spPr>
          <a:xfrm flipH="1">
            <a:off x="2364469" y="4318080"/>
            <a:ext cx="11287" cy="33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23728" y="4653136"/>
            <a:ext cx="494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4468" y="4347108"/>
            <a:ext cx="210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/0 192.168.2.1/24</a:t>
            </a:r>
            <a:endParaRPr lang="ko-KR" altLang="en-US" sz="1200" dirty="0"/>
          </a:p>
        </p:txBody>
      </p:sp>
      <p:cxnSp>
        <p:nvCxnSpPr>
          <p:cNvPr id="49" name="직선 연결선 48"/>
          <p:cNvCxnSpPr>
            <a:stCxn id="15" idx="2"/>
          </p:cNvCxnSpPr>
          <p:nvPr/>
        </p:nvCxnSpPr>
        <p:spPr>
          <a:xfrm>
            <a:off x="6581615" y="4291375"/>
            <a:ext cx="0" cy="28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79559" y="4581128"/>
            <a:ext cx="555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83467" y="4297751"/>
            <a:ext cx="210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/0 192.168.2.1/24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23728" y="116632"/>
            <a:ext cx="639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200" dirty="0" smtClean="0">
                <a:solidFill>
                  <a:srgbClr val="FF0000"/>
                </a:solidFill>
              </a:rPr>
              <a:t> 192.168.2.1 -&gt; 210.105.105.1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, telnet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통신시 </a:t>
            </a:r>
            <a:r>
              <a:rPr lang="en-US" altLang="ko-KR" sz="1200" dirty="0" smtClean="0">
                <a:solidFill>
                  <a:srgbClr val="FF0000"/>
                </a:solidFill>
              </a:rPr>
              <a:t>210.105.104.1</a:t>
            </a:r>
            <a:r>
              <a:rPr lang="ko-KR" altLang="en-US" sz="1200" dirty="0" smtClean="0">
                <a:solidFill>
                  <a:srgbClr val="FF0000"/>
                </a:solidFill>
              </a:rPr>
              <a:t>로</a:t>
            </a:r>
            <a:r>
              <a:rPr lang="en-US" altLang="ko-KR" sz="1200" dirty="0" smtClean="0">
                <a:solidFill>
                  <a:srgbClr val="FF0000"/>
                </a:solidFill>
              </a:rPr>
              <a:t> Dynamic NAT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192.168.2.1 &lt;-&gt; 210.105.105.1 Static NAT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Extended access-list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적용하여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R3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192.168.2.1 -&gt; 210.105.105.1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시도하는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, telnet</a:t>
            </a:r>
            <a:r>
              <a:rPr lang="ko-KR" altLang="en-US" sz="1200" dirty="0" smtClean="0">
                <a:solidFill>
                  <a:srgbClr val="FF0000"/>
                </a:solidFill>
              </a:rPr>
              <a:t>만 허용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97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1849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44976" y="316843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196504" y="1484784"/>
            <a:ext cx="2087464" cy="170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32040" y="1484784"/>
            <a:ext cx="1800200" cy="170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4028" y="14432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29216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4847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860413" y="29216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764704"/>
            <a:ext cx="640871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88692" y="259848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4469" y="219892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6844" y="21963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03612" y="2690815"/>
            <a:ext cx="192414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07997" y="91975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80089" y="2523638"/>
            <a:ext cx="1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1 210.105.102.2/32</a:t>
            </a:r>
            <a:endParaRPr lang="ko-KR" altLang="en-US" sz="1200" dirty="0"/>
          </a:p>
          <a:p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067944" y="404664"/>
            <a:ext cx="0" cy="41764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76056" y="452885"/>
            <a:ext cx="0" cy="42484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8889" y="1562051"/>
            <a:ext cx="119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1456297"/>
            <a:ext cx="119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OUTSIDE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076056" y="1058252"/>
            <a:ext cx="1142859" cy="39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6199" y="860819"/>
            <a:ext cx="323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Access-list</a:t>
            </a:r>
            <a:r>
              <a:rPr lang="ko-KR" altLang="en-US" dirty="0" smtClean="0"/>
              <a:t>로 차단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13" idx="0"/>
          </p:cNvCxnSpPr>
          <p:nvPr/>
        </p:nvCxnSpPr>
        <p:spPr>
          <a:xfrm>
            <a:off x="2868525" y="1104419"/>
            <a:ext cx="1271427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20645" y="925881"/>
            <a:ext cx="323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4717423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210.105.104.1 -&gt; 210.105.102.1  telnet </a:t>
            </a:r>
            <a:r>
              <a:rPr lang="ko-KR" altLang="en-US" sz="1100" dirty="0" smtClean="0"/>
              <a:t>통신 시 </a:t>
            </a:r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</a:t>
            </a:r>
            <a:r>
              <a:rPr lang="ko-KR" altLang="en-US" sz="1100" dirty="0" smtClean="0"/>
              <a:t>에 </a:t>
            </a:r>
            <a:r>
              <a:rPr lang="en-US" altLang="ko-KR" sz="1100" dirty="0" err="1" smtClean="0"/>
              <a:t>RACL</a:t>
            </a:r>
            <a:r>
              <a:rPr lang="ko-KR" altLang="en-US" sz="1100" dirty="0" smtClean="0"/>
              <a:t>로 통신 내용 기록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                              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/0.1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deny </a:t>
            </a:r>
            <a:r>
              <a:rPr lang="ko-KR" altLang="en-US" sz="1100" dirty="0" smtClean="0"/>
              <a:t>구역에서 </a:t>
            </a:r>
            <a:r>
              <a:rPr lang="ko-KR" altLang="en-US" sz="1100" dirty="0" err="1" smtClean="0"/>
              <a:t>통신기록</a:t>
            </a:r>
            <a:r>
              <a:rPr lang="ko-KR" altLang="en-US" sz="1100" dirty="0" smtClean="0"/>
              <a:t> 참조하여 </a:t>
            </a:r>
            <a:r>
              <a:rPr lang="ko-KR" altLang="en-US" sz="1100" dirty="0" err="1" smtClean="0"/>
              <a:t>돌아올수</a:t>
            </a:r>
            <a:r>
              <a:rPr lang="ko-KR" altLang="en-US" sz="1100" dirty="0" smtClean="0"/>
              <a:t> 있도록 허용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/>
              <a:t>210.105.104.1 -&gt; </a:t>
            </a:r>
            <a:r>
              <a:rPr lang="en-US" altLang="ko-KR" sz="1100" dirty="0" smtClean="0"/>
              <a:t>210.105.102.2  </a:t>
            </a:r>
            <a:r>
              <a:rPr lang="en-US" altLang="ko-KR" sz="1100" dirty="0" err="1" smtClean="0"/>
              <a:t>icmp,telnet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통신 시 </a:t>
            </a:r>
            <a:r>
              <a:rPr lang="en-US" altLang="ko-KR" sz="1100" dirty="0" err="1"/>
              <a:t>R2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s1</a:t>
            </a:r>
            <a:r>
              <a:rPr lang="en-US" altLang="ko-KR" sz="1100" dirty="0"/>
              <a:t>/0.2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RACL</a:t>
            </a:r>
            <a:r>
              <a:rPr lang="ko-KR" altLang="en-US" sz="1100" dirty="0"/>
              <a:t>로 통신 내용 기록</a:t>
            </a:r>
            <a:endParaRPr lang="en-US" altLang="ko-KR" sz="1100" dirty="0"/>
          </a:p>
          <a:p>
            <a:r>
              <a:rPr lang="en-US" altLang="ko-KR" sz="1100" dirty="0"/>
              <a:t>                                                                           </a:t>
            </a:r>
            <a:r>
              <a:rPr lang="en-US" altLang="ko-KR" sz="1100" dirty="0" err="1"/>
              <a:t>s1</a:t>
            </a:r>
            <a:r>
              <a:rPr lang="en-US" altLang="ko-KR" sz="1100" dirty="0"/>
              <a:t>/0.1</a:t>
            </a:r>
            <a:r>
              <a:rPr lang="ko-KR" altLang="en-US" sz="1100" dirty="0"/>
              <a:t>의 </a:t>
            </a:r>
            <a:r>
              <a:rPr lang="en-US" altLang="ko-KR" sz="1100" dirty="0"/>
              <a:t>deny </a:t>
            </a:r>
            <a:r>
              <a:rPr lang="ko-KR" altLang="en-US" sz="1100" dirty="0"/>
              <a:t>구역에서 </a:t>
            </a:r>
            <a:r>
              <a:rPr lang="ko-KR" altLang="en-US" sz="1100" dirty="0" err="1"/>
              <a:t>통신기록</a:t>
            </a:r>
            <a:r>
              <a:rPr lang="ko-KR" altLang="en-US" sz="1100" dirty="0"/>
              <a:t> 참조하여 </a:t>
            </a:r>
            <a:r>
              <a:rPr lang="ko-KR" altLang="en-US" sz="1100" dirty="0" err="1"/>
              <a:t>돌아올수</a:t>
            </a:r>
            <a:r>
              <a:rPr lang="ko-KR" altLang="en-US" sz="1100" dirty="0"/>
              <a:t> 있도록 허용</a:t>
            </a:r>
          </a:p>
          <a:p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854131" y="35950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6012" y="15884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2496" y="35534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7675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75656" y="292494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04248" y="2846477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2195736" y="3174478"/>
            <a:ext cx="2016224" cy="5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10444" y="3060432"/>
            <a:ext cx="2016224" cy="5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014431" y="3095107"/>
            <a:ext cx="2016224" cy="5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785538" y="2931107"/>
            <a:ext cx="2016224" cy="5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7109" y="2284630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1 210.105.104.2/32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0696" y="2338139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1 210.105.103.2/32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838" y="2428849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1 210.105.102.2/32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21911" y="2835587"/>
            <a:ext cx="122413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24996" y="2739118"/>
            <a:ext cx="122413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60700" y="2772400"/>
            <a:ext cx="122413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26599" y="32315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60700" y="33021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26950" y="33180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1024" y="281194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24557" y="316368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6512" y="271642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36096" y="309300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615877" y="34116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037979" y="32870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81482" y="33214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552" y="26064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EBGP-Multihop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이유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BGP</a:t>
            </a:r>
            <a:r>
              <a:rPr lang="ko-KR" altLang="en-US" dirty="0" smtClean="0"/>
              <a:t>의 안정성을 위해서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연결을 단일 라인에서 상대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시리얼 인터페이스의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관계를 맺은 상태에서 자신이나 상대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시리얼 인터페이스 </a:t>
            </a:r>
            <a:r>
              <a:rPr lang="ko-KR" altLang="en-US" dirty="0" err="1" smtClean="0"/>
              <a:t>불안정해질때</a:t>
            </a:r>
            <a:r>
              <a:rPr lang="en-US" altLang="ko-KR" dirty="0" smtClean="0"/>
              <a:t>(Up/DOWN=&gt;flapping) TCP 179</a:t>
            </a:r>
            <a:r>
              <a:rPr lang="ko-KR" altLang="en-US" dirty="0" smtClean="0"/>
              <a:t>번을 이용해서 교섭을 통해 </a:t>
            </a:r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관계를 맺었는데 그 교섭 단계가 반복적으로 이루어지기 때문에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4077072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IBGP</a:t>
            </a:r>
            <a:r>
              <a:rPr lang="ko-KR" altLang="en-US" dirty="0" smtClean="0"/>
              <a:t>는 기본적으로 </a:t>
            </a:r>
            <a:r>
              <a:rPr lang="en-US" altLang="ko-KR" dirty="0" smtClean="0"/>
              <a:t>Loopback IP</a:t>
            </a:r>
            <a:r>
              <a:rPr lang="ko-KR" altLang="en-US" dirty="0" err="1" smtClean="0"/>
              <a:t>들끼리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연결을 맺음</a:t>
            </a:r>
            <a:endParaRPr lang="en-US" altLang="ko-KR" dirty="0" smtClean="0"/>
          </a:p>
          <a:p>
            <a:r>
              <a:rPr lang="ko-KR" altLang="en-US" dirty="0" smtClean="0"/>
              <a:t>어떻게</a:t>
            </a:r>
            <a:r>
              <a:rPr lang="en-US" altLang="ko-KR" dirty="0" smtClean="0"/>
              <a:t>?? </a:t>
            </a:r>
            <a:r>
              <a:rPr lang="en-US" altLang="ko-KR" dirty="0" err="1" smtClean="0"/>
              <a:t>IGP</a:t>
            </a:r>
            <a:r>
              <a:rPr lang="ko-KR" altLang="en-US" dirty="0" smtClean="0"/>
              <a:t>가 있어야 동작을 한다</a:t>
            </a:r>
            <a:endParaRPr lang="en-US" altLang="ko-KR" dirty="0" smtClean="0"/>
          </a:p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loopback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어디 있는지 </a:t>
            </a:r>
            <a:r>
              <a:rPr lang="en-US" altLang="ko-KR" dirty="0" err="1" smtClean="0"/>
              <a:t>R2</a:t>
            </a:r>
            <a:r>
              <a:rPr lang="ko-KR" altLang="en-US" dirty="0" smtClean="0"/>
              <a:t>도 </a:t>
            </a:r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loopback</a:t>
            </a:r>
            <a:r>
              <a:rPr lang="ko-KR" altLang="en-US" dirty="0" smtClean="0"/>
              <a:t>이 어디 있는지</a:t>
            </a:r>
            <a:endParaRPr lang="en-US" altLang="ko-KR" dirty="0" smtClean="0"/>
          </a:p>
          <a:p>
            <a:r>
              <a:rPr lang="en-US" altLang="ko-KR" dirty="0" err="1" smtClean="0"/>
              <a:t>IGP</a:t>
            </a:r>
            <a:r>
              <a:rPr lang="ko-KR" altLang="en-US" dirty="0" smtClean="0"/>
              <a:t>가 알고 있기 때문에 연결이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EBGP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Hop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높여주는것</a:t>
            </a:r>
            <a:r>
              <a:rPr lang="ko-KR" altLang="en-US" dirty="0" smtClean="0"/>
              <a:t> 말고도 추가로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라우트를</a:t>
            </a:r>
            <a:r>
              <a:rPr lang="ko-KR" altLang="en-US" dirty="0" smtClean="0"/>
              <a:t> 이용해서</a:t>
            </a:r>
            <a:endParaRPr lang="en-US" altLang="ko-KR" dirty="0" smtClean="0"/>
          </a:p>
          <a:p>
            <a:r>
              <a:rPr lang="ko-KR" altLang="en-US" dirty="0" smtClean="0"/>
              <a:t>연결할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에 대한 경로 정보를 만들어 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68312" y="273911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2311" y="32731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4231" y="27462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64355" y="31236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27391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31174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/3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98167" y="26613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97706" y="29596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359838" y="2284630"/>
            <a:ext cx="8388626" cy="1504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5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03648" y="273366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271236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72200" y="26923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/>
          <p:nvPr/>
        </p:nvCxnSpPr>
        <p:spPr>
          <a:xfrm>
            <a:off x="2125264" y="2938029"/>
            <a:ext cx="1726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</p:cNvCxnSpPr>
          <p:nvPr/>
        </p:nvCxnSpPr>
        <p:spPr>
          <a:xfrm>
            <a:off x="4717552" y="2904874"/>
            <a:ext cx="1798664" cy="3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187624" y="2564904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92948" y="2560796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17" y="2099131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1 210.105.102.2/32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8584" y="2099130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1 210.105.104.2/32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349" y="29588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47864" y="29308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69560" y="28988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6904" y="29078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1833" y="262787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15601" y="262186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636" y="32731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84248" y="32731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269280" y="2420888"/>
            <a:ext cx="39393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205268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EBGP</a:t>
            </a:r>
            <a:r>
              <a:rPr lang="en-US" altLang="ko-KR" sz="1200" dirty="0" smtClean="0">
                <a:solidFill>
                  <a:srgbClr val="FF0000"/>
                </a:solidFill>
              </a:rPr>
              <a:t> neighbor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16" y="476672"/>
            <a:ext cx="793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EBGP-Multihop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BGP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있는 경로 정보</a:t>
            </a:r>
            <a:r>
              <a:rPr lang="en-US" altLang="ko-KR" dirty="0" smtClean="0"/>
              <a:t>(as-path)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건네주지</a:t>
            </a:r>
            <a:r>
              <a:rPr lang="ko-KR" altLang="en-US" dirty="0" smtClean="0"/>
              <a:t> 않을 장비가 중간에 </a:t>
            </a:r>
            <a:r>
              <a:rPr lang="ko-KR" altLang="en-US" dirty="0" err="1" smtClean="0"/>
              <a:t>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장비를 건너뛰고 </a:t>
            </a:r>
            <a:r>
              <a:rPr lang="en-US" altLang="ko-KR" dirty="0" err="1" smtClean="0"/>
              <a:t>BGP</a:t>
            </a:r>
            <a:r>
              <a:rPr lang="en-US" altLang="ko-KR" dirty="0" smtClean="0"/>
              <a:t> neighbor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맺기위해</a:t>
            </a:r>
            <a:r>
              <a:rPr lang="en-US" altLang="ko-KR" dirty="0" smtClean="0"/>
              <a:t>~~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1580" y="28763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17084" y="26610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67182" y="25225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99592" y="400506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트래픽을</a:t>
            </a:r>
            <a:r>
              <a:rPr lang="ko-KR" altLang="en-US" dirty="0" smtClean="0"/>
              <a:t> 처리할 장비에서 어떠한 이유로 처리를 못할 때 그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처음 보낸 출발지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정보를 알고 있으면 </a:t>
            </a:r>
            <a:r>
              <a:rPr lang="en-US" altLang="ko-KR" dirty="0" err="1" smtClean="0"/>
              <a:t>U.U.U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알려줄수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 smtClean="0"/>
              <a:t>반면에 모르면 </a:t>
            </a:r>
            <a:r>
              <a:rPr lang="en-US" altLang="ko-KR" dirty="0" smtClean="0"/>
              <a:t>DROP 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보낸쪽에서는</a:t>
            </a:r>
            <a:r>
              <a:rPr lang="ko-KR" altLang="en-US" dirty="0" smtClean="0"/>
              <a:t> 아무런 응답을 </a:t>
            </a:r>
            <a:r>
              <a:rPr lang="ko-KR" altLang="en-US" dirty="0" err="1" smtClean="0"/>
              <a:t>못받기</a:t>
            </a:r>
            <a:r>
              <a:rPr lang="ko-KR" altLang="en-US" dirty="0" smtClean="0"/>
              <a:t> 때문에 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205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36464" y="273536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9807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84247" y="268388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269280" y="1268760"/>
            <a:ext cx="1726656" cy="146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44008" y="1268760"/>
            <a:ext cx="1872208" cy="146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7145" y="24772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12687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1767" y="24583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12268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186356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4239" y="18554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2688" y="2198610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851920" y="260648"/>
            <a:ext cx="72008" cy="432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838" y="224644"/>
            <a:ext cx="105427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744239" y="1268760"/>
            <a:ext cx="1540009" cy="27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1786" y="1144618"/>
            <a:ext cx="465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OUTSIDE</a:t>
            </a:r>
          </a:p>
          <a:p>
            <a:r>
              <a:rPr lang="ko-KR" altLang="en-US" dirty="0" smtClean="0"/>
              <a:t>차단</a:t>
            </a:r>
            <a:r>
              <a:rPr lang="en-US" altLang="ko-KR" dirty="0" smtClean="0"/>
              <a:t>(access-list 100 permit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any any)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8372" y="16907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INSIDE</a:t>
            </a: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2500" y="4725144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CBAC</a:t>
            </a:r>
            <a:r>
              <a:rPr lang="en-US" altLang="ko-KR" dirty="0" smtClean="0"/>
              <a:t>(Context based access-control)</a:t>
            </a:r>
          </a:p>
          <a:p>
            <a:r>
              <a:rPr lang="en-US" altLang="ko-KR" dirty="0" smtClean="0"/>
              <a:t>IP</a:t>
            </a:r>
            <a:r>
              <a:rPr lang="ko-KR" altLang="en-US" dirty="0" smtClean="0"/>
              <a:t>주소는 </a:t>
            </a:r>
            <a:r>
              <a:rPr lang="ko-KR" altLang="en-US" dirty="0" err="1" smtClean="0"/>
              <a:t>관심없고</a:t>
            </a:r>
            <a:r>
              <a:rPr lang="ko-KR" altLang="en-US" dirty="0" smtClean="0"/>
              <a:t> 내부에서 어떤 서비스 프로토콜이</a:t>
            </a:r>
            <a:endParaRPr lang="en-US" altLang="ko-KR" dirty="0" smtClean="0"/>
          </a:p>
          <a:p>
            <a:r>
              <a:rPr lang="ko-KR" altLang="en-US" dirty="0" smtClean="0"/>
              <a:t>나갔는가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210.105.102.1 -&gt; 210.105.104.1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 ,telnet</a:t>
            </a:r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7924" y="69813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44126" y="3131240"/>
            <a:ext cx="1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1 210.105.102.2/32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6512" y="3068908"/>
            <a:ext cx="1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1 210.105.104.2/32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8" y="2420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13089" y="245623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7037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407911" y="404664"/>
            <a:ext cx="956177" cy="73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0496" y="243212"/>
            <a:ext cx="6598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CBAC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인터페이스에 </a:t>
            </a:r>
            <a:r>
              <a:rPr lang="en-US" altLang="ko-KR" sz="1200" dirty="0" smtClean="0"/>
              <a:t>out</a:t>
            </a:r>
            <a:r>
              <a:rPr lang="ko-KR" altLang="en-US" sz="1200" dirty="0" smtClean="0"/>
              <a:t>으로 </a:t>
            </a:r>
            <a:r>
              <a:rPr lang="en-US" altLang="ko-KR" sz="1200" dirty="0" err="1" smtClean="0"/>
              <a:t>CBAC</a:t>
            </a:r>
            <a:r>
              <a:rPr lang="ko-KR" altLang="en-US" sz="1200" dirty="0" smtClean="0"/>
              <a:t>을 적용하면 자동으로 다른 인터페이스들은 </a:t>
            </a:r>
            <a:r>
              <a:rPr lang="en-US" altLang="ko-KR" sz="1200" dirty="0" smtClean="0"/>
              <a:t>in</a:t>
            </a:r>
            <a:r>
              <a:rPr lang="ko-KR" altLang="en-US" sz="1200" dirty="0" smtClean="0"/>
              <a:t>으로 처리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</a:t>
            </a:r>
            <a:r>
              <a:rPr lang="ko-KR" altLang="en-US" sz="1200" dirty="0"/>
              <a:t>인터페이스에 </a:t>
            </a:r>
            <a:r>
              <a:rPr lang="en-US" altLang="ko-KR" sz="1200" dirty="0" smtClean="0"/>
              <a:t>in</a:t>
            </a:r>
            <a:r>
              <a:rPr lang="ko-KR" altLang="en-US" sz="1200" dirty="0" smtClean="0"/>
              <a:t>으로 </a:t>
            </a:r>
            <a:r>
              <a:rPr lang="en-US" altLang="ko-KR" sz="1200" dirty="0" err="1"/>
              <a:t>CBAC</a:t>
            </a:r>
            <a:r>
              <a:rPr lang="ko-KR" altLang="en-US" sz="1200" dirty="0"/>
              <a:t>을 적용하면 자동으로 다른 인터페이스들은 </a:t>
            </a:r>
            <a:r>
              <a:rPr lang="en-US" altLang="ko-KR" sz="1200" dirty="0" smtClean="0"/>
              <a:t>out</a:t>
            </a:r>
            <a:r>
              <a:rPr lang="ko-KR" altLang="en-US" sz="1200" dirty="0" smtClean="0"/>
              <a:t>으로 </a:t>
            </a:r>
            <a:r>
              <a:rPr lang="ko-KR" altLang="en-US" sz="1200" dirty="0"/>
              <a:t>처리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949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300065" y="332656"/>
            <a:ext cx="8827934" cy="4630472"/>
            <a:chOff x="300065" y="1029507"/>
            <a:chExt cx="8827934" cy="4630472"/>
          </a:xfrm>
        </p:grpSpPr>
        <p:grpSp>
          <p:nvGrpSpPr>
            <p:cNvPr id="9" name="그룹 8"/>
            <p:cNvGrpSpPr/>
            <p:nvPr/>
          </p:nvGrpSpPr>
          <p:grpSpPr>
            <a:xfrm>
              <a:off x="1095579" y="1029507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59254" y="1209032"/>
                <a:ext cx="6281018" cy="2924788"/>
                <a:chOff x="1305533" y="1125656"/>
                <a:chExt cx="6281018" cy="2924788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456096" y="3102956"/>
                  <a:ext cx="877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32749" y="1904314"/>
                  <a:ext cx="1006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41500" y="1919010"/>
                  <a:ext cx="856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35962" y="3138122"/>
                  <a:ext cx="827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255807" y="2288342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305533" y="3681112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61754" y="3416598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99731" y="319575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2093235" y="4221088"/>
              <a:ext cx="246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300192" y="422108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06182" y="2693614"/>
              <a:ext cx="27218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0 210.105.104.1/32</a:t>
              </a:r>
            </a:p>
            <a:p>
              <a:r>
                <a:rPr lang="en-US" altLang="ko-KR" dirty="0" smtClean="0"/>
                <a:t>Lo 1 210.105.104.2/32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0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65" y="2744578"/>
              <a:ext cx="26288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0 210.105.102.1/32</a:t>
              </a:r>
            </a:p>
            <a:p>
              <a:r>
                <a:rPr lang="en-US" altLang="ko-KR" dirty="0" smtClean="0"/>
                <a:t>Lo 1 210.105.102.2/32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0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9552" y="2943230"/>
              <a:ext cx="7565472" cy="1277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2397893" y="2276872"/>
              <a:ext cx="1920620" cy="12218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322288" y="2276872"/>
              <a:ext cx="1682721" cy="1277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35572" y="2276872"/>
              <a:ext cx="1888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Tunnel0</a:t>
              </a:r>
              <a:endParaRPr lang="en-US" altLang="ko-KR" dirty="0" smtClean="0"/>
            </a:p>
            <a:p>
              <a:r>
                <a:rPr lang="en-US" altLang="ko-KR" dirty="0" smtClean="0"/>
                <a:t>192.168.3.0/30</a:t>
              </a:r>
              <a:endParaRPr lang="ko-KR" altLang="en-US" dirty="0"/>
            </a:p>
          </p:txBody>
        </p:sp>
        <p:cxnSp>
          <p:nvCxnSpPr>
            <p:cNvPr id="37" name="직선 연결선 36"/>
            <p:cNvCxnSpPr>
              <a:stCxn id="5" idx="3"/>
              <a:endCxn id="6" idx="1"/>
            </p:cNvCxnSpPr>
            <p:nvPr/>
          </p:nvCxnSpPr>
          <p:spPr>
            <a:xfrm flipV="1">
              <a:off x="2755078" y="3741258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46626" y="3667908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29394" y="3709534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37206" y="3805771"/>
              <a:ext cx="1692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 smtClean="0"/>
                <a:t>Area 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12815" y="2338183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3528" y="530120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192.168.2.1 -&gt; 210.105.104.1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 NAT</a:t>
            </a:r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192.168.2.1-&gt; 210.105.104.1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static NAT</a:t>
            </a:r>
          </a:p>
          <a:p>
            <a:r>
              <a:rPr lang="ko-KR" altLang="en-US" dirty="0" smtClean="0"/>
              <a:t>통신 경로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&lt;-&gt;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2. Tunnel 0(ESP) </a:t>
            </a:r>
            <a:r>
              <a:rPr lang="en-US" altLang="ko-KR" dirty="0" err="1" smtClean="0"/>
              <a:t>R3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/0.1 down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Tunnel1</a:t>
            </a:r>
            <a:r>
              <a:rPr lang="en-US" altLang="ko-KR" dirty="0" smtClean="0"/>
              <a:t>(ESP)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9552" y="188640"/>
            <a:ext cx="295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20201029(Backup </a:t>
            </a:r>
            <a:r>
              <a:rPr lang="en-US" altLang="ko-KR" dirty="0" err="1" smtClean="0"/>
              <a:t>VPN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=&gt;access-list</a:t>
            </a:r>
            <a:r>
              <a:rPr lang="ko-KR" altLang="en-US" dirty="0" smtClean="0"/>
              <a:t>가 없음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Tunnel</a:t>
            </a:r>
            <a:r>
              <a:rPr lang="ko-KR" altLang="en-US" dirty="0" smtClean="0"/>
              <a:t>로 움직이는 모든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암호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4231205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36464" y="273536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36464" y="417406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11431" y="563113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95936" y="10527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2715001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>
            <a:stCxn id="4" idx="0"/>
          </p:cNvCxnSpPr>
          <p:nvPr/>
        </p:nvCxnSpPr>
        <p:spPr>
          <a:xfrm flipV="1">
            <a:off x="2269280" y="1340768"/>
            <a:ext cx="1870672" cy="13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88024" y="1340768"/>
            <a:ext cx="20162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  <a:endCxn id="5" idx="0"/>
          </p:cNvCxnSpPr>
          <p:nvPr/>
        </p:nvCxnSpPr>
        <p:spPr>
          <a:xfrm>
            <a:off x="2269280" y="3120392"/>
            <a:ext cx="0" cy="105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6" idx="0"/>
          </p:cNvCxnSpPr>
          <p:nvPr/>
        </p:nvCxnSpPr>
        <p:spPr>
          <a:xfrm flipH="1">
            <a:off x="2244247" y="4559088"/>
            <a:ext cx="25033" cy="107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547475" y="2629769"/>
            <a:ext cx="1512168" cy="555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192948" y="2629769"/>
            <a:ext cx="1512168" cy="555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475" y="2927880"/>
            <a:ext cx="1512168" cy="3237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13089" y="245623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5711" y="53852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79463" y="38970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139952" y="7757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7071" y="23527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7704" y="23349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972447" y="23527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-226952" y="2594730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1 210.105.104.2/32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5116" y="2654738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0 210.105.106.1/32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1 210.105.106.2/32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</p:cNvCxnSpPr>
          <p:nvPr/>
        </p:nvCxnSpPr>
        <p:spPr>
          <a:xfrm flipH="1">
            <a:off x="1331640" y="1437760"/>
            <a:ext cx="3097112" cy="1469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  <a:endCxn id="29" idx="1"/>
          </p:cNvCxnSpPr>
          <p:nvPr/>
        </p:nvCxnSpPr>
        <p:spPr>
          <a:xfrm>
            <a:off x="4428752" y="1437760"/>
            <a:ext cx="3276364" cy="1447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25952" y="162880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EBGP</a:t>
            </a:r>
            <a:r>
              <a:rPr lang="en-US" altLang="ko-KR" sz="1200" dirty="0" smtClean="0">
                <a:solidFill>
                  <a:srgbClr val="FF0000"/>
                </a:solidFill>
              </a:rPr>
              <a:t> neighbor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45316" y="535413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2084" y="45465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45316" y="38772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913531" y="318525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8024" y="12856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796136" y="25162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543871" y="24595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420640" y="13518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1201" y="538529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54559" y="387725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735119" y="4546592"/>
            <a:ext cx="32608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3568" y="4154258"/>
            <a:ext cx="3312368" cy="198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6528" y="483414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INSIDE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3559" y="350872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OUTSIDE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8752" y="4366576"/>
            <a:ext cx="6551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210.105.104.2 &lt;-&gt;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210.105.106.2 </a:t>
            </a:r>
            <a:r>
              <a:rPr lang="en-US" altLang="ko-KR" sz="1100" dirty="0" err="1" smtClean="0"/>
              <a:t>EBGP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연결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 </a:t>
            </a:r>
            <a:r>
              <a:rPr lang="en-US" altLang="ko-KR" sz="1100" dirty="0" err="1" smtClean="0"/>
              <a:t>CBAC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496497" y="507713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91673" y="350872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483768" y="186356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23766" y="181985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8332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11960" y="42930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83671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75467" y="254139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732240" y="234888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6" idx="0"/>
          </p:cNvCxnSpPr>
          <p:nvPr/>
        </p:nvCxnSpPr>
        <p:spPr>
          <a:xfrm flipV="1">
            <a:off x="2108283" y="1124744"/>
            <a:ext cx="2103677" cy="141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88024" y="1124744"/>
            <a:ext cx="20882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</p:cNvCxnSpPr>
          <p:nvPr/>
        </p:nvCxnSpPr>
        <p:spPr>
          <a:xfrm>
            <a:off x="2108283" y="2926416"/>
            <a:ext cx="2247693" cy="143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933576" y="2636912"/>
            <a:ext cx="208669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2200" y="2143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2368" y="4088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74256" y="41545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58274" y="11282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6550" y="11282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9204" y="22823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9204" y="2926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16216" y="266677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5694" y="340838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88168" y="349624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14852" y="154304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70057" y="169456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2113" y="207188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71504" y="467812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997" y="55971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395" y="214388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1956" y="44315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79837" y="27023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50162" y="8367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299451" y="25638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539552" y="404664"/>
            <a:ext cx="8352928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32708" y="2917063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51" y="5445224"/>
            <a:ext cx="714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PBR</a:t>
            </a:r>
            <a:r>
              <a:rPr lang="en-US" altLang="ko-KR" sz="1200" dirty="0" smtClean="0">
                <a:solidFill>
                  <a:srgbClr val="FF0000"/>
                </a:solidFill>
              </a:rPr>
              <a:t> Track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en-US" altLang="ko-KR" sz="1200" dirty="0" smtClean="0">
                <a:solidFill>
                  <a:srgbClr val="FF0000"/>
                </a:solidFill>
              </a:rPr>
              <a:t> 210.105.102.1 -&gt;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200" dirty="0" smtClean="0">
                <a:solidFill>
                  <a:srgbClr val="FF0000"/>
                </a:solidFill>
              </a:rPr>
              <a:t> 210.105.104.1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 192.168.1.2 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사용중에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200" dirty="0" smtClean="0">
                <a:solidFill>
                  <a:srgbClr val="FF0000"/>
                </a:solidFill>
              </a:rPr>
              <a:t>/0.1 down </a:t>
            </a:r>
            <a:r>
              <a:rPr lang="ko-KR" altLang="en-US" sz="1200" dirty="0" smtClean="0">
                <a:solidFill>
                  <a:srgbClr val="FF0000"/>
                </a:solidFill>
              </a:rPr>
              <a:t>시 </a:t>
            </a:r>
            <a:r>
              <a:rPr lang="en-US" altLang="ko-KR" sz="1200" dirty="0" smtClean="0">
                <a:solidFill>
                  <a:srgbClr val="FF0000"/>
                </a:solidFill>
              </a:rPr>
              <a:t>192.168.1.10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R1</a:t>
            </a:r>
            <a:r>
              <a:rPr lang="en-US" altLang="ko-KR" sz="1200" dirty="0">
                <a:solidFill>
                  <a:srgbClr val="FF0000"/>
                </a:solidFill>
              </a:rPr>
              <a:t> 210.105.102.1 -&gt; </a:t>
            </a:r>
            <a:r>
              <a:rPr lang="en-US" altLang="ko-KR" sz="1200" dirty="0" err="1">
                <a:solidFill>
                  <a:srgbClr val="FF0000"/>
                </a:solidFill>
              </a:rPr>
              <a:t>R3</a:t>
            </a:r>
            <a:r>
              <a:rPr lang="en-US" altLang="ko-KR" sz="1200" dirty="0">
                <a:solidFill>
                  <a:srgbClr val="FF0000"/>
                </a:solidFill>
              </a:rPr>
              <a:t> 210.105.104.1 </a:t>
            </a:r>
            <a:r>
              <a:rPr lang="en-US" altLang="ko-KR" sz="1200" dirty="0" smtClean="0">
                <a:solidFill>
                  <a:srgbClr val="FF0000"/>
                </a:solidFill>
              </a:rPr>
              <a:t>telnet 192.168.1.10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사용중에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200" dirty="0" smtClean="0">
                <a:solidFill>
                  <a:srgbClr val="FF0000"/>
                </a:solidFill>
              </a:rPr>
              <a:t>/0.1 down </a:t>
            </a:r>
            <a:r>
              <a:rPr lang="ko-KR" altLang="en-US" sz="1200" dirty="0" smtClean="0">
                <a:solidFill>
                  <a:srgbClr val="FF0000"/>
                </a:solidFill>
              </a:rPr>
              <a:t>시 </a:t>
            </a:r>
            <a:r>
              <a:rPr lang="en-US" altLang="ko-KR" sz="1200" dirty="0" smtClean="0">
                <a:solidFill>
                  <a:srgbClr val="FF0000"/>
                </a:solidFill>
              </a:rPr>
              <a:t>192.168.1.2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cxnSp>
        <p:nvCxnSpPr>
          <p:cNvPr id="40" name="직선 연결선 39"/>
          <p:cNvCxnSpPr>
            <a:endCxn id="7" idx="1"/>
          </p:cNvCxnSpPr>
          <p:nvPr/>
        </p:nvCxnSpPr>
        <p:spPr>
          <a:xfrm flipV="1">
            <a:off x="2388168" y="2541392"/>
            <a:ext cx="4344072" cy="9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4457" y="24569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388168" y="24208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774256" y="234058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815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75467" y="2555292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427984" y="53122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85792" y="23816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23907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66515" y="3496244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672" y="216284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11960" y="551723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407707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00599" y="400506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95936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2570045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직선 연결선 17"/>
          <p:cNvCxnSpPr/>
          <p:nvPr/>
        </p:nvCxnSpPr>
        <p:spPr>
          <a:xfrm flipV="1">
            <a:off x="2267744" y="1196752"/>
            <a:ext cx="1800200" cy="134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88024" y="1196752"/>
            <a:ext cx="1656184" cy="137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14" idx="0"/>
          </p:cNvCxnSpPr>
          <p:nvPr/>
        </p:nvCxnSpPr>
        <p:spPr>
          <a:xfrm>
            <a:off x="2108283" y="2940316"/>
            <a:ext cx="25132" cy="106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2"/>
          </p:cNvCxnSpPr>
          <p:nvPr/>
        </p:nvCxnSpPr>
        <p:spPr>
          <a:xfrm>
            <a:off x="6733008" y="2955069"/>
            <a:ext cx="0" cy="112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67744" y="4390088"/>
            <a:ext cx="2088232" cy="119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3" idx="2"/>
          </p:cNvCxnSpPr>
          <p:nvPr/>
        </p:nvCxnSpPr>
        <p:spPr>
          <a:xfrm flipV="1">
            <a:off x="4932040" y="4462096"/>
            <a:ext cx="1800968" cy="112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424207" y="2439841"/>
            <a:ext cx="1368152" cy="523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012160" y="2500795"/>
            <a:ext cx="1368152" cy="523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47664" y="2762557"/>
            <a:ext cx="1244695" cy="169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73888" y="2784975"/>
            <a:ext cx="1244695" cy="169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84243" y="23622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8952" y="38531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589989" y="37280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516216" y="22814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00740" y="6317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0653" y="163135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16357" y="173057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431833" y="488716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362300" y="50359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073888" y="349266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192.168.1.20/30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132311" y="413017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0 210.105.106.1/32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49788" y="405907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0500" y="230134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1835696" y="4390088"/>
            <a:ext cx="80392" cy="26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675467" y="4581128"/>
            <a:ext cx="4328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24207" y="4653136"/>
            <a:ext cx="14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23622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59732" y="43900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76597" y="37353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763688" y="28882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27941" y="11967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631372" y="11552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934497" y="53124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551311" y="38014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482074" y="30243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749380" y="53787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10471" y="44620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2509735" y="4390088"/>
            <a:ext cx="2118206" cy="922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644776" y="4484514"/>
            <a:ext cx="1799432" cy="82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25952" y="478123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Tunnel0</a:t>
            </a:r>
            <a:r>
              <a:rPr lang="en-US" altLang="ko-KR" sz="1200" dirty="0" smtClean="0"/>
              <a:t> 192.168.3.0/30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32595" y="3229593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6204" y="2582561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86443" y="2609304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20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endCxn id="6" idx="1"/>
          </p:cNvCxnSpPr>
          <p:nvPr/>
        </p:nvCxnSpPr>
        <p:spPr>
          <a:xfrm flipH="1">
            <a:off x="2385792" y="1432243"/>
            <a:ext cx="1970184" cy="1087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355976" y="1432243"/>
            <a:ext cx="1944216" cy="11460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95420" y="149285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EBGP-MULTIHOP</a:t>
            </a:r>
            <a:endParaRPr lang="en-US" altLang="ko-KR" sz="12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-2844824" y="476672"/>
            <a:ext cx="6156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192.168.2.1 -&gt;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200" dirty="0" smtClean="0">
                <a:solidFill>
                  <a:srgbClr val="FF0000"/>
                </a:solidFill>
              </a:rPr>
              <a:t> 210.105.106.1 telnet,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접속 시  </a:t>
            </a:r>
            <a:r>
              <a:rPr lang="en-US" altLang="ko-KR" sz="1200" dirty="0" smtClean="0">
                <a:solidFill>
                  <a:srgbClr val="FF0000"/>
                </a:solidFill>
              </a:rPr>
              <a:t>210.105.105.1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en-US" altLang="ko-KR" sz="1200" dirty="0" smtClean="0">
                <a:solidFill>
                  <a:srgbClr val="FF0000"/>
                </a:solidFill>
              </a:rPr>
              <a:t>NAT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통신경로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=&gt;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&lt;-&gt;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en-US" altLang="ko-KR" sz="1200" dirty="0" smtClean="0">
                <a:solidFill>
                  <a:srgbClr val="FF0000"/>
                </a:solidFill>
              </a:rPr>
              <a:t> &lt;-&gt;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200" dirty="0" smtClean="0">
                <a:solidFill>
                  <a:srgbClr val="FF0000"/>
                </a:solidFill>
              </a:rPr>
              <a:t> &lt;-&gt;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200" dirty="0" smtClean="0">
                <a:solidFill>
                  <a:srgbClr val="FF0000"/>
                </a:solidFill>
              </a:rPr>
              <a:t> &lt;-&gt;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통신시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200" dirty="0" smtClean="0">
                <a:solidFill>
                  <a:srgbClr val="FF0000"/>
                </a:solidFill>
              </a:rPr>
              <a:t>/0.1 down </a:t>
            </a:r>
            <a:r>
              <a:rPr lang="ko-KR" altLang="en-US" sz="1200" dirty="0" smtClean="0">
                <a:solidFill>
                  <a:srgbClr val="FF0000"/>
                </a:solidFill>
              </a:rPr>
              <a:t>발생 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경로 이용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경로 이용 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프로토콜은 </a:t>
            </a:r>
            <a:r>
              <a:rPr lang="en-US" altLang="ko-KR" sz="1200" dirty="0" smtClean="0">
                <a:solidFill>
                  <a:srgbClr val="FF0000"/>
                </a:solidFill>
              </a:rPr>
              <a:t>Static route</a:t>
            </a:r>
            <a:r>
              <a:rPr lang="ko-KR" altLang="en-US" sz="1200" dirty="0" smtClean="0">
                <a:solidFill>
                  <a:srgbClr val="FF0000"/>
                </a:solidFill>
              </a:rPr>
              <a:t>이용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3.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RACL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적용 </a:t>
            </a:r>
            <a:r>
              <a:rPr lang="en-US" altLang="ko-KR" sz="1200" dirty="0" smtClean="0">
                <a:solidFill>
                  <a:srgbClr val="FF0000"/>
                </a:solidFill>
              </a:rPr>
              <a:t>(1</a:t>
            </a:r>
            <a:r>
              <a:rPr lang="ko-KR" altLang="en-US" sz="1200" dirty="0" smtClean="0">
                <a:solidFill>
                  <a:srgbClr val="FF0000"/>
                </a:solidFill>
              </a:rPr>
              <a:t>번 경우의 통신을 할 때 적용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9562" y="971"/>
            <a:ext cx="6413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Dynamic NAT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RACL</a:t>
            </a:r>
            <a:r>
              <a:rPr lang="ko-KR" altLang="en-US" dirty="0" smtClean="0"/>
              <a:t>을 적용해서 기록에 남은 </a:t>
            </a:r>
            <a:r>
              <a:rPr lang="ko-KR" altLang="en-US" dirty="0" err="1" smtClean="0"/>
              <a:t>트래픽만</a:t>
            </a:r>
            <a:r>
              <a:rPr lang="ko-KR" altLang="en-US" dirty="0" smtClean="0"/>
              <a:t> 통신 가능</a:t>
            </a:r>
            <a:endParaRPr lang="en-US" altLang="ko-KR" dirty="0" smtClean="0"/>
          </a:p>
          <a:p>
            <a:r>
              <a:rPr lang="en-US" altLang="ko-KR" dirty="0" err="1" smtClean="0"/>
              <a:t>R1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R3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BGP-Multihop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재분배</a:t>
            </a:r>
            <a:endParaRPr lang="en-US" altLang="ko-KR" dirty="0" smtClean="0"/>
          </a:p>
          <a:p>
            <a:r>
              <a:rPr lang="en-US" altLang="ko-KR" dirty="0" err="1" smtClean="0"/>
              <a:t>R4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Tunnel </a:t>
            </a:r>
            <a:r>
              <a:rPr lang="ko-KR" altLang="en-US" dirty="0" smtClean="0"/>
              <a:t>경로를 생성을 하고 </a:t>
            </a:r>
            <a:r>
              <a:rPr lang="en-US" altLang="ko-KR" dirty="0" smtClean="0"/>
              <a:t>static route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관리거리를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OSPF</a:t>
            </a:r>
            <a:r>
              <a:rPr lang="ko-KR" altLang="en-US" dirty="0" smtClean="0"/>
              <a:t>보다 안 좋게 설정을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057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220486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95936" y="6926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72200" y="213285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196504" y="980728"/>
            <a:ext cx="187144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980728"/>
            <a:ext cx="187220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256" y="19278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7512" y="4156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19943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4010" y="148385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50663" y="145429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0662" y="57596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6884" y="2589888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1 210.105.102.2/32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5760" y="2528566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0 210.105.104.1/32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1 210.105.104.2/32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3356992"/>
            <a:ext cx="8388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IPSEC </a:t>
            </a:r>
            <a:r>
              <a:rPr lang="en-US" altLang="ko-KR" sz="1200" dirty="0" err="1" smtClean="0"/>
              <a:t>VPN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VPN</a:t>
            </a:r>
            <a:r>
              <a:rPr lang="ko-KR" altLang="en-US" sz="1200" dirty="0" smtClean="0"/>
              <a:t>은 방화벽처럼 특정 라인에 위치해서 지나가는 </a:t>
            </a:r>
            <a:r>
              <a:rPr lang="ko-KR" altLang="en-US" sz="1200" dirty="0" err="1" smtClean="0"/>
              <a:t>트래픽을</a:t>
            </a:r>
            <a:r>
              <a:rPr lang="ko-KR" altLang="en-US" sz="1200" dirty="0" smtClean="0"/>
              <a:t> 검수하고 </a:t>
            </a:r>
            <a:r>
              <a:rPr lang="ko-KR" altLang="en-US" sz="1200" dirty="0" err="1" smtClean="0"/>
              <a:t>필터링하는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보안기술이</a:t>
            </a:r>
            <a:r>
              <a:rPr lang="ko-KR" altLang="en-US" sz="1200" dirty="0" smtClean="0"/>
              <a:t> 아님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VPN</a:t>
            </a:r>
            <a:r>
              <a:rPr lang="ko-KR" altLang="en-US" sz="1200" dirty="0" smtClean="0"/>
              <a:t>은 어디서 </a:t>
            </a:r>
            <a:r>
              <a:rPr lang="en-US" altLang="ko-KR" sz="1200" dirty="0" smtClean="0"/>
              <a:t>~~ </a:t>
            </a:r>
            <a:r>
              <a:rPr lang="ko-KR" altLang="en-US" sz="1200" dirty="0" smtClean="0"/>
              <a:t>어디까지</a:t>
            </a:r>
            <a:r>
              <a:rPr lang="en-US" altLang="ko-KR" sz="1200" dirty="0" smtClean="0"/>
              <a:t>~~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내부망이</a:t>
            </a:r>
            <a:r>
              <a:rPr lang="ko-KR" altLang="en-US" sz="1200" dirty="0"/>
              <a:t> 아닌 </a:t>
            </a:r>
            <a:r>
              <a:rPr lang="ko-KR" altLang="en-US" sz="1200" dirty="0" err="1"/>
              <a:t>외부라인</a:t>
            </a:r>
            <a:r>
              <a:rPr lang="en-US" altLang="ko-KR" sz="1200" dirty="0" smtClean="0"/>
              <a:t>)  </a:t>
            </a:r>
            <a:r>
              <a:rPr lang="ko-KR" altLang="en-US" sz="1200" dirty="0" err="1" smtClean="0"/>
              <a:t>트래픽이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움직일때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IKE PHASE 1(</a:t>
            </a:r>
            <a:r>
              <a:rPr lang="en-US" altLang="ko-KR" sz="1200" dirty="0" err="1" smtClean="0"/>
              <a:t>ISAKMP</a:t>
            </a:r>
            <a:r>
              <a:rPr lang="en-US" altLang="ko-KR" sz="1200" dirty="0" smtClean="0"/>
              <a:t>) =&gt; </a:t>
            </a:r>
            <a:r>
              <a:rPr lang="en-US" altLang="ko-KR" sz="1200" dirty="0" err="1" smtClean="0"/>
              <a:t>UDP</a:t>
            </a:r>
            <a:r>
              <a:rPr lang="en-US" altLang="ko-KR" sz="1200" dirty="0" smtClean="0"/>
              <a:t> 500</a:t>
            </a:r>
          </a:p>
          <a:p>
            <a:r>
              <a:rPr lang="ko-KR" altLang="en-US" sz="1200" dirty="0" smtClean="0"/>
              <a:t>보안 통신 경로를 확보하기 위해 교섭하는 단계</a:t>
            </a:r>
            <a:r>
              <a:rPr lang="en-US" altLang="ko-KR" sz="1200" dirty="0" smtClean="0"/>
              <a:t>(Key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(Key </a:t>
            </a:r>
            <a:r>
              <a:rPr lang="ko-KR" altLang="en-US" sz="1200" dirty="0" smtClean="0"/>
              <a:t>값은 동일한 값을 이용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교환하는데 아니라 암호화 방식을 교환 후 방식이 서로 맞으면 키 값을 암호화 한 후 </a:t>
            </a:r>
            <a:r>
              <a:rPr lang="ko-KR" altLang="en-US" sz="1200" dirty="0" err="1" smtClean="0"/>
              <a:t>무결성</a:t>
            </a:r>
            <a:r>
              <a:rPr lang="ko-KR" altLang="en-US" sz="1200" dirty="0" smtClean="0"/>
              <a:t> 체크</a:t>
            </a:r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내부적으로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>Tunnel</a:t>
            </a:r>
            <a:r>
              <a:rPr lang="ko-KR" altLang="en-US" sz="1200" dirty="0" smtClean="0">
                <a:solidFill>
                  <a:srgbClr val="FF0000"/>
                </a:solidFill>
              </a:rPr>
              <a:t>이 생성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됌</a:t>
            </a:r>
            <a:r>
              <a:rPr lang="en-US" altLang="ko-KR" sz="1200" dirty="0" smtClean="0">
                <a:solidFill>
                  <a:srgbClr val="FF0000"/>
                </a:solidFill>
              </a:rPr>
              <a:t>(End-to-End)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IKE PHASE 2(IPSEC)</a:t>
            </a:r>
          </a:p>
          <a:p>
            <a:r>
              <a:rPr lang="ko-KR" altLang="en-US" sz="1200" dirty="0" smtClean="0"/>
              <a:t>실제로 보호해야 하는 </a:t>
            </a:r>
            <a:r>
              <a:rPr lang="ko-KR" altLang="en-US" sz="1200" dirty="0" err="1" smtClean="0"/>
              <a:t>트래픽을</a:t>
            </a:r>
            <a:r>
              <a:rPr lang="ko-KR" altLang="en-US" sz="1200" dirty="0" smtClean="0"/>
              <a:t> 암호화하는 단계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암호화 시킬 네트워크 대역을 </a:t>
            </a:r>
            <a:r>
              <a:rPr lang="en-US" altLang="ko-KR" sz="1200" dirty="0" smtClean="0"/>
              <a:t>access-list</a:t>
            </a:r>
            <a:r>
              <a:rPr lang="ko-KR" altLang="en-US" sz="1200" dirty="0" smtClean="0"/>
              <a:t>에서 규정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434010" y="1196752"/>
            <a:ext cx="199474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428752" y="1196752"/>
            <a:ext cx="194344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6016" y="9392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142289" y="19278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51467" y="9197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4899" y="19889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275472" y="148385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ESP</a:t>
            </a:r>
          </a:p>
          <a:p>
            <a:r>
              <a:rPr lang="ko-KR" altLang="en-US" dirty="0" smtClean="0"/>
              <a:t>실제 출발지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목적지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마저 숨김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2772816" y="423133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 : </a:t>
            </a:r>
            <a:r>
              <a:rPr lang="en-US" altLang="ko-KR" dirty="0" err="1" smtClean="0"/>
              <a:t>56bit</a:t>
            </a:r>
            <a:endParaRPr lang="en-US" altLang="ko-KR" dirty="0" smtClean="0"/>
          </a:p>
          <a:p>
            <a:r>
              <a:rPr lang="en-US" altLang="ko-KR" dirty="0" err="1" smtClean="0"/>
              <a:t>3DES</a:t>
            </a:r>
            <a:r>
              <a:rPr lang="en-US" altLang="ko-KR" dirty="0" smtClean="0"/>
              <a:t> : 3 X DES</a:t>
            </a:r>
          </a:p>
          <a:p>
            <a:r>
              <a:rPr lang="en-US" altLang="ko-KR" dirty="0" smtClean="0"/>
              <a:t>AES : 128, 192, 256, 512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MD5</a:t>
            </a:r>
            <a:r>
              <a:rPr lang="en-US" altLang="ko-KR" dirty="0" smtClean="0"/>
              <a:t>    hash</a:t>
            </a:r>
          </a:p>
          <a:p>
            <a:r>
              <a:rPr lang="en-US" altLang="ko-KR" dirty="0" err="1" smtClean="0"/>
              <a:t>SHA</a:t>
            </a:r>
            <a:r>
              <a:rPr lang="en-US" altLang="ko-KR" dirty="0" smtClean="0"/>
              <a:t>     hash</a:t>
            </a:r>
          </a:p>
          <a:p>
            <a:r>
              <a:rPr lang="en-US" altLang="ko-KR" dirty="0" err="1" smtClean="0"/>
              <a:t>HMAC</a:t>
            </a:r>
            <a:r>
              <a:rPr lang="en-US" altLang="ko-KR" dirty="0" smtClean="0"/>
              <a:t> -&gt;hash</a:t>
            </a:r>
            <a:r>
              <a:rPr lang="ko-KR" altLang="en-US" dirty="0" smtClean="0"/>
              <a:t>로 암호화된</a:t>
            </a:r>
            <a:endParaRPr lang="en-US" altLang="ko-KR" dirty="0" smtClean="0"/>
          </a:p>
          <a:p>
            <a:r>
              <a:rPr lang="ko-KR" altLang="en-US" dirty="0" err="1" smtClean="0"/>
              <a:t>트래픽을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복호화시키기</a:t>
            </a:r>
            <a:r>
              <a:rPr lang="ko-KR" altLang="en-US" dirty="0" smtClean="0"/>
              <a:t> 위해서 항상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명령어 뒤에 옵션으로 따라옴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4696" y="1216219"/>
            <a:ext cx="17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8304" y="6926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210.105.102.1 -&gt; 210.105.104.1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 err="1" smtClean="0"/>
              <a:t>Icmp</a:t>
            </a:r>
            <a:r>
              <a:rPr lang="en-US" altLang="ko-KR" dirty="0" smtClean="0"/>
              <a:t>, telnet </a:t>
            </a:r>
            <a:r>
              <a:rPr lang="ko-KR" altLang="en-US" dirty="0" smtClean="0"/>
              <a:t>접속할 때 </a:t>
            </a:r>
            <a:r>
              <a:rPr lang="en-US" altLang="ko-KR" dirty="0" smtClean="0"/>
              <a:t>ESP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203848" y="2665080"/>
            <a:ext cx="3024336" cy="1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203848" y="2924944"/>
            <a:ext cx="3071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28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883375" y="293480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771800" y="1035983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716016" y="2854663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316191" y="1421007"/>
            <a:ext cx="1599625" cy="1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63888" y="1340768"/>
            <a:ext cx="1440160" cy="151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69269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0 210.105.103.1/32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1880" y="320966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0 210.105.104.1/32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50581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0 210.105.102.1/32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505" y="190090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1938" y="195921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7592" y="26412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46261" y="8110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895" y="271616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12825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26412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760" y="1340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3403" y="26578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22744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pic>
        <p:nvPicPr>
          <p:cNvPr id="3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596336" y="281455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80119" y="84272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94754" y="515719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직선 연결선 34"/>
          <p:cNvCxnSpPr/>
          <p:nvPr/>
        </p:nvCxnSpPr>
        <p:spPr>
          <a:xfrm flipV="1">
            <a:off x="5436096" y="1227750"/>
            <a:ext cx="1008112" cy="169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76256" y="1227750"/>
            <a:ext cx="1008112" cy="158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36096" y="26412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11962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563727" y="25855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8144" y="11848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12935" y="191480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85477" y="189814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56572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0 210.105.105.1/32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9998" y="254118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0 210.105.106.1/32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3528" y="692696"/>
            <a:ext cx="4825304" cy="29041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20072" y="652080"/>
            <a:ext cx="3744416" cy="29209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4" idx="2"/>
          </p:cNvCxnSpPr>
          <p:nvPr/>
        </p:nvCxnSpPr>
        <p:spPr>
          <a:xfrm>
            <a:off x="1316191" y="3319824"/>
            <a:ext cx="2967777" cy="190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960386" y="3192810"/>
            <a:ext cx="2923982" cy="203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5836" y="32960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22749" y="31477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821640" y="50186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07904" y="496382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8606" y="424958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192.168.1.20/30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88245" y="421100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255929" y="22288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EIGRP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599892" y="3424793"/>
            <a:ext cx="2854059" cy="15938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453951" y="3239687"/>
            <a:ext cx="3221055" cy="17790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77887" y="4473326"/>
            <a:ext cx="182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Tunnel0</a:t>
            </a:r>
            <a:r>
              <a:rPr lang="en-US" altLang="ko-KR" sz="1200" dirty="0" smtClean="0"/>
              <a:t>(Static route)</a:t>
            </a:r>
          </a:p>
          <a:p>
            <a:r>
              <a:rPr lang="en-US" altLang="ko-KR" sz="1200" dirty="0" smtClean="0"/>
              <a:t>192.168.3.0/30</a:t>
            </a:r>
            <a:endParaRPr lang="ko-KR" altLang="en-US" sz="12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0" y="2505810"/>
            <a:ext cx="1924143" cy="218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84368" y="2561542"/>
            <a:ext cx="1924143" cy="218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683568" y="3286293"/>
            <a:ext cx="278503" cy="50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95536" y="3645024"/>
            <a:ext cx="48783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0936" y="32396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17372" y="393305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192.168.2.1/24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39455" y="5805264"/>
            <a:ext cx="820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B0F0"/>
                </a:solidFill>
              </a:rPr>
              <a:t>R1</a:t>
            </a:r>
            <a:r>
              <a:rPr lang="en-US" altLang="ko-KR" sz="1200" dirty="0" smtClean="0">
                <a:solidFill>
                  <a:srgbClr val="00B0F0"/>
                </a:solidFill>
              </a:rPr>
              <a:t> 192.168.2.1 -&gt; 210.105.103.1, 210.105.104.1, 210.105.105.1, 210.105.106.1 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icmp</a:t>
            </a:r>
            <a:r>
              <a:rPr lang="en-US" altLang="ko-KR" sz="1200" dirty="0" smtClean="0">
                <a:solidFill>
                  <a:srgbClr val="00B0F0"/>
                </a:solidFill>
              </a:rPr>
              <a:t>, telnet </a:t>
            </a:r>
            <a:r>
              <a:rPr lang="ko-KR" altLang="en-US" sz="1200" dirty="0" smtClean="0">
                <a:solidFill>
                  <a:srgbClr val="00B0F0"/>
                </a:solidFill>
              </a:rPr>
              <a:t>접속 시 </a:t>
            </a:r>
            <a:r>
              <a:rPr lang="en-US" altLang="ko-KR" sz="1200" dirty="0" smtClean="0">
                <a:solidFill>
                  <a:srgbClr val="00B0F0"/>
                </a:solidFill>
              </a:rPr>
              <a:t>NAT</a:t>
            </a:r>
          </a:p>
          <a:p>
            <a:r>
              <a:rPr lang="en-US" altLang="ko-KR" sz="1200" dirty="0" err="1" smtClean="0">
                <a:solidFill>
                  <a:srgbClr val="00B0F0"/>
                </a:solidFill>
              </a:rPr>
              <a:t>R1</a:t>
            </a:r>
            <a:r>
              <a:rPr lang="ko-KR" altLang="en-US" sz="1200" dirty="0" smtClean="0">
                <a:solidFill>
                  <a:srgbClr val="00B0F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210.105.106.1</a:t>
            </a:r>
            <a:r>
              <a:rPr lang="ko-KR" altLang="en-US" sz="1200" dirty="0" smtClean="0">
                <a:solidFill>
                  <a:srgbClr val="FF0000"/>
                </a:solidFill>
              </a:rPr>
              <a:t>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통신할 때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Tunnel0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smtClean="0">
                <a:solidFill>
                  <a:srgbClr val="00B0F0"/>
                </a:solidFill>
              </a:rPr>
              <a:t>경로 이용하다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R6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s1</a:t>
            </a:r>
            <a:r>
              <a:rPr lang="en-US" altLang="ko-KR" sz="1200" dirty="0" smtClean="0">
                <a:solidFill>
                  <a:srgbClr val="00B0F0"/>
                </a:solidFill>
              </a:rPr>
              <a:t>/0.1 </a:t>
            </a:r>
            <a:r>
              <a:rPr lang="ko-KR" altLang="en-US" sz="1200" dirty="0" smtClean="0">
                <a:solidFill>
                  <a:srgbClr val="00B0F0"/>
                </a:solidFill>
              </a:rPr>
              <a:t>경로 </a:t>
            </a:r>
            <a:r>
              <a:rPr lang="en-US" altLang="ko-KR" sz="1200" dirty="0" smtClean="0">
                <a:solidFill>
                  <a:srgbClr val="00B0F0"/>
                </a:solidFill>
              </a:rPr>
              <a:t>down </a:t>
            </a:r>
            <a:r>
              <a:rPr lang="ko-KR" altLang="en-US" sz="1200" dirty="0" smtClean="0">
                <a:solidFill>
                  <a:srgbClr val="00B0F0"/>
                </a:solidFill>
              </a:rPr>
              <a:t>시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OSPF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smtClean="0">
                <a:solidFill>
                  <a:srgbClr val="00B0F0"/>
                </a:solidFill>
              </a:rPr>
              <a:t>경로 이용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r>
              <a:rPr lang="en-US" altLang="ko-KR" sz="1200" dirty="0" err="1" smtClean="0">
                <a:solidFill>
                  <a:srgbClr val="00B0F0"/>
                </a:solidFill>
              </a:rPr>
              <a:t>OSPF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smtClean="0">
                <a:solidFill>
                  <a:srgbClr val="00B0F0"/>
                </a:solidFill>
              </a:rPr>
              <a:t>경로 통신 시 </a:t>
            </a:r>
            <a:r>
              <a:rPr lang="en-US" altLang="ko-KR" sz="1200" dirty="0" smtClean="0">
                <a:solidFill>
                  <a:srgbClr val="00B0F0"/>
                </a:solidFill>
              </a:rPr>
              <a:t>ESP</a:t>
            </a:r>
            <a:r>
              <a:rPr lang="ko-KR" altLang="en-US" sz="1200" dirty="0">
                <a:solidFill>
                  <a:srgbClr val="00B0F0"/>
                </a:solidFill>
              </a:rPr>
              <a:t>로</a:t>
            </a:r>
            <a:r>
              <a:rPr lang="ko-KR" altLang="en-US" sz="1200" dirty="0" smtClean="0">
                <a:solidFill>
                  <a:srgbClr val="00B0F0"/>
                </a:solidFill>
              </a:rPr>
              <a:t> 암호화</a:t>
            </a:r>
            <a:r>
              <a:rPr lang="en-US" altLang="ko-KR" sz="1200" dirty="0" smtClean="0">
                <a:solidFill>
                  <a:srgbClr val="00B0F0"/>
                </a:solidFill>
              </a:rPr>
              <a:t>(210.105.102.1 -&gt; 210.105.106.1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icmp</a:t>
            </a:r>
            <a:r>
              <a:rPr lang="en-US" altLang="ko-KR" sz="1200" dirty="0" smtClean="0">
                <a:solidFill>
                  <a:srgbClr val="00B0F0"/>
                </a:solidFill>
              </a:rPr>
              <a:t>, telnet)</a:t>
            </a:r>
            <a:r>
              <a:rPr lang="ko-KR" altLang="en-US" sz="1200" dirty="0" smtClean="0">
                <a:solidFill>
                  <a:srgbClr val="00B0F0"/>
                </a:solidFill>
              </a:rPr>
              <a:t>   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79912" y="52880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352325" y="30092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143543" y="8488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1471938" y="1479267"/>
            <a:ext cx="1659902" cy="1383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131840" y="1479267"/>
            <a:ext cx="2016992" cy="1300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220072" y="1282507"/>
            <a:ext cx="1492863" cy="1572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6712935" y="1323319"/>
            <a:ext cx="962071" cy="1392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05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25514" y="307049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355976" y="307153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771800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724128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02509" y="2884287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>
            <a:stCxn id="4" idx="0"/>
          </p:cNvCxnSpPr>
          <p:nvPr/>
        </p:nvCxnSpPr>
        <p:spPr>
          <a:xfrm flipV="1">
            <a:off x="1158330" y="1196752"/>
            <a:ext cx="1685478" cy="187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19872" y="1293744"/>
            <a:ext cx="1152128" cy="178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04048" y="1293744"/>
            <a:ext cx="936104" cy="177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44208" y="1196752"/>
            <a:ext cx="1368152" cy="168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544" y="692696"/>
            <a:ext cx="259228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84168" y="625924"/>
            <a:ext cx="2592288" cy="283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604" y="163743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100</a:t>
            </a:r>
          </a:p>
          <a:p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31832" y="141801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200</a:t>
            </a:r>
          </a:p>
          <a:p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2413604" y="633543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64856" y="633543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53845" y="339737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10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79004" y="3669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20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9702" y="201619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7465" y="199512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62056" y="197874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195921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7604" y="27934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4420" y="11967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8304" y="268560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096" y="11967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97780" y="28842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36308" y="11628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83780" y="12104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860800" y="28842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cxnSp>
        <p:nvCxnSpPr>
          <p:cNvPr id="43" name="직선 연결선 42"/>
          <p:cNvCxnSpPr>
            <a:stCxn id="4" idx="2"/>
          </p:cNvCxnSpPr>
          <p:nvPr/>
        </p:nvCxnSpPr>
        <p:spPr>
          <a:xfrm>
            <a:off x="1158330" y="3455522"/>
            <a:ext cx="0" cy="40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99592" y="3861048"/>
            <a:ext cx="572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882" y="3861048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cxnSp>
        <p:nvCxnSpPr>
          <p:cNvPr id="48" name="직선 연결선 47"/>
          <p:cNvCxnSpPr>
            <a:stCxn id="8" idx="2"/>
          </p:cNvCxnSpPr>
          <p:nvPr/>
        </p:nvCxnSpPr>
        <p:spPr>
          <a:xfrm>
            <a:off x="8135325" y="3269311"/>
            <a:ext cx="0" cy="38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812360" y="3645024"/>
            <a:ext cx="575556" cy="1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43550" y="3630215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93295" y="286856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883860" y="26834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6926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481195" y="34503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987824" y="6335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stCxn id="4" idx="3"/>
            <a:endCxn id="5" idx="1"/>
          </p:cNvCxnSpPr>
          <p:nvPr/>
        </p:nvCxnSpPr>
        <p:spPr>
          <a:xfrm>
            <a:off x="1591146" y="3263010"/>
            <a:ext cx="2764830" cy="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131749" y="3175054"/>
            <a:ext cx="2680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80680" y="31901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511660" y="30704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076056" y="31768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198453" y="31255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707689" y="293303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192.168.1.20/30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69768" y="303655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1691680" y="3313553"/>
            <a:ext cx="6010829" cy="889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47069" y="3727360"/>
            <a:ext cx="428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Tunnel0</a:t>
            </a:r>
            <a:r>
              <a:rPr lang="en-US" altLang="ko-KR" sz="1200" dirty="0" smtClean="0"/>
              <a:t>(192.168.3.0/30)</a:t>
            </a:r>
          </a:p>
          <a:p>
            <a:r>
              <a:rPr lang="en-US" altLang="ko-KR" sz="1200" dirty="0" smtClean="0"/>
              <a:t>210.105.102.1 -&gt; 210.105.106.1 </a:t>
            </a:r>
            <a:r>
              <a:rPr lang="en-US" altLang="ko-KR" sz="1200" dirty="0" err="1" smtClean="0"/>
              <a:t>icmp,telnet</a:t>
            </a:r>
            <a:r>
              <a:rPr lang="en-US" altLang="ko-KR" sz="1200" dirty="0" smtClean="0"/>
              <a:t> ESP)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10123" y="255346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0 210.105.102.1/32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24729" y="62786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0 210.105.103.1/32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3017" y="64392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0 210.105.105.1/32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6565" y="264995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0 210.105.106.1/32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7544" y="458112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192.168.2.1 -&gt; 210.105.106.1, 210.105.103.1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 </a:t>
            </a:r>
            <a:r>
              <a:rPr lang="en-US" altLang="ko-KR" sz="1100" dirty="0" err="1" smtClean="0"/>
              <a:t>Dynemaic</a:t>
            </a:r>
            <a:r>
              <a:rPr lang="en-US" altLang="ko-KR" sz="1100" dirty="0" smtClean="0"/>
              <a:t> NAT</a:t>
            </a:r>
          </a:p>
          <a:p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 192.168.2.1 &lt;-&gt; 210.105.106.1 static NAT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192.168.2.1 -&gt; </a:t>
            </a:r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 210.105.106.1 </a:t>
            </a:r>
            <a:r>
              <a:rPr lang="ko-KR" altLang="en-US" sz="1100" dirty="0" smtClean="0"/>
              <a:t>경로 </a:t>
            </a:r>
            <a:r>
              <a:rPr lang="en-US" altLang="ko-KR" sz="1100" dirty="0" smtClean="0"/>
              <a:t>1 : </a:t>
            </a:r>
            <a:r>
              <a:rPr lang="en-US" altLang="ko-KR" sz="1100" dirty="0" err="1" smtClean="0"/>
              <a:t>Tunnel0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이용 </a:t>
            </a:r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/0.3 down </a:t>
            </a:r>
            <a:r>
              <a:rPr lang="ko-KR" altLang="en-US" sz="1100" dirty="0" smtClean="0"/>
              <a:t>시 </a:t>
            </a:r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경로 이용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210.105.103.1 -&gt; 210.105.102.1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100" dirty="0" smtClean="0">
                <a:solidFill>
                  <a:srgbClr val="FF0000"/>
                </a:solidFill>
              </a:rPr>
              <a:t>, telnet ESP</a:t>
            </a:r>
            <a:r>
              <a:rPr lang="ko-KR" altLang="en-US" sz="1100" dirty="0" smtClean="0">
                <a:solidFill>
                  <a:srgbClr val="FF0000"/>
                </a:solidFill>
              </a:rPr>
              <a:t> 통신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210.105.103.1 -&gt; 210.105.105.1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100" dirty="0" smtClean="0">
                <a:solidFill>
                  <a:srgbClr val="FF0000"/>
                </a:solidFill>
              </a:rPr>
              <a:t>, telnet ESP </a:t>
            </a:r>
            <a:r>
              <a:rPr lang="ko-KR" altLang="en-US" sz="1100" dirty="0" smtClean="0">
                <a:solidFill>
                  <a:srgbClr val="FF0000"/>
                </a:solidFill>
              </a:rPr>
              <a:t>통신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00B050"/>
                </a:solidFill>
              </a:rPr>
              <a:t>목적지로 가는 경로가 서로 다르게 분리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될때는</a:t>
            </a:r>
            <a:r>
              <a:rPr lang="ko-KR" altLang="en-US" sz="1100" dirty="0" smtClean="0">
                <a:solidFill>
                  <a:srgbClr val="00B050"/>
                </a:solidFill>
              </a:rPr>
              <a:t> </a:t>
            </a:r>
            <a:r>
              <a:rPr lang="en-US" altLang="ko-KR" sz="1100" dirty="0" smtClean="0">
                <a:solidFill>
                  <a:srgbClr val="00B050"/>
                </a:solidFill>
              </a:rPr>
              <a:t>Crypto map</a:t>
            </a:r>
            <a:r>
              <a:rPr lang="ko-KR" altLang="en-US" sz="1100" dirty="0" smtClean="0">
                <a:solidFill>
                  <a:srgbClr val="00B050"/>
                </a:solidFill>
              </a:rPr>
              <a:t>을 따로 만들어서 분리해야 함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ko-KR" altLang="en-US" sz="1100" dirty="0" smtClean="0">
                <a:solidFill>
                  <a:srgbClr val="00B050"/>
                </a:solidFill>
              </a:rPr>
              <a:t>하나의 </a:t>
            </a:r>
            <a:r>
              <a:rPr lang="en-US" altLang="ko-KR" sz="1100" dirty="0" smtClean="0">
                <a:solidFill>
                  <a:srgbClr val="00B050"/>
                </a:solidFill>
              </a:rPr>
              <a:t>Crypto map</a:t>
            </a:r>
            <a:r>
              <a:rPr lang="ko-KR" altLang="en-US" sz="1100" dirty="0" smtClean="0">
                <a:solidFill>
                  <a:srgbClr val="00B050"/>
                </a:solidFill>
              </a:rPr>
              <a:t>에 묶어서 사용하면 </a:t>
            </a:r>
            <a:r>
              <a:rPr lang="en-US" altLang="ko-KR" sz="1100" dirty="0" smtClean="0">
                <a:solidFill>
                  <a:srgbClr val="00B050"/>
                </a:solidFill>
              </a:rPr>
              <a:t>Set peer </a:t>
            </a:r>
            <a:r>
              <a:rPr lang="ko-KR" altLang="en-US" sz="1100" dirty="0" smtClean="0">
                <a:solidFill>
                  <a:srgbClr val="00B050"/>
                </a:solidFill>
              </a:rPr>
              <a:t>경로와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라우팅</a:t>
            </a:r>
            <a:r>
              <a:rPr lang="ko-KR" altLang="en-US" sz="1100" dirty="0" smtClean="0">
                <a:solidFill>
                  <a:srgbClr val="00B050"/>
                </a:solidFill>
              </a:rPr>
              <a:t> 테이블의 경로가 어긋나기 때문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80" name="직선 화살표 연결선 79"/>
          <p:cNvCxnSpPr>
            <a:stCxn id="39" idx="2"/>
          </p:cNvCxnSpPr>
          <p:nvPr/>
        </p:nvCxnSpPr>
        <p:spPr>
          <a:xfrm flipH="1">
            <a:off x="1511660" y="1439893"/>
            <a:ext cx="1228704" cy="142867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1407" y="2275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ESP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3491880" y="1348983"/>
            <a:ext cx="1270176" cy="1611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4762056" y="1348983"/>
            <a:ext cx="1034080" cy="1584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66013" y="244990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ESP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2700808" y="476672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서로 다른 경로의 목적지로 가는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트래픽을</a:t>
            </a:r>
            <a:r>
              <a:rPr lang="ko-KR" altLang="en-US" sz="1100" dirty="0" smtClean="0">
                <a:solidFill>
                  <a:srgbClr val="FF0000"/>
                </a:solidFill>
              </a:rPr>
              <a:t> 암호화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시킬때는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Crypto map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분리해서 만들어야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경로와 </a:t>
            </a:r>
            <a:r>
              <a:rPr lang="en-US" altLang="ko-KR" sz="1100" dirty="0" smtClean="0">
                <a:solidFill>
                  <a:srgbClr val="FF0000"/>
                </a:solidFill>
              </a:rPr>
              <a:t>Set peer </a:t>
            </a:r>
            <a:r>
              <a:rPr lang="ko-KR" altLang="en-US" sz="1100" dirty="0" smtClean="0">
                <a:solidFill>
                  <a:srgbClr val="FF0000"/>
                </a:solidFill>
              </a:rPr>
              <a:t>경로의 충돌을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피할수</a:t>
            </a:r>
            <a:r>
              <a:rPr lang="ko-KR" altLang="en-US" sz="1100" dirty="0" smtClean="0">
                <a:solidFill>
                  <a:srgbClr val="FF0000"/>
                </a:solidFill>
              </a:rPr>
              <a:t> 있음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58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1560" y="3025043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555776" y="10527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788024" y="287798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044376" y="1340768"/>
            <a:ext cx="1727424" cy="168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75856" y="1340768"/>
            <a:ext cx="1728192" cy="153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3"/>
          </p:cNvCxnSpPr>
          <p:nvPr/>
        </p:nvCxnSpPr>
        <p:spPr>
          <a:xfrm flipV="1">
            <a:off x="1477192" y="3161398"/>
            <a:ext cx="3454848" cy="3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320" y="27934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840" y="26071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0560" y="7757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4616" y="135218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4032" y="327156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31449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06658" y="27394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26567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67170" y="13594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9702" y="201619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5605" y="318091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6537" y="190590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67544" y="2739486"/>
            <a:ext cx="5688632" cy="222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42812" y="286702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259632" y="1490681"/>
            <a:ext cx="1728960" cy="1443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3" idx="3"/>
          </p:cNvCxnSpPr>
          <p:nvPr/>
        </p:nvCxnSpPr>
        <p:spPr>
          <a:xfrm>
            <a:off x="3075282" y="1497960"/>
            <a:ext cx="1712742" cy="1369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42544" y="164740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Tunnel0</a:t>
            </a:r>
            <a:r>
              <a:rPr lang="en-US" altLang="ko-KR" sz="1200" dirty="0" smtClean="0"/>
              <a:t>(192.168.3.0/30)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2303849"/>
            <a:ext cx="1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1 210.105.102.2/32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03687" y="2279695"/>
            <a:ext cx="19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0 210.105.104.1/32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1 210.105.104.2/32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326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Backup </a:t>
            </a:r>
            <a:r>
              <a:rPr lang="en-US" altLang="ko-KR" dirty="0" err="1" smtClean="0"/>
              <a:t>VPN</a:t>
            </a:r>
            <a:endParaRPr lang="ko-KR" altLang="en-US" dirty="0"/>
          </a:p>
        </p:txBody>
      </p:sp>
      <p:pic>
        <p:nvPicPr>
          <p:cNvPr id="4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852662" y="457263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1560" y="458112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직선 연결선 43"/>
          <p:cNvCxnSpPr>
            <a:stCxn id="4" idx="2"/>
            <a:endCxn id="42" idx="0"/>
          </p:cNvCxnSpPr>
          <p:nvPr/>
        </p:nvCxnSpPr>
        <p:spPr>
          <a:xfrm>
            <a:off x="1044376" y="3410067"/>
            <a:ext cx="0" cy="117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3"/>
            <a:endCxn id="41" idx="0"/>
          </p:cNvCxnSpPr>
          <p:nvPr/>
        </p:nvCxnSpPr>
        <p:spPr>
          <a:xfrm flipH="1">
            <a:off x="5283462" y="3283414"/>
            <a:ext cx="10634" cy="128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576" y="43049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5646" y="33980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8340" y="429455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984949" y="32595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26933" y="378194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1462" y="378952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436096" y="433403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0 210.105.106.1/32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4946" y="433403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0 210.105.105.1/32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5544" y="43340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17581" y="43340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42" idx="2"/>
          </p:cNvCxnSpPr>
          <p:nvPr/>
        </p:nvCxnSpPr>
        <p:spPr>
          <a:xfrm>
            <a:off x="1044376" y="4966152"/>
            <a:ext cx="0" cy="26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21637" y="5229200"/>
            <a:ext cx="208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1" idx="2"/>
          </p:cNvCxnSpPr>
          <p:nvPr/>
        </p:nvCxnSpPr>
        <p:spPr>
          <a:xfrm>
            <a:off x="5285478" y="4957658"/>
            <a:ext cx="0" cy="2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149600" y="5229200"/>
            <a:ext cx="28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94096" y="4952201"/>
            <a:ext cx="158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101113" y="4966985"/>
            <a:ext cx="122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endCxn id="53" idx="2"/>
          </p:cNvCxnSpPr>
          <p:nvPr/>
        </p:nvCxnSpPr>
        <p:spPr>
          <a:xfrm flipV="1">
            <a:off x="6228952" y="4611031"/>
            <a:ext cx="169216" cy="48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68819" y="476746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Static NAT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1763688" y="4611031"/>
            <a:ext cx="160455" cy="48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06591" y="4750883"/>
            <a:ext cx="216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-&gt;106.1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, telnet NAT</a:t>
            </a:r>
          </a:p>
        </p:txBody>
      </p:sp>
    </p:spTree>
    <p:extLst>
      <p:ext uri="{BB962C8B-B14F-4D97-AF65-F5344CB8AC3E}">
        <p14:creationId xmlns:p14="http://schemas.microsoft.com/office/powerpoint/2010/main" val="3589681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1560" y="3025043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987824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652120" y="2832531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044376" y="1293744"/>
            <a:ext cx="2087464" cy="173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35896" y="1196752"/>
            <a:ext cx="2232248" cy="1635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</p:cNvCxnSpPr>
          <p:nvPr/>
        </p:nvCxnSpPr>
        <p:spPr>
          <a:xfrm flipV="1">
            <a:off x="1477192" y="3140968"/>
            <a:ext cx="4246936" cy="7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4032" y="327156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43908" y="11736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315708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27480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64088" y="260325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2548" y="11736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9702" y="201619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1836" y="295883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55976" y="173919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67544" y="2748044"/>
            <a:ext cx="1296144" cy="968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436864" y="2540549"/>
            <a:ext cx="1296144" cy="968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81836" y="616738"/>
            <a:ext cx="1296144" cy="968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75784" y="1772816"/>
            <a:ext cx="192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0 210.105.102.10/32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1 210.105.102.11/32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2 210.105.102.12/32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2200" y="2016196"/>
            <a:ext cx="192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0 210.105.104.1/32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1 210.105.104.2/32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2 210.105.104.3/32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1442" y="210530"/>
            <a:ext cx="192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0 210.105.103.1/32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1 210.105.103.2/32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2 210.105.103.3/32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948" y="2404837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10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53845" y="339737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20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436864" y="2293195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30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27934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49789" y="5313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733008" y="26095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845585" y="531300"/>
            <a:ext cx="887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09929" y="210530"/>
            <a:ext cx="1914199" cy="683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303061" y="1951592"/>
            <a:ext cx="1914199" cy="683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798583" y="1748489"/>
            <a:ext cx="1914199" cy="683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04248" y="404664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Summary-only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suppress </a:t>
            </a:r>
            <a:r>
              <a:rPr lang="ko-KR" altLang="en-US" sz="1200" dirty="0" smtClean="0"/>
              <a:t>후 </a:t>
            </a:r>
            <a:r>
              <a:rPr lang="en-US" altLang="ko-KR" sz="1200" dirty="0" smtClean="0"/>
              <a:t>210.105.103.2 </a:t>
            </a:r>
            <a:r>
              <a:rPr lang="ko-KR" altLang="en-US" sz="1200" dirty="0" smtClean="0"/>
              <a:t>대역은</a:t>
            </a:r>
            <a:endParaRPr lang="en-US" altLang="ko-KR" sz="1200" dirty="0" smtClean="0"/>
          </a:p>
          <a:p>
            <a:r>
              <a:rPr lang="ko-KR" altLang="en-US" sz="1200" dirty="0" smtClean="0"/>
              <a:t>양쪽으로 </a:t>
            </a:r>
            <a:r>
              <a:rPr lang="en-US" altLang="ko-KR" sz="1200" dirty="0" err="1" smtClean="0"/>
              <a:t>unsuppress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334271" y="2741757"/>
            <a:ext cx="46041" cy="111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4128" y="3933056"/>
            <a:ext cx="280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Suppress-map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104.1, 104.2 suppress </a:t>
            </a:r>
            <a:r>
              <a:rPr lang="ko-KR" altLang="en-US" sz="1200" dirty="0" smtClean="0"/>
              <a:t>후 </a:t>
            </a:r>
            <a:r>
              <a:rPr lang="en-US" altLang="ko-KR" sz="1200" dirty="0" smtClean="0"/>
              <a:t>210.105.104.1 </a:t>
            </a:r>
            <a:r>
              <a:rPr lang="ko-KR" altLang="en-US" sz="1200" dirty="0" smtClean="0"/>
              <a:t>대역은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방향으로 </a:t>
            </a:r>
            <a:r>
              <a:rPr lang="en-US" altLang="ko-KR" sz="1200" dirty="0" err="1" smtClean="0"/>
              <a:t>unsuppress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-180528" y="2570194"/>
            <a:ext cx="828476" cy="1578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8516" y="4149080"/>
            <a:ext cx="280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Suppress-map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102.11, 102.12 suppress </a:t>
            </a:r>
            <a:r>
              <a:rPr lang="ko-KR" altLang="en-US" sz="1200" dirty="0" smtClean="0"/>
              <a:t>후 </a:t>
            </a:r>
            <a:r>
              <a:rPr lang="en-US" altLang="ko-KR" sz="1200" dirty="0" smtClean="0"/>
              <a:t>210.105.105.12 </a:t>
            </a:r>
            <a:r>
              <a:rPr lang="ko-KR" altLang="en-US" sz="1200" dirty="0" smtClean="0"/>
              <a:t>대역은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방향으로 </a:t>
            </a:r>
            <a:r>
              <a:rPr lang="en-US" altLang="ko-KR" sz="1200" dirty="0" err="1" smtClean="0"/>
              <a:t>unsuppress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0598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259632" y="283253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707904" y="46531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72200" y="283253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707904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/>
          <p:nvPr/>
        </p:nvCxnSpPr>
        <p:spPr>
          <a:xfrm flipV="1">
            <a:off x="1835696" y="1484784"/>
            <a:ext cx="1944216" cy="13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35696" y="3217555"/>
            <a:ext cx="2088232" cy="150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99992" y="1484784"/>
            <a:ext cx="2016224" cy="134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20" idx="0"/>
          </p:cNvCxnSpPr>
          <p:nvPr/>
        </p:nvCxnSpPr>
        <p:spPr>
          <a:xfrm flipV="1">
            <a:off x="4499992" y="3157083"/>
            <a:ext cx="2160240" cy="156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8650" y="32175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83067" y="25555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45146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315708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13892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14432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4986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2160" y="25694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31619" y="202015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383284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55769" y="379455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6089" y="189159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187624" y="980728"/>
            <a:ext cx="3385912" cy="432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75856" y="91975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20272" y="2232366"/>
            <a:ext cx="192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1 210.105.104.2/32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2 210.105.104.3/32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93904" y="502420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568" y="239007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7657" y="27511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23928" y="43761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8301" y="28639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79167" y="11967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880580" y="268959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100</a:t>
            </a:r>
          </a:p>
          <a:p>
            <a:endParaRPr lang="ko-KR" altLang="en-US" sz="1000" dirty="0"/>
          </a:p>
        </p:txBody>
      </p:sp>
      <p:cxnSp>
        <p:nvCxnSpPr>
          <p:cNvPr id="40" name="직선 화살표 연결선 39"/>
          <p:cNvCxnSpPr>
            <a:endCxn id="24" idx="0"/>
          </p:cNvCxnSpPr>
          <p:nvPr/>
        </p:nvCxnSpPr>
        <p:spPr>
          <a:xfrm>
            <a:off x="5148064" y="1581776"/>
            <a:ext cx="1368152" cy="987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148064" y="3645024"/>
            <a:ext cx="1224136" cy="869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98160" y="159022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route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0092" y="410984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route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318047" y="4485241"/>
            <a:ext cx="76847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 대한 경로 우선권</a:t>
            </a:r>
            <a:r>
              <a:rPr lang="en-US" altLang="ko-KR" sz="1100" dirty="0" smtClean="0"/>
              <a:t>( O &gt; O IA &gt; 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 &gt; 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210.105.106.1/32</a:t>
            </a:r>
            <a:r>
              <a:rPr lang="ko-KR" altLang="en-US" sz="1100" dirty="0" smtClean="0"/>
              <a:t>에 대한 경로가 만약</a:t>
            </a:r>
            <a:r>
              <a:rPr lang="ko-KR" altLang="en-US" sz="1100" dirty="0"/>
              <a:t>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개가 있을 때 각각의 코드는 </a:t>
            </a:r>
            <a:r>
              <a:rPr lang="en-US" altLang="ko-KR" sz="1100" dirty="0" smtClean="0"/>
              <a:t>O, O IA, 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, 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형태로 각각 다를 때</a:t>
            </a:r>
            <a:endParaRPr lang="en-US" altLang="ko-KR" sz="1100" dirty="0" smtClean="0"/>
          </a:p>
          <a:p>
            <a:r>
              <a:rPr lang="en-US" altLang="ko-KR" sz="1100" dirty="0" smtClean="0"/>
              <a:t>O 210.105.106.1/32</a:t>
            </a:r>
            <a:r>
              <a:rPr lang="ko-KR" altLang="en-US" sz="1100" dirty="0" smtClean="0"/>
              <a:t>에 대한 경로가 </a:t>
            </a:r>
            <a:r>
              <a:rPr lang="en-US" altLang="ko-KR" sz="1100" dirty="0" smtClean="0"/>
              <a:t>192.168.1.2</a:t>
            </a:r>
          </a:p>
          <a:p>
            <a:r>
              <a:rPr lang="en-US" altLang="ko-KR" sz="1100" dirty="0"/>
              <a:t>O </a:t>
            </a:r>
            <a:r>
              <a:rPr lang="en-US" altLang="ko-KR" sz="1100" dirty="0" smtClean="0"/>
              <a:t>IA 210.105.106.1/32</a:t>
            </a:r>
            <a:r>
              <a:rPr lang="ko-KR" altLang="en-US" sz="1100" dirty="0"/>
              <a:t>에 대한 경로가 </a:t>
            </a:r>
            <a:r>
              <a:rPr lang="en-US" altLang="ko-KR" sz="1100" dirty="0" smtClean="0"/>
              <a:t>192.168.1.6</a:t>
            </a:r>
            <a:endParaRPr lang="en-US" altLang="ko-KR" sz="1100" dirty="0"/>
          </a:p>
          <a:p>
            <a:r>
              <a:rPr lang="en-US" altLang="ko-KR" sz="1100" dirty="0"/>
              <a:t>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 210.105.106.1/32</a:t>
            </a:r>
            <a:r>
              <a:rPr lang="ko-KR" altLang="en-US" sz="1100" dirty="0"/>
              <a:t>에 대한 경로가 </a:t>
            </a:r>
            <a:r>
              <a:rPr lang="en-US" altLang="ko-KR" sz="1100" dirty="0" smtClean="0"/>
              <a:t>192.168.1.14</a:t>
            </a:r>
            <a:endParaRPr lang="en-US" altLang="ko-KR" sz="1100" dirty="0"/>
          </a:p>
          <a:p>
            <a:r>
              <a:rPr lang="en-US" altLang="ko-KR" sz="1100" dirty="0"/>
              <a:t>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210.105.106.1/32</a:t>
            </a:r>
            <a:r>
              <a:rPr lang="ko-KR" altLang="en-US" sz="1100" dirty="0"/>
              <a:t>에 대한 경로가 </a:t>
            </a:r>
            <a:r>
              <a:rPr lang="en-US" altLang="ko-KR" sz="1100" dirty="0" smtClean="0"/>
              <a:t>192.168.1.22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OSPF</a:t>
            </a:r>
            <a:r>
              <a:rPr lang="ko-KR" altLang="en-US" sz="1100" dirty="0" smtClean="0"/>
              <a:t>의 데이터베이스에서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가지 경로를 인지했을 때 어떤 경로 정보가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 올라가는가</a:t>
            </a:r>
            <a:r>
              <a:rPr lang="en-US" altLang="ko-KR" sz="110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O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O IA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하나의 대역을 </a:t>
            </a:r>
            <a:r>
              <a:rPr lang="ko-KR" altLang="en-US" sz="1100" dirty="0" err="1" smtClean="0"/>
              <a:t>통과할때마다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메트릭값이</a:t>
            </a:r>
            <a:r>
              <a:rPr lang="ko-KR" altLang="en-US" sz="1100" dirty="0" smtClean="0"/>
              <a:t> 증가</a:t>
            </a:r>
            <a:r>
              <a:rPr lang="en-US" altLang="ko-KR" sz="11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메트릭값이</a:t>
            </a:r>
            <a:r>
              <a:rPr lang="ko-KR" altLang="en-US" sz="1100" dirty="0" smtClean="0"/>
              <a:t> 증가를 </a:t>
            </a:r>
            <a:r>
              <a:rPr lang="ko-KR" altLang="en-US" sz="1100" dirty="0" err="1" smtClean="0"/>
              <a:t>안함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67544" y="2606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조정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60232" y="44531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특정 네트워크 대역에 대해서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r>
              <a:rPr lang="fr-FR" altLang="ko-KR" dirty="0"/>
              <a:t> distance 50 210.105.103.1 0.0.0.0 1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OSPF</a:t>
            </a:r>
            <a:r>
              <a:rPr lang="en-US" altLang="ko-KR" dirty="0" smtClean="0"/>
              <a:t> Code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r>
              <a:rPr lang="en-US" altLang="ko-KR" dirty="0" smtClean="0"/>
              <a:t>    distance </a:t>
            </a:r>
            <a:r>
              <a:rPr lang="en-US" altLang="ko-KR" dirty="0" err="1"/>
              <a:t>ospf</a:t>
            </a:r>
            <a:r>
              <a:rPr lang="en-US" altLang="ko-KR" dirty="0"/>
              <a:t> intra-area 10 inter-area 20 external 30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9512" y="5517232"/>
            <a:ext cx="421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라우팅테이블에서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104.1/32 </a:t>
            </a:r>
            <a:r>
              <a:rPr lang="ko-KR" altLang="en-US" sz="1200" dirty="0" err="1" smtClean="0"/>
              <a:t>관리거리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30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104.2/32 </a:t>
            </a:r>
            <a:r>
              <a:rPr lang="ko-KR" altLang="en-US" sz="1200" dirty="0" err="1" smtClean="0"/>
              <a:t>관리거리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40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104.3/32 </a:t>
            </a:r>
            <a:r>
              <a:rPr lang="ko-KR" altLang="en-US" sz="1200" dirty="0" err="1" smtClean="0"/>
              <a:t>관리거리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50</a:t>
            </a:r>
          </a:p>
          <a:p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로부터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 받을 때</a:t>
            </a:r>
            <a:endParaRPr lang="en-US" altLang="ko-KR" sz="1200" dirty="0"/>
          </a:p>
          <a:p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R4</a:t>
            </a:r>
            <a:r>
              <a:rPr lang="ko-KR" altLang="en-US" sz="1200" dirty="0" smtClean="0"/>
              <a:t>에서 재분배는 </a:t>
            </a:r>
            <a:r>
              <a:rPr lang="en-US" altLang="ko-KR" sz="1200" dirty="0" smtClean="0"/>
              <a:t>O </a:t>
            </a:r>
            <a:r>
              <a:rPr lang="en-US" altLang="ko-KR" sz="1200" dirty="0" err="1" smtClean="0"/>
              <a:t>E2</a:t>
            </a:r>
            <a:r>
              <a:rPr lang="ko-KR" altLang="en-US" sz="1200" dirty="0" smtClean="0"/>
              <a:t>로 재분배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0073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4934" y="420823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127516" y="4186605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8175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707904" y="267383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563888" y="501317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148064" y="9807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92280" y="256490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1620991" y="1293744"/>
            <a:ext cx="0" cy="291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</p:cNvCxnSpPr>
          <p:nvPr/>
        </p:nvCxnSpPr>
        <p:spPr>
          <a:xfrm>
            <a:off x="2053807" y="1101232"/>
            <a:ext cx="1870121" cy="164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429520" y="1293744"/>
            <a:ext cx="934568" cy="145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35696" y="4591529"/>
            <a:ext cx="1872208" cy="70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5" idx="1"/>
          </p:cNvCxnSpPr>
          <p:nvPr/>
        </p:nvCxnSpPr>
        <p:spPr>
          <a:xfrm flipV="1">
            <a:off x="4429520" y="4379117"/>
            <a:ext cx="2697996" cy="8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2"/>
            <a:endCxn id="5" idx="0"/>
          </p:cNvCxnSpPr>
          <p:nvPr/>
        </p:nvCxnSpPr>
        <p:spPr>
          <a:xfrm>
            <a:off x="7525096" y="2949928"/>
            <a:ext cx="35236" cy="123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868144" y="1293744"/>
            <a:ext cx="1440160" cy="138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907704" y="3058854"/>
            <a:ext cx="2016224" cy="12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563888" y="2564904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13028" y="2433380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68812" y="849204"/>
            <a:ext cx="122413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15616" y="849204"/>
            <a:ext cx="2736304" cy="387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092280" y="2787174"/>
            <a:ext cx="936104" cy="18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688892" y="12999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64154" y="1308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39562" y="24672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36116" y="25101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21408" y="30821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7750" y="45932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07704" y="4048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0969" y="39312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284555" y="12999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968026" y="10229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849404" y="23636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2748" y="49549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552220" y="42930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154204" y="39370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131753" y="292035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976138" y="51627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cxnSp>
        <p:nvCxnSpPr>
          <p:cNvPr id="54" name="직선 연결선 53"/>
          <p:cNvCxnSpPr>
            <a:stCxn id="7" idx="3"/>
            <a:endCxn id="10" idx="1"/>
          </p:cNvCxnSpPr>
          <p:nvPr/>
        </p:nvCxnSpPr>
        <p:spPr>
          <a:xfrm flipV="1">
            <a:off x="4573536" y="2757416"/>
            <a:ext cx="2518744" cy="10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3536" y="28762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499292" y="272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9323" y="539511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0 210.105.107.1/32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75767" y="459543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0 210.105.106.1/32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1356" y="224543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51624" y="63172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49323" y="224205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2" y="465390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0 210.105.108.1/32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88494" y="57220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62541" y="432216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R7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684997" y="479240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028384" y="42140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128041" y="25649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119404" y="8499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44075" y="32079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86456" y="8422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312725" y="163784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167857" y="480786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192.168.1.24/30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077591" y="470578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192.168.1.20/30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034768" y="342976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991247" y="257083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357450" y="356826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192.168.1.28/30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002544" y="178761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402016" y="184528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5954" y="269239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192.168.1.32/30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406232" y="366962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200</a:t>
            </a:r>
          </a:p>
          <a:p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015716" y="299729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100</a:t>
            </a:r>
          </a:p>
          <a:p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931" y="2841903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30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527414" y="828725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20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429520" y="3141595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10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5347674" y="2997298"/>
            <a:ext cx="10965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1" idx="0"/>
          </p:cNvCxnSpPr>
          <p:nvPr/>
        </p:nvCxnSpPr>
        <p:spPr>
          <a:xfrm flipV="1">
            <a:off x="4511395" y="1585922"/>
            <a:ext cx="457417" cy="65613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326159" y="1438447"/>
            <a:ext cx="766121" cy="803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86359" y="1667553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624996" y="1514198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5688892" y="2991794"/>
            <a:ext cx="755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ESP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3882" y="4705780"/>
            <a:ext cx="1671143" cy="2251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991026" y="4653902"/>
            <a:ext cx="1671143" cy="2251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/>
          <p:nvPr/>
        </p:nvCxnSpPr>
        <p:spPr>
          <a:xfrm flipH="1" flipV="1">
            <a:off x="1968026" y="4725144"/>
            <a:ext cx="2016224" cy="714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3996704" y="4570095"/>
            <a:ext cx="2852700" cy="869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48" idx="3"/>
          </p:cNvCxnSpPr>
          <p:nvPr/>
        </p:nvCxnSpPr>
        <p:spPr>
          <a:xfrm flipH="1" flipV="1">
            <a:off x="5400860" y="5093480"/>
            <a:ext cx="718544" cy="44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192948" y="5439707"/>
            <a:ext cx="2469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Tunnel0</a:t>
            </a:r>
            <a:r>
              <a:rPr lang="en-US" altLang="ko-KR" sz="1000" dirty="0" smtClean="0"/>
              <a:t>(192.168.3.0/30)</a:t>
            </a:r>
          </a:p>
          <a:p>
            <a:r>
              <a:rPr lang="en-US" altLang="ko-KR" sz="1000" dirty="0" smtClean="0"/>
              <a:t>Static route</a:t>
            </a:r>
            <a:r>
              <a:rPr lang="ko-KR" altLang="en-US" sz="1000" dirty="0" smtClean="0"/>
              <a:t>이용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1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-2844824" y="476672"/>
            <a:ext cx="273630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R7</a:t>
            </a:r>
            <a:r>
              <a:rPr lang="en-US" altLang="ko-KR" sz="1100" dirty="0" smtClean="0"/>
              <a:t> 192.168.2.1 -&gt; 210.105.106.1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 </a:t>
            </a:r>
            <a:r>
              <a:rPr lang="ko-KR" altLang="en-US" sz="1100" dirty="0" smtClean="0"/>
              <a:t>통신 시 </a:t>
            </a:r>
            <a:r>
              <a:rPr lang="en-US" altLang="ko-KR" sz="1100" dirty="0" smtClean="0"/>
              <a:t>NAT</a:t>
            </a:r>
          </a:p>
          <a:p>
            <a:r>
              <a:rPr lang="en-US" altLang="ko-KR" sz="1100" dirty="0" err="1" smtClean="0"/>
              <a:t>R7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</a:t>
            </a:r>
            <a:r>
              <a:rPr lang="ko-KR" altLang="en-US" sz="1100" dirty="0" smtClean="0"/>
              <a:t>로 통신이 </a:t>
            </a:r>
            <a:r>
              <a:rPr lang="ko-KR" altLang="en-US" sz="1100" dirty="0" err="1" smtClean="0"/>
              <a:t>나갈때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RACL</a:t>
            </a:r>
            <a:r>
              <a:rPr lang="ko-KR" altLang="en-US" sz="1100" dirty="0" smtClean="0"/>
              <a:t>적용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210.105.108.1 -&gt; 210.105.106.1</a:t>
            </a:r>
          </a:p>
          <a:p>
            <a:r>
              <a:rPr lang="ko-KR" altLang="en-US" sz="1100" dirty="0" err="1" smtClean="0"/>
              <a:t>통신경로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Tunnel0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tunnel0</a:t>
            </a:r>
            <a:r>
              <a:rPr lang="en-US" altLang="ko-KR" sz="1100" dirty="0" smtClean="0"/>
              <a:t>  down </a:t>
            </a:r>
            <a:r>
              <a:rPr lang="ko-KR" altLang="en-US" sz="1100" dirty="0" smtClean="0"/>
              <a:t>시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R7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R5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/0.3 down </a:t>
            </a:r>
            <a:r>
              <a:rPr lang="ko-KR" altLang="en-US" sz="1100" dirty="0" smtClean="0"/>
              <a:t>시</a:t>
            </a: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en-US" altLang="ko-KR" sz="1100" dirty="0" err="1" smtClean="0"/>
              <a:t>R7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R5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재분배 시 통신에 필요한 정보만 재분배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r>
              <a:rPr lang="ko-KR" altLang="en-US" sz="1100" dirty="0" smtClean="0">
                <a:solidFill>
                  <a:srgbClr val="FF0000"/>
                </a:solidFill>
              </a:rPr>
              <a:t>번째 경로 통신 시 </a:t>
            </a:r>
            <a:r>
              <a:rPr lang="en-US" altLang="ko-KR" sz="1100" dirty="0" smtClean="0">
                <a:solidFill>
                  <a:srgbClr val="FF0000"/>
                </a:solidFill>
              </a:rPr>
              <a:t>ESP</a:t>
            </a:r>
            <a:r>
              <a:rPr lang="ko-KR" altLang="en-US" sz="1100" dirty="0" smtClean="0">
                <a:solidFill>
                  <a:srgbClr val="FF0000"/>
                </a:solidFill>
              </a:rPr>
              <a:t>로 암호화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테이블에서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210.105.106.1/32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관리거리를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150</a:t>
            </a: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관리거리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cxnSp>
        <p:nvCxnSpPr>
          <p:cNvPr id="106" name="직선 연결선 105"/>
          <p:cNvCxnSpPr>
            <a:endCxn id="4" idx="1"/>
          </p:cNvCxnSpPr>
          <p:nvPr/>
        </p:nvCxnSpPr>
        <p:spPr>
          <a:xfrm>
            <a:off x="879453" y="4400744"/>
            <a:ext cx="305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879453" y="4214074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310148" y="4046415"/>
            <a:ext cx="152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23528" y="4491073"/>
            <a:ext cx="216024" cy="214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8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66179" y="332656"/>
            <a:ext cx="9659188" cy="4630472"/>
            <a:chOff x="66179" y="1029507"/>
            <a:chExt cx="9659188" cy="4630472"/>
          </a:xfrm>
        </p:grpSpPr>
        <p:grpSp>
          <p:nvGrpSpPr>
            <p:cNvPr id="9" name="그룹 8"/>
            <p:cNvGrpSpPr/>
            <p:nvPr/>
          </p:nvGrpSpPr>
          <p:grpSpPr>
            <a:xfrm>
              <a:off x="1095579" y="1029507"/>
              <a:ext cx="6494404" cy="4630472"/>
              <a:chOff x="107504" y="1030776"/>
              <a:chExt cx="6494404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59254" y="1209032"/>
                <a:ext cx="5756221" cy="3123741"/>
                <a:chOff x="1305533" y="1125656"/>
                <a:chExt cx="5756221" cy="3123741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456096" y="3102956"/>
                  <a:ext cx="877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32749" y="1904314"/>
                  <a:ext cx="1006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/1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41500" y="1919010"/>
                  <a:ext cx="856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88275" y="3091836"/>
                  <a:ext cx="827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255807" y="2288342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305533" y="3681112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94308" y="3880065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99731" y="319575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2093235" y="4221088"/>
              <a:ext cx="246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300192" y="422108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03550" y="3002594"/>
              <a:ext cx="27218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0 210.105.104.1/32</a:t>
              </a:r>
            </a:p>
            <a:p>
              <a:r>
                <a:rPr lang="en-US" altLang="ko-KR" dirty="0" smtClean="0"/>
                <a:t>area 0</a:t>
              </a:r>
            </a:p>
            <a:p>
              <a:r>
                <a:rPr lang="en-US" altLang="ko-KR" dirty="0"/>
                <a:t>Lo </a:t>
              </a:r>
              <a:r>
                <a:rPr lang="en-US" altLang="ko-KR" dirty="0" smtClean="0"/>
                <a:t>1 210.105.104.2/32</a:t>
              </a:r>
              <a:endParaRPr lang="en-US" altLang="ko-KR" dirty="0"/>
            </a:p>
            <a:p>
              <a:r>
                <a:rPr lang="en-US" altLang="ko-KR" dirty="0"/>
                <a:t>area 0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179" y="3016780"/>
              <a:ext cx="2628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 0 210.105.102.1/32</a:t>
              </a:r>
            </a:p>
            <a:p>
              <a:r>
                <a:rPr lang="en-US" altLang="ko-KR" dirty="0" smtClean="0"/>
                <a:t>area 0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9552" y="2943230"/>
              <a:ext cx="7565472" cy="1277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2397893" y="2276872"/>
              <a:ext cx="1920620" cy="12218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322288" y="2276872"/>
              <a:ext cx="1682721" cy="1277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02739" y="2142955"/>
              <a:ext cx="1888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Tunnel0</a:t>
              </a:r>
              <a:endParaRPr lang="en-US" altLang="ko-KR" dirty="0" smtClean="0"/>
            </a:p>
            <a:p>
              <a:r>
                <a:rPr lang="en-US" altLang="ko-KR" dirty="0" smtClean="0"/>
                <a:t>192.168.3.0/30</a:t>
              </a:r>
              <a:endParaRPr lang="ko-KR" altLang="en-US" dirty="0"/>
            </a:p>
          </p:txBody>
        </p:sp>
        <p:cxnSp>
          <p:nvCxnSpPr>
            <p:cNvPr id="37" name="직선 연결선 36"/>
            <p:cNvCxnSpPr>
              <a:stCxn id="5" idx="3"/>
              <a:endCxn id="6" idx="1"/>
            </p:cNvCxnSpPr>
            <p:nvPr/>
          </p:nvCxnSpPr>
          <p:spPr>
            <a:xfrm flipV="1">
              <a:off x="2755078" y="3741258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46626" y="3667908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29394" y="3709534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/1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79794" y="3685173"/>
              <a:ext cx="1692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 smtClean="0"/>
                <a:t>Area 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12815" y="2338183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39552" y="188640"/>
            <a:ext cx="29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Tunnel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454" y="3624300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)#interface tunnel 0</a:t>
            </a:r>
          </a:p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 192.168.3.1 255.255.255.252</a:t>
            </a:r>
          </a:p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-if)#tunnel source </a:t>
            </a:r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-if)#tunnel destination 192.168.1.6</a:t>
            </a:r>
          </a:p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route 192.168.1.6 255.255.255.255 192.168.1.2</a:t>
            </a:r>
          </a:p>
          <a:p>
            <a:pPr marL="285750" indent="-285750">
              <a:buFont typeface="Symbol"/>
              <a:buChar char="Þ"/>
            </a:pPr>
            <a:r>
              <a:rPr lang="en-US" altLang="ko-KR" sz="1400" dirty="0" err="1" smtClean="0"/>
              <a:t>R1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R3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192.168.1.6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GRE </a:t>
            </a:r>
            <a:r>
              <a:rPr lang="ko-KR" altLang="en-US" sz="1400" dirty="0" smtClean="0"/>
              <a:t>프로토콜을 보냄</a:t>
            </a:r>
            <a:endParaRPr lang="en-US" altLang="ko-KR" sz="1400" dirty="0" smtClean="0"/>
          </a:p>
          <a:p>
            <a:pPr marL="285750" indent="-285750">
              <a:buFont typeface="Symbol"/>
              <a:buChar char="Þ"/>
            </a:pPr>
            <a:endParaRPr lang="en-US" altLang="ko-KR" sz="1400" dirty="0"/>
          </a:p>
          <a:p>
            <a:r>
              <a:rPr lang="en-US" altLang="ko-KR" sz="1400" dirty="0" err="1" smtClean="0"/>
              <a:t>R3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/>
              <a:t>)#interface tunnel 0</a:t>
            </a:r>
          </a:p>
          <a:p>
            <a:r>
              <a:rPr lang="en-US" altLang="ko-KR" sz="1400" dirty="0" err="1" smtClean="0"/>
              <a:t>R3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</a:t>
            </a:r>
            <a:r>
              <a:rPr lang="en-US" altLang="ko-KR" sz="1400" dirty="0"/>
              <a:t>)#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192.168.3.2 </a:t>
            </a:r>
            <a:r>
              <a:rPr lang="en-US" altLang="ko-KR" sz="1400" dirty="0"/>
              <a:t>255.255.255.252</a:t>
            </a:r>
          </a:p>
          <a:p>
            <a:r>
              <a:rPr lang="en-US" altLang="ko-KR" sz="1400" dirty="0" err="1" smtClean="0"/>
              <a:t>R3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</a:t>
            </a:r>
            <a:r>
              <a:rPr lang="en-US" altLang="ko-KR" sz="1400" dirty="0"/>
              <a:t>)#tunnel source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/0</a:t>
            </a:r>
          </a:p>
          <a:p>
            <a:r>
              <a:rPr lang="en-US" altLang="ko-KR" sz="1400" dirty="0" err="1" smtClean="0"/>
              <a:t>R3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-if</a:t>
            </a:r>
            <a:r>
              <a:rPr lang="en-US" altLang="ko-KR" sz="1400" dirty="0"/>
              <a:t>)#tunnel destination </a:t>
            </a:r>
            <a:r>
              <a:rPr lang="en-US" altLang="ko-KR" sz="1400" dirty="0" smtClean="0"/>
              <a:t>192.168.1.1</a:t>
            </a:r>
            <a:endParaRPr lang="en-US" altLang="ko-KR" sz="1400" dirty="0"/>
          </a:p>
          <a:p>
            <a:r>
              <a:rPr lang="en-US" altLang="ko-KR" sz="1400" dirty="0" err="1" smtClean="0"/>
              <a:t>R3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route 192.168.1.1 255.255.255.255 192.168.1.5</a:t>
            </a:r>
          </a:p>
          <a:p>
            <a:r>
              <a:rPr lang="en-US" altLang="ko-KR" sz="1400" dirty="0" smtClean="0"/>
              <a:t>=&gt; </a:t>
            </a:r>
            <a:r>
              <a:rPr lang="en-US" altLang="ko-KR" sz="1400" dirty="0" err="1"/>
              <a:t>R1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/0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R3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192.168.1.1</a:t>
            </a:r>
            <a:r>
              <a:rPr lang="ko-KR" altLang="en-US" sz="1400" dirty="0" smtClean="0"/>
              <a:t>으로 </a:t>
            </a:r>
            <a:r>
              <a:rPr lang="en-US" altLang="ko-KR" sz="1400" dirty="0"/>
              <a:t>GRE </a:t>
            </a:r>
            <a:r>
              <a:rPr lang="ko-KR" altLang="en-US" sz="1400" dirty="0"/>
              <a:t>프로토콜을 보냄</a:t>
            </a:r>
          </a:p>
          <a:p>
            <a:pPr marL="285750" indent="-285750">
              <a:buFont typeface="Symbol"/>
              <a:buChar char="Þ"/>
            </a:pP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605179" y="880244"/>
            <a:ext cx="1564801" cy="889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9074" y="557972"/>
            <a:ext cx="417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Tunnel</a:t>
            </a:r>
            <a:r>
              <a:rPr lang="ko-KR" altLang="en-US" dirty="0" smtClean="0"/>
              <a:t>을 사용하라는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 정보는 </a:t>
            </a:r>
            <a:r>
              <a:rPr lang="en-US" altLang="ko-KR" dirty="0" smtClean="0"/>
              <a:t>static route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9900" y="3634653"/>
            <a:ext cx="3802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OSPF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통신할때는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102.1-&gt;104.1,104.2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icmp,telnet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둘 다 통신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210.105.102.1 -&gt; 210.105.104.1 telnet </a:t>
            </a:r>
            <a:r>
              <a:rPr lang="ko-KR" altLang="en-US" sz="1400" dirty="0" smtClean="0">
                <a:solidFill>
                  <a:srgbClr val="FF0000"/>
                </a:solidFill>
              </a:rPr>
              <a:t>허용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210.105.102.1 -&gt; 210.105.104.2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허용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949" y="5178571"/>
            <a:ext cx="32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DHCP</a:t>
            </a:r>
            <a:r>
              <a:rPr lang="en-US" altLang="ko-KR" dirty="0" smtClean="0"/>
              <a:t> </a:t>
            </a:r>
            <a:r>
              <a:rPr lang="en-US" altLang="ko-KR" smtClean="0"/>
              <a:t>: IP </a:t>
            </a:r>
            <a:r>
              <a:rPr lang="ko-KR" altLang="en-US" smtClean="0"/>
              <a:t>자동할당하기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026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596336" y="68321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44208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907759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699792" y="68321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2717523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직선 연결선 9"/>
          <p:cNvCxnSpPr>
            <a:stCxn id="6" idx="0"/>
          </p:cNvCxnSpPr>
          <p:nvPr/>
        </p:nvCxnSpPr>
        <p:spPr>
          <a:xfrm flipV="1">
            <a:off x="1340575" y="1041356"/>
            <a:ext cx="1503233" cy="166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0"/>
          </p:cNvCxnSpPr>
          <p:nvPr/>
        </p:nvCxnSpPr>
        <p:spPr>
          <a:xfrm>
            <a:off x="3275856" y="1068235"/>
            <a:ext cx="1224904" cy="164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27584" y="620688"/>
            <a:ext cx="3816424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8" idx="3"/>
          </p:cNvCxnSpPr>
          <p:nvPr/>
        </p:nvCxnSpPr>
        <p:spPr>
          <a:xfrm>
            <a:off x="4933576" y="2910035"/>
            <a:ext cx="165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3"/>
            <a:endCxn id="8" idx="1"/>
          </p:cNvCxnSpPr>
          <p:nvPr/>
        </p:nvCxnSpPr>
        <p:spPr>
          <a:xfrm>
            <a:off x="1773391" y="2901432"/>
            <a:ext cx="2294553" cy="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020272" y="1068235"/>
            <a:ext cx="864096" cy="164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88224" y="620688"/>
            <a:ext cx="2016224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888308" y="2564904"/>
            <a:ext cx="125975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247146" y="2547000"/>
            <a:ext cx="125975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18972" y="28106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5096" y="10682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70121" y="26015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6704" y="24264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05355" y="9807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15375" y="24405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9101" y="10413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788" y="28646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778233" y="24382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128644" y="300603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12724" y="269603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85256" y="158997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85685" y="165965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373093" y="173663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452320" y="198884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200</a:t>
            </a:r>
          </a:p>
          <a:p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416413" y="199742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OSPF</a:t>
            </a:r>
            <a:r>
              <a:rPr lang="en-US" altLang="ko-KR" sz="1000" dirty="0" smtClean="0"/>
              <a:t> 100</a:t>
            </a:r>
          </a:p>
          <a:p>
            <a:endParaRPr lang="ko-KR" altLang="en-US" sz="1000" dirty="0"/>
          </a:p>
        </p:txBody>
      </p:sp>
      <p:cxnSp>
        <p:nvCxnSpPr>
          <p:cNvPr id="45" name="직선 연결선 44"/>
          <p:cNvCxnSpPr>
            <a:stCxn id="6" idx="2"/>
          </p:cNvCxnSpPr>
          <p:nvPr/>
        </p:nvCxnSpPr>
        <p:spPr>
          <a:xfrm>
            <a:off x="1340575" y="3093944"/>
            <a:ext cx="0" cy="40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15616" y="3501008"/>
            <a:ext cx="403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3565" y="3498510"/>
            <a:ext cx="152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08756" y="34368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0 210.105.103.1/32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67080" y="29097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0 210.105.106.1/32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7825" y="321297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0 210.105.105.1/32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50034" y="228790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0 210.105.104.1/32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1212" y="225903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0 210.105.102.1/32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3271" y="7037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380312" y="28345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32811" y="30479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266683" y="6893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1319" y="25876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3565" y="4077072"/>
            <a:ext cx="79208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192.168.2.1 -&gt; 210.105.106.1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 NAT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192.168.2.1 -&gt; 210.105.106.1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  </a:t>
            </a:r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-&gt;</a:t>
            </a:r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PBR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PBR</a:t>
            </a:r>
            <a:r>
              <a:rPr lang="ko-KR" altLang="en-US" sz="1100" dirty="0" smtClean="0"/>
              <a:t>을 이용한 통신 경로는 </a:t>
            </a:r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&lt;-&gt;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&lt;-&gt;</a:t>
            </a:r>
            <a:r>
              <a:rPr lang="en-US" altLang="ko-KR" sz="1100" dirty="0" err="1" smtClean="0"/>
              <a:t>R3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RACL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&lt;-&gt;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EBGP-MULTIHOP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neighbor </a:t>
            </a:r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148064" y="2810624"/>
            <a:ext cx="84407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5570099" y="2810624"/>
            <a:ext cx="200022" cy="690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78394" y="349851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 </a:t>
            </a:r>
            <a:r>
              <a:rPr lang="en-US" altLang="ko-KR" sz="1200" smtClean="0"/>
              <a:t> ESP 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1212" y="2259036"/>
            <a:ext cx="1627544" cy="27699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101975" y="290969"/>
            <a:ext cx="1627544" cy="27699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347942" y="2111951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10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5045" y="232457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BGP</a:t>
            </a:r>
            <a:r>
              <a:rPr lang="en-US" altLang="ko-KR" sz="1000" dirty="0" smtClean="0"/>
              <a:t> 20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86574" y="27672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1745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76231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9807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109047" y="1268760"/>
            <a:ext cx="1886889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268760"/>
            <a:ext cx="20162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24161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192.168.1.1 255.255.255.252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2175" y="24973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2946" y="2745022"/>
            <a:ext cx="15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210.105.105.0/24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8962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12272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9955" y="2284218"/>
            <a:ext cx="24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192.168.1.6 255.255.255.252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12687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</a:p>
          <a:p>
            <a:r>
              <a:rPr lang="en-US" altLang="ko-KR" sz="1200" dirty="0" smtClean="0"/>
              <a:t>192.168.1.5 255.255.255.252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9958" y="18863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889" y="173663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01266" y="3237960"/>
            <a:ext cx="76854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/30</a:t>
            </a:r>
            <a:r>
              <a:rPr lang="ko-KR" altLang="en-US" sz="1200" dirty="0" smtClean="0"/>
              <a:t>은 네트워크 크기가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 규모의 크기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할당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r>
              <a:rPr lang="ko-KR" altLang="en-US" sz="1200" dirty="0" smtClean="0"/>
              <a:t>에도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가 할당</a:t>
            </a:r>
            <a:endParaRPr lang="en-US" altLang="ko-KR" sz="1200" dirty="0" smtClean="0"/>
          </a:p>
          <a:p>
            <a:r>
              <a:rPr lang="en-US" altLang="ko-KR" sz="1200" dirty="0" smtClean="0"/>
              <a:t>192.168.1.0 ~ 192.168.1.3    192.168.1.0 : </a:t>
            </a:r>
            <a:r>
              <a:rPr lang="ko-KR" altLang="en-US" sz="1200" dirty="0" smtClean="0"/>
              <a:t>네트워크 대역  </a:t>
            </a:r>
            <a:r>
              <a:rPr lang="en-US" altLang="ko-KR" sz="1200" dirty="0" smtClean="0"/>
              <a:t>192.168.1.3 : </a:t>
            </a:r>
            <a:r>
              <a:rPr lang="ko-KR" altLang="en-US" sz="1200" dirty="0" err="1" smtClean="0"/>
              <a:t>브로드캐스트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IP</a:t>
            </a:r>
          </a:p>
          <a:p>
            <a:r>
              <a:rPr lang="en-US" altLang="ko-KR" sz="1200" dirty="0" smtClean="0"/>
              <a:t>192.168.1.1, 192.168.1.2 </a:t>
            </a:r>
            <a:r>
              <a:rPr lang="ko-KR" altLang="en-US" sz="1200" dirty="0" smtClean="0"/>
              <a:t>두 개가 남음</a:t>
            </a:r>
            <a:r>
              <a:rPr lang="en-US" altLang="ko-KR" sz="1200" dirty="0" smtClean="0"/>
              <a:t>,     </a:t>
            </a:r>
            <a:r>
              <a:rPr lang="ko-KR" altLang="en-US" sz="1200" dirty="0" smtClean="0"/>
              <a:t>이 구간에는 </a:t>
            </a:r>
            <a:r>
              <a:rPr lang="ko-KR" altLang="en-US" sz="1200" dirty="0" err="1" smtClean="0"/>
              <a:t>게이트웨이가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필요없음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192.168.1.4/30</a:t>
            </a:r>
            <a:r>
              <a:rPr lang="ko-KR" altLang="en-US" sz="1200" dirty="0"/>
              <a:t>에서 </a:t>
            </a:r>
            <a:r>
              <a:rPr lang="en-US" altLang="ko-KR" sz="1200" dirty="0"/>
              <a:t>/30</a:t>
            </a:r>
            <a:r>
              <a:rPr lang="ko-KR" altLang="en-US" sz="1200" dirty="0"/>
              <a:t>은 네트워크 크기가 </a:t>
            </a:r>
            <a:r>
              <a:rPr lang="en-US" altLang="ko-KR" sz="1200" dirty="0"/>
              <a:t>4</a:t>
            </a:r>
            <a:r>
              <a:rPr lang="ko-KR" altLang="en-US" sz="1200" dirty="0"/>
              <a:t>개 규모의 크기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에 </a:t>
            </a:r>
            <a:r>
              <a:rPr lang="en-US" altLang="ko-KR" sz="1200" dirty="0"/>
              <a:t>IP</a:t>
            </a:r>
            <a:r>
              <a:rPr lang="ko-KR" altLang="en-US" sz="1200" dirty="0"/>
              <a:t>할당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R3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s1</a:t>
            </a:r>
            <a:r>
              <a:rPr lang="en-US" altLang="ko-KR" sz="1200" dirty="0"/>
              <a:t>/0</a:t>
            </a:r>
            <a:r>
              <a:rPr lang="ko-KR" altLang="en-US" sz="1200" dirty="0"/>
              <a:t>에도 </a:t>
            </a:r>
            <a:r>
              <a:rPr lang="en-US" altLang="ko-KR" sz="1200" dirty="0"/>
              <a:t>IP</a:t>
            </a:r>
            <a:r>
              <a:rPr lang="ko-KR" altLang="en-US" sz="1200" dirty="0"/>
              <a:t>가 할당</a:t>
            </a:r>
            <a:endParaRPr lang="en-US" altLang="ko-KR" sz="1200" dirty="0"/>
          </a:p>
          <a:p>
            <a:r>
              <a:rPr lang="en-US" altLang="ko-KR" sz="1200" dirty="0" smtClean="0"/>
              <a:t>192.168.1.4 </a:t>
            </a:r>
            <a:r>
              <a:rPr lang="en-US" altLang="ko-KR" sz="1200" dirty="0"/>
              <a:t>~ </a:t>
            </a:r>
            <a:r>
              <a:rPr lang="en-US" altLang="ko-KR" sz="1200" dirty="0" smtClean="0"/>
              <a:t>192.168.1.7    192.168.1.4 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대역  </a:t>
            </a:r>
            <a:r>
              <a:rPr lang="en-US" altLang="ko-KR" sz="1200" dirty="0" smtClean="0"/>
              <a:t>192.168.1.7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브로드캐스트</a:t>
            </a:r>
            <a:r>
              <a:rPr lang="ko-KR" altLang="en-US" sz="1200" dirty="0"/>
              <a:t> </a:t>
            </a:r>
            <a:r>
              <a:rPr lang="en-US" altLang="ko-KR" sz="1200" dirty="0"/>
              <a:t>IP</a:t>
            </a:r>
          </a:p>
          <a:p>
            <a:r>
              <a:rPr lang="en-US" altLang="ko-KR" sz="1200" dirty="0" smtClean="0"/>
              <a:t>192.168.1.5, 192.168.1.5 </a:t>
            </a:r>
            <a:r>
              <a:rPr lang="ko-KR" altLang="en-US" sz="1200" dirty="0"/>
              <a:t>두 개가 남음</a:t>
            </a:r>
            <a:r>
              <a:rPr lang="en-US" altLang="ko-KR" sz="1200" dirty="0"/>
              <a:t>,     </a:t>
            </a:r>
            <a:r>
              <a:rPr lang="ko-KR" altLang="en-US" sz="1200" dirty="0"/>
              <a:t>이 구간에는 </a:t>
            </a:r>
            <a:r>
              <a:rPr lang="ko-KR" altLang="en-US" sz="1200" dirty="0" err="1"/>
              <a:t>게이트웨이가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필요없음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게이트웨이는</a:t>
            </a:r>
            <a:r>
              <a:rPr lang="ko-KR" altLang="en-US" sz="1200" dirty="0" smtClean="0"/>
              <a:t> 네트워크 장비끼리 연결되는 구간에는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게이트웨이는</a:t>
            </a:r>
            <a:r>
              <a:rPr lang="ko-KR" altLang="en-US" sz="1200" dirty="0" smtClean="0"/>
              <a:t> 네트워크 장비가 처리해야 하는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같은 </a:t>
            </a:r>
            <a:r>
              <a:rPr lang="ko-KR" altLang="en-US" sz="1200" dirty="0" err="1" smtClean="0"/>
              <a:t>통신기기들이</a:t>
            </a:r>
            <a:r>
              <a:rPr lang="ko-KR" altLang="en-US" sz="1200" dirty="0" smtClean="0"/>
              <a:t> 네트워크 장비까지 </a:t>
            </a:r>
            <a:r>
              <a:rPr lang="ko-KR" altLang="en-US" sz="1200" dirty="0" err="1" smtClean="0"/>
              <a:t>찾아올수</a:t>
            </a:r>
            <a:r>
              <a:rPr lang="ko-KR" altLang="en-US" sz="1200" dirty="0" smtClean="0"/>
              <a:t> 있도록 </a:t>
            </a:r>
            <a:r>
              <a:rPr lang="ko-KR" altLang="en-US" sz="1200" dirty="0" err="1" smtClean="0"/>
              <a:t>하기위해서</a:t>
            </a:r>
            <a:r>
              <a:rPr lang="ko-KR" altLang="en-US" sz="1200" dirty="0" smtClean="0"/>
              <a:t> 필요함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R1#conf</a:t>
            </a:r>
            <a:r>
              <a:rPr lang="en-US" altLang="ko-KR" sz="1200" dirty="0" smtClean="0"/>
              <a:t> t</a:t>
            </a:r>
          </a:p>
          <a:p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)#interface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-if)#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address 192.168.1.1 255.255.255.252</a:t>
            </a:r>
          </a:p>
          <a:p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-if)#no shutdown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0867" y="120829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192.168.1.2 255.255.255.252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4" idx="1"/>
          </p:cNvCxnSpPr>
          <p:nvPr/>
        </p:nvCxnSpPr>
        <p:spPr>
          <a:xfrm flipH="1">
            <a:off x="1259632" y="3045448"/>
            <a:ext cx="416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2035" y="29069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6882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76231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9807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109047" y="1268760"/>
            <a:ext cx="1886889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268760"/>
            <a:ext cx="20162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3688" y="24161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192.168.1.1 255.255.255.252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2175" y="24973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2946" y="2745022"/>
            <a:ext cx="15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8962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12272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9955" y="2284218"/>
            <a:ext cx="24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192.168.1.6 255.255.255.252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12687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</a:p>
          <a:p>
            <a:r>
              <a:rPr lang="en-US" altLang="ko-KR" sz="1200" dirty="0" smtClean="0"/>
              <a:t>192.168.1.5 255.255.255.252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9958" y="18863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889" y="173663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0867" y="120829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192.168.1.2 255.255.255.252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62485" y="3246892"/>
            <a:ext cx="154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/0 192.168.2.1/24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3045448"/>
            <a:ext cx="154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/0 192.168.3.1/24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6136" y="3708557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192.168.2.1 &lt;-&gt;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192.168.3.1 </a:t>
            </a:r>
            <a:r>
              <a:rPr lang="ko-KR" altLang="en-US" dirty="0" smtClean="0"/>
              <a:t>이 통신이 되게 </a:t>
            </a:r>
            <a:r>
              <a:rPr lang="en-US" altLang="ko-KR" dirty="0" smtClean="0"/>
              <a:t>static route</a:t>
            </a:r>
            <a:r>
              <a:rPr lang="ko-KR" altLang="en-US" dirty="0" smtClean="0"/>
              <a:t>를 이용해서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192.168.3.1</a:t>
            </a:r>
            <a:r>
              <a:rPr lang="ko-KR" altLang="en-US" dirty="0" smtClean="0"/>
              <a:t>로 통신 신호를 보내면</a:t>
            </a:r>
            <a:endParaRPr lang="en-US" altLang="ko-KR" dirty="0" smtClean="0"/>
          </a:p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</a:t>
            </a:r>
            <a:r>
              <a:rPr lang="ko-KR" altLang="en-US" dirty="0" smtClean="0"/>
              <a:t>이 출발지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되어서 목적지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192.168.3.1</a:t>
            </a:r>
            <a:r>
              <a:rPr lang="ko-KR" altLang="en-US" dirty="0" smtClean="0"/>
              <a:t>로 나감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에서 돌아올 때는</a:t>
            </a:r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192.168.3.1</a:t>
            </a:r>
            <a:r>
              <a:rPr lang="ko-KR" altLang="en-US" dirty="0" smtClean="0"/>
              <a:t>이 출발지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되어서 목적지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192.168.2.1</a:t>
            </a:r>
            <a:r>
              <a:rPr lang="ko-KR" altLang="en-US" dirty="0" smtClean="0"/>
              <a:t>로 돌아감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테이블에는 통신해야 하는 목적지 정보만 알면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목적지로 </a:t>
            </a:r>
            <a:r>
              <a:rPr lang="ko-KR" altLang="en-US" dirty="0" err="1" smtClean="0"/>
              <a:t>가기위한</a:t>
            </a:r>
            <a:r>
              <a:rPr lang="ko-KR" altLang="en-US" dirty="0" smtClean="0"/>
              <a:t> 경로가 활성화 되어 있으면 </a:t>
            </a:r>
            <a:r>
              <a:rPr lang="ko-KR" altLang="en-US" dirty="0" err="1" smtClean="0"/>
              <a:t>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916832" y="254024"/>
            <a:ext cx="31935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통신 확인</a:t>
            </a:r>
            <a:endParaRPr lang="en-US" altLang="ko-KR" sz="1100" dirty="0" smtClean="0"/>
          </a:p>
          <a:p>
            <a:r>
              <a:rPr lang="en-US" altLang="ko-KR" sz="1100" dirty="0" smtClean="0"/>
              <a:t>Ping</a:t>
            </a:r>
            <a:r>
              <a:rPr lang="ko-KR" altLang="en-US" sz="1100" dirty="0" smtClean="0"/>
              <a:t>이라는 명령어 이용</a:t>
            </a:r>
            <a:endParaRPr lang="en-US" altLang="ko-KR" sz="1100" dirty="0" smtClean="0"/>
          </a:p>
          <a:p>
            <a:r>
              <a:rPr lang="en-US" altLang="ko-KR" sz="1100" dirty="0" smtClean="0"/>
              <a:t>Ping</a:t>
            </a:r>
            <a:r>
              <a:rPr lang="ko-KR" altLang="en-US" sz="1100" dirty="0" smtClean="0"/>
              <a:t>이라는 명령어를 이용하면 </a:t>
            </a:r>
            <a:r>
              <a:rPr lang="en-US" altLang="ko-KR" sz="1100" dirty="0" err="1" smtClean="0"/>
              <a:t>icmp</a:t>
            </a:r>
            <a:r>
              <a:rPr lang="ko-KR" altLang="en-US" sz="1100" dirty="0" smtClean="0"/>
              <a:t>라는</a:t>
            </a:r>
            <a:endParaRPr lang="en-US" altLang="ko-KR" sz="1100" dirty="0" smtClean="0"/>
          </a:p>
          <a:p>
            <a:r>
              <a:rPr lang="ko-KR" altLang="en-US" sz="1100" dirty="0" smtClean="0"/>
              <a:t>프로토콜이 움직여서 체크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R1#ping</a:t>
            </a:r>
            <a:r>
              <a:rPr lang="en-US" altLang="ko-KR" sz="1100" dirty="0" smtClean="0"/>
              <a:t> 192.168.3.1</a:t>
            </a:r>
          </a:p>
          <a:p>
            <a:r>
              <a:rPr lang="ko-KR" altLang="en-US" sz="1100" dirty="0" smtClean="0"/>
              <a:t>지금 구조에서 이렇게 </a:t>
            </a:r>
            <a:r>
              <a:rPr lang="en-US" altLang="ko-KR" sz="1100" dirty="0" smtClean="0"/>
              <a:t>ping</a:t>
            </a:r>
            <a:r>
              <a:rPr lang="ko-KR" altLang="en-US" sz="1100" dirty="0" smtClean="0"/>
              <a:t>을 치면 통신 </a:t>
            </a:r>
            <a:r>
              <a:rPr lang="en-US" altLang="ko-KR" sz="1100" dirty="0" smtClean="0"/>
              <a:t>X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출발지 </a:t>
            </a:r>
            <a:r>
              <a:rPr lang="en-US" altLang="ko-KR" sz="1100" dirty="0" smtClean="0"/>
              <a:t>IP : 192.168.1.1</a:t>
            </a:r>
          </a:p>
          <a:p>
            <a:r>
              <a:rPr lang="ko-KR" altLang="en-US" sz="1100" dirty="0" smtClean="0"/>
              <a:t>목적지 </a:t>
            </a:r>
            <a:r>
              <a:rPr lang="en-US" altLang="ko-KR" sz="1100" dirty="0" smtClean="0"/>
              <a:t>IP : 192.168.3.1</a:t>
            </a:r>
          </a:p>
          <a:p>
            <a:r>
              <a:rPr lang="ko-KR" altLang="en-US" sz="1100" dirty="0" err="1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찾아가지만 </a:t>
            </a:r>
            <a:r>
              <a:rPr lang="en-US" altLang="ko-KR" sz="1100" dirty="0" err="1" smtClean="0"/>
              <a:t>R3</a:t>
            </a:r>
            <a:r>
              <a:rPr lang="ko-KR" altLang="en-US" sz="1100" dirty="0" smtClean="0"/>
              <a:t>에서 돌아오지 못함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왜 </a:t>
            </a:r>
            <a:r>
              <a:rPr lang="en-US" altLang="ko-KR" sz="1100" dirty="0" smtClean="0"/>
              <a:t>? </a:t>
            </a:r>
            <a:r>
              <a:rPr lang="en-US" altLang="ko-KR" sz="1100" dirty="0" err="1" smtClean="0"/>
              <a:t>R3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 </a:t>
            </a:r>
            <a:r>
              <a:rPr lang="en-US" altLang="ko-KR" sz="1100" dirty="0" smtClean="0"/>
              <a:t>192.168.1.1</a:t>
            </a:r>
            <a:r>
              <a:rPr lang="ko-KR" altLang="en-US" sz="1100" dirty="0" smtClean="0"/>
              <a:t>에</a:t>
            </a:r>
            <a:endParaRPr lang="en-US" altLang="ko-KR" sz="1100" dirty="0" smtClean="0"/>
          </a:p>
          <a:p>
            <a:r>
              <a:rPr lang="ko-KR" altLang="en-US" sz="1100" dirty="0" smtClean="0"/>
              <a:t>대한 정보가 없기 때문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네트워크 장비끼리 연결되어 있는 인터페이스의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는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오픈하지</a:t>
            </a:r>
            <a:r>
              <a:rPr lang="ko-KR" altLang="en-US" sz="1100" dirty="0" smtClean="0"/>
              <a:t> 않음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통신은 서버와 통신을 하는 거지 네트워크 장비와 통신을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하는게</a:t>
            </a:r>
            <a:r>
              <a:rPr lang="ko-KR" altLang="en-US" sz="1100" dirty="0" smtClean="0">
                <a:solidFill>
                  <a:srgbClr val="FF0000"/>
                </a:solidFill>
              </a:rPr>
              <a:t> 아님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통신 서비스는 서버에서 구동하는 것이고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네트워크 장비는 수십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수백개의</a:t>
            </a:r>
            <a:r>
              <a:rPr lang="ko-KR" altLang="en-US" sz="1100" dirty="0" smtClean="0">
                <a:solidFill>
                  <a:srgbClr val="FF0000"/>
                </a:solidFill>
              </a:rPr>
              <a:t> 서버와의 통신이 가능하도록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연결시켜주고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트래픽을</a:t>
            </a:r>
            <a:r>
              <a:rPr lang="ko-KR" altLang="en-US" sz="1100" dirty="0" smtClean="0">
                <a:solidFill>
                  <a:srgbClr val="FF0000"/>
                </a:solidFill>
              </a:rPr>
              <a:t> 제어하는 그런 역할 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48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899592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147289" y="9807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739577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332408" y="1268760"/>
            <a:ext cx="1886889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39377" y="1268760"/>
            <a:ext cx="20162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049" y="24161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073" y="28874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2698581"/>
            <a:ext cx="15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15241" y="8962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9257" y="12272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3316" y="2284218"/>
            <a:ext cx="24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192.168.1.6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7369" y="12687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</a:p>
          <a:p>
            <a:r>
              <a:rPr lang="en-US" altLang="ko-KR" sz="1200" dirty="0" smtClean="0"/>
              <a:t>192.168.1.5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3319" y="18863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48250" y="173663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11184" y="8178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36908" y="3779748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pic>
        <p:nvPicPr>
          <p:cNvPr id="2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55032" y="74826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>
            <a:stCxn id="16" idx="2"/>
          </p:cNvCxnSpPr>
          <p:nvPr/>
        </p:nvCxnSpPr>
        <p:spPr>
          <a:xfrm flipV="1">
            <a:off x="6387649" y="1034740"/>
            <a:ext cx="1496719" cy="171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43781" y="996419"/>
            <a:ext cx="24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192.168.1.10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184501" y="231926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</a:p>
          <a:p>
            <a:r>
              <a:rPr lang="en-US" altLang="ko-KR" sz="1200" dirty="0" smtClean="0"/>
              <a:t>192.168.1.9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532440" y="748262"/>
            <a:ext cx="15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-296012" y="238928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3353" y="53475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2239" y="300712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443781" y="28659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59910" y="173042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-396552" y="389038"/>
            <a:ext cx="3894014" cy="327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23353" y="389038"/>
            <a:ext cx="2334497" cy="327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84501" y="371618"/>
            <a:ext cx="2779987" cy="327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49113" y="149959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area 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33113" y="114882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area 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049129" y="211108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area 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63218" y="4174833"/>
            <a:ext cx="6164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동일 영역을 통해서 들어오는 정보는 </a:t>
            </a:r>
            <a:r>
              <a:rPr lang="en-US" altLang="ko-KR" sz="1200" dirty="0" smtClean="0"/>
              <a:t>O (intra area)</a:t>
            </a:r>
          </a:p>
          <a:p>
            <a:r>
              <a:rPr lang="ko-KR" altLang="en-US" sz="1200" dirty="0" smtClean="0"/>
              <a:t>다른 영역에 소속된 정보가 들어올 때 </a:t>
            </a:r>
            <a:r>
              <a:rPr lang="en-US" altLang="ko-KR" sz="1200" dirty="0" smtClean="0"/>
              <a:t>O(inter area)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10</a:t>
            </a:r>
            <a:r>
              <a:rPr lang="ko-KR" altLang="en-US" sz="1200" dirty="0" smtClean="0"/>
              <a:t>초 단위로 </a:t>
            </a:r>
            <a:r>
              <a:rPr lang="en-US" altLang="ko-KR" sz="1200" dirty="0" smtClean="0"/>
              <a:t>Hello packet</a:t>
            </a:r>
            <a:r>
              <a:rPr lang="ko-KR" altLang="en-US" sz="1200" dirty="0" smtClean="0"/>
              <a:t>을 전송</a:t>
            </a:r>
            <a:endParaRPr lang="en-US" altLang="ko-KR" sz="1200" dirty="0" smtClean="0"/>
          </a:p>
          <a:p>
            <a:r>
              <a:rPr lang="ko-KR" altLang="en-US" sz="1200" dirty="0" smtClean="0"/>
              <a:t>만약에 </a:t>
            </a:r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r>
              <a:rPr lang="ko-KR" altLang="en-US" sz="1200" dirty="0" smtClean="0"/>
              <a:t>에 문제가 발생해서 </a:t>
            </a:r>
            <a:r>
              <a:rPr lang="en-US" altLang="ko-KR" sz="1200" dirty="0" smtClean="0"/>
              <a:t>down</a:t>
            </a:r>
            <a:r>
              <a:rPr lang="ko-KR" altLang="en-US" sz="1200" dirty="0" smtClean="0"/>
              <a:t>을 떨어지면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Dead time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복구될때가지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기다려주는</a:t>
            </a:r>
            <a:r>
              <a:rPr lang="ko-KR" altLang="en-US" sz="1200" dirty="0" smtClean="0"/>
              <a:t> 시간</a:t>
            </a:r>
            <a:r>
              <a:rPr lang="en-US" altLang="ko-KR" sz="1200" dirty="0" smtClean="0"/>
              <a:t>(hello time x 4)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OSPF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Loopback interface</a:t>
            </a:r>
            <a:r>
              <a:rPr lang="ko-KR" altLang="en-US" sz="1200" dirty="0" smtClean="0"/>
              <a:t>에 있는 네트워크 정보를 어떤 크기의 네트워크 대역이라도 자동으로 </a:t>
            </a:r>
            <a:r>
              <a:rPr lang="en-US" altLang="ko-KR" sz="1200" dirty="0" smtClean="0"/>
              <a:t>/32</a:t>
            </a:r>
            <a:r>
              <a:rPr lang="ko-KR" altLang="en-US" sz="1200" dirty="0" smtClean="0"/>
              <a:t>로 변환해서 </a:t>
            </a:r>
            <a:r>
              <a:rPr lang="ko-KR" altLang="en-US" sz="1200" dirty="0"/>
              <a:t>광</a:t>
            </a:r>
            <a:r>
              <a:rPr lang="ko-KR" altLang="en-US" sz="1200" dirty="0" smtClean="0"/>
              <a:t>고를 냄 </a:t>
            </a:r>
            <a:endParaRPr lang="en-US" altLang="ko-KR" sz="1200" dirty="0" smtClean="0"/>
          </a:p>
          <a:p>
            <a:r>
              <a:rPr lang="ko-KR" altLang="en-US" sz="1200" dirty="0" smtClean="0"/>
              <a:t>왜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어차피 </a:t>
            </a:r>
            <a:r>
              <a:rPr lang="en-US" altLang="ko-KR" sz="1200" dirty="0" smtClean="0"/>
              <a:t>router-id</a:t>
            </a:r>
            <a:r>
              <a:rPr lang="ko-KR" altLang="en-US" sz="1200" dirty="0" smtClean="0"/>
              <a:t>를 만들기 위해서 사용하기 때문에</a:t>
            </a:r>
            <a:endParaRPr lang="en-US" altLang="ko-KR" sz="1200" dirty="0" smtClean="0"/>
          </a:p>
          <a:p>
            <a:r>
              <a:rPr lang="en-US" altLang="ko-KR" sz="1200" dirty="0" smtClean="0"/>
              <a:t>Id</a:t>
            </a:r>
            <a:r>
              <a:rPr lang="ko-KR" altLang="en-US" sz="1200" dirty="0" smtClean="0"/>
              <a:t>라는 건 하나의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만 존재하면 </a:t>
            </a:r>
            <a:r>
              <a:rPr lang="ko-KR" altLang="en-US" sz="1200" dirty="0" err="1" smtClean="0"/>
              <a:t>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=&gt; /32</a:t>
            </a:r>
            <a:r>
              <a:rPr lang="ko-KR" altLang="en-US" sz="1200" dirty="0" smtClean="0"/>
              <a:t>로 만들면 하나만 존재</a:t>
            </a:r>
            <a:endParaRPr lang="en-US" altLang="ko-KR" sz="1200" dirty="0" smtClean="0"/>
          </a:p>
          <a:p>
            <a:r>
              <a:rPr lang="ko-KR" altLang="en-US" sz="1200" dirty="0" smtClean="0"/>
              <a:t>그러면 쓸데없는 계산을 줄이기 위해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가볍게 </a:t>
            </a:r>
            <a:r>
              <a:rPr lang="ko-KR" altLang="en-US" sz="1200" dirty="0" err="1" smtClean="0"/>
              <a:t>만들어주는</a:t>
            </a:r>
            <a:r>
              <a:rPr lang="ko-KR" altLang="en-US" sz="1200" dirty="0" smtClean="0"/>
              <a:t> 개념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826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051720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012160" y="281282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2771800" y="292494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771800" y="304544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3170918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/1</a:t>
            </a:r>
          </a:p>
          <a:p>
            <a:r>
              <a:rPr lang="en-US" altLang="ko-KR" sz="1100" dirty="0" smtClean="0"/>
              <a:t>192.168.1.5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9755" y="3084046"/>
            <a:ext cx="1032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/1</a:t>
            </a:r>
          </a:p>
          <a:p>
            <a:r>
              <a:rPr lang="en-US" altLang="ko-KR" sz="1100" dirty="0" smtClean="0"/>
              <a:t>192.168.1.6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5398" y="2361295"/>
            <a:ext cx="1516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</a:t>
            </a:r>
          </a:p>
          <a:p>
            <a:r>
              <a:rPr lang="en-US" altLang="ko-KR" sz="1100" dirty="0" smtClean="0"/>
              <a:t>192.168.1.2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3018" y="2417733"/>
            <a:ext cx="1204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</a:t>
            </a:r>
          </a:p>
          <a:p>
            <a:r>
              <a:rPr lang="en-US" altLang="ko-KR" sz="1100" dirty="0" smtClean="0"/>
              <a:t>192.168.1.1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1916" y="267432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9315" y="302249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1188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Router-id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OSPF</a:t>
            </a:r>
            <a:r>
              <a:rPr lang="ko-KR" altLang="en-US" sz="1200" dirty="0" smtClean="0"/>
              <a:t>에서 선출하는 것임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router-id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192.168.1.6</a:t>
            </a:r>
            <a:r>
              <a:rPr lang="ko-KR" altLang="en-US" sz="1200" dirty="0" smtClean="0"/>
              <a:t>이 선출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r>
              <a:rPr lang="ko-KR" altLang="en-US" sz="1200" dirty="0" smtClean="0"/>
              <a:t>에 문제가 발생하면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그리고 다시 활성화되면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조금 있다 또 문제 발생하면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이런 현상을 </a:t>
            </a:r>
            <a:r>
              <a:rPr lang="en-US" altLang="ko-KR" sz="1200" dirty="0" smtClean="0"/>
              <a:t>flapping </a:t>
            </a:r>
            <a:r>
              <a:rPr lang="ko-KR" altLang="en-US" sz="1200" dirty="0" smtClean="0"/>
              <a:t>현상이라고 부름</a:t>
            </a:r>
            <a:endParaRPr lang="en-US" altLang="ko-KR" sz="1200" dirty="0" smtClean="0"/>
          </a:p>
          <a:p>
            <a:r>
              <a:rPr lang="en-US" altLang="ko-KR" sz="1200" dirty="0" smtClean="0"/>
              <a:t>40</a:t>
            </a:r>
            <a:r>
              <a:rPr lang="ko-KR" altLang="en-US" sz="1200" dirty="0" smtClean="0"/>
              <a:t>초 기다린 후에 </a:t>
            </a:r>
            <a:r>
              <a:rPr lang="ko-KR" altLang="en-US" sz="1200" dirty="0" err="1" smtClean="0"/>
              <a:t>네이버</a:t>
            </a:r>
            <a:r>
              <a:rPr lang="ko-KR" altLang="en-US" sz="1200" dirty="0" smtClean="0"/>
              <a:t> 관계 단절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네이버</a:t>
            </a:r>
            <a:r>
              <a:rPr lang="ko-KR" altLang="en-US" sz="1200" dirty="0" smtClean="0"/>
              <a:t> 관계 연결의 안정성을 확보하기 위해 </a:t>
            </a:r>
            <a:r>
              <a:rPr lang="en-US" altLang="ko-KR" sz="1200" dirty="0" err="1" smtClean="0"/>
              <a:t>OSPF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Loopback interface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router-id</a:t>
            </a:r>
            <a:r>
              <a:rPr lang="ko-KR" altLang="en-US" sz="1200" dirty="0" smtClean="0"/>
              <a:t>로 선출되도록 설계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)#interface loopback 0</a:t>
            </a:r>
          </a:p>
          <a:p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-if)#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address 210.105.102.1 255.255.255.255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Loopback </a:t>
            </a:r>
            <a:r>
              <a:rPr lang="ko-KR" altLang="en-US" sz="1200" dirty="0" smtClean="0"/>
              <a:t>인터페이스는 논리적으로 </a:t>
            </a:r>
            <a:r>
              <a:rPr lang="ko-KR" altLang="en-US" sz="1200" dirty="0" err="1" smtClean="0"/>
              <a:t>만드는것이기</a:t>
            </a:r>
            <a:r>
              <a:rPr lang="ko-KR" altLang="en-US" sz="1200" dirty="0" smtClean="0"/>
              <a:t> 때문에 만드는 순간 활성화</a:t>
            </a:r>
            <a:r>
              <a:rPr lang="en-US" altLang="ko-KR" sz="1200" dirty="0" smtClean="0"/>
              <a:t>.  No shutdown </a:t>
            </a:r>
            <a:r>
              <a:rPr lang="ko-KR" altLang="en-US" sz="1200" dirty="0" smtClean="0"/>
              <a:t>필요 없음</a:t>
            </a:r>
            <a:endParaRPr lang="en-US" altLang="ko-KR" sz="1200" dirty="0" smtClean="0"/>
          </a:p>
          <a:p>
            <a:r>
              <a:rPr lang="ko-KR" altLang="en-US" sz="1200" dirty="0" smtClean="0"/>
              <a:t>사용 중지하고 싶을 때는 </a:t>
            </a:r>
            <a:r>
              <a:rPr lang="en-US" altLang="ko-KR" sz="1200" dirty="0" smtClean="0"/>
              <a:t>shutdown </a:t>
            </a:r>
            <a:r>
              <a:rPr lang="ko-KR" altLang="en-US" sz="1200" dirty="0" smtClean="0"/>
              <a:t>설정하면 </a:t>
            </a:r>
            <a:r>
              <a:rPr lang="en-US" altLang="ko-KR" sz="1200" dirty="0" smtClean="0"/>
              <a:t>down</a:t>
            </a:r>
            <a:r>
              <a:rPr lang="ko-KR" altLang="en-US" sz="1200" dirty="0" smtClean="0"/>
              <a:t>으로 바뀜</a:t>
            </a: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5662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79712" y="30151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412528" y="1484784"/>
            <a:ext cx="1655416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484784"/>
            <a:ext cx="1872208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2528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740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5824" y="29307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2124" y="9197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305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0746" y="14678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412" y="2674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14843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6270" y="2806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28431" y="193637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210.105.104.2/32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3469" y="7350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4142" y="221337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9253" y="2485431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9674" y="3825914"/>
            <a:ext cx="783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210.105.103.1, 210.105.104.1</a:t>
            </a:r>
            <a:r>
              <a:rPr lang="ko-KR" altLang="en-US" dirty="0" smtClean="0"/>
              <a:t>에서 출발한 </a:t>
            </a:r>
            <a:r>
              <a:rPr lang="ko-KR" altLang="en-US" dirty="0" err="1" smtClean="0"/>
              <a:t>트래픽은</a:t>
            </a:r>
            <a:r>
              <a:rPr lang="ko-KR" altLang="en-US" dirty="0" smtClean="0"/>
              <a:t> 차단하겠다는</a:t>
            </a:r>
            <a:endParaRPr lang="en-US" altLang="ko-KR" dirty="0" smtClean="0"/>
          </a:p>
          <a:p>
            <a:r>
              <a:rPr lang="en-US" altLang="ko-KR" dirty="0" smtClean="0"/>
              <a:t>Standard access-list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68512" y="2058304"/>
            <a:ext cx="144016" cy="819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60400" y="14266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210.105.103.1, 210.105.104.1</a:t>
            </a:r>
            <a:r>
              <a:rPr lang="ko-KR" altLang="en-US" sz="1200" dirty="0" smtClean="0"/>
              <a:t>에서 출발한 </a:t>
            </a:r>
            <a:r>
              <a:rPr lang="ko-KR" altLang="en-US" sz="1200" dirty="0" err="1" smtClean="0"/>
              <a:t>트래픽이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R1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들어올때</a:t>
            </a:r>
            <a:r>
              <a:rPr lang="ko-KR" altLang="en-US" sz="1200" dirty="0" smtClean="0"/>
              <a:t> 차단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6915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79712" y="30151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412528" y="1484784"/>
            <a:ext cx="1655416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484784"/>
            <a:ext cx="1872208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2528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740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5824" y="29307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2124" y="9197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305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0746" y="14678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412" y="2674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148438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192.168.1.2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6270" y="2806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709" y="23688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3469" y="7350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445" y="247905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9253" y="2485431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2591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R3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210.105.104.1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R2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210.105.103.1</a:t>
            </a:r>
            <a:r>
              <a:rPr lang="ko-KR" altLang="en-US" dirty="0" smtClean="0">
                <a:solidFill>
                  <a:srgbClr val="FF0000"/>
                </a:solidFill>
              </a:rPr>
              <a:t>로 가는 </a:t>
            </a:r>
            <a:r>
              <a:rPr lang="en-US" altLang="ko-KR" dirty="0" err="1" smtClean="0">
                <a:solidFill>
                  <a:srgbClr val="FF0000"/>
                </a:solidFill>
              </a:rPr>
              <a:t>telnet,icmp</a:t>
            </a:r>
            <a:r>
              <a:rPr lang="ko-KR" altLang="en-US" dirty="0" smtClean="0">
                <a:solidFill>
                  <a:srgbClr val="FF0000"/>
                </a:solidFill>
              </a:rPr>
              <a:t>만 허용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R3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210.105.104.1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R1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210.105.102.1</a:t>
            </a:r>
            <a:r>
              <a:rPr lang="ko-KR" altLang="en-US" dirty="0" smtClean="0">
                <a:solidFill>
                  <a:srgbClr val="FF0000"/>
                </a:solidFill>
              </a:rPr>
              <a:t>로 가는 </a:t>
            </a:r>
            <a:r>
              <a:rPr lang="en-US" altLang="ko-KR" dirty="0" smtClean="0">
                <a:solidFill>
                  <a:srgbClr val="FF0000"/>
                </a:solidFill>
              </a:rPr>
              <a:t>telnet</a:t>
            </a:r>
            <a:r>
              <a:rPr lang="ko-KR" altLang="en-US" dirty="0" smtClean="0">
                <a:solidFill>
                  <a:srgbClr val="FF0000"/>
                </a:solidFill>
              </a:rPr>
              <a:t>만 허용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Access-list 100 deny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any any </a:t>
            </a:r>
            <a:r>
              <a:rPr lang="ko-KR" altLang="en-US" dirty="0" smtClean="0"/>
              <a:t>가 자동으로 동작하기 때문에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네이버도</a:t>
            </a:r>
            <a:r>
              <a:rPr lang="ko-KR" altLang="en-US" dirty="0" smtClean="0"/>
              <a:t> 끊어짐</a:t>
            </a:r>
            <a:endParaRPr lang="en-US" altLang="ko-KR" dirty="0" smtClean="0"/>
          </a:p>
          <a:p>
            <a:r>
              <a:rPr lang="ko-KR" altLang="en-US" dirty="0" smtClean="0"/>
              <a:t>그렇다고 해서 </a:t>
            </a:r>
            <a:r>
              <a:rPr lang="en-US" altLang="ko-KR" dirty="0" smtClean="0"/>
              <a:t>access-list 100 permit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any any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칠수도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</a:t>
            </a:r>
            <a:r>
              <a:rPr lang="ko-KR" altLang="en-US" dirty="0" err="1" smtClean="0"/>
              <a:t>오픈되니까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Access-list 100 permit </a:t>
            </a:r>
            <a:r>
              <a:rPr lang="en-US" altLang="ko-KR" dirty="0" err="1" smtClean="0">
                <a:solidFill>
                  <a:srgbClr val="FF0000"/>
                </a:solidFill>
              </a:rPr>
              <a:t>ospf</a:t>
            </a:r>
            <a:r>
              <a:rPr lang="en-US" altLang="ko-KR" dirty="0" smtClean="0">
                <a:solidFill>
                  <a:srgbClr val="FF0000"/>
                </a:solidFill>
              </a:rPr>
              <a:t> any any </a:t>
            </a:r>
            <a:r>
              <a:rPr lang="ko-KR" altLang="en-US" dirty="0" smtClean="0">
                <a:solidFill>
                  <a:srgbClr val="FF0000"/>
                </a:solidFill>
              </a:rPr>
              <a:t>혹은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=&gt; </a:t>
            </a:r>
            <a:r>
              <a:rPr lang="en-US" altLang="ko-KR" dirty="0" smtClean="0">
                <a:solidFill>
                  <a:srgbClr val="FF0000"/>
                </a:solidFill>
              </a:rPr>
              <a:t>access-list 100 permit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>
                <a:solidFill>
                  <a:srgbClr val="FF0000"/>
                </a:solidFill>
              </a:rPr>
              <a:t> any 224.0.0.5 0.0.0.0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841398" y="639480"/>
            <a:ext cx="410265" cy="732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0072" y="4086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Extended access-list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6030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79712" y="30151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00192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412528" y="1484784"/>
            <a:ext cx="1655416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484784"/>
            <a:ext cx="1872208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2528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0021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5824" y="29307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2124" y="9197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305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0746" y="14678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412" y="2674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14843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6270" y="2806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28431" y="193637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210.105.104.2/32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3469" y="7350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4142" y="221337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991990" y="1438218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 rot="8443258">
            <a:off x="1523079" y="1197286"/>
            <a:ext cx="3547559" cy="1914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174802" y="1268760"/>
            <a:ext cx="1125390" cy="981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5207" y="1444677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4142" y="2249985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17879" y="745070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85027" y="1977326"/>
            <a:ext cx="1361594" cy="8288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9532" y="357301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210.105.102.1, </a:t>
            </a:r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 210.105.103.1</a:t>
            </a:r>
            <a:r>
              <a:rPr lang="ko-KR" altLang="en-US" sz="1200" dirty="0" smtClean="0"/>
              <a:t>이 </a:t>
            </a:r>
            <a:r>
              <a:rPr lang="en-US" altLang="ko-KR" sz="1200" dirty="0" err="1" smtClean="0"/>
              <a:t>R3</a:t>
            </a:r>
            <a:r>
              <a:rPr lang="en-US" altLang="ko-KR" sz="1200" dirty="0" smtClean="0"/>
              <a:t> 210.105.104.1, 210.105.104.2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통신을 해야 하는 경우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210.105.104.1, 210.105.104.2</a:t>
            </a:r>
            <a:r>
              <a:rPr lang="ko-KR" altLang="en-US" sz="1200" dirty="0" smtClean="0"/>
              <a:t>에 대한 목적지 네트워크 대역 정보를 </a:t>
            </a:r>
            <a:r>
              <a:rPr lang="ko-KR" altLang="en-US" sz="1200" dirty="0" err="1" smtClean="0"/>
              <a:t>스태틱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라우트를</a:t>
            </a:r>
            <a:r>
              <a:rPr lang="ko-KR" altLang="en-US" sz="1200" dirty="0" smtClean="0"/>
              <a:t> 이용해서 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R3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210.105.102.1 , 210.105.103.1</a:t>
            </a:r>
            <a:r>
              <a:rPr lang="ko-KR" altLang="en-US" sz="1200" dirty="0" smtClean="0"/>
              <a:t>에 대한 목적지 네트워크 대역 정보를 </a:t>
            </a:r>
            <a:r>
              <a:rPr lang="ko-KR" altLang="en-US" sz="1200" dirty="0" err="1" smtClean="0"/>
              <a:t>스태틱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라우트를</a:t>
            </a:r>
            <a:r>
              <a:rPr lang="ko-KR" altLang="en-US" sz="1200" dirty="0" smtClean="0"/>
              <a:t> 이용해서 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재분배는 </a:t>
            </a:r>
            <a:r>
              <a:rPr lang="ko-KR" altLang="en-US" sz="1200" dirty="0" err="1" smtClean="0"/>
              <a:t>주는게</a:t>
            </a:r>
            <a:r>
              <a:rPr lang="ko-KR" altLang="en-US" sz="1200" dirty="0" smtClean="0"/>
              <a:t> 아니라 정보가 필요한 쪽에서 </a:t>
            </a:r>
            <a:r>
              <a:rPr lang="ko-KR" altLang="en-US" sz="1200" dirty="0" err="1" smtClean="0"/>
              <a:t>받는것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)#router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</a:p>
          <a:p>
            <a:r>
              <a:rPr lang="en-US" altLang="ko-KR" sz="1200" dirty="0" err="1" smtClean="0"/>
              <a:t>R2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-router)#redistribute static (</a:t>
            </a:r>
            <a:r>
              <a:rPr lang="ko-KR" altLang="en-US" sz="1200" dirty="0" smtClean="0"/>
              <a:t>여기까지만 명령어를 입력하면 </a:t>
            </a:r>
            <a:r>
              <a:rPr lang="ko-KR" altLang="en-US" sz="1200" dirty="0" err="1" smtClean="0"/>
              <a:t>서브넷팅이</a:t>
            </a:r>
            <a:r>
              <a:rPr lang="ko-KR" altLang="en-US" sz="1200" dirty="0" smtClean="0"/>
              <a:t> 된 네트워크 대역 정보는 재분배가 이루어지지 않음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지금 경우에도 재분배는 불가능 왜</a:t>
            </a:r>
            <a:r>
              <a:rPr lang="en-US" altLang="ko-KR" sz="1200" dirty="0" smtClean="0"/>
              <a:t>? </a:t>
            </a:r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static route</a:t>
            </a:r>
            <a:r>
              <a:rPr lang="ko-KR" altLang="en-US" sz="1200" dirty="0" smtClean="0"/>
              <a:t>가 알고 있는 정보가 </a:t>
            </a:r>
            <a:r>
              <a:rPr lang="en-US" altLang="ko-KR" sz="1200" dirty="0" smtClean="0"/>
              <a:t>/32</a:t>
            </a:r>
            <a:r>
              <a:rPr lang="ko-KR" altLang="en-US" sz="1200" dirty="0" smtClean="0"/>
              <a:t>크기니까</a:t>
            </a:r>
            <a:r>
              <a:rPr lang="en-US" altLang="ko-KR" sz="1200" dirty="0" smtClean="0"/>
              <a:t>~</a:t>
            </a:r>
          </a:p>
          <a:p>
            <a:r>
              <a:rPr lang="en-US" altLang="ko-KR" sz="1200" dirty="0" err="1"/>
              <a:t>R2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)#router </a:t>
            </a:r>
            <a:r>
              <a:rPr lang="en-US" altLang="ko-KR" sz="1200" dirty="0" err="1"/>
              <a:t>ospf</a:t>
            </a:r>
            <a:r>
              <a:rPr lang="en-US" altLang="ko-KR" sz="1200" dirty="0"/>
              <a:t> 100</a:t>
            </a:r>
          </a:p>
          <a:p>
            <a:r>
              <a:rPr lang="en-US" altLang="ko-KR" sz="1200" dirty="0" err="1"/>
              <a:t>R2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-router)#redistribute </a:t>
            </a:r>
            <a:r>
              <a:rPr lang="en-US" altLang="ko-KR" sz="1200" dirty="0" smtClean="0"/>
              <a:t>static </a:t>
            </a:r>
            <a:r>
              <a:rPr lang="en-US" altLang="ko-KR" sz="1200" dirty="0" smtClean="0">
                <a:solidFill>
                  <a:srgbClr val="FF0000"/>
                </a:solidFill>
              </a:rPr>
              <a:t>subnets  &lt;= subnets </a:t>
            </a:r>
            <a:r>
              <a:rPr lang="ko-KR" altLang="en-US" sz="1200" dirty="0" smtClean="0">
                <a:solidFill>
                  <a:srgbClr val="FF0000"/>
                </a:solidFill>
              </a:rPr>
              <a:t>옵션을 주면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서브넷팅</a:t>
            </a:r>
            <a:r>
              <a:rPr lang="ko-KR" altLang="en-US" sz="1200" dirty="0" smtClean="0">
                <a:solidFill>
                  <a:srgbClr val="FF0000"/>
                </a:solidFill>
              </a:rPr>
              <a:t> 된 네트워크 대역도 재분배가 이루어짐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재분배의 특징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4139952" y="260648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144" y="58183"/>
            <a:ext cx="37566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R2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Static route</a:t>
            </a:r>
            <a:r>
              <a:rPr lang="ko-KR" altLang="en-US" sz="1000" dirty="0" smtClean="0"/>
              <a:t>가 목적지 정보를 알고 있기 때문에 </a:t>
            </a:r>
            <a:r>
              <a:rPr lang="en-US" altLang="ko-KR" sz="1000" dirty="0" err="1" smtClean="0"/>
              <a:t>R1</a:t>
            </a:r>
            <a:r>
              <a:rPr lang="ko-KR" altLang="en-US" sz="1000" dirty="0" smtClean="0"/>
              <a:t>에게 정보 전달이 불가능</a:t>
            </a:r>
            <a:endParaRPr lang="en-US" altLang="ko-KR" sz="1000" dirty="0" smtClean="0"/>
          </a:p>
          <a:p>
            <a:r>
              <a:rPr lang="ko-KR" altLang="en-US" sz="1000" dirty="0" smtClean="0"/>
              <a:t>재분배 명령어를 이용해서 </a:t>
            </a:r>
            <a:r>
              <a:rPr lang="en-US" altLang="ko-KR" sz="1000" dirty="0" err="1" smtClean="0"/>
              <a:t>R2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OSPF</a:t>
            </a:r>
            <a:r>
              <a:rPr lang="ko-KR" altLang="en-US" sz="1000" dirty="0" smtClean="0"/>
              <a:t>도 </a:t>
            </a:r>
            <a:r>
              <a:rPr lang="en-US" altLang="ko-KR" sz="1000" dirty="0" err="1" smtClean="0"/>
              <a:t>R2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Static route</a:t>
            </a:r>
            <a:r>
              <a:rPr lang="ko-KR" altLang="en-US" sz="1000" dirty="0" smtClean="0"/>
              <a:t>가 알고 있는 정보는 공유를 </a:t>
            </a:r>
            <a:r>
              <a:rPr lang="ko-KR" altLang="en-US" sz="1000" dirty="0" err="1" smtClean="0"/>
              <a:t>하게되면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R1</a:t>
            </a:r>
            <a:r>
              <a:rPr lang="ko-KR" altLang="en-US" sz="1000" dirty="0" smtClean="0"/>
              <a:t>으로 </a:t>
            </a:r>
            <a:r>
              <a:rPr lang="en-US" altLang="ko-KR" sz="1000" dirty="0" err="1" smtClean="0"/>
              <a:t>OSPF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정보전달이</a:t>
            </a:r>
            <a:r>
              <a:rPr lang="ko-KR" altLang="en-US" sz="1000" dirty="0" smtClean="0"/>
              <a:t>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3381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1066" y="30151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501546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125282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613882" y="1484784"/>
            <a:ext cx="1655416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17370" y="1484784"/>
            <a:ext cx="1872208" cy="153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82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71375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32379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9817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9018" y="305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2100" y="14678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2766" y="26748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5242" y="14843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2806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67178" y="27517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7704" y="8367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221337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93344" y="1438218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376156" y="1268760"/>
            <a:ext cx="915924" cy="84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90947" y="1422602"/>
            <a:ext cx="139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496" y="2249985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89549" y="863719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67178" y="2731798"/>
            <a:ext cx="1361594" cy="506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596336" y="88373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6084168" y="1196752"/>
            <a:ext cx="1728192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122" y="261325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96336" y="12507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85226" y="183448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0" y="883736"/>
            <a:ext cx="4139952" cy="272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33161" y="76644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83122" y="728707"/>
            <a:ext cx="1361594" cy="506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427792" y="9737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5454904" y="709737"/>
            <a:ext cx="3581592" cy="272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414778" y="2203818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200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422108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Loopback IP</a:t>
            </a:r>
            <a:r>
              <a:rPr lang="ko-KR" altLang="en-US" dirty="0" smtClean="0"/>
              <a:t>끼리 통신이 가능하도록 재분배하고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R4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210.105.102.1 -&gt; 210.105.105.1 </a:t>
            </a:r>
            <a:r>
              <a:rPr lang="en-US" altLang="ko-KR" dirty="0" err="1" smtClean="0"/>
              <a:t>icmp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210.105.103.1 -&gt; 210.105.105.1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</a:t>
            </a:r>
          </a:p>
          <a:p>
            <a:r>
              <a:rPr lang="ko-KR" altLang="en-US" dirty="0" smtClean="0"/>
              <a:t>             통신만 허용하는 </a:t>
            </a:r>
            <a:r>
              <a:rPr lang="en-US" altLang="ko-KR" dirty="0" smtClean="0"/>
              <a:t>access-list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699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81066" y="30151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500630" y="289396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545659" y="126988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1613882" y="1622884"/>
            <a:ext cx="1151360" cy="139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03848" y="1526520"/>
            <a:ext cx="1440160" cy="145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82" y="211148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8025" y="216994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08710" y="27028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12878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9018" y="305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24967" y="15483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27615" y="27554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15648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28061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5654" y="29249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94485" y="8021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221337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946935" y="2333495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496" y="2249985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39036" y="820407"/>
            <a:ext cx="1361594" cy="425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03371" y="2947883"/>
            <a:ext cx="1361594" cy="506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850306" y="117986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5005076" y="1526520"/>
            <a:ext cx="1079092" cy="161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04973" y="15086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15164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20956" y="19447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45658" y="620688"/>
            <a:ext cx="2242365" cy="293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66262" y="71692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03371" y="752634"/>
            <a:ext cx="1361594" cy="506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62168" y="12626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933446" y="620688"/>
            <a:ext cx="4679114" cy="292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27862" y="2262275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588224" y="1516410"/>
            <a:ext cx="864096" cy="12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236296" y="2763839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7020272" y="25365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315625" y="194144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60887" y="2536543"/>
            <a:ext cx="1361594" cy="506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93538" y="25064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210.105.106.1/32</a:t>
            </a:r>
          </a:p>
          <a:p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08304" y="31557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123806" y="26512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4860032" y="3278985"/>
            <a:ext cx="0" cy="40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39345" y="3681046"/>
            <a:ext cx="37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EIGRP</a:t>
            </a:r>
            <a:r>
              <a:rPr lang="en-US" altLang="ko-KR" sz="1200" dirty="0" smtClean="0"/>
              <a:t> 100</a:t>
            </a:r>
            <a:r>
              <a:rPr lang="ko-KR" altLang="en-US" sz="1200" dirty="0" smtClean="0"/>
              <a:t>을 둘 다 가지고 있기 때문에 </a:t>
            </a:r>
            <a:r>
              <a:rPr lang="en-US" altLang="ko-KR" sz="1200" dirty="0" err="1" smtClean="0"/>
              <a:t>R3</a:t>
            </a:r>
            <a:r>
              <a:rPr lang="ko-KR" altLang="en-US" sz="1200" dirty="0" smtClean="0"/>
              <a:t>에서 재분배</a:t>
            </a:r>
            <a:r>
              <a:rPr lang="en-US" altLang="ko-KR" sz="1200" dirty="0" smtClean="0"/>
              <a:t>(route-map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94185" y="4142711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Redistribute into </a:t>
            </a:r>
            <a:r>
              <a:rPr lang="en-US" altLang="ko-KR" sz="1100" dirty="0" err="1" smtClean="0"/>
              <a:t>OSPF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재분배 동작 시 기본 값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네트워크 대역 정보가 더 멀리 전파가 되더라도 </a:t>
            </a:r>
            <a:r>
              <a:rPr lang="ko-KR" altLang="en-US" sz="1100" dirty="0" err="1" smtClean="0"/>
              <a:t>메트릭값이</a:t>
            </a:r>
            <a:r>
              <a:rPr lang="ko-KR" altLang="en-US" sz="1100" dirty="0" smtClean="0"/>
              <a:t> 증가하지 </a:t>
            </a:r>
            <a:r>
              <a:rPr lang="ko-KR" altLang="en-US" sz="1100" dirty="0" err="1" smtClean="0"/>
              <a:t>않거</a:t>
            </a:r>
            <a:r>
              <a:rPr lang="ko-KR" altLang="en-US" sz="1100" dirty="0" smtClean="0"/>
              <a:t> 처음      </a:t>
            </a:r>
            <a:endParaRPr lang="en-US" altLang="ko-KR" sz="1100" dirty="0" smtClean="0"/>
          </a:p>
          <a:p>
            <a:r>
              <a:rPr lang="ko-KR" altLang="en-US" sz="1100" dirty="0" smtClean="0"/>
              <a:t>         </a:t>
            </a:r>
            <a:r>
              <a:rPr lang="ko-KR" altLang="en-US" sz="1100" dirty="0" err="1" smtClean="0"/>
              <a:t>메트릭값을</a:t>
            </a:r>
            <a:r>
              <a:rPr lang="ko-KR" altLang="en-US" sz="1100" dirty="0" smtClean="0"/>
              <a:t> 그대로 유지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 : </a:t>
            </a:r>
            <a:r>
              <a:rPr lang="ko-KR" altLang="en-US" sz="1100" dirty="0" smtClean="0"/>
              <a:t>재분배 시 </a:t>
            </a:r>
            <a:r>
              <a:rPr lang="en-US" altLang="ko-KR" sz="1100" dirty="0" smtClean="0"/>
              <a:t>External </a:t>
            </a:r>
            <a:r>
              <a:rPr lang="ko-KR" altLang="en-US" sz="1100" dirty="0" smtClean="0"/>
              <a:t>형태를 </a:t>
            </a:r>
            <a:r>
              <a:rPr lang="en-US" altLang="ko-KR" sz="1100" dirty="0" smtClean="0"/>
              <a:t>type 1</a:t>
            </a:r>
            <a:r>
              <a:rPr lang="ko-KR" altLang="en-US" sz="1100" dirty="0" smtClean="0"/>
              <a:t>로 하겠다는 옵션을 주면 </a:t>
            </a:r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ko-KR" altLang="en-US" sz="1100" dirty="0" smtClean="0"/>
              <a:t>상태로 재분배가 이루어짐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멀리 갈수록 </a:t>
            </a:r>
            <a:r>
              <a:rPr lang="ko-KR" altLang="en-US" sz="1100" dirty="0" err="1" smtClean="0"/>
              <a:t>메트릭값이</a:t>
            </a:r>
            <a:r>
              <a:rPr lang="ko-KR" altLang="en-US" sz="1100" dirty="0" smtClean="0"/>
              <a:t> 증가함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동일한 네트워크 대역에 대한 권한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메트릭</a:t>
            </a:r>
            <a:r>
              <a:rPr lang="ko-KR" altLang="en-US" sz="1100" dirty="0" smtClean="0"/>
              <a:t> 값보다 우선권을 가짐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 &gt; 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형태의 경로가 </a:t>
            </a:r>
            <a:r>
              <a:rPr lang="en-US" altLang="ko-KR" sz="1100" dirty="0" smtClean="0"/>
              <a:t>192.168.1.2</a:t>
            </a:r>
            <a:r>
              <a:rPr lang="ko-KR" altLang="en-US" sz="1100" dirty="0" smtClean="0"/>
              <a:t>로 가라고 지시하고 </a:t>
            </a:r>
            <a:r>
              <a:rPr lang="ko-KR" altLang="en-US" sz="1100" dirty="0" err="1" smtClean="0"/>
              <a:t>메트릭</a:t>
            </a:r>
            <a:r>
              <a:rPr lang="ko-KR" altLang="en-US" sz="1100" dirty="0" smtClean="0"/>
              <a:t> 값이 </a:t>
            </a:r>
            <a:r>
              <a:rPr lang="en-US" altLang="ko-KR" sz="1100" dirty="0" smtClean="0"/>
              <a:t>64</a:t>
            </a:r>
          </a:p>
          <a:p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형태의 경로가 </a:t>
            </a:r>
            <a:r>
              <a:rPr lang="en-US" altLang="ko-KR" sz="1100" dirty="0" smtClean="0"/>
              <a:t>192.168.1.10</a:t>
            </a:r>
            <a:r>
              <a:rPr lang="ko-KR" altLang="en-US" sz="1100" dirty="0" smtClean="0"/>
              <a:t>으로 가라고 지시를 하고 </a:t>
            </a:r>
            <a:r>
              <a:rPr lang="ko-KR" altLang="en-US" sz="1100" dirty="0" err="1" smtClean="0"/>
              <a:t>메트릭</a:t>
            </a:r>
            <a:r>
              <a:rPr lang="ko-KR" altLang="en-US" sz="1100" dirty="0" smtClean="0"/>
              <a:t> 값이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인 상태라면</a:t>
            </a:r>
            <a:endParaRPr lang="en-US" altLang="ko-KR" sz="1100" dirty="0" smtClean="0"/>
          </a:p>
          <a:p>
            <a:r>
              <a:rPr lang="ko-KR" altLang="en-US" sz="1100" dirty="0" smtClean="0"/>
              <a:t>원래는 </a:t>
            </a:r>
            <a:r>
              <a:rPr lang="ko-KR" altLang="en-US" sz="1100" dirty="0" err="1" smtClean="0"/>
              <a:t>메트릭값이</a:t>
            </a:r>
            <a:r>
              <a:rPr lang="ko-KR" altLang="en-US" sz="1100" dirty="0" smtClean="0"/>
              <a:t> 낮은 쪽을 선호하지만 </a:t>
            </a:r>
            <a:r>
              <a:rPr lang="ko-KR" altLang="en-US" sz="1100" dirty="0" err="1" smtClean="0"/>
              <a:t>메트릭값보다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Type</a:t>
            </a:r>
            <a:r>
              <a:rPr lang="ko-KR" altLang="en-US" sz="1100" dirty="0" smtClean="0"/>
              <a:t>이 우선시 되기 때문에 </a:t>
            </a:r>
            <a:r>
              <a:rPr lang="en-US" altLang="ko-KR" sz="1100" dirty="0" smtClean="0"/>
              <a:t>O </a:t>
            </a:r>
            <a:r>
              <a:rPr lang="en-US" altLang="ko-KR" sz="1100" dirty="0" err="1" smtClean="0"/>
              <a:t>E1</a:t>
            </a:r>
            <a:r>
              <a:rPr lang="ko-KR" altLang="en-US" sz="1100" dirty="0" smtClean="0"/>
              <a:t>이 지시하는 </a:t>
            </a:r>
            <a:r>
              <a:rPr lang="en-US" altLang="ko-KR" sz="1100" dirty="0" smtClean="0"/>
              <a:t>192.168.1.10</a:t>
            </a:r>
            <a:r>
              <a:rPr lang="ko-KR" altLang="en-US" sz="1100" dirty="0" smtClean="0"/>
              <a:t>으로 가는 경로가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 발생함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-2844824" y="125879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EIGRP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관리거리는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90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재분배를 통해서 들어온 네트워크 대역들은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관리거리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170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처리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1613882" y="1944744"/>
            <a:ext cx="581854" cy="7302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87624" y="1863497"/>
            <a:ext cx="139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route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189562" y="476672"/>
            <a:ext cx="654246" cy="895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3074" y="116632"/>
            <a:ext cx="395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route</a:t>
            </a:r>
            <a:r>
              <a:rPr lang="ko-KR" altLang="en-US" sz="1000" dirty="0" smtClean="0"/>
              <a:t>정보 재분배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정보가 하나밖에 없지만 </a:t>
            </a:r>
            <a:r>
              <a:rPr lang="en-US" altLang="ko-KR" sz="1000" dirty="0" smtClean="0"/>
              <a:t>route-map </a:t>
            </a:r>
            <a:r>
              <a:rPr lang="ko-KR" altLang="en-US" sz="1000" dirty="0" smtClean="0"/>
              <a:t>적용해서 특정 대역만 재분배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419132" y="332656"/>
            <a:ext cx="7695747" cy="4803889"/>
            <a:chOff x="419132" y="1029507"/>
            <a:chExt cx="7695747" cy="4803889"/>
          </a:xfrm>
        </p:grpSpPr>
        <p:grpSp>
          <p:nvGrpSpPr>
            <p:cNvPr id="9" name="그룹 8"/>
            <p:cNvGrpSpPr/>
            <p:nvPr/>
          </p:nvGrpSpPr>
          <p:grpSpPr>
            <a:xfrm>
              <a:off x="1095579" y="1029507"/>
              <a:ext cx="7002613" cy="4630472"/>
              <a:chOff x="107504" y="1030776"/>
              <a:chExt cx="7002613" cy="463047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47543" y="1209032"/>
                <a:ext cx="6862574" cy="4176621"/>
                <a:chOff x="1293822" y="1125656"/>
                <a:chExt cx="6862574" cy="4176621"/>
              </a:xfrm>
            </p:grpSpPr>
            <p:pic>
              <p:nvPicPr>
                <p:cNvPr id="4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3851920" y="1556792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1763688" y="3429000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50;p14" descr="\\192.168.0.221\실습\잠시쓰겟습니다\아이콘\router.png"/>
                <p:cNvPicPr/>
                <p:nvPr/>
              </p:nvPicPr>
              <p:blipFill rotWithShape="1">
                <a:blip r:embed="rId2">
                  <a:alphaModFix/>
                  <a:lum/>
                </a:blip>
                <a:srcRect l="35530" t="32050" r="35090" b="41470"/>
                <a:stretch>
                  <a:fillRect/>
                </a:stretch>
              </p:blipFill>
              <p:spPr>
                <a:xfrm>
                  <a:off x="6012160" y="3393057"/>
                  <a:ext cx="1049594" cy="532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8" name="직선 연결선 7"/>
                <p:cNvCxnSpPr>
                  <a:stCxn id="5" idx="0"/>
                </p:cNvCxnSpPr>
                <p:nvPr/>
              </p:nvCxnSpPr>
              <p:spPr>
                <a:xfrm flipV="1">
                  <a:off x="2288485" y="2060848"/>
                  <a:ext cx="1635443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>
                  <a:off x="4788024" y="2060848"/>
                  <a:ext cx="1440160" cy="13681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456096" y="3102956"/>
                  <a:ext cx="877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32749" y="1904314"/>
                  <a:ext cx="1006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/0.2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41500" y="1919010"/>
                  <a:ext cx="856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35962" y="3138122"/>
                  <a:ext cx="827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S1</a:t>
                  </a:r>
                  <a:r>
                    <a:rPr lang="en-US" altLang="ko-KR" dirty="0" smtClean="0"/>
                    <a:t>/0.1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13884" y="4655946"/>
                  <a:ext cx="21102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192.168.1.16/30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  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255807" y="2288342"/>
                  <a:ext cx="16921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192.168.1.4/30</a:t>
                  </a:r>
                </a:p>
                <a:p>
                  <a:r>
                    <a:rPr lang="en-US" altLang="ko-KR" dirty="0"/>
                    <a:t> </a:t>
                  </a:r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3822" y="348170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R1</a:t>
                  </a:r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61754" y="3416598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R3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138586" y="1125656"/>
                  <a:ext cx="524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/>
                    <a:t>R2</a:t>
                  </a:r>
                  <a:endParaRPr lang="ko-KR" altLang="en-US" dirty="0"/>
                </a:p>
              </p:txBody>
            </p:sp>
            <p:cxnSp>
              <p:nvCxnSpPr>
                <p:cNvPr id="45" name="직선 연결선 44"/>
                <p:cNvCxnSpPr/>
                <p:nvPr/>
              </p:nvCxnSpPr>
              <p:spPr>
                <a:xfrm rot="10980807">
                  <a:off x="8156396" y="1310143"/>
                  <a:ext cx="0" cy="259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타원 26"/>
              <p:cNvSpPr/>
              <p:nvPr/>
            </p:nvSpPr>
            <p:spPr>
              <a:xfrm>
                <a:off x="107504" y="1030776"/>
                <a:ext cx="6494404" cy="463047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99731" y="319575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FF0000"/>
                    </a:solidFill>
                  </a:rPr>
                  <a:t>OSPF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4" name="직선 연결선 13"/>
            <p:cNvCxnSpPr>
              <a:stCxn id="5" idx="2"/>
            </p:cNvCxnSpPr>
            <p:nvPr/>
          </p:nvCxnSpPr>
          <p:spPr>
            <a:xfrm>
              <a:off x="2230281" y="4043295"/>
              <a:ext cx="0" cy="207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093235" y="4221088"/>
              <a:ext cx="246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6" idx="2"/>
            </p:cNvCxnSpPr>
            <p:nvPr/>
          </p:nvCxnSpPr>
          <p:spPr>
            <a:xfrm>
              <a:off x="6478753" y="4007352"/>
              <a:ext cx="0" cy="24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300192" y="422108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098655" y="2943230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210.105.104.1/32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0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32" y="3021577"/>
              <a:ext cx="1978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210.105.102.1/32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area 0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9552" y="2943230"/>
              <a:ext cx="7565472" cy="1277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2397893" y="2276872"/>
              <a:ext cx="1920620" cy="12218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322288" y="2276872"/>
              <a:ext cx="1682721" cy="1277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35572" y="2276872"/>
              <a:ext cx="1888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Tunnel0</a:t>
              </a:r>
              <a:endParaRPr lang="en-US" altLang="ko-KR" dirty="0" smtClean="0"/>
            </a:p>
            <a:p>
              <a:r>
                <a:rPr lang="en-US" altLang="ko-KR" dirty="0" smtClean="0"/>
                <a:t>192.168.3.0/30</a:t>
              </a:r>
              <a:endParaRPr lang="ko-KR" altLang="en-US" dirty="0"/>
            </a:p>
          </p:txBody>
        </p:sp>
        <p:cxnSp>
          <p:nvCxnSpPr>
            <p:cNvPr id="37" name="직선 연결선 36"/>
            <p:cNvCxnSpPr>
              <a:stCxn id="5" idx="3"/>
              <a:endCxn id="6" idx="1"/>
            </p:cNvCxnSpPr>
            <p:nvPr/>
          </p:nvCxnSpPr>
          <p:spPr>
            <a:xfrm flipV="1">
              <a:off x="2755078" y="3741258"/>
              <a:ext cx="3198878" cy="35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46626" y="3667908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29394" y="3709534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37206" y="3805771"/>
              <a:ext cx="16921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192.168.1.8/30</a:t>
              </a:r>
            </a:p>
            <a:p>
              <a:r>
                <a:rPr lang="en-US" altLang="ko-KR" dirty="0" smtClean="0"/>
                <a:t>Area 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pic>
          <p:nvPicPr>
            <p:cNvPr id="55" name="Google Shape;150;p14" descr="\\192.168.0.221\실습\잠시쓰겟습니다\아이콘\router.png"/>
            <p:cNvPicPr/>
            <p:nvPr/>
          </p:nvPicPr>
          <p:blipFill rotWithShape="1">
            <a:blip r:embed="rId2">
              <a:alphaModFix/>
              <a:lum/>
            </a:blip>
            <a:srcRect l="35530" t="32050" r="35090" b="41470"/>
            <a:stretch>
              <a:fillRect/>
            </a:stretch>
          </p:blipFill>
          <p:spPr>
            <a:xfrm>
              <a:off x="3858503" y="5301208"/>
              <a:ext cx="1049594" cy="5321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" name="직선 연결선 55"/>
            <p:cNvCxnSpPr/>
            <p:nvPr/>
          </p:nvCxnSpPr>
          <p:spPr>
            <a:xfrm>
              <a:off x="2483768" y="3992611"/>
              <a:ext cx="1440160" cy="1380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4843310" y="3992611"/>
              <a:ext cx="1456882" cy="1380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0"/>
            </p:cNvCxnSpPr>
            <p:nvPr/>
          </p:nvCxnSpPr>
          <p:spPr>
            <a:xfrm flipV="1">
              <a:off x="4383300" y="4037240"/>
              <a:ext cx="1786680" cy="12639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5" idx="0"/>
            </p:cNvCxnSpPr>
            <p:nvPr/>
          </p:nvCxnSpPr>
          <p:spPr>
            <a:xfrm flipH="1" flipV="1">
              <a:off x="2614029" y="4036422"/>
              <a:ext cx="1769271" cy="12647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72848" y="5218655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/0.1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8222" y="5116542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/0.2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12815" y="2338183"/>
              <a:ext cx="1692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192.168.1.0/30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0415" y="4756990"/>
              <a:ext cx="2049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192.168.1.12/30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8009" y="4563905"/>
              <a:ext cx="1888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Tunnel1</a:t>
              </a:r>
              <a:endParaRPr lang="en-US" altLang="ko-KR" dirty="0" smtClean="0"/>
            </a:p>
            <a:p>
              <a:r>
                <a:rPr lang="en-US" altLang="ko-KR" dirty="0" smtClean="0"/>
                <a:t>192.168.3.4/30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3528" y="5301208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192.168.2.1 -&gt; 210.105.104.1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, telnet NAT</a:t>
            </a:r>
          </a:p>
          <a:p>
            <a:r>
              <a:rPr lang="en-US" altLang="ko-KR" dirty="0" err="1" smtClean="0"/>
              <a:t>R3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192.168.2.1-&gt; 210.105.104.1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static NAT</a:t>
            </a:r>
          </a:p>
          <a:p>
            <a:r>
              <a:rPr lang="en-US" altLang="ko-KR" dirty="0" smtClean="0"/>
              <a:t>210.105.102.1 -&gt; 210.105.104.1 1.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통신은 </a:t>
            </a:r>
            <a:r>
              <a:rPr lang="ko-KR" altLang="en-US" dirty="0" err="1" smtClean="0"/>
              <a:t>일반통신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2. </a:t>
            </a:r>
            <a:r>
              <a:rPr lang="en-US" altLang="ko-KR" dirty="0" err="1" smtClean="0"/>
              <a:t>Tunnel0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통신은 </a:t>
            </a:r>
            <a:r>
              <a:rPr lang="en-US" altLang="ko-KR" dirty="0" smtClean="0"/>
              <a:t>Backup </a:t>
            </a:r>
            <a:r>
              <a:rPr lang="en-US" altLang="ko-KR" dirty="0" err="1" smtClean="0"/>
              <a:t>VPN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3. </a:t>
            </a:r>
            <a:r>
              <a:rPr lang="en-US" altLang="ko-KR" dirty="0" err="1" smtClean="0"/>
              <a:t>Tunnel1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통신은 </a:t>
            </a:r>
            <a:r>
              <a:rPr lang="en-US" altLang="ko-KR" dirty="0" err="1" smtClean="0"/>
              <a:t>VPN</a:t>
            </a:r>
            <a:r>
              <a:rPr lang="ko-KR" altLang="en-US" dirty="0" smtClean="0"/>
              <a:t>통</a:t>
            </a:r>
            <a:r>
              <a:rPr lang="ko-KR" altLang="en-US" dirty="0"/>
              <a:t>신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45212" y="3108920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9552" y="188640"/>
            <a:ext cx="29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20201028(</a:t>
            </a:r>
            <a:r>
              <a:rPr lang="en-US" altLang="ko-KR" dirty="0" err="1" smtClean="0"/>
              <a:t>IPSEC_Tunnel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66995" y="4864174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71751" y="3404930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093235" y="3570585"/>
            <a:ext cx="304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01556" y="3344434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15481" y="3648798"/>
            <a:ext cx="204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192.168.2.1/24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88837" y="3252505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fa0</a:t>
            </a:r>
            <a:r>
              <a:rPr lang="en-US" altLang="ko-KR" dirty="0" smtClean="0"/>
              <a:t>/0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20479" y="3469939"/>
            <a:ext cx="204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192.168.2.1/24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020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75656" y="3038775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203848" y="1188745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220072" y="3009951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77024" y="119675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1908472" y="1484784"/>
            <a:ext cx="1439392" cy="155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923928" y="1573769"/>
            <a:ext cx="1440160" cy="14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796136" y="1573769"/>
            <a:ext cx="1368152" cy="14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510" y="495898"/>
            <a:ext cx="3605969" cy="326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38266" y="32564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9373" y="1581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80" y="33617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80614" y="109615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9852" y="276656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3651" y="14847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14885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28714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28109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05784" y="150165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96257" y="216777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14952" y="2130887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42825" y="211148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724" y="26680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550" y="72708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5664" y="33517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8975" y="73508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2434" y="2352785"/>
            <a:ext cx="152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Tunnel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192.168.3.0/30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Static route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68" y="4941168"/>
            <a:ext cx="720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210.105.105.1 &lt;-&gt; 210.105.102.1, 210.105.103.1</a:t>
            </a:r>
            <a:r>
              <a:rPr lang="ko-KR" altLang="en-US" dirty="0" smtClean="0"/>
              <a:t>과 통신</a:t>
            </a:r>
            <a:endParaRPr lang="en-US" altLang="ko-KR" dirty="0" smtClean="0"/>
          </a:p>
          <a:p>
            <a:r>
              <a:rPr lang="en-US" altLang="ko-KR" dirty="0" smtClean="0"/>
              <a:t>Tunnel </a:t>
            </a:r>
            <a:r>
              <a:rPr lang="ko-KR" altLang="en-US" dirty="0" smtClean="0"/>
              <a:t>라인 통과 후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R1</a:t>
            </a:r>
            <a:endParaRPr lang="en-US" altLang="ko-KR" dirty="0" smtClean="0"/>
          </a:p>
          <a:p>
            <a:r>
              <a:rPr lang="en-US" altLang="ko-KR" dirty="0" err="1" smtClean="0"/>
              <a:t>R2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access-list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적용해서 위 내용만 허용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3968" y="1551703"/>
            <a:ext cx="13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39952" y="117849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</a:t>
            </a:r>
            <a:r>
              <a:rPr lang="en-US" altLang="ko-KR" sz="1200" dirty="0" smtClean="0"/>
              <a:t> 0</a:t>
            </a:r>
          </a:p>
          <a:p>
            <a:r>
              <a:rPr lang="en-US" altLang="ko-KR" sz="1200" dirty="0" smtClean="0"/>
              <a:t>192.168.3.1/30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6904" y="13319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Tu</a:t>
            </a:r>
            <a:r>
              <a:rPr lang="en-US" altLang="ko-KR" sz="1200" dirty="0" smtClean="0"/>
              <a:t> 0</a:t>
            </a:r>
          </a:p>
          <a:p>
            <a:r>
              <a:rPr lang="en-US" altLang="ko-KR" sz="1200" dirty="0" smtClean="0"/>
              <a:t>192.168.3.2/30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5508104" y="1640158"/>
            <a:ext cx="1440160" cy="1309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023412" y="1562737"/>
            <a:ext cx="1484692" cy="1342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60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295463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95936" y="10527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292293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340520" y="1340768"/>
            <a:ext cx="1799432" cy="161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16016" y="1340768"/>
            <a:ext cx="2232248" cy="161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</p:cNvCxnSpPr>
          <p:nvPr/>
        </p:nvCxnSpPr>
        <p:spPr>
          <a:xfrm>
            <a:off x="2340520" y="3339661"/>
            <a:ext cx="0" cy="16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8405" y="30626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124" y="26999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35695" y="200920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43113" y="252177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6916" y="29769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635896" y="106488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43874" y="187926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92357" y="13468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14973" y="13274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232" y="26999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81448" y="60815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9780" y="249297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07704" y="342033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</a:p>
          <a:p>
            <a:r>
              <a:rPr lang="en-US" altLang="ko-KR" sz="1200" dirty="0" err="1" smtClean="0"/>
              <a:t>OSPF100</a:t>
            </a:r>
            <a:r>
              <a:rPr lang="ko-KR" altLang="en-US" sz="1200" dirty="0" smtClean="0"/>
              <a:t>에서 광고 </a:t>
            </a:r>
            <a:r>
              <a:rPr lang="ko-KR" altLang="en-US" sz="1200" dirty="0" err="1" smtClean="0"/>
              <a:t>안함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4149080"/>
            <a:ext cx="7506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R3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192.168.2.0/24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가 출발해서 </a:t>
            </a:r>
            <a:r>
              <a:rPr lang="en-US" altLang="ko-KR" sz="1400" dirty="0" smtClean="0"/>
              <a:t>210.105.103.1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icmp</a:t>
            </a:r>
            <a:r>
              <a:rPr lang="en-US" altLang="ko-KR" sz="1400" dirty="0" smtClean="0"/>
              <a:t>, telnet </a:t>
            </a:r>
            <a:r>
              <a:rPr lang="ko-KR" altLang="en-US" sz="1400" dirty="0" smtClean="0"/>
              <a:t>접속 시 </a:t>
            </a:r>
            <a:r>
              <a:rPr lang="en-US" altLang="ko-KR" sz="1400" dirty="0" smtClean="0"/>
              <a:t>NAT</a:t>
            </a:r>
            <a:r>
              <a:rPr lang="ko-KR" altLang="en-US" sz="1400" dirty="0" smtClean="0"/>
              <a:t>가 되어서 통신 되도록 설정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504787" y="669184"/>
            <a:ext cx="7920880" cy="2670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63754" y="235447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6796" y="342033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</a:p>
          <a:p>
            <a:r>
              <a:rPr lang="en-US" altLang="ko-KR" sz="1200" dirty="0" err="1" smtClean="0"/>
              <a:t>OSPF100</a:t>
            </a:r>
            <a:r>
              <a:rPr lang="ko-KR" altLang="en-US" sz="1200" dirty="0" smtClean="0"/>
              <a:t>에서 광고 </a:t>
            </a:r>
            <a:r>
              <a:rPr lang="ko-KR" altLang="en-US" sz="1200" dirty="0" err="1" smtClean="0"/>
              <a:t>안함</a:t>
            </a:r>
            <a:endParaRPr lang="ko-KR" altLang="en-US" sz="1200" dirty="0"/>
          </a:p>
        </p:txBody>
      </p:sp>
      <p:cxnSp>
        <p:nvCxnSpPr>
          <p:cNvPr id="36" name="직선 연결선 35"/>
          <p:cNvCxnSpPr>
            <a:stCxn id="6" idx="2"/>
          </p:cNvCxnSpPr>
          <p:nvPr/>
        </p:nvCxnSpPr>
        <p:spPr>
          <a:xfrm>
            <a:off x="7093048" y="3307960"/>
            <a:ext cx="0" cy="19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7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835696" y="295463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04248" y="114825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076056" y="295463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347864" y="134076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2268512" y="1725792"/>
            <a:ext cx="1223368" cy="122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67944" y="1725792"/>
            <a:ext cx="1296144" cy="134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724128" y="1412777"/>
            <a:ext cx="1368152" cy="165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2306" y="15872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7939" y="26776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27914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14847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385792" y="206321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05821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44001" y="210236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30222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44769" y="9694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358154" y="33396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91880" y="17071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548405" y="404664"/>
            <a:ext cx="2159499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80282" y="404664"/>
            <a:ext cx="2159499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71960" y="225887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Area 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39231" y="233521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Area 1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660232" y="1984110"/>
            <a:ext cx="864096" cy="10785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4669" y="249244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43113" y="252177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63497" y="0"/>
            <a:ext cx="21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210.105.13.1/32</a:t>
            </a:r>
            <a:endParaRPr lang="ko-KR" altLang="en-US" sz="1200" dirty="0"/>
          </a:p>
          <a:p>
            <a:r>
              <a:rPr lang="en-US" altLang="ko-KR" sz="1200" dirty="0" smtClean="0"/>
              <a:t>Lo 2</a:t>
            </a:r>
            <a:endParaRPr lang="en-US" altLang="ko-KR" sz="1200" dirty="0"/>
          </a:p>
          <a:p>
            <a:r>
              <a:rPr lang="en-US" altLang="ko-KR" sz="1200" dirty="0" smtClean="0"/>
              <a:t>210.105.14.1/32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3</a:t>
            </a:r>
            <a:endParaRPr lang="en-US" altLang="ko-KR" sz="1200" dirty="0"/>
          </a:p>
          <a:p>
            <a:r>
              <a:rPr lang="en-US" altLang="ko-KR" sz="1200" dirty="0" smtClean="0"/>
              <a:t>210.105.15.1/32</a:t>
            </a:r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286146" y="256061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4248" y="173831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210.105.161.1/32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210.105.162.1/32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592" y="119221"/>
            <a:ext cx="5256584" cy="3957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08563" y="3201161"/>
            <a:ext cx="192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100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3826275" y="400629"/>
            <a:ext cx="135354" cy="94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7048" y="92852"/>
            <a:ext cx="11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ABR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endCxn id="24" idx="0"/>
          </p:cNvCxnSpPr>
          <p:nvPr/>
        </p:nvCxnSpPr>
        <p:spPr>
          <a:xfrm flipH="1" flipV="1">
            <a:off x="5862210" y="3339660"/>
            <a:ext cx="545994" cy="73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89566" y="4067495"/>
            <a:ext cx="11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ASBR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1560" y="4375271"/>
            <a:ext cx="7884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route 210.105.200.1 255.255.255.255 192.168.1.10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(</a:t>
            </a:r>
            <a:r>
              <a:rPr lang="en-US" altLang="ko-KR" sz="1400" dirty="0" err="1"/>
              <a:t>conf</a:t>
            </a:r>
            <a:r>
              <a:rPr lang="en-US" altLang="ko-KR" sz="1400" dirty="0"/>
              <a:t>)#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route </a:t>
            </a:r>
            <a:r>
              <a:rPr lang="en-US" altLang="ko-KR" sz="1400" dirty="0" smtClean="0"/>
              <a:t>210.105.201.1 </a:t>
            </a:r>
            <a:r>
              <a:rPr lang="en-US" altLang="ko-KR" sz="1400" dirty="0"/>
              <a:t>255.255.255.255 </a:t>
            </a:r>
            <a:r>
              <a:rPr lang="en-US" altLang="ko-KR" sz="1400" dirty="0" smtClean="0"/>
              <a:t>192.168.1.10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)#router </a:t>
            </a:r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100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-router)#redistribute static subnets route-map -&gt;</a:t>
            </a:r>
            <a:r>
              <a:rPr lang="en-US" altLang="ko-KR" sz="1400" dirty="0" err="1" smtClean="0"/>
              <a:t>OSPF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R3#show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ospf</a:t>
            </a:r>
            <a:r>
              <a:rPr lang="en-US" altLang="ko-KR" sz="1400" dirty="0" smtClean="0"/>
              <a:t> database</a:t>
            </a:r>
          </a:p>
          <a:p>
            <a:r>
              <a:rPr lang="en-US" altLang="ko-KR" sz="1400" dirty="0" err="1" smtClean="0"/>
              <a:t>LSA</a:t>
            </a:r>
            <a:r>
              <a:rPr lang="en-US" altLang="ko-KR" sz="1400" dirty="0" smtClean="0"/>
              <a:t>-TYPE 5</a:t>
            </a:r>
          </a:p>
          <a:p>
            <a:r>
              <a:rPr lang="en-US" altLang="ko-KR" sz="1400" dirty="0" smtClean="0"/>
              <a:t>210.105.200.1/32</a:t>
            </a:r>
          </a:p>
          <a:p>
            <a:r>
              <a:rPr lang="en-US" altLang="ko-KR" sz="1400" dirty="0" smtClean="0"/>
              <a:t>210.105.201.1/32</a:t>
            </a:r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이 상태에서 </a:t>
            </a:r>
            <a:r>
              <a:rPr lang="en-US" altLang="ko-KR" sz="1400" dirty="0" smtClean="0"/>
              <a:t>summary </a:t>
            </a:r>
            <a:r>
              <a:rPr lang="ko-KR" altLang="en-US" sz="1400" dirty="0" smtClean="0"/>
              <a:t>명령을 입력하면 축약이 되어서 </a:t>
            </a:r>
            <a:r>
              <a:rPr lang="en-US" altLang="ko-KR" sz="1400" dirty="0" err="1" smtClean="0"/>
              <a:t>R2</a:t>
            </a:r>
            <a:r>
              <a:rPr lang="ko-KR" altLang="en-US" sz="1400" dirty="0" smtClean="0"/>
              <a:t>쪽으로 네트워크 대역 광고가 나감</a:t>
            </a:r>
            <a:endParaRPr lang="ko-KR" altLang="en-US" sz="14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7524328" y="1484784"/>
            <a:ext cx="267959" cy="24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41654" y="1688881"/>
            <a:ext cx="3483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</a:p>
          <a:p>
            <a:r>
              <a:rPr lang="en-US" altLang="ko-KR" sz="1200" dirty="0" err="1" smtClean="0"/>
              <a:t>OSPF100</a:t>
            </a:r>
            <a:r>
              <a:rPr lang="ko-KR" altLang="en-US" sz="1200" dirty="0" smtClean="0"/>
              <a:t>에서 광고 </a:t>
            </a:r>
            <a:r>
              <a:rPr lang="ko-KR" altLang="en-US" sz="1200" dirty="0" err="1" smtClean="0"/>
              <a:t>안함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192.168.2.1 &lt;-&gt; 210.105.161.1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nat</a:t>
            </a:r>
            <a:r>
              <a:rPr lang="ko-KR" altLang="en-US" sz="1200" dirty="0" smtClean="0"/>
              <a:t>처리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43113" y="3201161"/>
            <a:ext cx="1080120" cy="65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2124744" y="3108201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</a:p>
          <a:p>
            <a:r>
              <a:rPr lang="en-US" altLang="ko-KR" sz="1200" dirty="0" err="1" smtClean="0"/>
              <a:t>OSPF100</a:t>
            </a:r>
            <a:r>
              <a:rPr lang="ko-KR" altLang="en-US" sz="1200" dirty="0" smtClean="0"/>
              <a:t>에서 광고 </a:t>
            </a:r>
            <a:r>
              <a:rPr lang="ko-KR" altLang="en-US" sz="1200" dirty="0" err="1" smtClean="0"/>
              <a:t>안함</a:t>
            </a:r>
            <a:endParaRPr lang="en-US" altLang="ko-KR" sz="1200" dirty="0" smtClean="0"/>
          </a:p>
          <a:p>
            <a:r>
              <a:rPr lang="en-US" altLang="ko-KR" sz="1200" dirty="0" smtClean="0"/>
              <a:t>192.168.2.1 -&gt; 210.105.13.1, 210.105.104.1, 210.105.161.1 </a:t>
            </a:r>
            <a:r>
              <a:rPr lang="en-US" altLang="ko-KR" sz="1200" dirty="0" err="1" smtClean="0"/>
              <a:t>icmp</a:t>
            </a:r>
            <a:r>
              <a:rPr lang="en-US" altLang="ko-KR" sz="1200" dirty="0" smtClean="0"/>
              <a:t>, telnet </a:t>
            </a:r>
            <a:r>
              <a:rPr lang="ko-KR" altLang="en-US" sz="1200" dirty="0" smtClean="0"/>
              <a:t>접속 시 </a:t>
            </a:r>
            <a:r>
              <a:rPr lang="en-US" altLang="ko-KR" sz="1200" dirty="0" smtClean="0"/>
              <a:t>NAT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7828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65812" y="6926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11960" y="426958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1680" y="270892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263691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6" idx="0"/>
          </p:cNvCxnSpPr>
          <p:nvPr/>
        </p:nvCxnSpPr>
        <p:spPr>
          <a:xfrm flipV="1">
            <a:off x="2124496" y="980728"/>
            <a:ext cx="201545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16016" y="980728"/>
            <a:ext cx="1944216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67744" y="3093944"/>
            <a:ext cx="2088232" cy="127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3"/>
          </p:cNvCxnSpPr>
          <p:nvPr/>
        </p:nvCxnSpPr>
        <p:spPr>
          <a:xfrm flipV="1">
            <a:off x="5077592" y="2901432"/>
            <a:ext cx="1582640" cy="156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3"/>
            <a:endCxn id="7" idx="1"/>
          </p:cNvCxnSpPr>
          <p:nvPr/>
        </p:nvCxnSpPr>
        <p:spPr>
          <a:xfrm flipV="1">
            <a:off x="2557312" y="2829424"/>
            <a:ext cx="395890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4048" y="4179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3736" y="24319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5896" y="9807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24984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9712" y="303993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6176" y="29014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44749" y="41310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2324" y="9807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7312" y="27269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4834" y="226757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39730" y="220108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80713" y="170632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98226" y="1628800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0817" y="260939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38301" y="354326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0145" y="354760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67544" y="404664"/>
            <a:ext cx="8136904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63981" y="2959818"/>
            <a:ext cx="192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100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6016" y="46186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932040" y="44620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475656" y="30222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27388" y="46467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8" y="29905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68070" y="53749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7913" y="26247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537321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210.105.102.1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210.105.104.1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telnet </a:t>
            </a:r>
            <a:r>
              <a:rPr lang="ko-KR" altLang="en-US" sz="1200" dirty="0" smtClean="0"/>
              <a:t>접속 시 </a:t>
            </a:r>
            <a:r>
              <a:rPr lang="en-US" altLang="ko-KR" sz="1200" dirty="0" err="1" smtClean="0"/>
              <a:t>R4</a:t>
            </a:r>
            <a:r>
              <a:rPr lang="ko-KR" altLang="en-US" sz="1200" dirty="0" smtClean="0"/>
              <a:t>로 보내겠다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210.105.102.1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210.105.104.1</a:t>
            </a:r>
            <a:r>
              <a:rPr lang="ko-KR" altLang="en-US" sz="1200" dirty="0" smtClean="0"/>
              <a:t>로 가는 </a:t>
            </a:r>
            <a:r>
              <a:rPr lang="en-US" altLang="ko-KR" sz="1200" dirty="0" err="1" smtClean="0"/>
              <a:t>icmp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트래픽은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로 보내겠다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R1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라우팅</a:t>
            </a:r>
            <a:r>
              <a:rPr lang="ko-KR" altLang="en-US" sz="1200" dirty="0" smtClean="0"/>
              <a:t> 테이블에서 </a:t>
            </a:r>
            <a:r>
              <a:rPr lang="en-US" altLang="ko-KR" sz="1200" dirty="0" smtClean="0"/>
              <a:t>210.105.104.1/32</a:t>
            </a:r>
            <a:r>
              <a:rPr lang="ko-KR" altLang="en-US" sz="1200" dirty="0" smtClean="0"/>
              <a:t>에 대한 경로는 </a:t>
            </a:r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-&gt; </a:t>
            </a:r>
            <a:r>
              <a:rPr lang="en-US" altLang="ko-KR" sz="1200" dirty="0" err="1" smtClean="0"/>
              <a:t>R3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경로를 선택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4412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041107" y="366637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20272" y="206084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21832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999275" y="62068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13843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89240"/>
            <a:ext cx="807131" cy="6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8125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8" idx="0"/>
          </p:cNvCxnSpPr>
          <p:nvPr/>
        </p:nvCxnSpPr>
        <p:spPr>
          <a:xfrm flipV="1">
            <a:off x="990141" y="2445872"/>
            <a:ext cx="1133587" cy="146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0" idx="0"/>
          </p:cNvCxnSpPr>
          <p:nvPr/>
        </p:nvCxnSpPr>
        <p:spPr>
          <a:xfrm>
            <a:off x="2483768" y="2568260"/>
            <a:ext cx="1170669" cy="129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87624" y="4246705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2"/>
          </p:cNvCxnSpPr>
          <p:nvPr/>
        </p:nvCxnSpPr>
        <p:spPr>
          <a:xfrm>
            <a:off x="990141" y="4671004"/>
            <a:ext cx="1350379" cy="10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0" idx="2"/>
          </p:cNvCxnSpPr>
          <p:nvPr/>
        </p:nvCxnSpPr>
        <p:spPr>
          <a:xfrm flipV="1">
            <a:off x="2773336" y="4625286"/>
            <a:ext cx="881101" cy="11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99792" y="2445872"/>
            <a:ext cx="2448272" cy="134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599301" y="908720"/>
            <a:ext cx="2441806" cy="132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" idx="0"/>
          </p:cNvCxnSpPr>
          <p:nvPr/>
        </p:nvCxnSpPr>
        <p:spPr>
          <a:xfrm>
            <a:off x="5652120" y="908720"/>
            <a:ext cx="180096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5" idx="2"/>
          </p:cNvCxnSpPr>
          <p:nvPr/>
        </p:nvCxnSpPr>
        <p:spPr>
          <a:xfrm flipV="1">
            <a:off x="5796136" y="2445872"/>
            <a:ext cx="1656952" cy="134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32040" y="404664"/>
            <a:ext cx="3312368" cy="3887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3567" y="2183236"/>
            <a:ext cx="3240361" cy="261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75656" y="22372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864907" y="6317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853829" y="21148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06739" y="37753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24964" y="42924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BB1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2867" y="4274922"/>
            <a:ext cx="108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BB2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4394" y="57406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L2</a:t>
            </a:r>
            <a:endParaRPr lang="ko-KR" altLang="en-US" sz="1200" dirty="0"/>
          </a:p>
        </p:txBody>
      </p:sp>
      <p:pic>
        <p:nvPicPr>
          <p:cNvPr id="4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058296" y="248627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직선 연결선 41"/>
          <p:cNvCxnSpPr>
            <a:stCxn id="6" idx="0"/>
          </p:cNvCxnSpPr>
          <p:nvPr/>
        </p:nvCxnSpPr>
        <p:spPr>
          <a:xfrm flipV="1">
            <a:off x="2340520" y="620688"/>
            <a:ext cx="873366" cy="156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3"/>
          </p:cNvCxnSpPr>
          <p:nvPr/>
        </p:nvCxnSpPr>
        <p:spPr>
          <a:xfrm>
            <a:off x="3923928" y="441139"/>
            <a:ext cx="1296144" cy="32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99792" y="1710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19170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565046" y="19954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709830" y="23757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29680" y="251424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205774" y="24918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6148" y="363684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44700" y="36748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665" y="46710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295635" y="40409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15816" y="400074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09477" y="45694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769091" y="54698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46324" y="54763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fa2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915816" y="5362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83295" y="31666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5292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644008" y="8672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602027" y="9087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092280" y="18360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24297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796136" y="34901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31828" y="34832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10705" y="307969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192.168.1.24/30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00250" y="312798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192.168.1.28/30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004447" y="112496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151913" y="149531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527362" y="63365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961761" y="126346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176249" y="293726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866670" y="307969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192.168.1.20/30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623937" y="425108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192.168.1.32/30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872776" y="4828920"/>
            <a:ext cx="192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10</a:t>
            </a:r>
          </a:p>
          <a:p>
            <a:r>
              <a:rPr lang="en-US" altLang="ko-KR" sz="1200" dirty="0" smtClean="0"/>
              <a:t>VIP : 192.168.2.254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>
            <a:endCxn id="79" idx="3"/>
          </p:cNvCxnSpPr>
          <p:nvPr/>
        </p:nvCxnSpPr>
        <p:spPr>
          <a:xfrm flipV="1">
            <a:off x="3316148" y="5059753"/>
            <a:ext cx="480771" cy="52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1187624" y="5179271"/>
            <a:ext cx="541396" cy="55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16148" y="528339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Active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144" y="518647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Standby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36562" y="16687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563888" y="-13935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238792" y="23467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524328" y="163648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076056" y="40202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210.105.106.1/32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-468560" y="349020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210.105.107.1/32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883295" y="413360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210.105.108.1/32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691680" y="341556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100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44315" y="213046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200" dirty="0" smtClean="0">
                <a:solidFill>
                  <a:srgbClr val="FF0000"/>
                </a:solidFill>
              </a:rPr>
              <a:t> 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6" name="직선 화살표 연결선 95"/>
          <p:cNvCxnSpPr>
            <a:stCxn id="74" idx="1"/>
          </p:cNvCxnSpPr>
          <p:nvPr/>
        </p:nvCxnSpPr>
        <p:spPr>
          <a:xfrm flipH="1">
            <a:off x="2483768" y="772151"/>
            <a:ext cx="1043594" cy="13259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4" idx="1"/>
          </p:cNvCxnSpPr>
          <p:nvPr/>
        </p:nvCxnSpPr>
        <p:spPr>
          <a:xfrm>
            <a:off x="3527362" y="772151"/>
            <a:ext cx="1404678" cy="34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58132" y="86721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(192.168.3.0/30)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17589" y="4671004"/>
            <a:ext cx="46468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BB1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BB2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L2</a:t>
            </a:r>
            <a:r>
              <a:rPr lang="ko-KR" altLang="en-US" sz="1100" dirty="0" smtClean="0">
                <a:solidFill>
                  <a:srgbClr val="FF0000"/>
                </a:solidFill>
              </a:rPr>
              <a:t>구간에서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VLAN</a:t>
            </a:r>
            <a:r>
              <a:rPr lang="en-US" altLang="ko-KR" sz="1100" dirty="0" smtClean="0">
                <a:solidFill>
                  <a:srgbClr val="FF0000"/>
                </a:solidFill>
              </a:rPr>
              <a:t> 10</a:t>
            </a:r>
            <a:r>
              <a:rPr lang="ko-KR" altLang="en-US" sz="1100" dirty="0" smtClean="0">
                <a:solidFill>
                  <a:srgbClr val="FF0000"/>
                </a:solidFill>
              </a:rPr>
              <a:t>에 대한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HSRP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적용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BB2</a:t>
            </a:r>
            <a:r>
              <a:rPr lang="en-US" altLang="ko-KR" sz="1100" dirty="0" smtClean="0">
                <a:solidFill>
                  <a:srgbClr val="FF0000"/>
                </a:solidFill>
              </a:rPr>
              <a:t> : Active,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BB1</a:t>
            </a:r>
            <a:r>
              <a:rPr lang="en-US" altLang="ko-KR" sz="1100" dirty="0" smtClean="0">
                <a:solidFill>
                  <a:srgbClr val="FF0000"/>
                </a:solidFill>
              </a:rPr>
              <a:t>: Standby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192.168.2.0/24</a:t>
            </a:r>
            <a:r>
              <a:rPr lang="ko-KR" altLang="en-US" sz="1100" dirty="0" smtClean="0">
                <a:solidFill>
                  <a:srgbClr val="FF0000"/>
                </a:solidFill>
              </a:rPr>
              <a:t>에 속한 </a:t>
            </a:r>
            <a:r>
              <a:rPr lang="en-US" altLang="ko-KR" sz="1100" dirty="0" smtClean="0">
                <a:solidFill>
                  <a:srgbClr val="FF0000"/>
                </a:solidFill>
              </a:rPr>
              <a:t>IP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210.105.105.1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100" dirty="0" smtClean="0">
                <a:solidFill>
                  <a:srgbClr val="FF0000"/>
                </a:solidFill>
              </a:rPr>
              <a:t>, telnet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트래픽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발생시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BB1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BB2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자신의 </a:t>
            </a:r>
            <a:r>
              <a:rPr lang="en-US" altLang="ko-KR" sz="1100" dirty="0" smtClean="0">
                <a:solidFill>
                  <a:srgbClr val="FF0000"/>
                </a:solidFill>
              </a:rPr>
              <a:t>Loopback IP</a:t>
            </a:r>
            <a:r>
              <a:rPr lang="ko-KR" altLang="en-US" sz="1100" dirty="0" smtClean="0">
                <a:solidFill>
                  <a:srgbClr val="FF0000"/>
                </a:solidFill>
              </a:rPr>
              <a:t>로 </a:t>
            </a:r>
            <a:r>
              <a:rPr lang="en-US" altLang="ko-KR" sz="1100" dirty="0" smtClean="0">
                <a:solidFill>
                  <a:srgbClr val="FF0000"/>
                </a:solidFill>
              </a:rPr>
              <a:t>NAT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-&gt; 210.105.105.1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경로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이용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/0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R1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경로 이용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/1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R1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경로 이용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PBR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적용 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 210.105.105.1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ko-KR" altLang="en-US" sz="1100" dirty="0" smtClean="0">
                <a:solidFill>
                  <a:srgbClr val="FF0000"/>
                </a:solidFill>
              </a:rPr>
              <a:t>는 항상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ko-KR" altLang="en-US" sz="1100" dirty="0" smtClean="0">
                <a:solidFill>
                  <a:srgbClr val="FF0000"/>
                </a:solidFill>
              </a:rPr>
              <a:t>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포워딩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R3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107.1, 108.1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들어오는 </a:t>
            </a:r>
            <a:r>
              <a:rPr lang="en-US" altLang="ko-KR" sz="1100" dirty="0" smtClean="0">
                <a:solidFill>
                  <a:srgbClr val="FF0000"/>
                </a:solidFill>
              </a:rPr>
              <a:t>telnet,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만 허용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2411760" y="61653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564160" y="61537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736090" y="61537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881246" y="61653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48756" y="6375247"/>
            <a:ext cx="283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PC</a:t>
            </a:r>
            <a:r>
              <a:rPr lang="ko-KR" altLang="en-US" sz="1200" dirty="0" smtClean="0"/>
              <a:t>들 </a:t>
            </a:r>
            <a:r>
              <a:rPr lang="en-US" altLang="ko-KR" sz="1200" dirty="0" smtClean="0"/>
              <a:t>: 192.168.2.0/24</a:t>
            </a:r>
          </a:p>
          <a:p>
            <a:r>
              <a:rPr lang="en-US" altLang="ko-KR" sz="1200" dirty="0" smtClean="0"/>
              <a:t>-&gt; 210.105.105.1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icmp</a:t>
            </a:r>
            <a:r>
              <a:rPr lang="en-US" altLang="ko-KR" sz="1200" dirty="0" smtClean="0"/>
              <a:t>, telnet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1729680" y="1995492"/>
            <a:ext cx="1236838" cy="711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3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0728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08720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41" y="2929099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00" y="2929100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10" y="3156682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89" y="3156682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17" y="2852935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52936"/>
            <a:ext cx="757161" cy="7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>
            <a:stCxn id="4" idx="3"/>
          </p:cNvCxnSpPr>
          <p:nvPr/>
        </p:nvCxnSpPr>
        <p:spPr>
          <a:xfrm flipV="1">
            <a:off x="3889001" y="1359308"/>
            <a:ext cx="1547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71600" y="353526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99992" y="3307679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83568" y="128730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3568" y="1287300"/>
            <a:ext cx="0" cy="186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8" idx="0"/>
          </p:cNvCxnSpPr>
          <p:nvPr/>
        </p:nvCxnSpPr>
        <p:spPr>
          <a:xfrm>
            <a:off x="1789790" y="1287300"/>
            <a:ext cx="1" cy="186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03848" y="2221991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2"/>
          </p:cNvCxnSpPr>
          <p:nvPr/>
        </p:nvCxnSpPr>
        <p:spPr>
          <a:xfrm flipH="1">
            <a:off x="3510420" y="1737889"/>
            <a:ext cx="1" cy="48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</p:cNvCxnSpPr>
          <p:nvPr/>
        </p:nvCxnSpPr>
        <p:spPr>
          <a:xfrm flipH="1">
            <a:off x="5670660" y="1665881"/>
            <a:ext cx="1" cy="55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7" idx="0"/>
          </p:cNvCxnSpPr>
          <p:nvPr/>
        </p:nvCxnSpPr>
        <p:spPr>
          <a:xfrm>
            <a:off x="4211960" y="2221991"/>
            <a:ext cx="55621" cy="70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6" idx="0"/>
          </p:cNvCxnSpPr>
          <p:nvPr/>
        </p:nvCxnSpPr>
        <p:spPr>
          <a:xfrm>
            <a:off x="5268521" y="2221991"/>
            <a:ext cx="1" cy="70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12360" y="3307679"/>
            <a:ext cx="288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5" idx="3"/>
          </p:cNvCxnSpPr>
          <p:nvPr/>
        </p:nvCxnSpPr>
        <p:spPr>
          <a:xfrm flipV="1">
            <a:off x="6049241" y="1287300"/>
            <a:ext cx="22339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80312" y="1287301"/>
            <a:ext cx="0" cy="156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0" idx="0"/>
          </p:cNvCxnSpPr>
          <p:nvPr/>
        </p:nvCxnSpPr>
        <p:spPr>
          <a:xfrm>
            <a:off x="8283197" y="1287301"/>
            <a:ext cx="1" cy="156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09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30996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059832" y="112474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20272" y="109909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221608" y="330996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1764456" y="1484121"/>
            <a:ext cx="1439392" cy="182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79912" y="1484121"/>
            <a:ext cx="1512168" cy="187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868144" y="1412776"/>
            <a:ext cx="144016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27584" y="620688"/>
            <a:ext cx="5688632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876256" y="836712"/>
            <a:ext cx="129614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4456" y="36852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3089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8505" y="22585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276816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568" y="11787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34179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85904" y="11890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7240" y="213128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1900" y="224638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20026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31189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76256" y="14238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138" y="14607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4424" y="30679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59832" y="66746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984" y="359289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4827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210.105.105.1/32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2658938"/>
            <a:ext cx="192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100</a:t>
            </a: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600" dirty="0" smtClean="0">
                <a:solidFill>
                  <a:srgbClr val="FF0000"/>
                </a:solidFill>
              </a:rPr>
              <a:t> 10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8304" y="375075"/>
            <a:ext cx="192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600" dirty="0" smtClean="0">
                <a:solidFill>
                  <a:srgbClr val="FF0000"/>
                </a:solidFill>
              </a:rPr>
              <a:t> 20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6372200" y="1916832"/>
            <a:ext cx="936104" cy="1202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40252" y="2491168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EBGP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26" idx="0"/>
          </p:cNvCxnSpPr>
          <p:nvPr/>
        </p:nvCxnSpPr>
        <p:spPr>
          <a:xfrm flipH="1" flipV="1">
            <a:off x="3995936" y="1466095"/>
            <a:ext cx="1368152" cy="16528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1691680" y="1509768"/>
            <a:ext cx="1224136" cy="15582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492648" y="1689775"/>
            <a:ext cx="1655416" cy="170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7" idx="1"/>
          </p:cNvCxnSpPr>
          <p:nvPr/>
        </p:nvCxnSpPr>
        <p:spPr>
          <a:xfrm flipH="1">
            <a:off x="1907704" y="1689775"/>
            <a:ext cx="1584944" cy="1538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5439" y="191683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IBGP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15509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30996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059832" y="112474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20272" y="109909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221608" y="330996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1764456" y="1484121"/>
            <a:ext cx="1439392" cy="182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79912" y="1484121"/>
            <a:ext cx="1512168" cy="187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868144" y="1412776"/>
            <a:ext cx="144016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 rot="2240739">
            <a:off x="1767990" y="348321"/>
            <a:ext cx="1702992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4456" y="36852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4456" y="3089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8505" y="225854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276816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568" y="11787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36949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85904" y="11890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7240" y="2131289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1900" y="224638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20026" y="14127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31189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76256" y="14238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138" y="14607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4424" y="30679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59832" y="66746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984" y="359289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48279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210.105.105.1/32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7760" y="2475779"/>
            <a:ext cx="192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100</a:t>
            </a: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600" dirty="0" smtClean="0">
                <a:solidFill>
                  <a:srgbClr val="FF0000"/>
                </a:solidFill>
              </a:rPr>
              <a:t> 10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 rot="2583253">
            <a:off x="5674672" y="348321"/>
            <a:ext cx="1702992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877887" y="1189096"/>
            <a:ext cx="3286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3"/>
          </p:cNvCxnSpPr>
          <p:nvPr/>
        </p:nvCxnSpPr>
        <p:spPr>
          <a:xfrm>
            <a:off x="2197272" y="3502480"/>
            <a:ext cx="3166816" cy="5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52877" y="34179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60502" y="10810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67068" y="10855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5303" y="3529486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192.168.1.16/30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664081" y="942571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192.168.1.12/30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411257"/>
            <a:ext cx="192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600" dirty="0" smtClean="0">
                <a:solidFill>
                  <a:srgbClr val="FF0000"/>
                </a:solidFill>
              </a:rPr>
              <a:t> 200</a:t>
            </a: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600" dirty="0" smtClean="0">
                <a:solidFill>
                  <a:srgbClr val="FF0000"/>
                </a:solidFill>
              </a:rPr>
              <a:t> 20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3150" y="4149080"/>
            <a:ext cx="5177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EBGP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관리거리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IBGP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관리거리</a:t>
            </a:r>
            <a:r>
              <a:rPr lang="ko-KR" altLang="en-US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</a:p>
          <a:p>
            <a:endParaRPr lang="en-US" altLang="ko-KR" sz="1000" dirty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경로 선택 시 조건이 동일하면 먼전 </a:t>
            </a:r>
            <a:r>
              <a:rPr lang="en-US" altLang="ko-KR" sz="1000" dirty="0" smtClean="0">
                <a:solidFill>
                  <a:srgbClr val="FF0000"/>
                </a:solidFill>
              </a:rPr>
              <a:t>TCP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네이버</a:t>
            </a:r>
            <a:r>
              <a:rPr lang="ko-KR" altLang="en-US" sz="1000" dirty="0" smtClean="0">
                <a:solidFill>
                  <a:srgbClr val="FF0000"/>
                </a:solidFill>
              </a:rPr>
              <a:t> 수립이 먼저 된 경로를 선택을 함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BGP</a:t>
            </a:r>
            <a:r>
              <a:rPr lang="ko-KR" altLang="en-US" sz="1000" dirty="0" smtClean="0">
                <a:solidFill>
                  <a:srgbClr val="FF0000"/>
                </a:solidFill>
              </a:rPr>
              <a:t>는 출발지 </a:t>
            </a:r>
            <a:r>
              <a:rPr lang="en-US" altLang="ko-KR" sz="1000" dirty="0" smtClean="0">
                <a:solidFill>
                  <a:srgbClr val="FF0000"/>
                </a:solidFill>
              </a:rPr>
              <a:t>AS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목적지까지의 경로 </a:t>
            </a:r>
            <a:r>
              <a:rPr lang="en-US" altLang="ko-KR" sz="1000" dirty="0" smtClean="0">
                <a:solidFill>
                  <a:srgbClr val="FF0000"/>
                </a:solidFill>
              </a:rPr>
              <a:t>AS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되는걸 허용하지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Ex)10 -&gt; 20 -&gt;10 -&gt;30 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이런 경로 인정하지 않음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R4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00" dirty="0" smtClean="0">
                <a:solidFill>
                  <a:srgbClr val="FF0000"/>
                </a:solidFill>
              </a:rPr>
              <a:t>access-list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적용해서 </a:t>
            </a:r>
            <a:r>
              <a:rPr lang="en-US" altLang="ko-KR" sz="1000" dirty="0" smtClean="0">
                <a:solidFill>
                  <a:srgbClr val="FF0000"/>
                </a:solidFill>
              </a:rPr>
              <a:t>210.105.102.1 -&gt; 210.105.105.1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000" dirty="0" smtClean="0">
                <a:solidFill>
                  <a:srgbClr val="FF0000"/>
                </a:solidFill>
              </a:rPr>
              <a:t>, telnet</a:t>
            </a:r>
            <a:r>
              <a:rPr lang="ko-KR" altLang="en-US" sz="1000" dirty="0" smtClean="0">
                <a:solidFill>
                  <a:srgbClr val="FF0000"/>
                </a:solidFill>
              </a:rPr>
              <a:t>만 허용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TCP 179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1719" y="34240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90076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2669646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77192" y="272365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47857" y="171829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01128" y="211423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43516" y="9778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28184" y="262750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869813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340520" y="1254837"/>
            <a:ext cx="1727424" cy="141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1116338"/>
            <a:ext cx="1800200" cy="155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0647" y="24045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241740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0311" y="1754492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8188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26815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00948" y="38191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4351" y="1754492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210.105.104.2/32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20730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74703" y="1254837"/>
            <a:ext cx="1249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972749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기록을 남기는 포인트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5004048" y="1254837"/>
            <a:ext cx="798334" cy="157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91030" y="1125149"/>
            <a:ext cx="2365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외부에서 들어오는 </a:t>
            </a:r>
            <a:r>
              <a:rPr lang="ko-KR" altLang="en-US" sz="1000" dirty="0" err="1" smtClean="0"/>
              <a:t>트래픽</a:t>
            </a:r>
            <a:r>
              <a:rPr lang="ko-KR" altLang="en-US" sz="1000" dirty="0" smtClean="0"/>
              <a:t> 차단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28540" y="569829"/>
            <a:ext cx="25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RACL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Reflecxive</a:t>
            </a:r>
            <a:r>
              <a:rPr lang="en-US" altLang="ko-KR" dirty="0" smtClean="0"/>
              <a:t> ACL)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3212976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210.105.102.1 -&gt; 210.105.104.1</a:t>
            </a:r>
            <a:r>
              <a:rPr lang="ko-KR" altLang="en-US" sz="1100" dirty="0" smtClean="0"/>
              <a:t>로 가는 </a:t>
            </a:r>
            <a:r>
              <a:rPr lang="en-US" altLang="ko-KR" sz="1100" dirty="0" smtClean="0"/>
              <a:t>telnet, </a:t>
            </a:r>
            <a:r>
              <a:rPr lang="en-US" altLang="ko-KR" sz="1100" dirty="0" err="1" smtClean="0"/>
              <a:t>icmp</a:t>
            </a:r>
            <a:r>
              <a:rPr lang="ko-KR" altLang="en-US" sz="1100" dirty="0" smtClean="0"/>
              <a:t>만 기록을 남겨서 돌아올 때 </a:t>
            </a:r>
            <a:r>
              <a:rPr lang="en-US" altLang="ko-KR" sz="1100" dirty="0" smtClean="0"/>
              <a:t>Deny </a:t>
            </a:r>
            <a:r>
              <a:rPr lang="ko-KR" altLang="en-US" sz="1100" dirty="0" smtClean="0"/>
              <a:t>역할의 </a:t>
            </a:r>
            <a:r>
              <a:rPr lang="en-US" altLang="ko-KR" sz="1100" dirty="0" smtClean="0"/>
              <a:t>access-list</a:t>
            </a:r>
            <a:r>
              <a:rPr lang="ko-KR" altLang="en-US" sz="1100" dirty="0" smtClean="0"/>
              <a:t>에서 기록을</a:t>
            </a:r>
            <a:endParaRPr lang="en-US" altLang="ko-KR" sz="1100" dirty="0" smtClean="0"/>
          </a:p>
          <a:p>
            <a:r>
              <a:rPr lang="ko-KR" altLang="en-US" sz="1100" dirty="0" smtClean="0"/>
              <a:t>참조하여 차단시키지 않고 통과시킴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적용 후 </a:t>
            </a:r>
            <a:r>
              <a:rPr lang="en-US" altLang="ko-KR" sz="1100" dirty="0" smtClean="0"/>
              <a:t>210.105.102.1 -&gt; 210.105.104.2</a:t>
            </a:r>
            <a:r>
              <a:rPr lang="ko-KR" altLang="en-US" sz="1100" dirty="0" smtClean="0"/>
              <a:t>로 가는 </a:t>
            </a:r>
            <a:r>
              <a:rPr lang="en-US" altLang="ko-KR" sz="1100" dirty="0" smtClean="0"/>
              <a:t>telnet</a:t>
            </a:r>
            <a:r>
              <a:rPr lang="ko-KR" altLang="en-US" sz="1100" dirty="0" smtClean="0"/>
              <a:t>도 기록을 남김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두 번째 줄에 추가할 것임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err="1"/>
              <a:t>R2#sh</a:t>
            </a:r>
            <a:r>
              <a:rPr lang="en-US" altLang="ko-KR" sz="1100" dirty="0"/>
              <a:t> access-lists</a:t>
            </a:r>
          </a:p>
          <a:p>
            <a:r>
              <a:rPr lang="en-US" altLang="ko-KR" sz="1100" dirty="0"/>
              <a:t>Extended IP access list DENY</a:t>
            </a:r>
          </a:p>
          <a:p>
            <a:r>
              <a:rPr lang="en-US" altLang="ko-KR" sz="1100" dirty="0"/>
              <a:t>    10 permit </a:t>
            </a:r>
            <a:r>
              <a:rPr lang="en-US" altLang="ko-KR" sz="1100" dirty="0" err="1"/>
              <a:t>ospf</a:t>
            </a:r>
            <a:r>
              <a:rPr lang="en-US" altLang="ko-KR" sz="1100" dirty="0"/>
              <a:t> any any (7 matches)</a:t>
            </a:r>
          </a:p>
          <a:p>
            <a:r>
              <a:rPr lang="en-US" altLang="ko-KR" sz="1100" dirty="0"/>
              <a:t>    20 evaluate </a:t>
            </a:r>
            <a:r>
              <a:rPr lang="en-US" altLang="ko-KR" sz="1100" dirty="0" err="1"/>
              <a:t>aaa</a:t>
            </a:r>
            <a:endParaRPr lang="en-US" altLang="ko-KR" sz="1100" dirty="0"/>
          </a:p>
          <a:p>
            <a:r>
              <a:rPr lang="en-US" altLang="ko-KR" sz="1100" dirty="0"/>
              <a:t>Extended IP access list </a:t>
            </a:r>
            <a:r>
              <a:rPr lang="en-US" altLang="ko-KR" sz="1100" dirty="0" err="1"/>
              <a:t>RACL</a:t>
            </a:r>
            <a:endParaRPr lang="en-US" altLang="ko-KR" sz="1100" dirty="0"/>
          </a:p>
          <a:p>
            <a:r>
              <a:rPr lang="en-US" altLang="ko-KR" sz="1100" dirty="0"/>
              <a:t>    10 permit </a:t>
            </a:r>
            <a:r>
              <a:rPr lang="en-US" altLang="ko-KR" sz="1100" dirty="0" err="1"/>
              <a:t>ospf</a:t>
            </a:r>
            <a:r>
              <a:rPr lang="en-US" altLang="ko-KR" sz="1100" dirty="0"/>
              <a:t> any any (20 matches)</a:t>
            </a:r>
          </a:p>
          <a:p>
            <a:r>
              <a:rPr lang="en-US" altLang="ko-KR" sz="1100" dirty="0"/>
              <a:t>    20 permit </a:t>
            </a:r>
            <a:r>
              <a:rPr lang="en-US" altLang="ko-KR" sz="1100" dirty="0" err="1"/>
              <a:t>tcp</a:t>
            </a:r>
            <a:r>
              <a:rPr lang="en-US" altLang="ko-KR" sz="1100" dirty="0"/>
              <a:t> host 210.105.102.1 host 210.105.104.1 </a:t>
            </a:r>
            <a:r>
              <a:rPr lang="en-US" altLang="ko-KR" sz="1100" dirty="0" err="1"/>
              <a:t>eq</a:t>
            </a:r>
            <a:r>
              <a:rPr lang="en-US" altLang="ko-KR" sz="1100" dirty="0"/>
              <a:t> telnet reflect </a:t>
            </a:r>
            <a:r>
              <a:rPr lang="en-US" altLang="ko-KR" sz="1100" dirty="0" err="1"/>
              <a:t>aaa</a:t>
            </a:r>
            <a:r>
              <a:rPr lang="en-US" altLang="ko-KR" sz="1100" dirty="0"/>
              <a:t> (69 matches)</a:t>
            </a:r>
          </a:p>
          <a:p>
            <a:r>
              <a:rPr lang="en-US" altLang="ko-KR" sz="1100" dirty="0"/>
              <a:t>    30 permit </a:t>
            </a:r>
            <a:r>
              <a:rPr lang="en-US" altLang="ko-KR" sz="1100" dirty="0" err="1"/>
              <a:t>icmp</a:t>
            </a:r>
            <a:r>
              <a:rPr lang="en-US" altLang="ko-KR" sz="1100" dirty="0"/>
              <a:t> host 210.105.102.1 host 210.105.104.1 reflect </a:t>
            </a:r>
            <a:r>
              <a:rPr lang="en-US" altLang="ko-KR" sz="1100" dirty="0" err="1"/>
              <a:t>aaa</a:t>
            </a:r>
            <a:r>
              <a:rPr lang="en-US" altLang="ko-KR" sz="1100" dirty="0"/>
              <a:t> (21 matches)</a:t>
            </a:r>
          </a:p>
          <a:p>
            <a:r>
              <a:rPr lang="en-US" altLang="ko-KR" sz="1100" dirty="0"/>
              <a:t>Reflexive IP access list </a:t>
            </a:r>
            <a:r>
              <a:rPr lang="en-US" altLang="ko-KR" sz="1100" dirty="0" err="1"/>
              <a:t>aaa</a:t>
            </a:r>
            <a:endParaRPr lang="en-US" altLang="ko-KR" sz="1100" dirty="0"/>
          </a:p>
          <a:p>
            <a:r>
              <a:rPr lang="en-US" altLang="ko-KR" sz="1100" dirty="0"/>
              <a:t>     permit </a:t>
            </a:r>
            <a:r>
              <a:rPr lang="en-US" altLang="ko-KR" sz="1100" dirty="0" err="1"/>
              <a:t>tcp</a:t>
            </a:r>
            <a:r>
              <a:rPr lang="en-US" altLang="ko-KR" sz="1100" dirty="0"/>
              <a:t> host 210.105.104.1 </a:t>
            </a:r>
            <a:r>
              <a:rPr lang="en-US" altLang="ko-KR" sz="1100" dirty="0" err="1"/>
              <a:t>eq</a:t>
            </a:r>
            <a:r>
              <a:rPr lang="en-US" altLang="ko-KR" sz="1100" dirty="0"/>
              <a:t> telnet host 210.105.102.1 </a:t>
            </a:r>
            <a:r>
              <a:rPr lang="en-US" altLang="ko-KR" sz="1100" dirty="0" err="1"/>
              <a:t>eq</a:t>
            </a:r>
            <a:r>
              <a:rPr lang="en-US" altLang="ko-KR" sz="1100" dirty="0"/>
              <a:t> 21975 (30 matches) (time left 297)</a:t>
            </a:r>
          </a:p>
          <a:p>
            <a:r>
              <a:rPr lang="en-US" altLang="ko-KR" sz="1100" dirty="0"/>
              <a:t>     permit </a:t>
            </a:r>
            <a:r>
              <a:rPr lang="en-US" altLang="ko-KR" sz="1100" dirty="0" err="1"/>
              <a:t>icmp</a:t>
            </a:r>
            <a:r>
              <a:rPr lang="en-US" altLang="ko-KR" sz="1100" dirty="0"/>
              <a:t> host 210.105.104.1 host 210.105.102.1  (40 matches) (time left 295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Sequence Number</a:t>
            </a:r>
            <a:r>
              <a:rPr lang="ko-KR" altLang="en-US" sz="1100" dirty="0" smtClean="0"/>
              <a:t>를 사용해서 중간에 투입하기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conf-ext-nacl</a:t>
            </a:r>
            <a:r>
              <a:rPr lang="en-US" altLang="ko-KR" sz="1100" dirty="0" smtClean="0"/>
              <a:t>)#15 permit </a:t>
            </a:r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210.105.102.1 0.0.0.0 210.105.104.2 0.0.0.0 </a:t>
            </a:r>
            <a:r>
              <a:rPr lang="en-US" altLang="ko-KR" sz="1100" dirty="0" err="1" smtClean="0"/>
              <a:t>eq</a:t>
            </a:r>
            <a:r>
              <a:rPr lang="en-US" altLang="ko-KR" sz="1100" dirty="0" smtClean="0"/>
              <a:t> 23 reflect </a:t>
            </a:r>
            <a:r>
              <a:rPr lang="en-US" altLang="ko-KR" sz="1100" dirty="0" err="1" smtClean="0"/>
              <a:t>aaa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872956" y="44624"/>
            <a:ext cx="122980" cy="3010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17331" y="-9389"/>
            <a:ext cx="122980" cy="3010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7724" y="12328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96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07704" y="3692048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77192" y="37460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47857" y="2740695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192.168.1.0/30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01128" y="313663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43516" y="20002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28184" y="364991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892215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340520" y="2277239"/>
            <a:ext cx="1727424" cy="141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2138740"/>
            <a:ext cx="1800200" cy="155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0647" y="3426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3439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0311" y="2776894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192.168.1.4/30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184126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37039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00948" y="140431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1305" y="405825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299813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6137" y="476672"/>
            <a:ext cx="25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RACL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Reflecxive</a:t>
            </a:r>
            <a:r>
              <a:rPr lang="en-US" altLang="ko-KR" dirty="0" smtClean="0"/>
              <a:t> ACL)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87724" y="22552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pic>
        <p:nvPicPr>
          <p:cNvPr id="2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884368" y="190666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 flipV="1">
            <a:off x="6876256" y="2241372"/>
            <a:ext cx="1296144" cy="145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6068" y="34062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77090" y="227975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69880" y="13459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 rot="3212501">
            <a:off x="2498125" y="935768"/>
            <a:ext cx="1515480" cy="3991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60072" y="1593715"/>
            <a:ext cx="1193344" cy="802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060749" y="3302371"/>
            <a:ext cx="1193344" cy="88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86358" y="1593715"/>
            <a:ext cx="1193344" cy="88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23102" y="12074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267006" y="126581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3342" y="318140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4" idx="2"/>
          </p:cNvCxnSpPr>
          <p:nvPr/>
        </p:nvCxnSpPr>
        <p:spPr>
          <a:xfrm>
            <a:off x="2340520" y="407707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3216" y="438141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01128" y="4941168"/>
            <a:ext cx="741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210.105.102.1 -&gt; 210.105.104.1</a:t>
            </a:r>
            <a:r>
              <a:rPr lang="ko-KR" altLang="en-US" sz="1000" dirty="0" smtClean="0"/>
              <a:t>로 가는 </a:t>
            </a:r>
            <a:r>
              <a:rPr lang="en-US" altLang="ko-KR" sz="1000" dirty="0" smtClean="0"/>
              <a:t>telnet, 210.105.105.1</a:t>
            </a:r>
            <a:r>
              <a:rPr lang="ko-KR" altLang="en-US" sz="1000" dirty="0" smtClean="0"/>
              <a:t>로 가는 </a:t>
            </a:r>
            <a:r>
              <a:rPr lang="en-US" altLang="ko-KR" sz="1000" dirty="0" err="1" smtClean="0"/>
              <a:t>icmp</a:t>
            </a:r>
            <a:r>
              <a:rPr lang="en-US" altLang="ko-KR" sz="1000" dirty="0" smtClean="0"/>
              <a:t>, telnet </a:t>
            </a:r>
            <a:r>
              <a:rPr lang="ko-KR" altLang="en-US" sz="1000" dirty="0" smtClean="0"/>
              <a:t>에 대해서 </a:t>
            </a:r>
            <a:r>
              <a:rPr lang="en-US" altLang="ko-KR" sz="1000" dirty="0" err="1" smtClean="0"/>
              <a:t>RACL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R1</a:t>
            </a:r>
            <a:r>
              <a:rPr lang="en-US" altLang="ko-KR" sz="1000" dirty="0" smtClean="0"/>
              <a:t> 192.168.2.1 -&gt; 210.105.104.1, 210.105.105.1 </a:t>
            </a:r>
            <a:r>
              <a:rPr lang="en-US" altLang="ko-KR" sz="1000" dirty="0" err="1" smtClean="0"/>
              <a:t>icmp</a:t>
            </a:r>
            <a:r>
              <a:rPr lang="en-US" altLang="ko-KR" sz="1000" dirty="0" smtClean="0"/>
              <a:t> ,telnet </a:t>
            </a:r>
            <a:r>
              <a:rPr lang="ko-KR" altLang="en-US" sz="1000" dirty="0" err="1" smtClean="0"/>
              <a:t>트래픽</a:t>
            </a:r>
            <a:r>
              <a:rPr lang="ko-KR" altLang="en-US" sz="1000" dirty="0" smtClean="0"/>
              <a:t> 발생 시 </a:t>
            </a:r>
            <a:r>
              <a:rPr lang="en-US" altLang="ko-KR" sz="1000" dirty="0" smtClean="0"/>
              <a:t>210.105.102.1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NAT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815018" y="2776893"/>
            <a:ext cx="192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192.168.1.8/30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77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7774664" cy="5247650"/>
            <a:chOff x="323528" y="188640"/>
            <a:chExt cx="7774664" cy="5247650"/>
          </a:xfrm>
        </p:grpSpPr>
        <p:grpSp>
          <p:nvGrpSpPr>
            <p:cNvPr id="69" name="그룹 68"/>
            <p:cNvGrpSpPr/>
            <p:nvPr/>
          </p:nvGrpSpPr>
          <p:grpSpPr>
            <a:xfrm>
              <a:off x="419132" y="332656"/>
              <a:ext cx="7679060" cy="4803889"/>
              <a:chOff x="419132" y="1029507"/>
              <a:chExt cx="7679060" cy="480388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095579" y="1029507"/>
                <a:ext cx="7002613" cy="4630472"/>
                <a:chOff x="107504" y="1030776"/>
                <a:chExt cx="7002613" cy="4630472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247543" y="1209032"/>
                  <a:ext cx="6862574" cy="3918859"/>
                  <a:chOff x="1293822" y="1125656"/>
                  <a:chExt cx="6862574" cy="3918859"/>
                </a:xfrm>
              </p:grpSpPr>
              <p:pic>
                <p:nvPicPr>
                  <p:cNvPr id="4" name="Google Shape;150;p14" descr="\\192.168.0.221\실습\잠시쓰겟습니다\아이콘\router.png"/>
                  <p:cNvPicPr/>
                  <p:nvPr/>
                </p:nvPicPr>
                <p:blipFill rotWithShape="1">
                  <a:blip r:embed="rId2">
                    <a:alphaModFix/>
                    <a:lum/>
                  </a:blip>
                  <a:srcRect l="35530" t="32050" r="35090" b="41470"/>
                  <a:stretch>
                    <a:fillRect/>
                  </a:stretch>
                </p:blipFill>
                <p:spPr>
                  <a:xfrm>
                    <a:off x="3851920" y="1556792"/>
                    <a:ext cx="1049594" cy="5321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" name="Google Shape;150;p14" descr="\\192.168.0.221\실습\잠시쓰겟습니다\아이콘\router.png"/>
                  <p:cNvPicPr/>
                  <p:nvPr/>
                </p:nvPicPr>
                <p:blipFill rotWithShape="1">
                  <a:blip r:embed="rId2">
                    <a:alphaModFix/>
                    <a:lum/>
                  </a:blip>
                  <a:srcRect l="35530" t="32050" r="35090" b="41470"/>
                  <a:stretch>
                    <a:fillRect/>
                  </a:stretch>
                </p:blipFill>
                <p:spPr>
                  <a:xfrm>
                    <a:off x="1763688" y="3429000"/>
                    <a:ext cx="1049594" cy="5321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" name="Google Shape;150;p14" descr="\\192.168.0.221\실습\잠시쓰겟습니다\아이콘\router.png"/>
                  <p:cNvPicPr/>
                  <p:nvPr/>
                </p:nvPicPr>
                <p:blipFill rotWithShape="1">
                  <a:blip r:embed="rId2">
                    <a:alphaModFix/>
                    <a:lum/>
                  </a:blip>
                  <a:srcRect l="35530" t="32050" r="35090" b="41470"/>
                  <a:stretch>
                    <a:fillRect/>
                  </a:stretch>
                </p:blipFill>
                <p:spPr>
                  <a:xfrm>
                    <a:off x="6012160" y="3393057"/>
                    <a:ext cx="1049594" cy="5321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8" name="직선 연결선 7"/>
                  <p:cNvCxnSpPr>
                    <a:stCxn id="5" idx="0"/>
                  </p:cNvCxnSpPr>
                  <p:nvPr/>
                </p:nvCxnSpPr>
                <p:spPr>
                  <a:xfrm flipV="1">
                    <a:off x="2288485" y="2060848"/>
                    <a:ext cx="1635443" cy="13681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직선 연결선 9"/>
                  <p:cNvCxnSpPr/>
                  <p:nvPr/>
                </p:nvCxnSpPr>
                <p:spPr>
                  <a:xfrm>
                    <a:off x="4788024" y="2060848"/>
                    <a:ext cx="1440160" cy="13681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456096" y="3102956"/>
                    <a:ext cx="8771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S1</a:t>
                    </a:r>
                    <a:r>
                      <a:rPr lang="en-US" altLang="ko-KR" dirty="0" smtClean="0"/>
                      <a:t>/0.1</a:t>
                    </a:r>
                    <a:endParaRPr lang="ko-KR" alt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32749" y="1904314"/>
                    <a:ext cx="10064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S1</a:t>
                    </a:r>
                    <a:r>
                      <a:rPr lang="en-US" altLang="ko-KR" dirty="0" smtClean="0"/>
                      <a:t>/0.2</a:t>
                    </a:r>
                    <a:endParaRPr lang="ko-KR" altLang="en-US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341500" y="1919010"/>
                    <a:ext cx="8566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S1</a:t>
                    </a:r>
                    <a:r>
                      <a:rPr lang="en-US" altLang="ko-KR" dirty="0" smtClean="0"/>
                      <a:t>/0.1</a:t>
                    </a:r>
                    <a:endParaRPr lang="ko-KR" altLang="en-US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235962" y="3138122"/>
                    <a:ext cx="8272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S1</a:t>
                    </a:r>
                    <a:r>
                      <a:rPr lang="en-US" altLang="ko-KR" dirty="0" smtClean="0"/>
                      <a:t>/0.1</a:t>
                    </a:r>
                    <a:endParaRPr lang="ko-KR" altLang="en-US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88024" y="4398184"/>
                    <a:ext cx="21102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192.168.1.16/30</a:t>
                    </a:r>
                  </a:p>
                  <a:p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</a:t>
                    </a:r>
                    <a:endParaRPr lang="ko-KR" alt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255807" y="2288342"/>
                    <a:ext cx="16921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192.168.1.4/30</a:t>
                    </a:r>
                  </a:p>
                  <a:p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293822" y="3481706"/>
                    <a:ext cx="5247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R1</a:t>
                    </a:r>
                    <a:endParaRPr lang="ko-KR" altLang="en-US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61754" y="3416598"/>
                    <a:ext cx="5247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R3</a:t>
                    </a:r>
                    <a:endParaRPr lang="ko-KR" alt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138586" y="1125656"/>
                    <a:ext cx="5247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R2</a:t>
                    </a:r>
                    <a:endParaRPr lang="ko-KR" altLang="en-US" dirty="0"/>
                  </a:p>
                </p:txBody>
              </p:sp>
              <p:cxnSp>
                <p:nvCxnSpPr>
                  <p:cNvPr id="45" name="직선 연결선 44"/>
                  <p:cNvCxnSpPr/>
                  <p:nvPr/>
                </p:nvCxnSpPr>
                <p:spPr>
                  <a:xfrm rot="10980807">
                    <a:off x="8156396" y="1310143"/>
                    <a:ext cx="0" cy="2599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타원 26"/>
                <p:cNvSpPr/>
                <p:nvPr/>
              </p:nvSpPr>
              <p:spPr>
                <a:xfrm>
                  <a:off x="107504" y="1030776"/>
                  <a:ext cx="6494404" cy="463047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699731" y="3195750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rgbClr val="FF0000"/>
                      </a:solidFill>
                    </a:rPr>
                    <a:t>OSPF</a:t>
                  </a:r>
                  <a:r>
                    <a:rPr lang="en-US" altLang="ko-KR" dirty="0" smtClean="0">
                      <a:solidFill>
                        <a:srgbClr val="FF0000"/>
                      </a:solidFill>
                    </a:rPr>
                    <a:t> 100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5470641" y="2764663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210.105.104.1/32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9132" y="3021577"/>
                <a:ext cx="1978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210.105.102.1/32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5" idx="3"/>
                <a:endCxn id="6" idx="1"/>
              </p:cNvCxnSpPr>
              <p:nvPr/>
            </p:nvCxnSpPr>
            <p:spPr>
              <a:xfrm flipV="1">
                <a:off x="2755078" y="3741258"/>
                <a:ext cx="3198878" cy="35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746626" y="3667908"/>
                <a:ext cx="87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229394" y="3709534"/>
                <a:ext cx="87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37206" y="3805771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192.168.1.8/30</a:t>
                </a:r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  <p:pic>
            <p:nvPicPr>
              <p:cNvPr id="5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8503" y="5301208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6" name="직선 연결선 55"/>
              <p:cNvCxnSpPr/>
              <p:nvPr/>
            </p:nvCxnSpPr>
            <p:spPr>
              <a:xfrm>
                <a:off x="2483768" y="3992611"/>
                <a:ext cx="1440160" cy="1380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V="1">
                <a:off x="4843310" y="3992611"/>
                <a:ext cx="1456882" cy="1380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72848" y="5218655"/>
                <a:ext cx="87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74545" y="5007023"/>
                <a:ext cx="877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12815" y="2338183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78954" y="4295828"/>
                <a:ext cx="2049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192.168.1.12/30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45212" y="3108920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528" y="188640"/>
              <a:ext cx="348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20201104(</a:t>
              </a:r>
              <a:r>
                <a:rPr lang="en-US" altLang="ko-KR" dirty="0" err="1" smtClean="0"/>
                <a:t>OSPF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관리거리</a:t>
              </a:r>
              <a:r>
                <a:rPr lang="ko-KR" altLang="en-US" dirty="0" smtClean="0"/>
                <a:t> 변경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66586" y="5066958"/>
              <a:ext cx="524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R4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31424" y="3310501"/>
              <a:ext cx="8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S1</a:t>
              </a:r>
              <a:r>
                <a:rPr lang="en-US" altLang="ko-KR" dirty="0" smtClean="0"/>
                <a:t>/0.3</a:t>
              </a:r>
              <a:endParaRPr lang="ko-KR" altLang="en-US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251520" y="510912"/>
            <a:ext cx="7920880" cy="5222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380312" y="504157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직선 연결선 16"/>
          <p:cNvCxnSpPr>
            <a:endCxn id="73" idx="1"/>
          </p:cNvCxnSpPr>
          <p:nvPr/>
        </p:nvCxnSpPr>
        <p:spPr>
          <a:xfrm flipV="1">
            <a:off x="4729820" y="770251"/>
            <a:ext cx="2650492" cy="26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889791" y="1036345"/>
            <a:ext cx="850561" cy="182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27226" y="667013"/>
            <a:ext cx="100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64994" y="2488212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/0.4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659614" y="621621"/>
            <a:ext cx="82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265948" y="1049914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20223" y="1361502"/>
            <a:ext cx="21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192.168.1.24/30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77758" y="295426"/>
            <a:ext cx="21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192.168.1.20/30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076056" y="955120"/>
            <a:ext cx="1813735" cy="1445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6732240" y="1072964"/>
            <a:ext cx="812919" cy="17053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11022" y="942048"/>
            <a:ext cx="158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13779" y="1740972"/>
            <a:ext cx="158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665236" y="49247"/>
            <a:ext cx="197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210.105.103.1/32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88234" y="5088671"/>
            <a:ext cx="197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210.105.105.1/32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315071" y="50140"/>
            <a:ext cx="197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210.105.106.1/32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6915" y="5517232"/>
            <a:ext cx="780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테이블에서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R5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/0.4 down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2.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-&gt;Tunnel-&gt;</a:t>
            </a:r>
            <a:r>
              <a:rPr lang="en-US" altLang="ko-KR" dirty="0" err="1" smtClean="0"/>
              <a:t>R5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R5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/0.3 down 3. </a:t>
            </a:r>
            <a:r>
              <a:rPr lang="en-US" altLang="ko-KR" dirty="0" err="1" smtClean="0"/>
              <a:t>R4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R5</a:t>
            </a:r>
            <a:endParaRPr lang="en-US" altLang="ko-KR" dirty="0" smtClean="0"/>
          </a:p>
          <a:p>
            <a:r>
              <a:rPr lang="ko-KR" altLang="en-US" dirty="0" smtClean="0"/>
              <a:t>동일한 네트워크 대역에 대한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r>
              <a:rPr lang="en-US" altLang="ko-KR" dirty="0" smtClean="0"/>
              <a:t>O -&gt; O IA -&gt; O </a:t>
            </a:r>
            <a:r>
              <a:rPr lang="en-US" altLang="ko-KR" dirty="0" err="1" smtClean="0"/>
              <a:t>E1</a:t>
            </a:r>
            <a:r>
              <a:rPr lang="en-US" altLang="ko-KR" dirty="0" smtClean="0"/>
              <a:t> - &gt;O </a:t>
            </a:r>
            <a:r>
              <a:rPr lang="en-US" altLang="ko-KR" dirty="0" err="1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473191" y="590102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R5</a:t>
            </a:r>
            <a:endParaRPr lang="ko-KR" altLang="en-US" dirty="0"/>
          </a:p>
        </p:txBody>
      </p:sp>
      <p:pic>
        <p:nvPicPr>
          <p:cNvPr id="8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779654" y="4331986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직선 연결선 41"/>
          <p:cNvCxnSpPr>
            <a:stCxn id="55" idx="3"/>
            <a:endCxn id="89" idx="1"/>
          </p:cNvCxnSpPr>
          <p:nvPr/>
        </p:nvCxnSpPr>
        <p:spPr>
          <a:xfrm flipV="1">
            <a:off x="4908097" y="4598080"/>
            <a:ext cx="2871557" cy="27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89" idx="0"/>
          </p:cNvCxnSpPr>
          <p:nvPr/>
        </p:nvCxnSpPr>
        <p:spPr>
          <a:xfrm>
            <a:off x="8143059" y="1027386"/>
            <a:ext cx="161392" cy="330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966995" y="4221088"/>
            <a:ext cx="3176064" cy="567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8091360" y="1072964"/>
            <a:ext cx="51699" cy="3148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970429" y="4951879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R6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608535" y="3679833"/>
            <a:ext cx="28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dirty="0" smtClean="0">
                <a:solidFill>
                  <a:srgbClr val="FF0000"/>
                </a:solidFill>
              </a:rPr>
              <a:t>(192.168.3.0/30)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Static route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29325" y="4764523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167582" y="4674204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191936" y="4060439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044693" y="939800"/>
            <a:ext cx="87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484100" y="2252029"/>
            <a:ext cx="21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192.168.1.32/30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560387" y="4743792"/>
            <a:ext cx="21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192.168.1.28/30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494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26147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06896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23928" y="1412776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4" idx="0"/>
          </p:cNvCxnSpPr>
          <p:nvPr/>
        </p:nvCxnSpPr>
        <p:spPr>
          <a:xfrm flipV="1">
            <a:off x="2196504" y="1700808"/>
            <a:ext cx="1871440" cy="156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1760" y="1797800"/>
            <a:ext cx="1728192" cy="14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4789560" y="1605288"/>
            <a:ext cx="2158704" cy="14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1700808"/>
            <a:ext cx="216024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3648" y="35896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37425" y="230334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6695" y="2918370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210.105.102.2/32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59324" y="30026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6384" y="285644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4225" y="15399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9176" y="27919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07109" y="31462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2688" y="17880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9166" y="14014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28762" y="16784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/3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56176" y="30176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64543" y="2712520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210.105.104.2/32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2415" y="33154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24706" y="11244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245143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62771" y="259793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5707" y="202634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264971" y="244184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1620440" y="2994947"/>
            <a:ext cx="1152128" cy="797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245" y="2848773"/>
            <a:ext cx="1152128" cy="797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76328" y="1565176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4005088" y="19404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816943" y="2864920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210.105.104.2/32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028656" y="260383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15171" y="275033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12635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377342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16016" y="16288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78674" y="287474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3800073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40927" y="236457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33723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134076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196504" y="1628800"/>
            <a:ext cx="2015456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1628800"/>
            <a:ext cx="2016224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8336" y="1340768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3391242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17580" y="103565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210.105.220.1/24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210.105.221.1/24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210.105.222.1/24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210.105.223.1/24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4780" y="223997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5264" y="31191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1330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07263" y="16288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4706" y="11244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4618" y="34100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55776" y="344735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288341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436510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210.105.220.0/24, 210.105.222.0/24, 210.105.223.0/24 </a:t>
            </a:r>
            <a:r>
              <a:rPr lang="ko-KR" altLang="en-US" sz="1200" dirty="0" smtClean="0"/>
              <a:t>대역에 대해서 </a:t>
            </a:r>
            <a:r>
              <a:rPr lang="en-US" altLang="ko-KR" sz="1200" dirty="0" smtClean="0"/>
              <a:t>Suppress </a:t>
            </a:r>
            <a:r>
              <a:rPr lang="ko-KR" altLang="en-US" sz="1200" dirty="0" smtClean="0"/>
              <a:t>적용을 한 후 </a:t>
            </a:r>
            <a:r>
              <a:rPr lang="en-US" altLang="ko-KR" sz="1200" dirty="0" smtClean="0"/>
              <a:t>210.105.222.0/24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R1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방향으로</a:t>
            </a:r>
            <a:r>
              <a:rPr lang="en-US" altLang="ko-KR" sz="1200" dirty="0" smtClean="0"/>
              <a:t>, 210.105.223.0/24 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R3</a:t>
            </a:r>
            <a:r>
              <a:rPr lang="ko-KR" altLang="en-US" sz="1200" dirty="0" smtClean="0"/>
              <a:t>방향으로 </a:t>
            </a:r>
            <a:r>
              <a:rPr lang="en-US" altLang="ko-KR" sz="1200" dirty="0" err="1" smtClean="0"/>
              <a:t>unsuppress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89817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377342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16016" y="16288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979136" y="2503070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210.105.104.2/32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3800073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40927" y="236457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660232" y="333723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39952" y="134076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2196504" y="1628800"/>
            <a:ext cx="2015456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1628800"/>
            <a:ext cx="2016224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8336" y="1340768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3391242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7329" y="542583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Lo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210.105.103.2/32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4780" y="223997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5264" y="31191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1330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07263" y="16288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4706" y="11244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42644" y="37161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55776" y="362386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255099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210.105.102.2/32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555776" y="3623866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1989" y="333812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08000" y="34100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00192" y="35142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458112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 210.105.103.1 :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R2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210.105.104.1 :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R3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R3</a:t>
            </a:r>
            <a:r>
              <a:rPr lang="en-US" altLang="ko-KR" dirty="0" smtClean="0"/>
              <a:t> 210.105.103.2 :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R2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210.105.102.1 :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004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67544" y="4097422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19872" y="23488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22219" y="3079417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210.105.104.2/32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44783" y="308465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364088" y="405731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843808" y="206084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900360" y="2348880"/>
            <a:ext cx="2015456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63888" y="2348880"/>
            <a:ext cx="2016224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3020" y="146852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8636" y="296005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29120" y="38392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38531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1119" y="23488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8512" y="21148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346500" y="44362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-191956" y="430383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-756592" y="3271073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210.105.102.2/32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397264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CBAC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06368" y="980728"/>
            <a:ext cx="73544" cy="3455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71800" y="980728"/>
            <a:ext cx="73544" cy="3455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39922" y="2142302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INSIDE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1626" y="2373135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OUTSIDE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1072" y="4858749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R2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icmp</a:t>
            </a:r>
            <a:r>
              <a:rPr lang="en-US" altLang="ko-KR" dirty="0" smtClean="0">
                <a:solidFill>
                  <a:srgbClr val="FF0000"/>
                </a:solidFill>
              </a:rPr>
              <a:t>, telnet</a:t>
            </a:r>
            <a:r>
              <a:rPr lang="ko-KR" altLang="en-US" dirty="0" smtClean="0">
                <a:solidFill>
                  <a:srgbClr val="FF0000"/>
                </a:solidFill>
              </a:rPr>
              <a:t>대해서 </a:t>
            </a:r>
            <a:r>
              <a:rPr lang="en-US" altLang="ko-KR" dirty="0" err="1" smtClean="0">
                <a:solidFill>
                  <a:srgbClr val="FF0000"/>
                </a:solidFill>
              </a:rPr>
              <a:t>CBAC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적용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R3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210.105.105.1-&gt;210.105.102.1 </a:t>
            </a:r>
            <a:r>
              <a:rPr lang="en-US" altLang="ko-KR" dirty="0" err="1" smtClean="0">
                <a:solidFill>
                  <a:srgbClr val="FF0000"/>
                </a:solidFill>
              </a:rPr>
              <a:t>icmp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210.105.105.1-&gt;210.105.102.2 telnet</a:t>
            </a:r>
            <a:r>
              <a:rPr lang="ko-KR" altLang="en-US" dirty="0" smtClean="0">
                <a:solidFill>
                  <a:srgbClr val="FF0000"/>
                </a:solidFill>
              </a:rPr>
              <a:t>에 대해서 </a:t>
            </a:r>
            <a:r>
              <a:rPr lang="en-US" altLang="ko-KR" dirty="0" err="1" smtClean="0">
                <a:solidFill>
                  <a:srgbClr val="FF0000"/>
                </a:solidFill>
              </a:rPr>
              <a:t>RACL</a:t>
            </a:r>
            <a:r>
              <a:rPr lang="ko-KR" altLang="en-US" dirty="0" smtClean="0">
                <a:solidFill>
                  <a:srgbClr val="FF0000"/>
                </a:solidFill>
              </a:rPr>
              <a:t>적용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4353" y="3217917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6012160" y="2348880"/>
            <a:ext cx="1270299" cy="1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092280" y="2020736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6979924" y="23062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111719" y="39737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3199" y="3079417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25096" y="23731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772627" y="137440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6354612" y="4289934"/>
            <a:ext cx="765219" cy="423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9831" y="4412963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84816" y="2749701"/>
            <a:ext cx="23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200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828600" y="766596"/>
            <a:ext cx="4752528" cy="3946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58328" y="812762"/>
            <a:ext cx="3230096" cy="3946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995936" y="2960052"/>
            <a:ext cx="827324" cy="75698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51392" y="3349969"/>
            <a:ext cx="23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41770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713924" y="162880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20601" y="2928489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771800" y="4365104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982964" y="274801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881811" y="28529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118281" y="59570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>
            <a:stCxn id="5" idx="0"/>
          </p:cNvCxnSpPr>
          <p:nvPr/>
        </p:nvCxnSpPr>
        <p:spPr>
          <a:xfrm flipV="1">
            <a:off x="1053417" y="1916832"/>
            <a:ext cx="1790391" cy="101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</p:cNvCxnSpPr>
          <p:nvPr/>
        </p:nvCxnSpPr>
        <p:spPr>
          <a:xfrm>
            <a:off x="1053417" y="3313513"/>
            <a:ext cx="1790391" cy="119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1880" y="1916832"/>
            <a:ext cx="1584176" cy="101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491880" y="3133042"/>
            <a:ext cx="1584176" cy="13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9" idx="1"/>
          </p:cNvCxnSpPr>
          <p:nvPr/>
        </p:nvCxnSpPr>
        <p:spPr>
          <a:xfrm flipV="1">
            <a:off x="3347864" y="788216"/>
            <a:ext cx="2770417" cy="84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948264" y="908720"/>
            <a:ext cx="1368152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436096" y="980728"/>
            <a:ext cx="100811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>
            <a:off x="5747443" y="3045448"/>
            <a:ext cx="228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7584" y="26514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7656" y="18808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388011" y="19053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46740" y="13403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331351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422067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473838" y="42206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1950" y="317501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81950" y="26400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43387" y="258797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52120" y="30365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519865" y="6497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3921" y="9807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869871" y="8422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911724" y="246788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632340" y="29945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763688" y="10754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</a:p>
          <a:p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91839" y="2329386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14432" y="177833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391032" y="1121636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339866" y="368258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1.24/30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7195" y="217857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546447" y="286152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1.20/30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175567" y="168281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85599" y="368258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1.28/30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5144" y="21033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1604" y="15453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50242" y="30306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210.105.106.1/32</a:t>
            </a:r>
          </a:p>
          <a:p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25705" y="16234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424241" y="29825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88" y="25129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21" y="3391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06674" y="4088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135968" y="32153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87564" y="46531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210.105.107.1/32</a:t>
            </a:r>
          </a:p>
          <a:p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620601" y="980728"/>
            <a:ext cx="3264998" cy="4318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rot="19068227">
            <a:off x="6609428" y="-155014"/>
            <a:ext cx="1772844" cy="386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483768" y="1478854"/>
            <a:ext cx="1331018" cy="61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629004" y="4241434"/>
            <a:ext cx="1331018" cy="61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994723" y="475901"/>
            <a:ext cx="1331018" cy="61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3827195" y="1947646"/>
            <a:ext cx="1475703" cy="83017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243387" y="2778543"/>
            <a:ext cx="2668337" cy="215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06503" y="2234177"/>
            <a:ext cx="188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00B050"/>
                </a:solidFill>
              </a:rPr>
              <a:t>Tunnel0</a:t>
            </a:r>
            <a:r>
              <a:rPr lang="en-US" altLang="ko-KR" sz="1100" dirty="0" smtClean="0">
                <a:solidFill>
                  <a:srgbClr val="00B050"/>
                </a:solidFill>
              </a:rPr>
              <a:t>(192.168.3.0/.0)</a:t>
            </a: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Static route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76" name="직선 연결선 75"/>
          <p:cNvCxnSpPr>
            <a:stCxn id="5" idx="1"/>
          </p:cNvCxnSpPr>
          <p:nvPr/>
        </p:nvCxnSpPr>
        <p:spPr>
          <a:xfrm flipH="1">
            <a:off x="245144" y="3121001"/>
            <a:ext cx="375457" cy="1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570078" y="315561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</a:p>
          <a:p>
            <a:endParaRPr lang="ko-KR" altLang="en-US" sz="12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767684" y="926715"/>
            <a:ext cx="1668412" cy="4719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63578" y="719118"/>
            <a:ext cx="1883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EBGP-Multihop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3925461" y="1095601"/>
            <a:ext cx="2326038" cy="3197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73851" y="1972567"/>
            <a:ext cx="1883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EBGP-Multihop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7964" y="4220674"/>
            <a:ext cx="48245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192.168.2.1 -&gt; 210.105.106.1 </a:t>
            </a:r>
            <a:r>
              <a:rPr lang="en-US" altLang="ko-KR" sz="1100" dirty="0" err="1" smtClean="0"/>
              <a:t>telnet,icmp</a:t>
            </a:r>
            <a:r>
              <a:rPr lang="en-US" altLang="ko-KR" sz="1100" dirty="0" smtClean="0"/>
              <a:t> NAT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R6</a:t>
            </a:r>
            <a:r>
              <a:rPr lang="ko-KR" altLang="en-US" sz="1100" dirty="0" smtClean="0"/>
              <a:t>에서 위 내용에 대해서 </a:t>
            </a:r>
            <a:r>
              <a:rPr lang="en-US" altLang="ko-KR" sz="1100" dirty="0" err="1" smtClean="0"/>
              <a:t>RACL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&lt;-&gt;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, </a:t>
            </a:r>
            <a:r>
              <a:rPr lang="en-US" altLang="ko-KR" sz="1100" dirty="0" err="1" smtClean="0"/>
              <a:t>R6</a:t>
            </a:r>
            <a:r>
              <a:rPr lang="en-US" altLang="ko-KR" sz="1100" dirty="0" smtClean="0"/>
              <a:t> &lt;-&gt; 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EBGP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Multihop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neighbor </a:t>
            </a:r>
            <a:r>
              <a:rPr lang="ko-KR" altLang="en-US" sz="1100" dirty="0" smtClean="0"/>
              <a:t>관계 수립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err="1" smtClean="0"/>
              <a:t>통신경로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 -&gt; Tunnel  </a:t>
            </a:r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 down </a:t>
            </a:r>
            <a:r>
              <a:rPr lang="ko-KR" altLang="en-US" sz="1100" dirty="0" smtClean="0"/>
              <a:t>시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 -&gt;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R5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R2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/0.1 down 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R1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R6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-&gt; </a:t>
            </a:r>
            <a:r>
              <a:rPr lang="en-US" altLang="ko-KR" sz="1100" dirty="0" err="1" smtClean="0"/>
              <a:t>R5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446996" y="2188346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516224" y="3842792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1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87991" y="318705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cxnSp>
        <p:nvCxnSpPr>
          <p:cNvPr id="89" name="직선 연결선 88"/>
          <p:cNvCxnSpPr>
            <a:endCxn id="32" idx="3"/>
          </p:cNvCxnSpPr>
          <p:nvPr/>
        </p:nvCxnSpPr>
        <p:spPr>
          <a:xfrm>
            <a:off x="3149277" y="2013824"/>
            <a:ext cx="126579" cy="234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21238" y="209567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123820" y="40821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837740" y="307682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1.32/30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796638" y="2802030"/>
            <a:ext cx="109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OSPF100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061489" y="1340354"/>
            <a:ext cx="109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0122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04248" y="327198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42900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155679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5" idx="0"/>
          </p:cNvCxnSpPr>
          <p:nvPr/>
        </p:nvCxnSpPr>
        <p:spPr>
          <a:xfrm flipV="1">
            <a:off x="2196504" y="1844824"/>
            <a:ext cx="201545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844824"/>
            <a:ext cx="2232248" cy="14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1649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558402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r>
              <a:rPr lang="en-US" altLang="ko-KR" sz="1200" dirty="0" smtClean="0"/>
              <a:t>Lo 1</a:t>
            </a:r>
            <a:endParaRPr lang="en-US" altLang="ko-KR" sz="1200" dirty="0"/>
          </a:p>
          <a:p>
            <a:r>
              <a:rPr lang="en-US" altLang="ko-KR" sz="1200" dirty="0" smtClean="0"/>
              <a:t>210.105.102.2/32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2143" y="34903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33844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16108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3008" y="30148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8448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8476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9675" y="249841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63828" y="91046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241990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33008" y="360898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588" y="4149080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Access-list</a:t>
            </a:r>
            <a:r>
              <a:rPr lang="ko-KR" altLang="en-US" sz="1200" dirty="0" smtClean="0"/>
              <a:t>에서 적용된 </a:t>
            </a:r>
            <a:r>
              <a:rPr lang="ko-KR" altLang="en-US" sz="1200" dirty="0" err="1" smtClean="0"/>
              <a:t>트래픽에</a:t>
            </a:r>
            <a:r>
              <a:rPr lang="ko-KR" altLang="en-US" sz="1200" dirty="0" smtClean="0"/>
              <a:t> 대해서 암호화 처리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Icmp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트래픽에</a:t>
            </a:r>
            <a:r>
              <a:rPr lang="ko-KR" altLang="en-US" sz="1200" dirty="0" smtClean="0"/>
              <a:t> 대해서 암호화 처리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210.105.102.1 &lt;-&gt; 210.105.103.1 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ping</a:t>
            </a:r>
            <a:r>
              <a:rPr lang="ko-KR" altLang="en-US" sz="1200" dirty="0" smtClean="0"/>
              <a:t>을 치면 실제 출발지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210.105.102.1 </a:t>
            </a:r>
            <a:r>
              <a:rPr lang="ko-KR" altLang="en-US" sz="1200" dirty="0" smtClean="0"/>
              <a:t>목적지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210.105.103.1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암호화 적용된 후에는 출발지 </a:t>
            </a:r>
            <a:r>
              <a:rPr lang="en-US" altLang="ko-KR" sz="1200" dirty="0" smtClean="0"/>
              <a:t>IP 192.168.1.1 </a:t>
            </a:r>
            <a:r>
              <a:rPr lang="ko-KR" altLang="en-US" sz="1200" dirty="0" smtClean="0"/>
              <a:t>목적지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192.168.1.2</a:t>
            </a:r>
            <a:r>
              <a:rPr lang="ko-KR" altLang="en-US" sz="1200" dirty="0" smtClean="0"/>
              <a:t>로 보임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200" dirty="0" smtClean="0">
                <a:solidFill>
                  <a:srgbClr val="FF0000"/>
                </a:solidFill>
              </a:rPr>
              <a:t>: 210.105.102.2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</a:t>
            </a:r>
            <a:r>
              <a:rPr lang="en-US" altLang="ko-KR" sz="1200" dirty="0" smtClean="0">
                <a:solidFill>
                  <a:srgbClr val="FF0000"/>
                </a:solidFill>
              </a:rPr>
              <a:t> 210.105.104.1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en-US" altLang="ko-KR" sz="1200" dirty="0" smtClean="0">
                <a:solidFill>
                  <a:srgbClr val="FF0000"/>
                </a:solidFill>
              </a:rPr>
              <a:t>telnet </a:t>
            </a:r>
            <a:r>
              <a:rPr lang="ko-KR" altLang="en-US" sz="1200" dirty="0" smtClean="0">
                <a:solidFill>
                  <a:srgbClr val="FF0000"/>
                </a:solidFill>
              </a:rPr>
              <a:t>접속 시 </a:t>
            </a:r>
            <a:r>
              <a:rPr lang="en-US" altLang="ko-KR" sz="1200" dirty="0" smtClean="0">
                <a:solidFill>
                  <a:srgbClr val="FF0000"/>
                </a:solidFill>
              </a:rPr>
              <a:t>ESP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암호화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196504" y="1887803"/>
            <a:ext cx="1727424" cy="12771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076056" y="1749303"/>
            <a:ext cx="1944216" cy="126556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83768" y="1986169"/>
            <a:ext cx="2016992" cy="1398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00760" y="1986169"/>
            <a:ext cx="2303488" cy="1285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07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04248" y="327198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42900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155679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5" idx="0"/>
          </p:cNvCxnSpPr>
          <p:nvPr/>
        </p:nvCxnSpPr>
        <p:spPr>
          <a:xfrm flipV="1">
            <a:off x="2196504" y="1844824"/>
            <a:ext cx="201545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844824"/>
            <a:ext cx="2232248" cy="14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1649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68530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2143" y="34903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33844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16108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3008" y="30148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8448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8476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9675" y="249841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8822" y="260648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210.105.104.1/26</a:t>
            </a:r>
          </a:p>
          <a:p>
            <a:r>
              <a:rPr lang="en-US" altLang="ko-KR" sz="1200" dirty="0" smtClean="0"/>
              <a:t>Lo 1</a:t>
            </a:r>
          </a:p>
          <a:p>
            <a:r>
              <a:rPr lang="en-US" altLang="ko-KR" sz="1200" dirty="0" smtClean="0"/>
              <a:t>210.105.104.65/27</a:t>
            </a:r>
          </a:p>
          <a:p>
            <a:r>
              <a:rPr lang="en-US" altLang="ko-KR" sz="1200" dirty="0" smtClean="0"/>
              <a:t>Lo 2</a:t>
            </a:r>
          </a:p>
          <a:p>
            <a:r>
              <a:rPr lang="en-US" altLang="ko-KR" sz="1200" dirty="0" smtClean="0"/>
              <a:t>210.105.104.97/28</a:t>
            </a:r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241990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63588" y="414908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Loopback </a:t>
            </a:r>
            <a:r>
              <a:rPr lang="ko-KR" altLang="en-US" sz="1200" dirty="0" smtClean="0">
                <a:solidFill>
                  <a:srgbClr val="FF0000"/>
                </a:solidFill>
              </a:rPr>
              <a:t>네트워크 대역을 자동으로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>/32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서브네팅을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 기능을 해제하려면 </a:t>
            </a:r>
            <a:r>
              <a:rPr lang="en-US" altLang="ko-KR" sz="1200" dirty="0" smtClean="0">
                <a:solidFill>
                  <a:srgbClr val="FF0000"/>
                </a:solidFill>
              </a:rPr>
              <a:t>Loopback </a:t>
            </a:r>
            <a:r>
              <a:rPr lang="ko-KR" altLang="en-US" sz="1200" dirty="0" smtClean="0">
                <a:solidFill>
                  <a:srgbClr val="FF0000"/>
                </a:solidFill>
              </a:rPr>
              <a:t>인터페이스에 들어가서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network type</a:t>
            </a:r>
            <a:r>
              <a:rPr lang="ko-KR" altLang="en-US" sz="1200" dirty="0" smtClean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Point-to-Point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바꾸면 기능이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해제가 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위 구성에서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Prefix-list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적용하여 </a:t>
            </a:r>
            <a:r>
              <a:rPr lang="en-US" altLang="ko-KR" sz="1200" dirty="0" smtClean="0">
                <a:solidFill>
                  <a:srgbClr val="FF0000"/>
                </a:solidFill>
              </a:rPr>
              <a:t>/27, /28</a:t>
            </a:r>
            <a:r>
              <a:rPr lang="ko-KR" altLang="en-US" sz="1200" dirty="0" smtClean="0">
                <a:solidFill>
                  <a:srgbClr val="FF0000"/>
                </a:solidFill>
              </a:rPr>
              <a:t>인 네트워크 대역만 수신을 받도록 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% </a:t>
            </a:r>
            <a:r>
              <a:rPr lang="en-US" altLang="ko-KR" sz="1200" dirty="0">
                <a:solidFill>
                  <a:srgbClr val="FF0000"/>
                </a:solidFill>
              </a:rPr>
              <a:t>Invalid prefix range for 210.105.104.0/23, make sure: </a:t>
            </a:r>
            <a:r>
              <a:rPr lang="en-US" altLang="ko-KR" sz="1200" dirty="0" err="1">
                <a:solidFill>
                  <a:srgbClr val="FF0000"/>
                </a:solidFill>
              </a:rPr>
              <a:t>len</a:t>
            </a:r>
            <a:r>
              <a:rPr lang="en-US" altLang="ko-KR" sz="1200" dirty="0">
                <a:solidFill>
                  <a:srgbClr val="FF0000"/>
                </a:solidFill>
              </a:rPr>
              <a:t> &lt; </a:t>
            </a:r>
            <a:r>
              <a:rPr lang="en-US" altLang="ko-KR" sz="1200" dirty="0" err="1">
                <a:solidFill>
                  <a:srgbClr val="FF0000"/>
                </a:solidFill>
              </a:rPr>
              <a:t>ge</a:t>
            </a:r>
            <a:r>
              <a:rPr lang="en-US" altLang="ko-KR" sz="1200" dirty="0">
                <a:solidFill>
                  <a:srgbClr val="FF0000"/>
                </a:solidFill>
              </a:rPr>
              <a:t>-value &lt;= le-value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2135" y="2830451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210.105.105.1/26</a:t>
            </a:r>
          </a:p>
          <a:p>
            <a:r>
              <a:rPr lang="en-US" altLang="ko-KR" sz="1200" dirty="0" smtClean="0"/>
              <a:t>Lo 1</a:t>
            </a:r>
          </a:p>
          <a:p>
            <a:r>
              <a:rPr lang="en-US" altLang="ko-KR" sz="1200" dirty="0" smtClean="0"/>
              <a:t>210.105.105.65/27</a:t>
            </a:r>
          </a:p>
          <a:p>
            <a:r>
              <a:rPr lang="en-US" altLang="ko-KR" sz="1200" dirty="0" smtClean="0"/>
              <a:t>Lo 2</a:t>
            </a:r>
          </a:p>
          <a:p>
            <a:r>
              <a:rPr lang="en-US" altLang="ko-KR" sz="1200" dirty="0" smtClean="0"/>
              <a:t>210.105.105.97/28</a:t>
            </a:r>
          </a:p>
          <a:p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2558402"/>
            <a:ext cx="1568860" cy="36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2146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804248" y="327198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763688" y="3429000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155679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5" idx="0"/>
          </p:cNvCxnSpPr>
          <p:nvPr/>
        </p:nvCxnSpPr>
        <p:spPr>
          <a:xfrm flipV="1">
            <a:off x="2196504" y="1844824"/>
            <a:ext cx="201545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1844824"/>
            <a:ext cx="2232248" cy="14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1649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68530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2143" y="34903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338445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16108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3008" y="30148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8448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8476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9675" y="249841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8822" y="260648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210.105.104.1/26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210.105.106.65/27</a:t>
            </a:r>
          </a:p>
          <a:p>
            <a:r>
              <a:rPr lang="en-US" altLang="ko-KR" sz="1200" dirty="0" smtClean="0"/>
              <a:t>Lo 2</a:t>
            </a:r>
          </a:p>
          <a:p>
            <a:r>
              <a:rPr lang="en-US" altLang="ko-KR" sz="1200" dirty="0" smtClean="0"/>
              <a:t>210.105.107.97/28</a:t>
            </a:r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241990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63588" y="4149080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OSPF</a:t>
            </a:r>
            <a:r>
              <a:rPr lang="ko-KR" altLang="en-US" sz="1200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Loopback </a:t>
            </a:r>
            <a:r>
              <a:rPr lang="ko-KR" altLang="en-US" sz="1200" dirty="0" smtClean="0">
                <a:solidFill>
                  <a:srgbClr val="FF0000"/>
                </a:solidFill>
              </a:rPr>
              <a:t>네트워크 대역을 자동으로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>/32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서브네팅을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 기능을 해제하려면 </a:t>
            </a:r>
            <a:r>
              <a:rPr lang="en-US" altLang="ko-KR" sz="1200" dirty="0" smtClean="0">
                <a:solidFill>
                  <a:srgbClr val="FF0000"/>
                </a:solidFill>
              </a:rPr>
              <a:t>Loopback </a:t>
            </a:r>
            <a:r>
              <a:rPr lang="ko-KR" altLang="en-US" sz="1200" dirty="0" smtClean="0">
                <a:solidFill>
                  <a:srgbClr val="FF0000"/>
                </a:solidFill>
              </a:rPr>
              <a:t>인터페이스에 들어가서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network type</a:t>
            </a:r>
            <a:r>
              <a:rPr lang="ko-KR" altLang="en-US" sz="1200" dirty="0" smtClean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Point-to-Point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바꾸면 기능이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해제가 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위 구성에서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Prefix-list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적용하여 </a:t>
            </a:r>
            <a:r>
              <a:rPr lang="en-US" altLang="ko-KR" sz="1200" dirty="0" smtClean="0">
                <a:solidFill>
                  <a:srgbClr val="FF0000"/>
                </a:solidFill>
              </a:rPr>
              <a:t>/26, /28</a:t>
            </a:r>
            <a:r>
              <a:rPr lang="ko-KR" altLang="en-US" sz="1200" dirty="0" smtClean="0">
                <a:solidFill>
                  <a:srgbClr val="FF0000"/>
                </a:solidFill>
              </a:rPr>
              <a:t>인 네트워크 대역만 수신을 거부하도록 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테이블에는 </a:t>
            </a:r>
            <a:r>
              <a:rPr lang="en-US" altLang="ko-KR" sz="1200" dirty="0" smtClean="0">
                <a:solidFill>
                  <a:srgbClr val="FF0000"/>
                </a:solidFill>
              </a:rPr>
              <a:t>/27</a:t>
            </a:r>
            <a:r>
              <a:rPr lang="ko-KR" altLang="en-US" sz="1200" dirty="0" smtClean="0">
                <a:solidFill>
                  <a:srgbClr val="FF0000"/>
                </a:solidFill>
              </a:rPr>
              <a:t>만 수신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 &lt;-&gt; 210.105.106.65, 210.105.109.65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통신 시 </a:t>
            </a:r>
            <a:r>
              <a:rPr lang="en-US" altLang="ko-KR" sz="1200" dirty="0" smtClean="0">
                <a:solidFill>
                  <a:srgbClr val="FF0000"/>
                </a:solidFill>
              </a:rPr>
              <a:t>ESP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암호화 되도록 </a:t>
            </a:r>
            <a:r>
              <a:rPr lang="en-US" altLang="ko-KR" sz="1200" dirty="0" smtClean="0">
                <a:solidFill>
                  <a:srgbClr val="FF0000"/>
                </a:solidFill>
              </a:rPr>
              <a:t>IPSEC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VPN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설</a:t>
            </a:r>
            <a:r>
              <a:rPr lang="ko-KR" altLang="en-US" sz="1200" dirty="0">
                <a:solidFill>
                  <a:srgbClr val="FF0000"/>
                </a:solidFill>
              </a:rPr>
              <a:t>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% </a:t>
            </a:r>
            <a:r>
              <a:rPr lang="en-US" altLang="ko-KR" sz="1200" dirty="0">
                <a:solidFill>
                  <a:srgbClr val="FF0000"/>
                </a:solidFill>
              </a:rPr>
              <a:t>Invalid prefix range for 210.105.104.0/23, make sure: </a:t>
            </a:r>
            <a:r>
              <a:rPr lang="en-US" altLang="ko-KR" sz="1200" dirty="0" err="1">
                <a:solidFill>
                  <a:srgbClr val="FF0000"/>
                </a:solidFill>
              </a:rPr>
              <a:t>len</a:t>
            </a:r>
            <a:r>
              <a:rPr lang="en-US" altLang="ko-KR" sz="1200" dirty="0">
                <a:solidFill>
                  <a:srgbClr val="FF0000"/>
                </a:solidFill>
              </a:rPr>
              <a:t> &lt; </a:t>
            </a:r>
            <a:r>
              <a:rPr lang="en-US" altLang="ko-KR" sz="1200" dirty="0" err="1">
                <a:solidFill>
                  <a:srgbClr val="FF0000"/>
                </a:solidFill>
              </a:rPr>
              <a:t>ge</a:t>
            </a:r>
            <a:r>
              <a:rPr lang="en-US" altLang="ko-KR" sz="1200" dirty="0">
                <a:solidFill>
                  <a:srgbClr val="FF0000"/>
                </a:solidFill>
              </a:rPr>
              <a:t>-value &lt;= le-value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2135" y="2830451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210.105.108.1/26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Lo 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210.105.109.65/27</a:t>
            </a:r>
          </a:p>
          <a:p>
            <a:r>
              <a:rPr lang="en-US" altLang="ko-KR" sz="1200" dirty="0" smtClean="0"/>
              <a:t>Lo 2</a:t>
            </a:r>
          </a:p>
          <a:p>
            <a:r>
              <a:rPr lang="en-US" altLang="ko-KR" sz="1200" dirty="0" smtClean="0"/>
              <a:t>210.105.110.97/28</a:t>
            </a:r>
          </a:p>
          <a:p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2558402"/>
            <a:ext cx="1568860" cy="36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en-US" altLang="ko-KR" dirty="0" smtClean="0"/>
              <a:t> 100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76672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Access-list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 10 </a:t>
            </a:r>
            <a:r>
              <a:rPr lang="ko-KR" altLang="en-US" sz="1000" dirty="0" smtClean="0"/>
              <a:t>단위</a:t>
            </a:r>
            <a:endParaRPr lang="en-US" altLang="ko-KR" sz="1000" dirty="0" smtClean="0"/>
          </a:p>
          <a:p>
            <a:r>
              <a:rPr lang="en-US" altLang="ko-KR" sz="1000" dirty="0" smtClean="0"/>
              <a:t>Route-map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 10 </a:t>
            </a:r>
            <a:r>
              <a:rPr lang="ko-KR" altLang="en-US" sz="1000" dirty="0" smtClean="0"/>
              <a:t>단위</a:t>
            </a:r>
            <a:endParaRPr lang="en-US" altLang="ko-KR" sz="1000" dirty="0" smtClean="0"/>
          </a:p>
          <a:p>
            <a:r>
              <a:rPr lang="en-US" altLang="ko-KR" sz="1000" dirty="0" smtClean="0"/>
              <a:t>Prefix-list </a:t>
            </a:r>
            <a:r>
              <a:rPr lang="en-US" altLang="ko-KR" sz="1000" dirty="0" err="1" smtClean="0"/>
              <a:t>Seq</a:t>
            </a:r>
            <a:r>
              <a:rPr lang="en-US" altLang="ko-KR" sz="1000" dirty="0" smtClean="0"/>
              <a:t> 5</a:t>
            </a:r>
            <a:r>
              <a:rPr lang="ko-KR" altLang="en-US" sz="1000" dirty="0" smtClean="0"/>
              <a:t>단위</a:t>
            </a:r>
            <a:endParaRPr lang="ko-KR" altLang="en-US" sz="1000" dirty="0"/>
          </a:p>
        </p:txBody>
      </p:sp>
      <p:cxnSp>
        <p:nvCxnSpPr>
          <p:cNvPr id="9" name="직선 화살표 연결선 8"/>
          <p:cNvCxnSpPr>
            <a:endCxn id="17" idx="1"/>
          </p:cNvCxnSpPr>
          <p:nvPr/>
        </p:nvCxnSpPr>
        <p:spPr>
          <a:xfrm flipV="1">
            <a:off x="2123728" y="1983324"/>
            <a:ext cx="1728192" cy="132013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390255" y="2060848"/>
            <a:ext cx="2110505" cy="1323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00760" y="2060848"/>
            <a:ext cx="2303488" cy="1231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570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142498" y="3429000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504" y="288058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5494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356364" y="31520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54920" y="254680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630296" y="34954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868144" y="156907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995936" y="34954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483627" y="168963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직선 연결선 13"/>
          <p:cNvCxnSpPr>
            <a:stCxn id="4" idx="0"/>
          </p:cNvCxnSpPr>
          <p:nvPr/>
        </p:nvCxnSpPr>
        <p:spPr>
          <a:xfrm flipV="1">
            <a:off x="1575314" y="1954102"/>
            <a:ext cx="1124478" cy="147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131840" y="2074656"/>
            <a:ext cx="1008112" cy="14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716016" y="1882144"/>
            <a:ext cx="1296144" cy="16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50670" y="1846115"/>
            <a:ext cx="1368152" cy="16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3886" y="18433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18821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8956" y="33044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058045" y="195410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414766" y="32804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665" y="19957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428752" y="32688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60192" y="36988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08104" y="15663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3456" y="38512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029" y="16230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15225" y="243077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70623" y="255305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349259" y="255664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660072" y="379381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210.105.106.1/32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1525" y="11039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210.105.105.1/32</a:t>
            </a:r>
          </a:p>
          <a:p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131519" y="382196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385965" y="113117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512" y="1115259"/>
            <a:ext cx="2664296" cy="332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30656" y="1115258"/>
            <a:ext cx="1498096" cy="3324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14064" y="1103986"/>
            <a:ext cx="1714120" cy="3336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300960" y="1103986"/>
            <a:ext cx="2591520" cy="3336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35596" y="2476941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Area 1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475721" y="184611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Area 0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795060" y="2092601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Area 2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234746" y="201280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EIGRP</a:t>
            </a:r>
            <a:r>
              <a:rPr lang="en-US" altLang="ko-KR" sz="900" dirty="0" smtClean="0"/>
              <a:t> 100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68748" y="764704"/>
            <a:ext cx="6193456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413582" y="4565318"/>
            <a:ext cx="2017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100" dirty="0" smtClean="0">
                <a:solidFill>
                  <a:srgbClr val="FF0000"/>
                </a:solidFill>
              </a:rPr>
              <a:t> 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363886" y="548680"/>
            <a:ext cx="504056" cy="116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7942" y="332656"/>
            <a:ext cx="1719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ASBR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9552" y="116632"/>
            <a:ext cx="32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5085184"/>
            <a:ext cx="83153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Area 1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Stub </a:t>
            </a:r>
            <a:r>
              <a:rPr lang="ko-KR" altLang="en-US" sz="1100" dirty="0" smtClean="0"/>
              <a:t>영역으로 지정하면 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테이블에는 </a:t>
            </a:r>
            <a:r>
              <a:rPr lang="en-US" altLang="ko-KR" sz="1100" dirty="0" smtClean="0"/>
              <a:t>Stub </a:t>
            </a:r>
            <a:r>
              <a:rPr lang="ko-KR" altLang="en-US" sz="1100" dirty="0" smtClean="0"/>
              <a:t>제한이 적용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은 </a:t>
            </a:r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정보를 </a:t>
            </a:r>
            <a:r>
              <a:rPr lang="en-US" altLang="ko-KR" sz="1100" dirty="0" smtClean="0"/>
              <a:t>Area 1</a:t>
            </a:r>
            <a:r>
              <a:rPr lang="ko-KR" altLang="en-US" sz="1100" dirty="0" smtClean="0"/>
              <a:t>을 통해서 받으니까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Stub </a:t>
            </a:r>
            <a:r>
              <a:rPr lang="ko-KR" altLang="en-US" sz="1100" dirty="0" smtClean="0"/>
              <a:t>제한 적용을 안 받음</a:t>
            </a:r>
            <a:r>
              <a:rPr lang="en-US" altLang="ko-KR" sz="1100" dirty="0" smtClean="0"/>
              <a:t>(O </a:t>
            </a:r>
            <a:r>
              <a:rPr lang="en-US" altLang="ko-KR" sz="1100" dirty="0" err="1" smtClean="0"/>
              <a:t>E2</a:t>
            </a:r>
            <a:r>
              <a:rPr lang="en-US" altLang="ko-KR" sz="1100" dirty="0" smtClean="0"/>
              <a:t> or O </a:t>
            </a:r>
            <a:r>
              <a:rPr lang="en-US" altLang="ko-KR" sz="1100" dirty="0" err="1" smtClean="0"/>
              <a:t>E1</a:t>
            </a:r>
            <a:r>
              <a:rPr lang="en-US" altLang="ko-KR" sz="1100" dirty="0" smtClean="0"/>
              <a:t>, O IA </a:t>
            </a:r>
            <a:r>
              <a:rPr lang="ko-KR" altLang="en-US" sz="1100" dirty="0" smtClean="0"/>
              <a:t>정보를 </a:t>
            </a:r>
            <a:r>
              <a:rPr lang="en-US" altLang="ko-KR" sz="1100" dirty="0" smtClean="0"/>
              <a:t>Area 0</a:t>
            </a:r>
            <a:r>
              <a:rPr lang="ko-KR" altLang="en-US" sz="1100" dirty="0" smtClean="0"/>
              <a:t>을 통해서 받으니까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no-summary </a:t>
            </a:r>
            <a:r>
              <a:rPr lang="ko-KR" altLang="en-US" sz="1100" dirty="0" smtClean="0"/>
              <a:t>옵션을 추가로 설정하면 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테이블에는 </a:t>
            </a:r>
            <a:r>
              <a:rPr lang="en-US" altLang="ko-KR" sz="1100" dirty="0" smtClean="0"/>
              <a:t>O </a:t>
            </a:r>
            <a:r>
              <a:rPr lang="ko-KR" altLang="en-US" sz="1100" dirty="0" smtClean="0"/>
              <a:t>형태의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정보만 발생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210.105.102.1, 210.105.103.1, 210.105.106.1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IP</a:t>
            </a:r>
            <a:r>
              <a:rPr lang="ko-KR" altLang="en-US" sz="1100" dirty="0" err="1" smtClean="0"/>
              <a:t>들끼리의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icmp</a:t>
            </a:r>
            <a:r>
              <a:rPr lang="ko-KR" altLang="en-US" sz="1100" dirty="0" smtClean="0"/>
              <a:t>는 암호화 되도록 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36527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573010" y="2581647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8016" y="206740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104" y="27020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78335" y="1894727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34586" y="23170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71099" y="402180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0384" y="105273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946728" y="245557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2019141" y="1383748"/>
            <a:ext cx="1976795" cy="119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19141" y="2966671"/>
            <a:ext cx="1976795" cy="1182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3"/>
          </p:cNvCxnSpPr>
          <p:nvPr/>
        </p:nvCxnSpPr>
        <p:spPr>
          <a:xfrm>
            <a:off x="4716016" y="1245248"/>
            <a:ext cx="2376264" cy="12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3"/>
          </p:cNvCxnSpPr>
          <p:nvPr/>
        </p:nvCxnSpPr>
        <p:spPr>
          <a:xfrm flipV="1">
            <a:off x="4736731" y="2774159"/>
            <a:ext cx="249956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471332" y="1676560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491880" y="12992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15380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223579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385872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63688" y="29666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39972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105167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4248" y="277415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277700" y="17845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3353558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0765" y="335573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1502" y="207939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810583" y="1283640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435220" y="28036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71332" y="19823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995936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844293" y="7746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7944" y="35093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210.105.106.1/32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2821" y="196920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210.105.105.1/32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8154" y="11594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9738" y="470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7505" y="470960"/>
            <a:ext cx="6229460" cy="425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727857" y="2463264"/>
            <a:ext cx="2017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OSPF</a:t>
            </a:r>
            <a:r>
              <a:rPr lang="en-US" altLang="ko-KR" sz="1100" dirty="0" smtClean="0">
                <a:solidFill>
                  <a:srgbClr val="FF0000"/>
                </a:solidFill>
              </a:rPr>
              <a:t> 100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</p:cNvCxnSpPr>
          <p:nvPr/>
        </p:nvCxnSpPr>
        <p:spPr>
          <a:xfrm flipV="1">
            <a:off x="6565665" y="3105170"/>
            <a:ext cx="609382" cy="3868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2" idx="3"/>
          </p:cNvCxnSpPr>
          <p:nvPr/>
        </p:nvCxnSpPr>
        <p:spPr>
          <a:xfrm>
            <a:off x="6479444" y="1815059"/>
            <a:ext cx="695603" cy="40283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6084168" y="794125"/>
            <a:ext cx="743077" cy="88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70356" y="548680"/>
            <a:ext cx="216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E1</a:t>
            </a:r>
            <a:r>
              <a:rPr lang="ko-KR" altLang="en-US" dirty="0" smtClean="0"/>
              <a:t>형태로 재분배</a:t>
            </a:r>
            <a:endParaRPr lang="en-US" altLang="ko-KR" dirty="0" smtClean="0"/>
          </a:p>
          <a:p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128</a:t>
            </a:r>
            <a:endParaRPr lang="ko-KR" altLang="en-US" dirty="0"/>
          </a:p>
        </p:txBody>
      </p:sp>
      <p:cxnSp>
        <p:nvCxnSpPr>
          <p:cNvPr id="53" name="직선 화살표 연결선 52"/>
          <p:cNvCxnSpPr>
            <a:endCxn id="37" idx="0"/>
          </p:cNvCxnSpPr>
          <p:nvPr/>
        </p:nvCxnSpPr>
        <p:spPr>
          <a:xfrm flipH="1" flipV="1">
            <a:off x="4499992" y="4365104"/>
            <a:ext cx="148652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86513" y="4797152"/>
            <a:ext cx="270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E2</a:t>
            </a:r>
            <a:r>
              <a:rPr lang="ko-KR" altLang="en-US" dirty="0" smtClean="0"/>
              <a:t>형태로 재분배</a:t>
            </a:r>
            <a:endParaRPr lang="en-US" altLang="ko-KR" dirty="0" smtClean="0"/>
          </a:p>
          <a:p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64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4797152"/>
            <a:ext cx="5652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R4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Track </a:t>
            </a:r>
            <a:r>
              <a:rPr lang="ko-KR" altLang="en-US" sz="1100" dirty="0" smtClean="0"/>
              <a:t>적용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 down</a:t>
            </a:r>
            <a:r>
              <a:rPr lang="ko-KR" altLang="en-US" sz="1100" dirty="0" smtClean="0"/>
              <a:t>시 경로 사용 중지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R4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access-list</a:t>
            </a:r>
            <a:r>
              <a:rPr lang="ko-KR" altLang="en-US" sz="1100" dirty="0" smtClean="0"/>
              <a:t>로 </a:t>
            </a:r>
            <a:r>
              <a:rPr lang="ko-KR" altLang="en-US" sz="1100" dirty="0" err="1" smtClean="0"/>
              <a:t>필터링</a:t>
            </a:r>
            <a:r>
              <a:rPr lang="ko-KR" altLang="en-US" sz="1100" dirty="0" smtClean="0"/>
              <a:t> 적용</a:t>
            </a:r>
            <a:r>
              <a:rPr lang="en-US" altLang="ko-KR" sz="1100" dirty="0" smtClean="0"/>
              <a:t>(210.105.102.1 -&gt; 210.105.105.1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, telnet</a:t>
            </a:r>
            <a:r>
              <a:rPr lang="ko-KR" altLang="en-US" sz="1100" dirty="0" smtClean="0"/>
              <a:t>만 허용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R3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R4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RACL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r>
              <a:rPr lang="en-US" altLang="ko-KR" sz="1100" dirty="0" smtClean="0"/>
              <a:t>(210.105.102.1 -&gt; 210.105.105.1 </a:t>
            </a:r>
            <a:r>
              <a:rPr lang="en-US" altLang="ko-KR" sz="1100" dirty="0" err="1" smtClean="0"/>
              <a:t>icmp</a:t>
            </a:r>
            <a:r>
              <a:rPr lang="en-US" altLang="ko-KR" sz="1100" dirty="0" smtClean="0"/>
              <a:t> ,telnet)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098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87286" y="1000072"/>
            <a:ext cx="6494404" cy="4630472"/>
            <a:chOff x="107504" y="1030776"/>
            <a:chExt cx="6494404" cy="4630472"/>
          </a:xfrm>
        </p:grpSpPr>
        <p:grpSp>
          <p:nvGrpSpPr>
            <p:cNvPr id="2" name="그룹 1"/>
            <p:cNvGrpSpPr/>
            <p:nvPr/>
          </p:nvGrpSpPr>
          <p:grpSpPr>
            <a:xfrm>
              <a:off x="247543" y="1209032"/>
              <a:ext cx="6292729" cy="2835532"/>
              <a:chOff x="1293822" y="1125656"/>
              <a:chExt cx="6292729" cy="2835532"/>
            </a:xfrm>
          </p:grpSpPr>
          <p:pic>
            <p:nvPicPr>
              <p:cNvPr id="4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3851920" y="1556792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1763688" y="3429000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50;p14" descr="\\192.168.0.221\실습\잠시쓰겟습니다\아이콘\router.png"/>
              <p:cNvPicPr/>
              <p:nvPr/>
            </p:nvPicPr>
            <p:blipFill rotWithShape="1">
              <a:blip r:embed="rId2">
                <a:alphaModFix/>
                <a:lum/>
              </a:blip>
              <a:srcRect l="35530" t="32050" r="35090" b="41470"/>
              <a:stretch>
                <a:fillRect/>
              </a:stretch>
            </p:blipFill>
            <p:spPr>
              <a:xfrm>
                <a:off x="6012160" y="3393057"/>
                <a:ext cx="1049594" cy="532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V="1">
                <a:off x="2288485" y="2060848"/>
                <a:ext cx="1635443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4788024" y="2060848"/>
                <a:ext cx="1440160" cy="1368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835696" y="3068960"/>
                <a:ext cx="977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32749" y="1904314"/>
                <a:ext cx="105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/0.2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1501" y="1919010"/>
                <a:ext cx="91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S1</a:t>
                </a:r>
                <a:r>
                  <a:rPr lang="en-US" altLang="ko-KR" dirty="0" smtClean="0"/>
                  <a:t>/0.1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9732" y="2492896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192.168.1.0/30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9047" y="2428364"/>
                <a:ext cx="1692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192.168.1.4/30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93822" y="348170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R1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61754" y="3416598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R3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38586" y="1125656"/>
                <a:ext cx="52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R2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107504" y="1030776"/>
              <a:ext cx="6494404" cy="46304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99731" y="319575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OSPF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5" idx="3"/>
            <a:endCxn id="6" idx="1"/>
          </p:cNvCxnSpPr>
          <p:nvPr/>
        </p:nvCxnSpPr>
        <p:spPr>
          <a:xfrm flipV="1">
            <a:off x="2746785" y="3711823"/>
            <a:ext cx="3198878" cy="3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0912" y="3076397"/>
            <a:ext cx="91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95189" y="3722352"/>
            <a:ext cx="10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6785" y="3793251"/>
            <a:ext cx="10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2661" y="3768518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area 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3880469"/>
            <a:ext cx="239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area 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43148" y="39531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 0210.105.104.1/32</a:t>
            </a:r>
          </a:p>
          <a:p>
            <a:r>
              <a:rPr lang="en-US" altLang="ko-KR" dirty="0" err="1" smtClean="0"/>
              <a:t>L1</a:t>
            </a:r>
            <a:r>
              <a:rPr lang="en-US" altLang="ko-KR" dirty="0" smtClean="0"/>
              <a:t> 0210.105.104.2/32</a:t>
            </a:r>
            <a:endParaRPr lang="en-US" altLang="ko-KR" dirty="0"/>
          </a:p>
          <a:p>
            <a:r>
              <a:rPr lang="en-US" altLang="ko-KR" dirty="0" smtClean="0"/>
              <a:t>Area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316" y="268836"/>
            <a:ext cx="798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IPSEC </a:t>
            </a:r>
            <a:r>
              <a:rPr lang="en-US" altLang="ko-KR" dirty="0" err="1" smtClean="0"/>
              <a:t>VPN</a:t>
            </a:r>
            <a:endParaRPr lang="en-US" altLang="ko-KR" dirty="0" smtClean="0"/>
          </a:p>
          <a:p>
            <a:r>
              <a:rPr lang="en-US" altLang="ko-KR" dirty="0" smtClean="0"/>
              <a:t>IKE Phase 1 =&gt;</a:t>
            </a:r>
            <a:r>
              <a:rPr lang="en-US" altLang="ko-KR" dirty="0" err="1" smtClean="0"/>
              <a:t>ISAKMP</a:t>
            </a:r>
            <a:r>
              <a:rPr lang="en-US" altLang="ko-KR" dirty="0" smtClean="0"/>
              <a:t> =&gt;DES, </a:t>
            </a:r>
            <a:r>
              <a:rPr lang="en-US" altLang="ko-KR" dirty="0" err="1" smtClean="0"/>
              <a:t>3DES</a:t>
            </a:r>
            <a:r>
              <a:rPr lang="en-US" altLang="ko-KR" dirty="0" smtClean="0"/>
              <a:t>, AES(128,192,256,512), </a:t>
            </a:r>
            <a:r>
              <a:rPr lang="en-US" altLang="ko-KR" dirty="0" err="1" smtClean="0"/>
              <a:t>MD5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IKE Phase 2 =&gt;IPSEC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465313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&lt;-&gt; 210.105.103.1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 ,telnet</a:t>
            </a:r>
          </a:p>
          <a:p>
            <a:r>
              <a:rPr lang="en-US" altLang="ko-KR" dirty="0"/>
              <a:t>210.105.102.1 &lt;-&gt; </a:t>
            </a:r>
            <a:r>
              <a:rPr lang="en-US" altLang="ko-KR" dirty="0" smtClean="0"/>
              <a:t>210.105.105.1 </a:t>
            </a:r>
            <a:r>
              <a:rPr lang="en-US" altLang="ko-KR" dirty="0" err="1"/>
              <a:t>icmp</a:t>
            </a:r>
            <a:r>
              <a:rPr lang="en-US" altLang="ko-KR" dirty="0"/>
              <a:t> ,telnet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5936" y="953633"/>
            <a:ext cx="239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210.105.103.1/32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area 0</a:t>
            </a:r>
            <a:endParaRPr lang="ko-KR" altLang="en-US" dirty="0"/>
          </a:p>
        </p:txBody>
      </p:sp>
      <p:pic>
        <p:nvPicPr>
          <p:cNvPr id="4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995257" y="1497806"/>
            <a:ext cx="1049594" cy="53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직선 연결선 37"/>
          <p:cNvCxnSpPr/>
          <p:nvPr/>
        </p:nvCxnSpPr>
        <p:spPr>
          <a:xfrm flipV="1">
            <a:off x="6660232" y="2029994"/>
            <a:ext cx="597423" cy="143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3"/>
          </p:cNvCxnSpPr>
          <p:nvPr/>
        </p:nvCxnSpPr>
        <p:spPr>
          <a:xfrm>
            <a:off x="4835017" y="187555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0269" y="1543191"/>
            <a:ext cx="10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027966" y="2029994"/>
            <a:ext cx="91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39767" y="1566432"/>
            <a:ext cx="91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S1</a:t>
            </a:r>
            <a:r>
              <a:rPr lang="en-US" altLang="ko-KR" dirty="0" smtClean="0"/>
              <a:t>/0.2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8028" y="2430066"/>
            <a:ext cx="2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39206" y="1895800"/>
            <a:ext cx="2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192.168.1.16/30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46616" y="1068540"/>
            <a:ext cx="239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210.105.105.1/32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280752" y="1280641"/>
            <a:ext cx="6099560" cy="3300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843808" y="3623100"/>
            <a:ext cx="303260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5876411" y="2141652"/>
            <a:ext cx="1215869" cy="1481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7611300" y="2326318"/>
            <a:ext cx="433551" cy="111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7740352" y="2399326"/>
            <a:ext cx="432048" cy="122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20054" y="2886023"/>
            <a:ext cx="11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40" idx="2"/>
          </p:cNvCxnSpPr>
          <p:nvPr/>
        </p:nvCxnSpPr>
        <p:spPr>
          <a:xfrm>
            <a:off x="5724126" y="1599964"/>
            <a:ext cx="1022490" cy="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5724126" y="1497806"/>
            <a:ext cx="1022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05552" y="1235382"/>
            <a:ext cx="11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2575892" y="1890334"/>
            <a:ext cx="873848" cy="671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1907704" y="2561697"/>
            <a:ext cx="668188" cy="514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33574" y="1424798"/>
            <a:ext cx="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96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93832" y="2702095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19765" y="24932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59464" y="177833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77245" y="220261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0929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812360" y="71620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580112" y="2707963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779912" y="90872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/>
          <p:cNvCxnSpPr>
            <a:stCxn id="4" idx="0"/>
          </p:cNvCxnSpPr>
          <p:nvPr/>
        </p:nvCxnSpPr>
        <p:spPr>
          <a:xfrm flipV="1">
            <a:off x="2426648" y="1196752"/>
            <a:ext cx="1569288" cy="150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99992" y="1196752"/>
            <a:ext cx="129614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300192" y="1052736"/>
            <a:ext cx="172819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328" y="10582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25257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2677" y="12154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25257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57747" y="11998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67555" y="165373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61803" y="1711841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899029" y="85897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171292" y="277078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652039" y="89542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9464" y="41977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8315" y="304681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210.105.104.1/32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320" y="21260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210.105.105.1/32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15616" y="212602"/>
            <a:ext cx="3142131" cy="372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91427" y="212602"/>
            <a:ext cx="2154318" cy="372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067555" y="1492459"/>
            <a:ext cx="960829" cy="1000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6296" y="19888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02572" y="1434842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Area 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129374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Area 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-2124744" y="20186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관리거리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4221088"/>
            <a:ext cx="834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access-list</a:t>
            </a:r>
            <a:r>
              <a:rPr lang="ko-KR" altLang="en-US" sz="1200" dirty="0" smtClean="0"/>
              <a:t>를 이용한 특정 네트워크 대역 관리 거리 변경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R1#sh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ospf</a:t>
            </a:r>
            <a:r>
              <a:rPr lang="en-US" altLang="ko-KR" sz="1200" dirty="0"/>
              <a:t> database</a:t>
            </a:r>
            <a:endParaRPr lang="en-US" altLang="ko-KR" sz="1200" dirty="0" smtClean="0"/>
          </a:p>
          <a:p>
            <a:r>
              <a:rPr lang="en-US" altLang="ko-KR" sz="1200" dirty="0"/>
              <a:t> Type-5 AS External Link States</a:t>
            </a:r>
          </a:p>
          <a:p>
            <a:endParaRPr lang="en-US" altLang="ko-KR" sz="1200" dirty="0"/>
          </a:p>
          <a:p>
            <a:r>
              <a:rPr lang="en-US" altLang="ko-KR" sz="1200" dirty="0"/>
              <a:t>Link ID       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ADV</a:t>
            </a:r>
            <a:r>
              <a:rPr lang="en-US" altLang="ko-KR" sz="1200" dirty="0"/>
              <a:t> Router      Age         </a:t>
            </a:r>
            <a:r>
              <a:rPr lang="en-US" altLang="ko-KR" sz="1200" dirty="0" err="1"/>
              <a:t>Seq</a:t>
            </a:r>
            <a:r>
              <a:rPr lang="en-US" altLang="ko-KR" sz="1200" dirty="0"/>
              <a:t>#       Checksum Tag</a:t>
            </a:r>
          </a:p>
          <a:p>
            <a:r>
              <a:rPr lang="en-US" altLang="ko-KR" sz="1200" dirty="0"/>
              <a:t>210.105.105.1   210.105.104.1   614         </a:t>
            </a:r>
            <a:r>
              <a:rPr lang="en-US" altLang="ko-KR" sz="1200" dirty="0" err="1"/>
              <a:t>0x80000001</a:t>
            </a:r>
            <a:r>
              <a:rPr lang="en-US" altLang="ko-KR" sz="1200" dirty="0"/>
              <a:t> </a:t>
            </a:r>
            <a:r>
              <a:rPr lang="en-US" altLang="ko-KR" sz="1200" dirty="0" err="1"/>
              <a:t>0x001B39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0  #source </a:t>
            </a:r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ADV</a:t>
            </a:r>
            <a:r>
              <a:rPr lang="en-US" altLang="ko-KR" sz="1200" dirty="0" smtClean="0"/>
              <a:t> Router IP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 종류 별 관리 거리 변경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787428" y="1101232"/>
            <a:ext cx="452540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라우팅</a:t>
            </a:r>
            <a:r>
              <a:rPr lang="ko-KR" altLang="en-US" sz="1100" dirty="0" smtClean="0"/>
              <a:t> 테이블에서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210.105.103.1, 210.105.105.1</a:t>
            </a:r>
            <a:r>
              <a:rPr lang="ko-KR" altLang="en-US" sz="1100" dirty="0" smtClean="0"/>
              <a:t>은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2. O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60, O IA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70 , O </a:t>
            </a:r>
            <a:r>
              <a:rPr lang="en-US" altLang="ko-KR" sz="1100" dirty="0" err="1" smtClean="0"/>
              <a:t>E2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80</a:t>
            </a:r>
            <a:r>
              <a:rPr lang="ko-KR" altLang="en-US" sz="1100" dirty="0" smtClean="0"/>
              <a:t>으로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변경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210.105.102.1 &lt;-&gt; 210.105.105.1 </a:t>
            </a:r>
            <a:r>
              <a:rPr lang="ko-KR" altLang="en-US" sz="1100" dirty="0" smtClean="0"/>
              <a:t>빨간색 라인</a:t>
            </a:r>
            <a:r>
              <a:rPr lang="en-US" altLang="ko-KR" sz="1100" dirty="0" smtClean="0"/>
              <a:t>(Static route)</a:t>
            </a:r>
            <a:r>
              <a:rPr lang="ko-KR" altLang="en-US" sz="1100" dirty="0" smtClean="0"/>
              <a:t>을 먼저 이용  </a:t>
            </a:r>
            <a:r>
              <a:rPr lang="en-US" altLang="ko-KR" sz="1100" dirty="0" err="1" smtClean="0"/>
              <a:t>R4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 down </a:t>
            </a:r>
            <a:r>
              <a:rPr lang="ko-KR" altLang="en-US" sz="1100" dirty="0" smtClean="0"/>
              <a:t>시 </a:t>
            </a:r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라인 이용</a:t>
            </a:r>
            <a:endParaRPr lang="en-US" altLang="ko-KR" sz="1100" dirty="0" smtClean="0"/>
          </a:p>
          <a:p>
            <a:r>
              <a:rPr lang="ko-KR" altLang="en-US" sz="1100" dirty="0" smtClean="0"/>
              <a:t>빨간색 라인 </a:t>
            </a:r>
            <a:r>
              <a:rPr lang="ko-KR" altLang="en-US" sz="1100" dirty="0" err="1" smtClean="0"/>
              <a:t>이용시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ESP</a:t>
            </a:r>
            <a:r>
              <a:rPr lang="ko-KR" altLang="en-US" sz="1100" dirty="0" smtClean="0"/>
              <a:t>로 암호화 </a:t>
            </a:r>
            <a:r>
              <a:rPr lang="en-US" altLang="ko-KR" sz="1100" dirty="0" smtClean="0"/>
              <a:t>(102 -&gt; 105.1 </a:t>
            </a:r>
            <a:r>
              <a:rPr lang="en-US" altLang="ko-KR" sz="1100" dirty="0" err="1" smtClean="0"/>
              <a:t>icmp,telnet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이용시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R2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RACL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pic>
        <p:nvPicPr>
          <p:cNvPr id="4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910188" y="422108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직선 연결선 42"/>
          <p:cNvCxnSpPr>
            <a:endCxn id="41" idx="1"/>
          </p:cNvCxnSpPr>
          <p:nvPr/>
        </p:nvCxnSpPr>
        <p:spPr>
          <a:xfrm>
            <a:off x="2686681" y="3046819"/>
            <a:ext cx="5223507" cy="1366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343004" y="1101232"/>
            <a:ext cx="94718" cy="31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8655" y="30468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127343" y="117242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086866" y="39455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406132" y="432911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61609" y="4037760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091517" y="2482668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879019" y="458943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72167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971600" y="2990779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37232" y="209178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5255" y="245247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30" y="30988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04957" y="15567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2771800" y="126184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788024" y="297831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연결선 11"/>
          <p:cNvCxnSpPr>
            <a:stCxn id="4" idx="0"/>
          </p:cNvCxnSpPr>
          <p:nvPr/>
        </p:nvCxnSpPr>
        <p:spPr>
          <a:xfrm flipV="1">
            <a:off x="1404416" y="1646872"/>
            <a:ext cx="1439392" cy="134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91880" y="1556792"/>
            <a:ext cx="1584176" cy="157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13698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274468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79912" y="210171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7895" y="7493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210.105.103.1/32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9245" y="15706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44182" y="27756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16656" y="27756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 rot="2916949">
            <a:off x="1780919" y="322076"/>
            <a:ext cx="1309152" cy="3816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65015" y="2240218"/>
            <a:ext cx="91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EIGRP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09013" y="1668313"/>
            <a:ext cx="1008112" cy="9626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0176" y="1939404"/>
            <a:ext cx="132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181" y="4293096"/>
            <a:ext cx="831055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EIGRP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변경에서 </a:t>
            </a:r>
            <a:r>
              <a:rPr lang="en-US" altLang="ko-KR" sz="1100" dirty="0" smtClean="0"/>
              <a:t>Access-list</a:t>
            </a:r>
            <a:r>
              <a:rPr lang="ko-KR" altLang="en-US" sz="1100" dirty="0" smtClean="0"/>
              <a:t>로 특정 네트워크 대역만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변경할 때 </a:t>
            </a:r>
            <a:r>
              <a:rPr lang="en-US" altLang="ko-KR" sz="1100" dirty="0" smtClean="0"/>
              <a:t>D EX </a:t>
            </a:r>
            <a:r>
              <a:rPr lang="ko-KR" altLang="en-US" sz="1100" dirty="0" smtClean="0"/>
              <a:t>형태의 코드에는 적용되지 않음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R1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210.105.103.1/32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50(access-list</a:t>
            </a:r>
            <a:r>
              <a:rPr lang="ko-KR" altLang="en-US" sz="1100" dirty="0" smtClean="0"/>
              <a:t>이용</a:t>
            </a:r>
            <a:r>
              <a:rPr lang="en-US" altLang="ko-KR" sz="1100" dirty="0" smtClean="0"/>
              <a:t>), 210.105.105.1/32, 210.105.106.1/32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관리거리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100(</a:t>
            </a:r>
            <a:r>
              <a:rPr lang="ko-KR" altLang="en-US" sz="1100" dirty="0" err="1" smtClean="0"/>
              <a:t>코드별</a:t>
            </a:r>
            <a:r>
              <a:rPr lang="ko-KR" altLang="en-US" sz="1100" dirty="0" smtClean="0"/>
              <a:t> 변경 이용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R5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210.105.105.1/32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관리거리</a:t>
            </a:r>
            <a:r>
              <a:rPr lang="ko-KR" altLang="en-US" sz="1100" dirty="0"/>
              <a:t> </a:t>
            </a:r>
            <a:r>
              <a:rPr lang="en-US" altLang="ko-KR" sz="1100" dirty="0"/>
              <a:t>50(access-list</a:t>
            </a:r>
            <a:r>
              <a:rPr lang="ko-KR" altLang="en-US" sz="1100" dirty="0"/>
              <a:t>이용</a:t>
            </a:r>
            <a:r>
              <a:rPr lang="en-US" altLang="ko-KR" sz="1100" dirty="0"/>
              <a:t>), </a:t>
            </a:r>
            <a:r>
              <a:rPr lang="en-US" altLang="ko-KR" sz="1100" dirty="0" smtClean="0"/>
              <a:t>210.105.102.1/32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210.105.103.1/32 ?</a:t>
            </a:r>
            <a:endParaRPr lang="en-US" altLang="ko-KR" sz="1100" dirty="0"/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106.1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통신 경로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smtClean="0">
                <a:solidFill>
                  <a:srgbClr val="FF0000"/>
                </a:solidFill>
              </a:rPr>
              <a:t>Tunnel </a:t>
            </a:r>
            <a:r>
              <a:rPr lang="ko-KR" altLang="en-US" sz="1100" dirty="0" smtClean="0">
                <a:solidFill>
                  <a:srgbClr val="FF0000"/>
                </a:solidFill>
              </a:rPr>
              <a:t>사용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/0.2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경로 이용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/0.3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경로 이용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102.1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통신 경로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smtClean="0">
                <a:solidFill>
                  <a:srgbClr val="FF0000"/>
                </a:solidFill>
              </a:rPr>
              <a:t>Tunnel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이용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103.1</a:t>
            </a:r>
            <a:r>
              <a:rPr lang="ko-KR" altLang="en-US" sz="1100" dirty="0" smtClean="0">
                <a:solidFill>
                  <a:srgbClr val="FF0000"/>
                </a:solidFill>
              </a:rPr>
              <a:t>로 가는 통신 경로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1.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R4</a:t>
            </a:r>
            <a:r>
              <a:rPr lang="ko-KR" altLang="en-US" sz="1100" dirty="0" smtClean="0">
                <a:solidFill>
                  <a:srgbClr val="FF0000"/>
                </a:solidFill>
              </a:rPr>
              <a:t>로 처리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pic>
        <p:nvPicPr>
          <p:cNvPr id="2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956376" y="293819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372200" y="112334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직선 연결선 31"/>
          <p:cNvCxnSpPr>
            <a:stCxn id="18" idx="2"/>
            <a:endCxn id="30" idx="1"/>
          </p:cNvCxnSpPr>
          <p:nvPr/>
        </p:nvCxnSpPr>
        <p:spPr>
          <a:xfrm flipV="1">
            <a:off x="3668015" y="1315860"/>
            <a:ext cx="2704185" cy="7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508104" y="1508372"/>
            <a:ext cx="1008112" cy="15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1454360"/>
            <a:ext cx="1152128" cy="148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18886857">
            <a:off x="6998993" y="362134"/>
            <a:ext cx="1309152" cy="3816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815859" y="2039513"/>
            <a:ext cx="91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40" name="직선 연결선 39"/>
          <p:cNvCxnSpPr>
            <a:stCxn id="4" idx="3"/>
          </p:cNvCxnSpPr>
          <p:nvPr/>
        </p:nvCxnSpPr>
        <p:spPr>
          <a:xfrm>
            <a:off x="1837232" y="3183291"/>
            <a:ext cx="318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0" idx="3"/>
          </p:cNvCxnSpPr>
          <p:nvPr/>
        </p:nvCxnSpPr>
        <p:spPr>
          <a:xfrm>
            <a:off x="5653656" y="3170822"/>
            <a:ext cx="2518744" cy="1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60330" y="27996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789948" y="30988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452320" y="29383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869085" y="139566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13456" y="31307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081815" y="27013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6" y="14543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509672" y="314770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2822" y="10240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57357" y="11773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956376" y="328620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210.105.106.1/32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8224" y="57492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210.105.105.1/32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1920712" y="3407709"/>
            <a:ext cx="5808692" cy="169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11475" y="3363334"/>
            <a:ext cx="240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Tunnel0</a:t>
            </a:r>
            <a:r>
              <a:rPr lang="en-US" altLang="ko-KR" sz="1200" dirty="0" smtClean="0"/>
              <a:t>(192.168.3.0/30)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16" idx="0"/>
          </p:cNvCxnSpPr>
          <p:nvPr/>
        </p:nvCxnSpPr>
        <p:spPr>
          <a:xfrm flipV="1">
            <a:off x="5508104" y="1833791"/>
            <a:ext cx="648072" cy="9108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48135" y="3627218"/>
            <a:ext cx="132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236684" y="1395667"/>
            <a:ext cx="1919492" cy="58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7" idx="2"/>
          </p:cNvCxnSpPr>
          <p:nvPr/>
        </p:nvCxnSpPr>
        <p:spPr>
          <a:xfrm flipH="1">
            <a:off x="1043608" y="3375803"/>
            <a:ext cx="144978" cy="34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0336" y="3604705"/>
            <a:ext cx="26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Fa0</a:t>
            </a:r>
            <a:r>
              <a:rPr lang="en-US" altLang="ko-KR" sz="1200" dirty="0" smtClean="0">
                <a:solidFill>
                  <a:srgbClr val="FF0000"/>
                </a:solidFill>
              </a:rPr>
              <a:t>/0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192.168.2.1/24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-&gt; 105.1, 106.1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, telnet NAT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48464" y="297831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170997" y="11781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21517" y="1252814"/>
            <a:ext cx="180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Static route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ESP</a:t>
            </a:r>
            <a:r>
              <a:rPr lang="ko-KR" altLang="en-US" sz="1200" dirty="0" smtClean="0">
                <a:solidFill>
                  <a:srgbClr val="FF0000"/>
                </a:solidFill>
              </a:rPr>
              <a:t>암호화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102.1&lt;-&gt;106.1 telnet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86060" y="208752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168491" y="187265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636364" y="1087798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078560" y="293833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1.20/30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11577" y="295223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1.24/30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0872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79712" y="2780928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95221" y="1814336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8472" y="31377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91199" y="413264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210.105.102.1/32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979712" y="443711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499992" y="866587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572000" y="274081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572000" y="443711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236296" y="263691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직선 연결선 13"/>
          <p:cNvCxnSpPr>
            <a:stCxn id="4" idx="0"/>
          </p:cNvCxnSpPr>
          <p:nvPr/>
        </p:nvCxnSpPr>
        <p:spPr>
          <a:xfrm flipV="1">
            <a:off x="2412528" y="1124744"/>
            <a:ext cx="223148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8" idx="0"/>
          </p:cNvCxnSpPr>
          <p:nvPr/>
        </p:nvCxnSpPr>
        <p:spPr>
          <a:xfrm>
            <a:off x="2412528" y="3165952"/>
            <a:ext cx="0" cy="127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0" idx="1"/>
          </p:cNvCxnSpPr>
          <p:nvPr/>
        </p:nvCxnSpPr>
        <p:spPr>
          <a:xfrm>
            <a:off x="2699792" y="293332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99792" y="3125840"/>
            <a:ext cx="2088232" cy="1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48064" y="1059099"/>
            <a:ext cx="2448272" cy="168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2"/>
            <a:endCxn id="10" idx="0"/>
          </p:cNvCxnSpPr>
          <p:nvPr/>
        </p:nvCxnSpPr>
        <p:spPr>
          <a:xfrm>
            <a:off x="4932808" y="1251611"/>
            <a:ext cx="72008" cy="148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1" idx="0"/>
          </p:cNvCxnSpPr>
          <p:nvPr/>
        </p:nvCxnSpPr>
        <p:spPr>
          <a:xfrm flipH="1">
            <a:off x="5004816" y="3068960"/>
            <a:ext cx="13605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4928" y="30533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735796" y="26563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944114" y="255242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53468" y="416946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10590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9979" y="12395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11010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25054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78528" y="417881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27895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59054" y="42986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62208" y="307661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cxnSp>
        <p:nvCxnSpPr>
          <p:cNvPr id="42" name="직선 연결선 41"/>
          <p:cNvCxnSpPr>
            <a:stCxn id="10" idx="3"/>
          </p:cNvCxnSpPr>
          <p:nvPr/>
        </p:nvCxnSpPr>
        <p:spPr>
          <a:xfrm>
            <a:off x="5437632" y="2933328"/>
            <a:ext cx="2086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20272" y="23849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76256" y="291487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cxnSp>
        <p:nvCxnSpPr>
          <p:cNvPr id="46" name="직선 연결선 45"/>
          <p:cNvCxnSpPr>
            <a:stCxn id="11" idx="3"/>
          </p:cNvCxnSpPr>
          <p:nvPr/>
        </p:nvCxnSpPr>
        <p:spPr>
          <a:xfrm flipV="1">
            <a:off x="5437632" y="2973440"/>
            <a:ext cx="223148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37632" y="44292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4259054" y="692696"/>
            <a:ext cx="1369037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20272" y="2465863"/>
            <a:ext cx="1369037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687236" y="2573288"/>
            <a:ext cx="1369037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33902" y="4215571"/>
            <a:ext cx="1369037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44" idx="1"/>
          </p:cNvCxnSpPr>
          <p:nvPr/>
        </p:nvCxnSpPr>
        <p:spPr>
          <a:xfrm>
            <a:off x="3056273" y="3053373"/>
            <a:ext cx="381998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98037" y="2953133"/>
            <a:ext cx="24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(192.168.3.0/30)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Static route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81197" y="30163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7717" y="2740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35696" y="2953133"/>
            <a:ext cx="1116530" cy="2060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512039" y="1835810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88971" y="1718513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45830" y="265632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047436" y="266197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1.20/30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53468" y="3614536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87135" y="3678980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1.24/30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613698" y="355640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1.32/30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230215" y="3613835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1.28/30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843" y="23677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210.105.103.1/32</a:t>
            </a:r>
          </a:p>
          <a:p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796" y="3326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658468" y="209133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Lo 0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210.105.106.1/32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5504" y="482524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210.105.107.1/32</a:t>
            </a:r>
          </a:p>
          <a:p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3468" y="3645024"/>
            <a:ext cx="91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44114" y="2296289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470320" y="800824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341776" y="2636912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552205" y="4658652"/>
            <a:ext cx="79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824816" y="44558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386143" y="28053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018374" y="5541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462208" y="253479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901158" y="30842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018374" y="45677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19572" y="5373216"/>
            <a:ext cx="7848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PBR</a:t>
            </a:r>
            <a:r>
              <a:rPr lang="en-US" altLang="ko-KR" sz="1100" dirty="0" smtClean="0">
                <a:solidFill>
                  <a:srgbClr val="FF0000"/>
                </a:solidFill>
              </a:rPr>
              <a:t> Track  =&gt; </a:t>
            </a:r>
            <a:r>
              <a:rPr lang="ko-KR" altLang="en-US" sz="1100" dirty="0" smtClean="0">
                <a:solidFill>
                  <a:srgbClr val="FF0000"/>
                </a:solidFill>
              </a:rPr>
              <a:t>우선순위 낮은 쪽을 이용하다 경로 장애 시 우선순위 높은 쪽을 사용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두 군데 다 </a:t>
            </a:r>
            <a:r>
              <a:rPr lang="en-US" altLang="ko-KR" sz="1100" dirty="0" smtClean="0">
                <a:solidFill>
                  <a:srgbClr val="FF0000"/>
                </a:solidFill>
              </a:rPr>
              <a:t>Track</a:t>
            </a:r>
            <a:r>
              <a:rPr lang="ko-KR" altLang="en-US" sz="1100" dirty="0" smtClean="0">
                <a:solidFill>
                  <a:srgbClr val="FF0000"/>
                </a:solidFill>
              </a:rPr>
              <a:t>으로 체크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 smtClean="0">
                <a:solidFill>
                  <a:srgbClr val="FF0000"/>
                </a:solidFill>
              </a:rPr>
              <a:t>)#access-list </a:t>
            </a:r>
            <a:r>
              <a:rPr lang="en-US" altLang="ko-KR" sz="1100" dirty="0">
                <a:solidFill>
                  <a:srgbClr val="FF0000"/>
                </a:solidFill>
              </a:rPr>
              <a:t>100 permit </a:t>
            </a:r>
            <a:r>
              <a:rPr lang="en-US" altLang="ko-KR" sz="1100" dirty="0" err="1">
                <a:solidFill>
                  <a:srgbClr val="FF0000"/>
                </a:solidFill>
              </a:rPr>
              <a:t>icmp</a:t>
            </a:r>
            <a:r>
              <a:rPr lang="en-US" altLang="ko-KR" sz="1100" dirty="0">
                <a:solidFill>
                  <a:srgbClr val="FF0000"/>
                </a:solidFill>
              </a:rPr>
              <a:t> host 210.105.102.1 host 210.105.106.1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c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onf</a:t>
            </a:r>
            <a:r>
              <a:rPr lang="en-US" altLang="ko-KR" sz="1100" dirty="0" smtClean="0">
                <a:solidFill>
                  <a:srgbClr val="FF0000"/>
                </a:solidFill>
              </a:rPr>
              <a:t>)#route-map </a:t>
            </a:r>
            <a:r>
              <a:rPr lang="en-US" altLang="ko-KR" sz="1100" dirty="0" err="1">
                <a:solidFill>
                  <a:srgbClr val="FF0000"/>
                </a:solidFill>
              </a:rPr>
              <a:t>PBR</a:t>
            </a:r>
            <a:r>
              <a:rPr lang="en-US" altLang="ko-KR" sz="1100" dirty="0">
                <a:solidFill>
                  <a:srgbClr val="FF0000"/>
                </a:solidFill>
              </a:rPr>
              <a:t> permit 10</a:t>
            </a: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conf</a:t>
            </a:r>
            <a:r>
              <a:rPr lang="en-US" altLang="ko-KR" sz="1100" dirty="0" smtClean="0">
                <a:solidFill>
                  <a:srgbClr val="FF0000"/>
                </a:solidFill>
              </a:rPr>
              <a:t>-route-map)#match </a:t>
            </a:r>
            <a:r>
              <a:rPr lang="en-US" altLang="ko-KR" sz="1100" dirty="0" err="1">
                <a:solidFill>
                  <a:srgbClr val="FF0000"/>
                </a:solidFill>
              </a:rPr>
              <a:t>ip</a:t>
            </a:r>
            <a:r>
              <a:rPr lang="en-US" altLang="ko-KR" sz="1100" dirty="0">
                <a:solidFill>
                  <a:srgbClr val="FF0000"/>
                </a:solidFill>
              </a:rPr>
              <a:t> address 100</a:t>
            </a: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conf</a:t>
            </a:r>
            <a:r>
              <a:rPr lang="en-US" altLang="ko-KR" sz="1100" dirty="0">
                <a:solidFill>
                  <a:srgbClr val="FF0000"/>
                </a:solidFill>
              </a:rPr>
              <a:t>-route-map</a:t>
            </a:r>
            <a:r>
              <a:rPr lang="en-US" altLang="ko-KR" sz="1100" dirty="0" smtClean="0">
                <a:solidFill>
                  <a:srgbClr val="FF0000"/>
                </a:solidFill>
              </a:rPr>
              <a:t>)#set </a:t>
            </a:r>
            <a:r>
              <a:rPr lang="en-US" altLang="ko-KR" sz="1100" dirty="0" err="1">
                <a:solidFill>
                  <a:srgbClr val="FF0000"/>
                </a:solidFill>
              </a:rPr>
              <a:t>ip</a:t>
            </a:r>
            <a:r>
              <a:rPr lang="en-US" altLang="ko-KR" sz="1100" dirty="0">
                <a:solidFill>
                  <a:srgbClr val="FF0000"/>
                </a:solidFill>
              </a:rPr>
              <a:t> next-hop verify-availability </a:t>
            </a:r>
            <a:r>
              <a:rPr lang="en-US" altLang="ko-KR" sz="1100" dirty="0" smtClean="0">
                <a:solidFill>
                  <a:srgbClr val="FF0000"/>
                </a:solidFill>
              </a:rPr>
              <a:t>192.168.1.6 10 </a:t>
            </a:r>
            <a:r>
              <a:rPr lang="en-US" altLang="ko-KR" sz="1100" dirty="0">
                <a:solidFill>
                  <a:srgbClr val="FF0000"/>
                </a:solidFill>
              </a:rPr>
              <a:t>track </a:t>
            </a:r>
            <a:r>
              <a:rPr lang="en-US" altLang="ko-KR" sz="1100" dirty="0" smtClean="0">
                <a:solidFill>
                  <a:srgbClr val="FF0000"/>
                </a:solidFill>
              </a:rPr>
              <a:t>1  (track 1</a:t>
            </a:r>
            <a:r>
              <a:rPr lang="ko-KR" altLang="en-US" sz="1100" dirty="0" smtClean="0">
                <a:solidFill>
                  <a:srgbClr val="FF0000"/>
                </a:solidFill>
              </a:rPr>
              <a:t>은 </a:t>
            </a:r>
            <a:r>
              <a:rPr lang="en-US" altLang="ko-KR" sz="1100" dirty="0" smtClean="0">
                <a:solidFill>
                  <a:srgbClr val="FF0000"/>
                </a:solidFill>
              </a:rPr>
              <a:t>192.168.1.14 check)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conf</a:t>
            </a:r>
            <a:r>
              <a:rPr lang="en-US" altLang="ko-KR" sz="1100" dirty="0">
                <a:solidFill>
                  <a:srgbClr val="FF0000"/>
                </a:solidFill>
              </a:rPr>
              <a:t>-route-map</a:t>
            </a:r>
            <a:r>
              <a:rPr lang="en-US" altLang="ko-KR" sz="1100" dirty="0" smtClean="0">
                <a:solidFill>
                  <a:srgbClr val="FF0000"/>
                </a:solidFill>
              </a:rPr>
              <a:t>)#set </a:t>
            </a:r>
            <a:r>
              <a:rPr lang="en-US" altLang="ko-KR" sz="1100" dirty="0" err="1">
                <a:solidFill>
                  <a:srgbClr val="FF0000"/>
                </a:solidFill>
              </a:rPr>
              <a:t>ip</a:t>
            </a:r>
            <a:r>
              <a:rPr lang="en-US" altLang="ko-KR" sz="1100" dirty="0">
                <a:solidFill>
                  <a:srgbClr val="FF0000"/>
                </a:solidFill>
              </a:rPr>
              <a:t> next-hop verify-availability </a:t>
            </a:r>
            <a:r>
              <a:rPr lang="en-US" altLang="ko-KR" sz="1100" dirty="0" smtClean="0">
                <a:solidFill>
                  <a:srgbClr val="FF0000"/>
                </a:solidFill>
              </a:rPr>
              <a:t>192.168.1.26 </a:t>
            </a:r>
            <a:r>
              <a:rPr lang="en-US" altLang="ko-KR" sz="1100" dirty="0">
                <a:solidFill>
                  <a:srgbClr val="FF0000"/>
                </a:solidFill>
              </a:rPr>
              <a:t>20 track </a:t>
            </a:r>
            <a:r>
              <a:rPr lang="en-US" altLang="ko-KR" sz="1100" dirty="0" smtClean="0">
                <a:solidFill>
                  <a:srgbClr val="FF0000"/>
                </a:solidFill>
              </a:rPr>
              <a:t>2 </a:t>
            </a:r>
            <a:r>
              <a:rPr lang="en-US" altLang="ko-KR" sz="1100" dirty="0">
                <a:solidFill>
                  <a:srgbClr val="FF0000"/>
                </a:solidFill>
              </a:rPr>
              <a:t>(track </a:t>
            </a:r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smtClean="0">
                <a:solidFill>
                  <a:srgbClr val="FF0000"/>
                </a:solidFill>
              </a:rPr>
              <a:t>192.168.1.30 </a:t>
            </a:r>
            <a:r>
              <a:rPr lang="en-US" altLang="ko-KR" sz="1100" dirty="0">
                <a:solidFill>
                  <a:srgbClr val="FF0000"/>
                </a:solidFill>
              </a:rPr>
              <a:t>check)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594" y="301955"/>
            <a:ext cx="3573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경로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/0.2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R6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100" dirty="0" smtClean="0">
                <a:solidFill>
                  <a:srgbClr val="FF0000"/>
                </a:solidFill>
              </a:rPr>
              <a:t>/0.3 down </a:t>
            </a:r>
            <a:r>
              <a:rPr lang="ko-KR" altLang="en-US" sz="1100" dirty="0" smtClean="0">
                <a:solidFill>
                  <a:srgbClr val="FF0000"/>
                </a:solidFill>
              </a:rPr>
              <a:t>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solidFill>
                  <a:srgbClr val="FF0000"/>
                </a:solidFill>
              </a:rPr>
              <a:t>R2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1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R5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위 </a:t>
            </a:r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r>
              <a:rPr lang="ko-KR" altLang="en-US" sz="1100" dirty="0" smtClean="0">
                <a:solidFill>
                  <a:srgbClr val="FF0000"/>
                </a:solidFill>
              </a:rPr>
              <a:t>가지 경로에 암호화 설정</a:t>
            </a:r>
            <a:r>
              <a:rPr lang="en-US" altLang="ko-KR" sz="1100" dirty="0" smtClean="0">
                <a:solidFill>
                  <a:srgbClr val="FF0000"/>
                </a:solidFill>
              </a:rPr>
              <a:t>(102.1 &lt;-&gt; 106.1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9572" y="5403659"/>
            <a:ext cx="718158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1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948264" y="263691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75656" y="278092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067944" y="40466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/>
          <p:cNvCxnSpPr>
            <a:stCxn id="5" idx="0"/>
          </p:cNvCxnSpPr>
          <p:nvPr/>
        </p:nvCxnSpPr>
        <p:spPr>
          <a:xfrm flipV="1">
            <a:off x="1908472" y="789688"/>
            <a:ext cx="2303488" cy="19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0032" y="692696"/>
            <a:ext cx="2232248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123728" y="2924944"/>
            <a:ext cx="5257352" cy="9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0867" y="24929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6946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6247" y="25238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29734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6511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44208" y="28834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20031" y="2741526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1.8/30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1433664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1.4/30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6158" y="1581178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1.0/30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1048" y="2090964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210.105.102.1/32</a:t>
            </a:r>
          </a:p>
          <a:p>
            <a:r>
              <a:rPr lang="en-US" altLang="ko-KR" sz="1200" dirty="0"/>
              <a:t>Lo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r>
              <a:rPr lang="en-US" altLang="ko-KR" sz="1200" dirty="0" smtClean="0"/>
              <a:t>210.105.102.2/32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9517" y="1846021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 0</a:t>
            </a:r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/>
              <a:t>Lo 0</a:t>
            </a:r>
          </a:p>
          <a:p>
            <a:r>
              <a:rPr lang="en-US" altLang="ko-KR" sz="1200" dirty="0" smtClean="0"/>
              <a:t>210.105.104.2/32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211960" y="4437112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직선 연결선 28"/>
          <p:cNvCxnSpPr>
            <a:stCxn id="5" idx="2"/>
          </p:cNvCxnSpPr>
          <p:nvPr/>
        </p:nvCxnSpPr>
        <p:spPr>
          <a:xfrm>
            <a:off x="1908472" y="3165952"/>
            <a:ext cx="2447504" cy="14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3"/>
          </p:cNvCxnSpPr>
          <p:nvPr/>
        </p:nvCxnSpPr>
        <p:spPr>
          <a:xfrm flipV="1">
            <a:off x="5077592" y="2883436"/>
            <a:ext cx="2374728" cy="174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656" y="311193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081161" y="29565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5451" y="3756530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1.12/30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8144" y="375652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1.16/30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195736" y="833120"/>
            <a:ext cx="2305024" cy="1829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500760" y="833120"/>
            <a:ext cx="2280929" cy="1908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0720" y="1036751"/>
            <a:ext cx="143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000" dirty="0" smtClean="0">
                <a:solidFill>
                  <a:srgbClr val="FF0000"/>
                </a:solidFill>
              </a:rPr>
              <a:t> 192.168.3.0/30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ESP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341288" y="3250439"/>
            <a:ext cx="1870672" cy="1114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077592" y="3021936"/>
            <a:ext cx="1852015" cy="1415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02096" y="3483303"/>
            <a:ext cx="143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Static route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426" y="3391741"/>
            <a:ext cx="143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Static route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9512" y="2123605"/>
            <a:ext cx="8496944" cy="1265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79513" y="494116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210.105.102.1 &lt;-&gt; 210.105.104.1      </a:t>
            </a:r>
            <a:r>
              <a:rPr lang="ko-KR" altLang="en-US" dirty="0" err="1" smtClean="0"/>
              <a:t>통신경로</a:t>
            </a:r>
            <a:r>
              <a:rPr lang="ko-KR" altLang="en-US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  </a:t>
            </a:r>
            <a:r>
              <a:rPr lang="en-US" altLang="ko-KR" dirty="0" smtClean="0"/>
              <a:t>down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Tunnel </a:t>
            </a:r>
            <a:r>
              <a:rPr lang="ko-KR" altLang="en-US" dirty="0" smtClean="0"/>
              <a:t>사용 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s1</a:t>
            </a:r>
            <a:r>
              <a:rPr lang="en-US" altLang="ko-KR" dirty="0" smtClean="0"/>
              <a:t>/01. down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en-US" altLang="ko-KR" dirty="0" smtClean="0"/>
              <a:t>210.105.102.2 &lt;-&gt; 210.105.104.2  </a:t>
            </a:r>
            <a:r>
              <a:rPr lang="en-US" altLang="ko-KR" dirty="0" err="1" smtClean="0"/>
              <a:t>R1</a:t>
            </a:r>
            <a:r>
              <a:rPr lang="en-US" altLang="ko-KR" dirty="0" smtClean="0"/>
              <a:t> &lt;-&gt; </a:t>
            </a:r>
            <a:r>
              <a:rPr lang="en-US" altLang="ko-KR" dirty="0" err="1" smtClean="0"/>
              <a:t>R2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R3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icmp</a:t>
            </a:r>
            <a:r>
              <a:rPr lang="en-US" altLang="ko-KR" dirty="0" smtClean="0"/>
              <a:t> ESP </a:t>
            </a:r>
            <a:r>
              <a:rPr lang="ko-KR" altLang="en-US" dirty="0" smtClean="0"/>
              <a:t>통신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2483768" y="3250440"/>
            <a:ext cx="2247563" cy="1114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731331" y="3021936"/>
            <a:ext cx="2050358" cy="1343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55439" y="4033529"/>
            <a:ext cx="91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ESP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51920" y="2354437"/>
            <a:ext cx="101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188640"/>
            <a:ext cx="3097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Backup </a:t>
            </a:r>
            <a:r>
              <a:rPr lang="en-US" altLang="ko-KR" dirty="0" err="1" smtClean="0"/>
              <a:t>VPN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Tunnel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움직이는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트래픽에</a:t>
            </a:r>
            <a:r>
              <a:rPr lang="ko-KR" altLang="en-US" sz="1000" dirty="0" smtClean="0">
                <a:solidFill>
                  <a:srgbClr val="FF0000"/>
                </a:solidFill>
              </a:rPr>
              <a:t> 대해서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일괄적으로 전부 다 암호화 처리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Access-list </a:t>
            </a:r>
            <a:r>
              <a:rPr lang="ko-KR" altLang="en-US" sz="1000" dirty="0" smtClean="0">
                <a:solidFill>
                  <a:srgbClr val="FF0000"/>
                </a:solidFill>
              </a:rPr>
              <a:t>없음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Set peer </a:t>
            </a:r>
            <a:r>
              <a:rPr lang="ko-KR" altLang="en-US" sz="1000" dirty="0" smtClean="0">
                <a:solidFill>
                  <a:srgbClr val="FF0000"/>
                </a:solidFill>
              </a:rPr>
              <a:t>가 없음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097039" y="29734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248348" y="1886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695581" y="28444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103199" y="45451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8910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355976" y="4293096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164288" y="242088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179441" y="83671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75656" y="2564904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7" idx="0"/>
          </p:cNvCxnSpPr>
          <p:nvPr/>
        </p:nvCxnSpPr>
        <p:spPr>
          <a:xfrm flipV="1">
            <a:off x="1908472" y="1124744"/>
            <a:ext cx="237549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32040" y="1029224"/>
            <a:ext cx="2592288" cy="153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2"/>
          </p:cNvCxnSpPr>
          <p:nvPr/>
        </p:nvCxnSpPr>
        <p:spPr>
          <a:xfrm>
            <a:off x="1908472" y="2949928"/>
            <a:ext cx="2519512" cy="141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045073" y="2757416"/>
            <a:ext cx="2479255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4294" y="29492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0611" y="28059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2040" y="10832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35130" y="40912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3048" y="27574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27096" y="22823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41545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21790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75385" y="10292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052934" y="25021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76050" y="438103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7165" y="8062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2164" y="1805796"/>
            <a:ext cx="125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38350" y="3483011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192.168.1.12/30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33292" y="3483012"/>
            <a:ext cx="125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39186" y="1520065"/>
            <a:ext cx="125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761" y="2079202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210.105.102.1/32</a:t>
            </a:r>
          </a:p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05542" y="175291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210.105.103.1/32</a:t>
            </a:r>
          </a:p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24328" y="1661005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210.105.104.1/32</a:t>
            </a:r>
          </a:p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90002" y="4658037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210.105.105.1/32</a:t>
            </a:r>
          </a:p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40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1331640" y="2420887"/>
            <a:ext cx="1206710" cy="66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920973" y="2314557"/>
            <a:ext cx="1206710" cy="66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236855" y="4154596"/>
            <a:ext cx="1206710" cy="66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016838" y="705413"/>
            <a:ext cx="1206710" cy="66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91761" y="332656"/>
            <a:ext cx="2604459" cy="3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AS-Filter</a:t>
            </a:r>
            <a:endParaRPr lang="ko-KR" altLang="en-US" dirty="0"/>
          </a:p>
        </p:txBody>
      </p:sp>
      <p:pic>
        <p:nvPicPr>
          <p:cNvPr id="4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475656" y="4624108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직선 연결선 44"/>
          <p:cNvCxnSpPr/>
          <p:nvPr/>
        </p:nvCxnSpPr>
        <p:spPr>
          <a:xfrm>
            <a:off x="1793990" y="294992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5405" y="29765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30238" y="438549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231997" y="3615901"/>
            <a:ext cx="14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192.168.1.16/30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026182" y="46580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1331640" y="2613400"/>
            <a:ext cx="1101877" cy="247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3" idx="2"/>
          </p:cNvCxnSpPr>
          <p:nvPr/>
        </p:nvCxnSpPr>
        <p:spPr>
          <a:xfrm>
            <a:off x="1908472" y="5009132"/>
            <a:ext cx="0" cy="43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6965" y="5095757"/>
            <a:ext cx="14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pic>
        <p:nvPicPr>
          <p:cNvPr id="5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4458760" y="5949280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직선 연결선 55"/>
          <p:cNvCxnSpPr/>
          <p:nvPr/>
        </p:nvCxnSpPr>
        <p:spPr>
          <a:xfrm>
            <a:off x="2231152" y="4981202"/>
            <a:ext cx="2374390" cy="104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5221608" y="2751900"/>
            <a:ext cx="2590752" cy="326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4704" y="581078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100609" y="48706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142084" y="57960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23627" y="28114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99497" y="5284858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192.168.1.20/30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159404" y="4480709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192.168.1.24/30</a:t>
            </a:r>
            <a:endParaRPr lang="ko-KR" altLang="en-US" sz="1200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592164" y="5009132"/>
            <a:ext cx="2248046" cy="801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39" idx="4"/>
          </p:cNvCxnSpPr>
          <p:nvPr/>
        </p:nvCxnSpPr>
        <p:spPr>
          <a:xfrm flipV="1">
            <a:off x="4840210" y="2976581"/>
            <a:ext cx="2684118" cy="2819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16838" y="5349115"/>
            <a:ext cx="1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(192.168.3.0/30)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  ESP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2556792" y="705413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192.168.2.1 -&gt; 210.105.104.1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icmp</a:t>
            </a:r>
            <a:r>
              <a:rPr lang="en-US" altLang="ko-KR" sz="1200" dirty="0" smtClean="0">
                <a:solidFill>
                  <a:srgbClr val="FF0000"/>
                </a:solidFill>
              </a:rPr>
              <a:t>, telnet</a:t>
            </a:r>
            <a:r>
              <a:rPr lang="ko-KR" altLang="en-US" sz="1200" dirty="0" smtClean="0">
                <a:solidFill>
                  <a:srgbClr val="FF0000"/>
                </a:solidFill>
              </a:rPr>
              <a:t>접속 시 </a:t>
            </a:r>
            <a:r>
              <a:rPr lang="en-US" altLang="ko-KR" sz="1200" dirty="0" smtClean="0">
                <a:solidFill>
                  <a:srgbClr val="FF0000"/>
                </a:solidFill>
              </a:rPr>
              <a:t>210.105.106.1</a:t>
            </a:r>
            <a:r>
              <a:rPr lang="ko-KR" altLang="en-US" sz="1200" dirty="0" smtClean="0">
                <a:solidFill>
                  <a:srgbClr val="FF0000"/>
                </a:solidFill>
              </a:rPr>
              <a:t>로 </a:t>
            </a:r>
            <a:r>
              <a:rPr lang="en-US" altLang="ko-KR" sz="1200" dirty="0" smtClean="0">
                <a:solidFill>
                  <a:srgbClr val="FF0000"/>
                </a:solidFill>
              </a:rPr>
              <a:t>NAT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1. Tunnel </a:t>
            </a:r>
            <a:r>
              <a:rPr lang="ko-KR" altLang="en-US" sz="1200" dirty="0" smtClean="0">
                <a:solidFill>
                  <a:srgbClr val="FF0000"/>
                </a:solidFill>
              </a:rPr>
              <a:t>경로 통신 시 </a:t>
            </a:r>
            <a:r>
              <a:rPr lang="en-US" altLang="ko-KR" sz="1200" dirty="0" smtClean="0">
                <a:solidFill>
                  <a:srgbClr val="FF0000"/>
                </a:solidFill>
              </a:rPr>
              <a:t>ESP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암호화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200" dirty="0" smtClean="0">
                <a:solidFill>
                  <a:srgbClr val="FF0000"/>
                </a:solidFill>
              </a:rPr>
              <a:t>/0.3 Down </a:t>
            </a:r>
            <a:r>
              <a:rPr lang="ko-KR" altLang="en-US" sz="1200" dirty="0" smtClean="0">
                <a:solidFill>
                  <a:srgbClr val="FF0000"/>
                </a:solidFill>
              </a:rPr>
              <a:t>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경로 이용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AS-Filter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40 -&gt; 30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가는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BGP</a:t>
            </a:r>
            <a:r>
              <a:rPr lang="en-US" altLang="ko-KR" sz="1200" dirty="0" smtClean="0">
                <a:solidFill>
                  <a:srgbClr val="FF0000"/>
                </a:solidFill>
              </a:rPr>
              <a:t> AS</a:t>
            </a:r>
            <a:r>
              <a:rPr lang="ko-KR" altLang="en-US" sz="1200" dirty="0" smtClean="0">
                <a:solidFill>
                  <a:srgbClr val="FF0000"/>
                </a:solidFill>
              </a:rPr>
              <a:t>만 허용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512" y="4200833"/>
            <a:ext cx="14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210.105.106.1/32</a:t>
            </a:r>
          </a:p>
        </p:txBody>
      </p:sp>
    </p:spTree>
    <p:extLst>
      <p:ext uri="{BB962C8B-B14F-4D97-AF65-F5344CB8AC3E}">
        <p14:creationId xmlns:p14="http://schemas.microsoft.com/office/powerpoint/2010/main" val="2641238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49" y="28743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HSRP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이중화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81" y="3688400"/>
            <a:ext cx="845989" cy="8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0" descr="C:\Users\ecoffey\AppData\Local\Temp\Rar$DRa0.206\30066__Device_route_switch_processor_defaul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2" y="3653906"/>
            <a:ext cx="845989" cy="8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3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2204864"/>
            <a:ext cx="865632" cy="4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03" y="5594429"/>
            <a:ext cx="807131" cy="6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>
            <a:stCxn id="5" idx="0"/>
          </p:cNvCxnSpPr>
          <p:nvPr/>
        </p:nvCxnSpPr>
        <p:spPr>
          <a:xfrm flipV="1">
            <a:off x="2555776" y="2564904"/>
            <a:ext cx="1390527" cy="112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4644008" y="2564904"/>
            <a:ext cx="1508449" cy="108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3808" y="407690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</p:cNvCxnSpPr>
          <p:nvPr/>
        </p:nvCxnSpPr>
        <p:spPr>
          <a:xfrm>
            <a:off x="2555776" y="4534389"/>
            <a:ext cx="1584176" cy="119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6" idx="2"/>
          </p:cNvCxnSpPr>
          <p:nvPr/>
        </p:nvCxnSpPr>
        <p:spPr>
          <a:xfrm flipV="1">
            <a:off x="4572000" y="4499895"/>
            <a:ext cx="1580457" cy="123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86682" y="33922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/0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492648" y="25478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/0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8557" y="342865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/0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4068" y="25478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/1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52061" y="394609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/1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3418" y="394609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436499" y="453438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/2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8144" y="447781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/2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612011" y="54716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/0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3259" y="547475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fa2</a:t>
            </a:r>
            <a:r>
              <a:rPr lang="en-US" altLang="ko-KR" sz="1100" dirty="0" smtClean="0"/>
              <a:t>/1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611560" y="4111394"/>
            <a:ext cx="7992888" cy="2413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4260" y="4213810"/>
            <a:ext cx="16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VLAN</a:t>
            </a:r>
            <a:r>
              <a:rPr lang="en-US" altLang="ko-KR" sz="900" dirty="0" smtClean="0"/>
              <a:t> 10 192.168.2.1/24</a:t>
            </a:r>
          </a:p>
          <a:p>
            <a:r>
              <a:rPr lang="en-US" altLang="ko-KR" sz="900" dirty="0" err="1" smtClean="0"/>
              <a:t>VLAN</a:t>
            </a:r>
            <a:r>
              <a:rPr lang="en-US" altLang="ko-KR" sz="900" dirty="0" smtClean="0"/>
              <a:t> 20 192.168.3.1/24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444208" y="4207705"/>
            <a:ext cx="16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VLAN</a:t>
            </a:r>
            <a:r>
              <a:rPr lang="en-US" altLang="ko-KR" sz="900" dirty="0" smtClean="0"/>
              <a:t> 10 192.168.2.2/24</a:t>
            </a:r>
          </a:p>
          <a:p>
            <a:r>
              <a:rPr lang="en-US" altLang="ko-KR" sz="900" dirty="0" err="1" smtClean="0"/>
              <a:t>VLAN</a:t>
            </a:r>
            <a:r>
              <a:rPr lang="en-US" altLang="ko-KR" sz="900" dirty="0" smtClean="0"/>
              <a:t> 20 192.168.3.2/24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379692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BB1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54077" y="380969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BB2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716269" y="220486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R1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148265" y="61653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L2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919106" y="2204864"/>
            <a:ext cx="6677230" cy="1741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502" y="2978600"/>
            <a:ext cx="979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OSPF</a:t>
            </a:r>
            <a:r>
              <a:rPr lang="en-US" altLang="ko-KR" sz="1100" dirty="0" smtClean="0"/>
              <a:t> 100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521324" y="2135168"/>
            <a:ext cx="161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210.105.102.1/32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19106" y="3428651"/>
            <a:ext cx="161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210.105.103.1/32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419659" y="3364407"/>
            <a:ext cx="161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210.105.104.1/32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934594" y="299584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1.0/30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041887" y="297860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1.4/30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78853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1.8/30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2436499" y="4795999"/>
            <a:ext cx="792088" cy="67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9632" y="5116575"/>
            <a:ext cx="171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10 Active</a:t>
            </a:r>
          </a:p>
          <a:p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20 Standby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877198" y="5002781"/>
            <a:ext cx="171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20 Active</a:t>
            </a:r>
          </a:p>
          <a:p>
            <a:r>
              <a:rPr lang="en-US" altLang="ko-KR" sz="1200" dirty="0" err="1" smtClean="0"/>
              <a:t>VLAN</a:t>
            </a:r>
            <a:r>
              <a:rPr lang="en-US" altLang="ko-KR" sz="1200" dirty="0" smtClean="0"/>
              <a:t> 10 Standby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220072" y="4795999"/>
            <a:ext cx="864096" cy="67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oogle Shape;150;p14" descr="\\192.168.0.221\실습\잠시쓰겟습니다\아이콘\router.png"/>
          <p:cNvPicPr/>
          <p:nvPr/>
        </p:nvPicPr>
        <p:blipFill rotWithShape="1">
          <a:blip r:embed="rId3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450342" y="548680"/>
            <a:ext cx="865632" cy="4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50;p14" descr="\\192.168.0.221\실습\잠시쓰겟습니다\아이콘\router.png"/>
          <p:cNvPicPr/>
          <p:nvPr/>
        </p:nvPicPr>
        <p:blipFill rotWithShape="1">
          <a:blip r:embed="rId3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7884368" y="548680"/>
            <a:ext cx="865632" cy="457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직선 연결선 53"/>
          <p:cNvCxnSpPr>
            <a:stCxn id="7" idx="0"/>
          </p:cNvCxnSpPr>
          <p:nvPr/>
        </p:nvCxnSpPr>
        <p:spPr>
          <a:xfrm flipV="1">
            <a:off x="4284736" y="908720"/>
            <a:ext cx="129537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52" idx="1"/>
          </p:cNvCxnSpPr>
          <p:nvPr/>
        </p:nvCxnSpPr>
        <p:spPr>
          <a:xfrm>
            <a:off x="6315974" y="777196"/>
            <a:ext cx="1568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08083" y="7771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/0.2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5112313" y="9087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/0.1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7452320" y="74410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/0.1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49868" y="194325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S1</a:t>
            </a:r>
            <a:r>
              <a:rPr lang="en-US" altLang="ko-KR" sz="1100" dirty="0" smtClean="0"/>
              <a:t>/0.1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608004" y="146663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1.12/30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700774" y="54868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1.16/30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3612011" y="2135168"/>
            <a:ext cx="1328342" cy="543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653013" y="520197"/>
            <a:ext cx="1328342" cy="543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533606" y="28743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R5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750000" y="43983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R6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4243" y="118158"/>
            <a:ext cx="161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 0</a:t>
            </a:r>
          </a:p>
          <a:p>
            <a:r>
              <a:rPr lang="en-US" altLang="ko-KR" sz="1100" dirty="0" smtClean="0"/>
              <a:t>210.105.107.1/32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>
            <a:stCxn id="58" idx="3"/>
          </p:cNvCxnSpPr>
          <p:nvPr/>
        </p:nvCxnSpPr>
        <p:spPr>
          <a:xfrm flipH="1">
            <a:off x="3419872" y="1039525"/>
            <a:ext cx="2484529" cy="123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8" idx="3"/>
          </p:cNvCxnSpPr>
          <p:nvPr/>
        </p:nvCxnSpPr>
        <p:spPr>
          <a:xfrm flipV="1">
            <a:off x="5904401" y="548680"/>
            <a:ext cx="1835951" cy="49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57721" y="1138890"/>
            <a:ext cx="161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EBGP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Multihop</a:t>
            </a:r>
            <a:endParaRPr lang="ko-KR" altLang="en-US" sz="1100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608004" y="1063724"/>
            <a:ext cx="1404156" cy="925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6012160" y="874907"/>
            <a:ext cx="1640853" cy="1888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17864" y="1063724"/>
            <a:ext cx="1490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ESP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103.1 &lt;–&gt; 107.1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104.1 &lt;-&gt; 107.1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2057" y="4477818"/>
            <a:ext cx="14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224.0.0.2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0193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66560" y="2712219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30556" y="46107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8569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10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5004" y="4348909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192.168.1.0/30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80085" y="2074828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104.1/32</a:t>
            </a:r>
          </a:p>
          <a:p>
            <a:endParaRPr lang="ko-KR" altLang="en-US" sz="1200" dirty="0"/>
          </a:p>
        </p:txBody>
      </p:sp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81094" y="371703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78501" y="2060848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26800" y="476672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5267" y="4833729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01788" y="4833729"/>
            <a:ext cx="865632" cy="3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491096" y="2601999"/>
            <a:ext cx="865632" cy="38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직선 연결선 15"/>
          <p:cNvCxnSpPr>
            <a:stCxn id="4" idx="2"/>
            <a:endCxn id="12" idx="0"/>
          </p:cNvCxnSpPr>
          <p:nvPr/>
        </p:nvCxnSpPr>
        <p:spPr>
          <a:xfrm>
            <a:off x="2099376" y="3097243"/>
            <a:ext cx="28707" cy="173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0"/>
          </p:cNvCxnSpPr>
          <p:nvPr/>
        </p:nvCxnSpPr>
        <p:spPr>
          <a:xfrm flipV="1">
            <a:off x="2099376" y="764704"/>
            <a:ext cx="1781718" cy="19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58648" y="2348880"/>
            <a:ext cx="1512168" cy="44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8648" y="2989218"/>
            <a:ext cx="1584176" cy="92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3"/>
            <a:endCxn id="14" idx="0"/>
          </p:cNvCxnSpPr>
          <p:nvPr/>
        </p:nvCxnSpPr>
        <p:spPr>
          <a:xfrm>
            <a:off x="4692432" y="669184"/>
            <a:ext cx="2231480" cy="1932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4" idx="1"/>
          </p:cNvCxnSpPr>
          <p:nvPr/>
        </p:nvCxnSpPr>
        <p:spPr>
          <a:xfrm>
            <a:off x="4618888" y="2348880"/>
            <a:ext cx="1872208" cy="44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18888" y="3965486"/>
            <a:ext cx="2016224" cy="97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</p:cNvCxnSpPr>
          <p:nvPr/>
        </p:nvCxnSpPr>
        <p:spPr>
          <a:xfrm>
            <a:off x="2560899" y="5026241"/>
            <a:ext cx="4074213" cy="5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2"/>
            <a:endCxn id="13" idx="0"/>
          </p:cNvCxnSpPr>
          <p:nvPr/>
        </p:nvCxnSpPr>
        <p:spPr>
          <a:xfrm>
            <a:off x="6923912" y="2987023"/>
            <a:ext cx="10692" cy="184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94552" y="2601999"/>
            <a:ext cx="1080120" cy="2616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450536" y="2571695"/>
            <a:ext cx="1224136" cy="641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647548" y="348543"/>
            <a:ext cx="1224136" cy="641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311844" y="2473870"/>
            <a:ext cx="1224136" cy="641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677925" y="3569129"/>
            <a:ext cx="1224136" cy="641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746681" y="2473870"/>
            <a:ext cx="1656183" cy="320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313910" y="2473870"/>
            <a:ext cx="2105178" cy="376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394544" y="2506369"/>
            <a:ext cx="1080120" cy="271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695267" y="3825386"/>
            <a:ext cx="865632" cy="3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/>
          <p:cNvSpPr txBox="1"/>
          <p:nvPr/>
        </p:nvSpPr>
        <p:spPr>
          <a:xfrm>
            <a:off x="1207027" y="488774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07027" y="387939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R2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285" y="25175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R3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46159" y="4725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647548" y="19223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R5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59362" y="37718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R7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031924" y="289233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R6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367420" y="48591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R8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609673" y="41020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750223" y="303083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750223" y="23932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/0.4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338047" y="25456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58648" y="295955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433830" y="7870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46880" y="6485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446788" y="21209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466552" y="225336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629152" y="21209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890488" y="254425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635112" y="30285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67474" y="39570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538768" y="35005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601968" y="45567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/0.1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988530" y="466416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984327" y="502410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/0.3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50223" y="36127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521983" y="494668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s1</a:t>
            </a:r>
            <a:r>
              <a:rPr lang="en-US" altLang="ko-KR" sz="1200" dirty="0" smtClean="0"/>
              <a:t>/0.2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663928" y="3335771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192.168.1.4/30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495882" y="1448385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192.168.1.8/30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089322" y="1323786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192.168.1.12/30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4980" y="2324200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192.168.1.16/30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966553" y="2307372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192.168.1.20/30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900507" y="3214860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192.168.1.24/30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908150" y="4240555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192.168.1.28/30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7706" y="5080903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192.168.1.32/30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387174" y="3724061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192.168.1.36/30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461108" y="4582869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102.1/32</a:t>
            </a:r>
          </a:p>
          <a:p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976417" y="3510066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103.1/32</a:t>
            </a:r>
          </a:p>
          <a:p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595753" y="126103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105.1/32</a:t>
            </a:r>
          </a:p>
          <a:p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152626" y="2093575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107.1/32</a:t>
            </a:r>
          </a:p>
          <a:p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589185" y="5158933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109.1/32</a:t>
            </a:r>
          </a:p>
          <a:p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247703" y="3209055"/>
            <a:ext cx="143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Lo0</a:t>
            </a:r>
            <a:endParaRPr lang="en-US" altLang="ko-KR" sz="1200" dirty="0" smtClean="0"/>
          </a:p>
          <a:p>
            <a:r>
              <a:rPr lang="en-US" altLang="ko-KR" sz="1200" dirty="0" smtClean="0"/>
              <a:t>108.1/32</a:t>
            </a:r>
          </a:p>
          <a:p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652981" y="826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20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805381" y="41730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30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574562" y="270720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BGP</a:t>
            </a:r>
            <a:r>
              <a:rPr lang="en-US" altLang="ko-KR" sz="1200" dirty="0" smtClean="0"/>
              <a:t> 40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12" idx="2"/>
          </p:cNvCxnSpPr>
          <p:nvPr/>
        </p:nvCxnSpPr>
        <p:spPr>
          <a:xfrm>
            <a:off x="2128083" y="5218753"/>
            <a:ext cx="6529" cy="37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47580" y="5343598"/>
            <a:ext cx="1286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Fa0</a:t>
            </a:r>
            <a:r>
              <a:rPr lang="en-US" altLang="ko-KR" sz="1200" dirty="0" smtClean="0"/>
              <a:t>/0</a:t>
            </a:r>
          </a:p>
          <a:p>
            <a:r>
              <a:rPr lang="en-US" altLang="ko-KR" sz="1200" dirty="0" smtClean="0"/>
              <a:t>192.168.2.1/24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2128083" y="925503"/>
            <a:ext cx="1051875" cy="1135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09694" y="989824"/>
            <a:ext cx="177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210.105.102.1 -&gt; 210.105.109.1  </a:t>
            </a:r>
            <a:r>
              <a:rPr lang="en-US" altLang="ko-KR" sz="1000" dirty="0" err="1" smtClean="0"/>
              <a:t>icmp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14980" y="3835925"/>
            <a:ext cx="1323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210.105.102.1 -&gt; 210.105.109.1</a:t>
            </a:r>
          </a:p>
          <a:p>
            <a:r>
              <a:rPr lang="en-US" altLang="ko-KR" sz="1000" dirty="0" smtClean="0"/>
              <a:t>telnet</a:t>
            </a:r>
            <a:endParaRPr lang="ko-KR" altLang="en-US" sz="1000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2900507" y="3353359"/>
            <a:ext cx="629588" cy="418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-2772817" y="221136"/>
            <a:ext cx="39529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192.168.2.1 -&gt; 210.105.109.1 </a:t>
            </a:r>
            <a:r>
              <a:rPr lang="en-US" altLang="ko-KR" sz="1000" dirty="0" err="1" smtClean="0">
                <a:solidFill>
                  <a:srgbClr val="7030A0"/>
                </a:solidFill>
              </a:rPr>
              <a:t>icmp</a:t>
            </a:r>
            <a:r>
              <a:rPr lang="en-US" altLang="ko-KR" sz="1000" dirty="0" smtClean="0">
                <a:solidFill>
                  <a:srgbClr val="7030A0"/>
                </a:solidFill>
              </a:rPr>
              <a:t>, telnet </a:t>
            </a:r>
            <a:r>
              <a:rPr lang="ko-KR" altLang="en-US" sz="1000" dirty="0" smtClean="0">
                <a:solidFill>
                  <a:srgbClr val="7030A0"/>
                </a:solidFill>
              </a:rPr>
              <a:t>접속 시 </a:t>
            </a:r>
            <a:r>
              <a:rPr lang="en-US" altLang="ko-KR" sz="1000" dirty="0" smtClean="0">
                <a:solidFill>
                  <a:srgbClr val="7030A0"/>
                </a:solidFill>
              </a:rPr>
              <a:t>NAT</a:t>
            </a:r>
          </a:p>
          <a:p>
            <a:endParaRPr lang="en-US" altLang="ko-KR" sz="1000" dirty="0">
              <a:solidFill>
                <a:srgbClr val="7030A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R3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에서의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000" dirty="0" smtClean="0">
                <a:solidFill>
                  <a:srgbClr val="FF0000"/>
                </a:solidFill>
              </a:rPr>
              <a:t> 경로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R6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R8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R6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000" dirty="0" smtClean="0">
                <a:solidFill>
                  <a:srgbClr val="FF0000"/>
                </a:solidFill>
              </a:rPr>
              <a:t>/0.2 down </a:t>
            </a:r>
            <a:r>
              <a:rPr lang="ko-KR" altLang="en-US" sz="1000" dirty="0" smtClean="0">
                <a:solidFill>
                  <a:srgbClr val="FF0000"/>
                </a:solidFill>
              </a:rPr>
              <a:t>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R7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R8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R7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s1</a:t>
            </a:r>
            <a:r>
              <a:rPr lang="en-US" altLang="ko-KR" sz="1000" dirty="0" smtClean="0">
                <a:solidFill>
                  <a:srgbClr val="FF0000"/>
                </a:solidFill>
              </a:rPr>
              <a:t>/0.2 down </a:t>
            </a:r>
            <a:r>
              <a:rPr lang="ko-KR" altLang="en-US" sz="1000" dirty="0" smtClean="0">
                <a:solidFill>
                  <a:srgbClr val="FF0000"/>
                </a:solidFill>
              </a:rPr>
              <a:t>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R3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R4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R6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R8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에서의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000" dirty="0" smtClean="0">
                <a:solidFill>
                  <a:srgbClr val="FF0000"/>
                </a:solidFill>
              </a:rPr>
              <a:t> 경로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R1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R2</a:t>
            </a:r>
            <a:r>
              <a:rPr lang="ko-KR" altLang="en-US" sz="1000" dirty="0" smtClean="0">
                <a:solidFill>
                  <a:srgbClr val="FF0000"/>
                </a:solidFill>
              </a:rPr>
              <a:t>로 가다가 경로가 사라질 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R1</a:t>
            </a:r>
            <a:r>
              <a:rPr lang="en-US" altLang="ko-KR" sz="1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R8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로통신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R3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라우팅</a:t>
            </a:r>
            <a:r>
              <a:rPr lang="ko-KR" altLang="en-US" sz="1000" dirty="0" smtClean="0"/>
              <a:t> 경로와 상관없이 </a:t>
            </a:r>
            <a:r>
              <a:rPr lang="en-US" altLang="ko-KR" sz="1000" dirty="0" smtClean="0"/>
              <a:t>102.1 -&gt; 109.1</a:t>
            </a:r>
            <a:r>
              <a:rPr lang="ko-KR" altLang="en-US" sz="1000" dirty="0" smtClean="0"/>
              <a:t>로 가는 </a:t>
            </a:r>
            <a:r>
              <a:rPr lang="en-US" altLang="ko-KR" sz="1000" dirty="0" err="1" smtClean="0"/>
              <a:t>icmp</a:t>
            </a:r>
            <a:r>
              <a:rPr lang="ko-KR" altLang="en-US" sz="1000" dirty="0" smtClean="0"/>
              <a:t>는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R4</a:t>
            </a:r>
            <a:r>
              <a:rPr lang="ko-KR" altLang="en-US" sz="1000" dirty="0" smtClean="0"/>
              <a:t>로 처리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R3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라우팅</a:t>
            </a:r>
            <a:r>
              <a:rPr lang="ko-KR" altLang="en-US" sz="1000" dirty="0" smtClean="0"/>
              <a:t> 경로와 상관없이 </a:t>
            </a:r>
            <a:r>
              <a:rPr lang="en-US" altLang="ko-KR" sz="1000" dirty="0" smtClean="0"/>
              <a:t>102.1 -&gt; 109.1</a:t>
            </a:r>
            <a:r>
              <a:rPr lang="ko-KR" altLang="en-US" sz="1000" dirty="0" smtClean="0"/>
              <a:t>로 가는 </a:t>
            </a:r>
            <a:r>
              <a:rPr lang="en-US" altLang="ko-KR" sz="1000" dirty="0" smtClean="0"/>
              <a:t>telnet </a:t>
            </a:r>
          </a:p>
          <a:p>
            <a:r>
              <a:rPr lang="ko-KR" altLang="en-US" sz="1000" dirty="0" smtClean="0"/>
              <a:t>접속은 </a:t>
            </a:r>
            <a:r>
              <a:rPr lang="en-US" altLang="ko-KR" sz="1000" dirty="0" err="1" smtClean="0"/>
              <a:t>R7</a:t>
            </a:r>
            <a:r>
              <a:rPr lang="ko-KR" altLang="en-US" sz="1000" dirty="0" smtClean="0"/>
              <a:t>로 처리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R2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102.1 -&gt; 109.1</a:t>
            </a:r>
            <a:r>
              <a:rPr lang="ko-KR" altLang="en-US" sz="1000" dirty="0" smtClean="0"/>
              <a:t>로 가는 </a:t>
            </a:r>
            <a:r>
              <a:rPr lang="en-US" altLang="ko-KR" sz="1000" dirty="0" err="1" smtClean="0"/>
              <a:t>icmp</a:t>
            </a:r>
            <a:r>
              <a:rPr lang="en-US" altLang="ko-KR" sz="1000" dirty="0" smtClean="0"/>
              <a:t>, telnet</a:t>
            </a:r>
            <a:r>
              <a:rPr lang="ko-KR" altLang="en-US" sz="1000" dirty="0" err="1" smtClean="0"/>
              <a:t>에대한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RACL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5314603" y="4017898"/>
            <a:ext cx="913581" cy="499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65477" y="3907123"/>
            <a:ext cx="143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route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7925" y="2603100"/>
            <a:ext cx="19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(192.168.3.0/30)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ESP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암호화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3101628" y="5301106"/>
            <a:ext cx="2706544" cy="424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32833" y="5301106"/>
            <a:ext cx="194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Tunnel0</a:t>
            </a:r>
            <a:r>
              <a:rPr lang="en-US" altLang="ko-KR" sz="1200" dirty="0" smtClean="0">
                <a:solidFill>
                  <a:srgbClr val="FF0000"/>
                </a:solidFill>
              </a:rPr>
              <a:t>(192.168.3.4/30)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ESP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암호화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3" name="직선 화살표 연결선 112"/>
          <p:cNvCxnSpPr>
            <a:endCxn id="57" idx="1"/>
          </p:cNvCxnSpPr>
          <p:nvPr/>
        </p:nvCxnSpPr>
        <p:spPr>
          <a:xfrm flipV="1">
            <a:off x="755576" y="4240556"/>
            <a:ext cx="854097" cy="2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6950" y="451755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100</a:t>
            </a:r>
            <a:endParaRPr lang="ko-KR" altLang="en-US" sz="1200" dirty="0"/>
          </a:p>
        </p:txBody>
      </p:sp>
      <p:cxnSp>
        <p:nvCxnSpPr>
          <p:cNvPr id="116" name="직선 화살표 연결선 115"/>
          <p:cNvCxnSpPr/>
          <p:nvPr/>
        </p:nvCxnSpPr>
        <p:spPr>
          <a:xfrm flipH="1">
            <a:off x="7356728" y="4112924"/>
            <a:ext cx="514748" cy="121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837450" y="40528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90506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8877" y="388579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fa0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192.168.2.1/24</a:t>
            </a:r>
            <a:endParaRPr lang="ko-KR" altLang="en-US" sz="1400" dirty="0"/>
          </a:p>
        </p:txBody>
      </p:sp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3129979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764704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1889702" y="1268760"/>
            <a:ext cx="203422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88024" y="1268760"/>
            <a:ext cx="2016224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</p:cNvCxnSpPr>
          <p:nvPr/>
        </p:nvCxnSpPr>
        <p:spPr>
          <a:xfrm>
            <a:off x="1889702" y="3742016"/>
            <a:ext cx="9001" cy="47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>
            <a:off x="7074278" y="3731027"/>
            <a:ext cx="0" cy="27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0232" y="376870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fa0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192.168.3.1/24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674" y="2714698"/>
            <a:ext cx="27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192.168.1.1 255.255.255.252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28886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55906" y="1163611"/>
            <a:ext cx="346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192.168.1.2 255.255.255.252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27133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8359" y="194325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0052" y="205097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260648"/>
            <a:ext cx="30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32766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08479" y="91133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32340" y="329697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7544" y="458112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R1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192.168.3.0 255.255.255.0 192.168.1.2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R2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192.168.3.0 255.255.255.0 192.168.1.6</a:t>
            </a:r>
          </a:p>
          <a:p>
            <a:r>
              <a:rPr lang="en-US" altLang="ko-KR" dirty="0" err="1" smtClean="0"/>
              <a:t>R2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192.168.2.0 255.255.255.0 192.168.1.1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R3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192.168.2.0 255.255.255.0 192.168.1.5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64088" y="332656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192.168.3.1 source 192.168.2.1</a:t>
            </a:r>
          </a:p>
          <a:p>
            <a:r>
              <a:rPr lang="en-US" altLang="ko-KR" dirty="0" err="1" smtClean="0"/>
              <a:t>R1</a:t>
            </a:r>
            <a:r>
              <a:rPr lang="en-US" altLang="ko-KR" dirty="0" smtClean="0"/>
              <a:t> source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192.168.2.1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destination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192.168.3.1</a:t>
            </a:r>
          </a:p>
          <a:p>
            <a:r>
              <a:rPr lang="en-US" altLang="ko-KR" dirty="0" err="1" smtClean="0"/>
              <a:t>R3</a:t>
            </a:r>
            <a:r>
              <a:rPr lang="en-US" altLang="ko-KR" dirty="0" smtClean="0"/>
              <a:t>  source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192.168.3.1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destination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192.168.2.1   </a:t>
            </a:r>
            <a:r>
              <a:rPr lang="en-US" altLang="ko-KR" dirty="0" err="1" smtClean="0"/>
              <a:t>icmp</a:t>
            </a:r>
            <a:r>
              <a:rPr lang="ko-KR" altLang="en-US" dirty="0" smtClean="0"/>
              <a:t>가 움직임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0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8877" y="388579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fa0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192.168.2.1/24</a:t>
            </a:r>
            <a:endParaRPr lang="ko-KR" altLang="en-US" sz="1400" dirty="0"/>
          </a:p>
        </p:txBody>
      </p:sp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6516216" y="3129979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3851920" y="764704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/>
          <p:cNvCxnSpPr>
            <a:stCxn id="4" idx="0"/>
          </p:cNvCxnSpPr>
          <p:nvPr/>
        </p:nvCxnSpPr>
        <p:spPr>
          <a:xfrm flipV="1">
            <a:off x="1889702" y="1268760"/>
            <a:ext cx="203422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88024" y="1268760"/>
            <a:ext cx="2016224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</p:cNvCxnSpPr>
          <p:nvPr/>
        </p:nvCxnSpPr>
        <p:spPr>
          <a:xfrm>
            <a:off x="1889702" y="3742016"/>
            <a:ext cx="9001" cy="47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>
            <a:off x="7074278" y="3731027"/>
            <a:ext cx="0" cy="27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0232" y="376870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fa0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192.168.3.1/24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674" y="2714698"/>
            <a:ext cx="27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192.168.1.1 255.255.255.252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28886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55906" y="1163611"/>
            <a:ext cx="346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/0</a:t>
            </a:r>
          </a:p>
          <a:p>
            <a:r>
              <a:rPr lang="en-US" altLang="ko-KR" sz="1400" dirty="0" smtClean="0"/>
              <a:t>192.168.1.2 255.255.255.252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27133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s1</a:t>
            </a:r>
            <a:r>
              <a:rPr lang="en-US" altLang="ko-KR" sz="1400" dirty="0" smtClean="0"/>
              <a:t>/1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8359" y="194325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192.168.1.0/30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0052" y="205097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192.168.1.4/30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260648"/>
            <a:ext cx="30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route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32766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08479" y="91133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32340" y="329697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R3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4088" y="332656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192.168.3.1 source 192.168.2.1</a:t>
            </a:r>
          </a:p>
          <a:p>
            <a:r>
              <a:rPr lang="en-US" altLang="ko-KR" dirty="0" err="1" smtClean="0"/>
              <a:t>R1</a:t>
            </a:r>
            <a:r>
              <a:rPr lang="en-US" altLang="ko-KR" dirty="0" smtClean="0"/>
              <a:t> source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192.168.2.1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destination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192.168.3.1</a:t>
            </a:r>
          </a:p>
          <a:p>
            <a:r>
              <a:rPr lang="en-US" altLang="ko-KR" dirty="0" err="1" smtClean="0"/>
              <a:t>R3</a:t>
            </a:r>
            <a:r>
              <a:rPr lang="en-US" altLang="ko-KR" dirty="0" smtClean="0"/>
              <a:t>  source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192.168.3.1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destination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192.168.2.1   </a:t>
            </a:r>
            <a:r>
              <a:rPr lang="en-US" altLang="ko-KR" dirty="0" err="1" smtClean="0"/>
              <a:t>icmp</a:t>
            </a:r>
            <a:r>
              <a:rPr lang="ko-KR" altLang="en-US" dirty="0" smtClean="0"/>
              <a:t>가 움직임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184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1331640" y="3140968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968859" y="5733256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940152" y="3894416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868144" y="2132856"/>
            <a:ext cx="1116124" cy="60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0;p14" descr="\\192.168.0.221\실습\잠시쓰겟습니다\아이콘\router.png"/>
          <p:cNvPicPr/>
          <p:nvPr/>
        </p:nvPicPr>
        <p:blipFill rotWithShape="1">
          <a:blip r:embed="rId2">
            <a:alphaModFix/>
            <a:lum/>
          </a:blip>
          <a:srcRect l="35530" t="32050" r="35090" b="41470"/>
          <a:stretch>
            <a:fillRect/>
          </a:stretch>
        </p:blipFill>
        <p:spPr>
          <a:xfrm>
            <a:off x="5868144" y="548680"/>
            <a:ext cx="1116124" cy="601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>
            <a:endCxn id="9" idx="1"/>
          </p:cNvCxnSpPr>
          <p:nvPr/>
        </p:nvCxnSpPr>
        <p:spPr>
          <a:xfrm flipV="1">
            <a:off x="1835696" y="849204"/>
            <a:ext cx="4032448" cy="236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1"/>
          </p:cNvCxnSpPr>
          <p:nvPr/>
        </p:nvCxnSpPr>
        <p:spPr>
          <a:xfrm flipV="1">
            <a:off x="2267744" y="2433380"/>
            <a:ext cx="3600400" cy="77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339752" y="3441492"/>
            <a:ext cx="3629107" cy="63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23728" y="3645024"/>
            <a:ext cx="396044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3759282"/>
            <a:ext cx="12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4982" y="548680"/>
            <a:ext cx="216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endParaRPr lang="en-US" altLang="ko-KR" dirty="0" smtClean="0"/>
          </a:p>
          <a:p>
            <a:r>
              <a:rPr lang="en-US" altLang="ko-KR" dirty="0" smtClean="0"/>
              <a:t>224.0.0.9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1755" y="2248714"/>
            <a:ext cx="127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EIGRP</a:t>
            </a:r>
            <a:endParaRPr lang="en-US" altLang="ko-KR" dirty="0" smtClean="0"/>
          </a:p>
          <a:p>
            <a:r>
              <a:rPr lang="en-US" altLang="ko-KR" dirty="0" smtClean="0"/>
              <a:t>224.0.0.10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36296" y="3892406"/>
            <a:ext cx="127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RIPv2</a:t>
            </a:r>
            <a:endParaRPr lang="en-US" altLang="ko-KR" dirty="0" smtClean="0"/>
          </a:p>
          <a:p>
            <a:r>
              <a:rPr lang="en-US" altLang="ko-KR" dirty="0" smtClean="0"/>
              <a:t>224.0.0.9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1755" y="5849114"/>
            <a:ext cx="127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OSPF</a:t>
            </a:r>
            <a:endParaRPr lang="en-US" altLang="ko-KR" dirty="0" smtClean="0"/>
          </a:p>
          <a:p>
            <a:r>
              <a:rPr lang="en-US" altLang="ko-KR" dirty="0" smtClean="0"/>
              <a:t>224.0.0.5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87015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: 192.168.1.1 destination 224.0.0.9</a:t>
            </a:r>
          </a:p>
          <a:p>
            <a:r>
              <a:rPr lang="en-US" altLang="ko-KR" sz="1600" dirty="0"/>
              <a:t>Source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>192.168.1.5 </a:t>
            </a:r>
            <a:r>
              <a:rPr lang="en-US" altLang="ko-KR" sz="1600" dirty="0"/>
              <a:t>destination 224.0.0.9</a:t>
            </a:r>
            <a:endParaRPr lang="ko-KR" altLang="en-US" sz="1600" dirty="0"/>
          </a:p>
          <a:p>
            <a:r>
              <a:rPr lang="en-US" altLang="ko-KR" sz="1600" dirty="0"/>
              <a:t>Source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>192.168.1.9 </a:t>
            </a:r>
            <a:r>
              <a:rPr lang="en-US" altLang="ko-KR" sz="1600" dirty="0"/>
              <a:t>destination 224.0.0.9</a:t>
            </a:r>
            <a:endParaRPr lang="ko-KR" altLang="en-US" sz="1600" dirty="0"/>
          </a:p>
          <a:p>
            <a:r>
              <a:rPr lang="en-US" altLang="ko-KR" sz="1600" dirty="0"/>
              <a:t>Source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: </a:t>
            </a:r>
            <a:r>
              <a:rPr lang="en-US" altLang="ko-KR" sz="1600" dirty="0" smtClean="0"/>
              <a:t>192.168.1.13 </a:t>
            </a:r>
            <a:r>
              <a:rPr lang="en-US" altLang="ko-KR" sz="1600" dirty="0"/>
              <a:t>destination 224.0.0.9</a:t>
            </a:r>
            <a:endParaRPr lang="ko-KR" altLang="en-US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1800" y="1678654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192.168.1.0/30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3848" y="2618046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192.168.1.4/30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3463943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192.168.1.8/30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8" y="450129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192.168.1.12/30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14558</TotalTime>
  <Words>11510</Words>
  <Application>Microsoft Office PowerPoint</Application>
  <PresentationFormat>화면 슬라이드 쇼(4:3)</PresentationFormat>
  <Paragraphs>4448</Paragraphs>
  <Slides>116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</dc:creator>
  <cp:lastModifiedBy>user</cp:lastModifiedBy>
  <cp:revision>568</cp:revision>
  <dcterms:created xsi:type="dcterms:W3CDTF">2020-09-07T09:41:42Z</dcterms:created>
  <dcterms:modified xsi:type="dcterms:W3CDTF">2021-04-11T04:22:46Z</dcterms:modified>
</cp:coreProperties>
</file>