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9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5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8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6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4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3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0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9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8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6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9CCC-2AAA-4413-A36B-7FBE06659820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2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354048" y="2788871"/>
            <a:ext cx="790575" cy="919163"/>
            <a:chOff x="1557" y="3009"/>
            <a:chExt cx="615" cy="566"/>
          </a:xfrm>
        </p:grpSpPr>
        <p:pic>
          <p:nvPicPr>
            <p:cNvPr id="5" name="Picture 80" descr="Messenger_man_yello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7" y="3009"/>
              <a:ext cx="347" cy="388"/>
            </a:xfrm>
            <a:prstGeom prst="rect">
              <a:avLst/>
            </a:prstGeom>
            <a:noFill/>
          </p:spPr>
        </p:pic>
        <p:pic>
          <p:nvPicPr>
            <p:cNvPr id="6" name="Picture 81" descr="Messenger_man_yellow"/>
            <p:cNvPicPr>
              <a:picLocks noChangeAspect="1" noChangeArrowheads="1"/>
            </p:cNvPicPr>
            <p:nvPr/>
          </p:nvPicPr>
          <p:blipFill>
            <a:blip r:embed="rId2" cstate="print">
              <a:lum bright="12000"/>
              <a:grayscl/>
            </a:blip>
            <a:srcRect/>
            <a:stretch>
              <a:fillRect/>
            </a:stretch>
          </p:blipFill>
          <p:spPr bwMode="auto">
            <a:xfrm>
              <a:off x="1557" y="3124"/>
              <a:ext cx="348" cy="390"/>
            </a:xfrm>
            <a:prstGeom prst="rect">
              <a:avLst/>
            </a:prstGeom>
            <a:noFill/>
          </p:spPr>
        </p:pic>
        <p:pic>
          <p:nvPicPr>
            <p:cNvPr id="7" name="Picture 82" descr="Messenger_man_gree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7" y="3203"/>
              <a:ext cx="335" cy="372"/>
            </a:xfrm>
            <a:prstGeom prst="rect">
              <a:avLst/>
            </a:prstGeom>
            <a:noFill/>
          </p:spPr>
        </p:pic>
      </p:grpSp>
      <p:grpSp>
        <p:nvGrpSpPr>
          <p:cNvPr id="20" name="Group 83"/>
          <p:cNvGrpSpPr>
            <a:grpSpLocks/>
          </p:cNvGrpSpPr>
          <p:nvPr/>
        </p:nvGrpSpPr>
        <p:grpSpPr bwMode="auto">
          <a:xfrm>
            <a:off x="339313" y="5031705"/>
            <a:ext cx="811212" cy="917575"/>
            <a:chOff x="2971" y="2387"/>
            <a:chExt cx="511" cy="578"/>
          </a:xfrm>
        </p:grpSpPr>
        <p:grpSp>
          <p:nvGrpSpPr>
            <p:cNvPr id="21" name="Group 84"/>
            <p:cNvGrpSpPr>
              <a:grpSpLocks/>
            </p:cNvGrpSpPr>
            <p:nvPr/>
          </p:nvGrpSpPr>
          <p:grpSpPr bwMode="auto">
            <a:xfrm>
              <a:off x="2971" y="2387"/>
              <a:ext cx="475" cy="442"/>
              <a:chOff x="2217" y="2328"/>
              <a:chExt cx="634" cy="643"/>
            </a:xfrm>
          </p:grpSpPr>
          <p:pic>
            <p:nvPicPr>
              <p:cNvPr id="26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23" y="2328"/>
                <a:ext cx="379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217" y="2426"/>
                <a:ext cx="379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72" y="2523"/>
                <a:ext cx="379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2" name="Group 88"/>
            <p:cNvGrpSpPr>
              <a:grpSpLocks/>
            </p:cNvGrpSpPr>
            <p:nvPr/>
          </p:nvGrpSpPr>
          <p:grpSpPr bwMode="auto">
            <a:xfrm>
              <a:off x="3007" y="2523"/>
              <a:ext cx="475" cy="442"/>
              <a:chOff x="2217" y="2328"/>
              <a:chExt cx="634" cy="643"/>
            </a:xfrm>
          </p:grpSpPr>
          <p:pic>
            <p:nvPicPr>
              <p:cNvPr id="23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23" y="2328"/>
                <a:ext cx="379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217" y="2426"/>
                <a:ext cx="379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72" y="2523"/>
                <a:ext cx="379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072842"/>
            <a:ext cx="990399" cy="80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106"/>
          <p:cNvSpPr>
            <a:spLocks noChangeArrowheads="1"/>
          </p:cNvSpPr>
          <p:nvPr/>
        </p:nvSpPr>
        <p:spPr bwMode="auto">
          <a:xfrm>
            <a:off x="3779912" y="1508884"/>
            <a:ext cx="5211423" cy="5016460"/>
          </a:xfrm>
          <a:prstGeom prst="rect">
            <a:avLst/>
          </a:prstGeom>
          <a:noFill/>
          <a:ln w="28575" cap="rnd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AutoShape 932"/>
          <p:cNvSpPr>
            <a:spLocks noChangeArrowheads="1"/>
          </p:cNvSpPr>
          <p:nvPr/>
        </p:nvSpPr>
        <p:spPr bwMode="auto">
          <a:xfrm>
            <a:off x="4141681" y="2172610"/>
            <a:ext cx="1656000" cy="4064702"/>
          </a:xfrm>
          <a:prstGeom prst="roundRect">
            <a:avLst>
              <a:gd name="adj" fmla="val 6880"/>
            </a:avLst>
          </a:prstGeom>
          <a:solidFill>
            <a:srgbClr val="333333"/>
          </a:solidFill>
          <a:ln w="3175" algn="ctr">
            <a:noFill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ko-KR" altLang="en-US"/>
          </a:p>
        </p:txBody>
      </p:sp>
      <p:sp>
        <p:nvSpPr>
          <p:cNvPr id="34" name="AutoShape 500"/>
          <p:cNvSpPr>
            <a:spLocks noChangeArrowheads="1"/>
          </p:cNvSpPr>
          <p:nvPr/>
        </p:nvSpPr>
        <p:spPr bwMode="auto">
          <a:xfrm>
            <a:off x="4273960" y="2704093"/>
            <a:ext cx="1407600" cy="3315600"/>
          </a:xfrm>
          <a:prstGeom prst="roundRect">
            <a:avLst>
              <a:gd name="adj" fmla="val 1903"/>
            </a:avLst>
          </a:prstGeom>
          <a:gradFill rotWithShape="1">
            <a:gsLst>
              <a:gs pos="0">
                <a:srgbClr val="006699"/>
              </a:gs>
              <a:gs pos="100000">
                <a:srgbClr val="0099CC">
                  <a:alpha val="38000"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52" name="AutoShape 932"/>
          <p:cNvSpPr>
            <a:spLocks noChangeArrowheads="1"/>
          </p:cNvSpPr>
          <p:nvPr/>
        </p:nvSpPr>
        <p:spPr bwMode="auto">
          <a:xfrm>
            <a:off x="7082273" y="2169312"/>
            <a:ext cx="1656000" cy="4068000"/>
          </a:xfrm>
          <a:prstGeom prst="roundRect">
            <a:avLst>
              <a:gd name="adj" fmla="val 6880"/>
            </a:avLst>
          </a:prstGeom>
          <a:solidFill>
            <a:srgbClr val="333333"/>
          </a:solidFill>
          <a:ln w="3175" algn="ctr">
            <a:noFill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ko-KR" altLang="en-US"/>
          </a:p>
        </p:txBody>
      </p:sp>
      <p:sp>
        <p:nvSpPr>
          <p:cNvPr id="53" name="AutoShape 933"/>
          <p:cNvSpPr>
            <a:spLocks noChangeArrowheads="1"/>
          </p:cNvSpPr>
          <p:nvPr/>
        </p:nvSpPr>
        <p:spPr bwMode="auto">
          <a:xfrm>
            <a:off x="7226289" y="2272804"/>
            <a:ext cx="1381586" cy="2921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FFFFFF">
                  <a:gamma/>
                  <a:shade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 latinLnBrk="1"/>
            <a:r>
              <a:rPr kumimoji="1" lang="en-US" altLang="ko-KR" sz="1200" dirty="0" smtClean="0"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</a:rPr>
              <a:t>RDS</a:t>
            </a:r>
            <a:endParaRPr kumimoji="1" lang="en-US" altLang="ko-KR" sz="1200" dirty="0"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AutoShape 501"/>
          <p:cNvSpPr>
            <a:spLocks noChangeArrowheads="1"/>
          </p:cNvSpPr>
          <p:nvPr/>
        </p:nvSpPr>
        <p:spPr bwMode="auto">
          <a:xfrm>
            <a:off x="7206744" y="2679261"/>
            <a:ext cx="1407600" cy="3315600"/>
          </a:xfrm>
          <a:prstGeom prst="roundRect">
            <a:avLst>
              <a:gd name="adj" fmla="val 1594"/>
            </a:avLst>
          </a:prstGeom>
          <a:gradFill rotWithShape="1">
            <a:gsLst>
              <a:gs pos="0">
                <a:srgbClr val="FF3300"/>
              </a:gs>
              <a:gs pos="100000">
                <a:srgbClr val="FF7C80">
                  <a:alpha val="38000"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77" y="2849322"/>
            <a:ext cx="1080428" cy="30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19" y="2804658"/>
            <a:ext cx="1109253" cy="30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315993" y="980728"/>
            <a:ext cx="8566480" cy="318418"/>
          </a:xfrm>
          <a:prstGeom prst="rect">
            <a:avLst/>
          </a:prstGeom>
          <a:gradFill flip="none" rotWithShape="1">
            <a:gsLst>
              <a:gs pos="88000">
                <a:srgbClr val="E7E6E6">
                  <a:lumMod val="50000"/>
                </a:srgbClr>
              </a:gs>
              <a:gs pos="100000">
                <a:srgbClr val="E7E6E6">
                  <a:lumMod val="2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5798" y="1001437"/>
            <a:ext cx="38386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 latinLnBrk="0"/>
            <a:r>
              <a:rPr lang="en-US" altLang="ko-K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Server Side Architecture</a:t>
            </a:r>
            <a:endParaRPr lang="en-US" altLang="ko-KR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7073" y="354722"/>
            <a:ext cx="323165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 latinLnBrk="0"/>
            <a:r>
              <a:rPr lang="ko-KR" altLang="en-US" sz="3600" b="1" spc="-150" dirty="0" smtClean="0">
                <a:solidFill>
                  <a:prstClr val="black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아키텍처 정의서</a:t>
            </a:r>
            <a:endParaRPr lang="ko-KR" altLang="en-US" sz="3600" b="1" spc="-150" dirty="0">
              <a:solidFill>
                <a:prstClr val="black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1082" y="1484784"/>
            <a:ext cx="178927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 latinLnBrk="0"/>
            <a:r>
              <a:rPr lang="en-US" altLang="ko-KR" sz="1200" spc="-70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BMS 1.0 </a:t>
            </a:r>
            <a:r>
              <a:rPr lang="ko-KR" altLang="en-US" sz="1200" spc="-70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운</a:t>
            </a:r>
            <a:r>
              <a:rPr lang="ko-KR" altLang="en-US" sz="1200" spc="-7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</a:t>
            </a:r>
            <a:r>
              <a:rPr lang="ko-KR" altLang="en-US" sz="1200" spc="-70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아키텍처 정의</a:t>
            </a:r>
            <a:endParaRPr lang="en-US" altLang="ko-KR" sz="1200" spc="-7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이등변 삼각형 85"/>
          <p:cNvSpPr/>
          <p:nvPr/>
        </p:nvSpPr>
        <p:spPr>
          <a:xfrm rot="5400000">
            <a:off x="406064" y="1527603"/>
            <a:ext cx="100140" cy="86328"/>
          </a:xfrm>
          <a:prstGeom prst="triangle">
            <a:avLst/>
          </a:prstGeom>
          <a:solidFill>
            <a:srgbClr val="5C18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90" name="자유형 89"/>
          <p:cNvSpPr/>
          <p:nvPr/>
        </p:nvSpPr>
        <p:spPr>
          <a:xfrm>
            <a:off x="132490" y="2311834"/>
            <a:ext cx="1528774" cy="305753"/>
          </a:xfrm>
          <a:custGeom>
            <a:avLst/>
            <a:gdLst>
              <a:gd name="connsiteX0" fmla="*/ 163964 w 1435274"/>
              <a:gd name="connsiteY0" fmla="*/ 0 h 336328"/>
              <a:gd name="connsiteX1" fmla="*/ 580064 w 1435274"/>
              <a:gd name="connsiteY1" fmla="*/ 0 h 336328"/>
              <a:gd name="connsiteX2" fmla="*/ 855211 w 1435274"/>
              <a:gd name="connsiteY2" fmla="*/ 0 h 336328"/>
              <a:gd name="connsiteX3" fmla="*/ 1271310 w 1435274"/>
              <a:gd name="connsiteY3" fmla="*/ 0 h 336328"/>
              <a:gd name="connsiteX4" fmla="*/ 1435274 w 1435274"/>
              <a:gd name="connsiteY4" fmla="*/ 168164 h 336328"/>
              <a:gd name="connsiteX5" fmla="*/ 1271310 w 1435274"/>
              <a:gd name="connsiteY5" fmla="*/ 336328 h 336328"/>
              <a:gd name="connsiteX6" fmla="*/ 855211 w 1435274"/>
              <a:gd name="connsiteY6" fmla="*/ 336328 h 336328"/>
              <a:gd name="connsiteX7" fmla="*/ 580064 w 1435274"/>
              <a:gd name="connsiteY7" fmla="*/ 336328 h 336328"/>
              <a:gd name="connsiteX8" fmla="*/ 163964 w 1435274"/>
              <a:gd name="connsiteY8" fmla="*/ 336328 h 336328"/>
              <a:gd name="connsiteX9" fmla="*/ 0 w 1435274"/>
              <a:gd name="connsiteY9" fmla="*/ 168164 h 336328"/>
              <a:gd name="connsiteX10" fmla="*/ 163964 w 1435274"/>
              <a:gd name="connsiteY10" fmla="*/ 0 h 33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5274" h="336328">
                <a:moveTo>
                  <a:pt x="163964" y="0"/>
                </a:moveTo>
                <a:lnTo>
                  <a:pt x="580064" y="0"/>
                </a:lnTo>
                <a:lnTo>
                  <a:pt x="855211" y="0"/>
                </a:lnTo>
                <a:lnTo>
                  <a:pt x="1271310" y="0"/>
                </a:lnTo>
                <a:cubicBezTo>
                  <a:pt x="1361856" y="0"/>
                  <a:pt x="1435274" y="75285"/>
                  <a:pt x="1435274" y="168164"/>
                </a:cubicBezTo>
                <a:cubicBezTo>
                  <a:pt x="1435274" y="261044"/>
                  <a:pt x="1361856" y="336328"/>
                  <a:pt x="1271310" y="336328"/>
                </a:cubicBezTo>
                <a:lnTo>
                  <a:pt x="855211" y="336328"/>
                </a:lnTo>
                <a:lnTo>
                  <a:pt x="580064" y="336328"/>
                </a:lnTo>
                <a:lnTo>
                  <a:pt x="163964" y="336328"/>
                </a:lnTo>
                <a:cubicBezTo>
                  <a:pt x="73418" y="336328"/>
                  <a:pt x="0" y="261044"/>
                  <a:pt x="0" y="168164"/>
                </a:cubicBezTo>
                <a:cubicBezTo>
                  <a:pt x="0" y="75285"/>
                  <a:pt x="73418" y="0"/>
                  <a:pt x="163964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72106" y="2343877"/>
            <a:ext cx="12647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Side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913920" y="1581587"/>
            <a:ext cx="4968553" cy="382327"/>
            <a:chOff x="792163" y="5088682"/>
            <a:chExt cx="7561262" cy="382327"/>
          </a:xfrm>
        </p:grpSpPr>
        <p:sp>
          <p:nvSpPr>
            <p:cNvPr id="93" name="직사각형 92"/>
            <p:cNvSpPr/>
            <p:nvPr/>
          </p:nvSpPr>
          <p:spPr>
            <a:xfrm>
              <a:off x="792163" y="5088682"/>
              <a:ext cx="7561262" cy="382327"/>
            </a:xfrm>
            <a:prstGeom prst="rect">
              <a:avLst/>
            </a:prstGeom>
            <a:gradFill>
              <a:gsLst>
                <a:gs pos="59000">
                  <a:srgbClr val="802222"/>
                </a:gs>
                <a:gs pos="100000">
                  <a:srgbClr val="5C1818"/>
                </a:gs>
                <a:gs pos="0">
                  <a:srgbClr val="5C181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15165" y="5147812"/>
              <a:ext cx="3915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Web Service</a:t>
              </a:r>
              <a:endPara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자유형 94"/>
          <p:cNvSpPr/>
          <p:nvPr/>
        </p:nvSpPr>
        <p:spPr>
          <a:xfrm>
            <a:off x="178691" y="4544853"/>
            <a:ext cx="1528774" cy="305753"/>
          </a:xfrm>
          <a:custGeom>
            <a:avLst/>
            <a:gdLst>
              <a:gd name="connsiteX0" fmla="*/ 163964 w 1435274"/>
              <a:gd name="connsiteY0" fmla="*/ 0 h 336328"/>
              <a:gd name="connsiteX1" fmla="*/ 580064 w 1435274"/>
              <a:gd name="connsiteY1" fmla="*/ 0 h 336328"/>
              <a:gd name="connsiteX2" fmla="*/ 855211 w 1435274"/>
              <a:gd name="connsiteY2" fmla="*/ 0 h 336328"/>
              <a:gd name="connsiteX3" fmla="*/ 1271310 w 1435274"/>
              <a:gd name="connsiteY3" fmla="*/ 0 h 336328"/>
              <a:gd name="connsiteX4" fmla="*/ 1435274 w 1435274"/>
              <a:gd name="connsiteY4" fmla="*/ 168164 h 336328"/>
              <a:gd name="connsiteX5" fmla="*/ 1271310 w 1435274"/>
              <a:gd name="connsiteY5" fmla="*/ 336328 h 336328"/>
              <a:gd name="connsiteX6" fmla="*/ 855211 w 1435274"/>
              <a:gd name="connsiteY6" fmla="*/ 336328 h 336328"/>
              <a:gd name="connsiteX7" fmla="*/ 580064 w 1435274"/>
              <a:gd name="connsiteY7" fmla="*/ 336328 h 336328"/>
              <a:gd name="connsiteX8" fmla="*/ 163964 w 1435274"/>
              <a:gd name="connsiteY8" fmla="*/ 336328 h 336328"/>
              <a:gd name="connsiteX9" fmla="*/ 0 w 1435274"/>
              <a:gd name="connsiteY9" fmla="*/ 168164 h 336328"/>
              <a:gd name="connsiteX10" fmla="*/ 163964 w 1435274"/>
              <a:gd name="connsiteY10" fmla="*/ 0 h 33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5274" h="336328">
                <a:moveTo>
                  <a:pt x="163964" y="0"/>
                </a:moveTo>
                <a:lnTo>
                  <a:pt x="580064" y="0"/>
                </a:lnTo>
                <a:lnTo>
                  <a:pt x="855211" y="0"/>
                </a:lnTo>
                <a:lnTo>
                  <a:pt x="1271310" y="0"/>
                </a:lnTo>
                <a:cubicBezTo>
                  <a:pt x="1361856" y="0"/>
                  <a:pt x="1435274" y="75285"/>
                  <a:pt x="1435274" y="168164"/>
                </a:cubicBezTo>
                <a:cubicBezTo>
                  <a:pt x="1435274" y="261044"/>
                  <a:pt x="1361856" y="336328"/>
                  <a:pt x="1271310" y="336328"/>
                </a:cubicBezTo>
                <a:lnTo>
                  <a:pt x="855211" y="336328"/>
                </a:lnTo>
                <a:lnTo>
                  <a:pt x="580064" y="336328"/>
                </a:lnTo>
                <a:lnTo>
                  <a:pt x="163964" y="336328"/>
                </a:lnTo>
                <a:cubicBezTo>
                  <a:pt x="73418" y="336328"/>
                  <a:pt x="0" y="261044"/>
                  <a:pt x="0" y="168164"/>
                </a:cubicBezTo>
                <a:cubicBezTo>
                  <a:pt x="0" y="75285"/>
                  <a:pt x="73418" y="0"/>
                  <a:pt x="163964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418784" y="4581128"/>
            <a:ext cx="9858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Side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65" y="4981154"/>
            <a:ext cx="922475" cy="89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갈매기형 수장 103"/>
          <p:cNvSpPr/>
          <p:nvPr/>
        </p:nvSpPr>
        <p:spPr>
          <a:xfrm>
            <a:off x="1292793" y="5324887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2532714" y="5324887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갈매기형 수장 105"/>
          <p:cNvSpPr/>
          <p:nvPr/>
        </p:nvSpPr>
        <p:spPr>
          <a:xfrm>
            <a:off x="3579673" y="5396895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78" y="2768408"/>
            <a:ext cx="976695" cy="80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54" y="2769732"/>
            <a:ext cx="922475" cy="89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갈매기형 수장 111"/>
          <p:cNvSpPr/>
          <p:nvPr/>
        </p:nvSpPr>
        <p:spPr>
          <a:xfrm>
            <a:off x="1322282" y="3140691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5" name="자유형: 도형 83"/>
          <p:cNvSpPr/>
          <p:nvPr/>
        </p:nvSpPr>
        <p:spPr>
          <a:xfrm>
            <a:off x="2596547" y="3121535"/>
            <a:ext cx="1102795" cy="163449"/>
          </a:xfrm>
          <a:custGeom>
            <a:avLst/>
            <a:gdLst>
              <a:gd name="connsiteX0" fmla="*/ 0 w 1815154"/>
              <a:gd name="connsiteY0" fmla="*/ 0 h 781932"/>
              <a:gd name="connsiteX1" fmla="*/ 1432875 w 1815154"/>
              <a:gd name="connsiteY1" fmla="*/ 0 h 781932"/>
              <a:gd name="connsiteX2" fmla="*/ 1815154 w 1815154"/>
              <a:gd name="connsiteY2" fmla="*/ 390966 h 781932"/>
              <a:gd name="connsiteX3" fmla="*/ 1432875 w 1815154"/>
              <a:gd name="connsiteY3" fmla="*/ 781932 h 781932"/>
              <a:gd name="connsiteX4" fmla="*/ 0 w 1815154"/>
              <a:gd name="connsiteY4" fmla="*/ 781932 h 781932"/>
              <a:gd name="connsiteX5" fmla="*/ 382279 w 1815154"/>
              <a:gd name="connsiteY5" fmla="*/ 390966 h 78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5154" h="781932">
                <a:moveTo>
                  <a:pt x="0" y="0"/>
                </a:moveTo>
                <a:lnTo>
                  <a:pt x="1432875" y="0"/>
                </a:lnTo>
                <a:lnTo>
                  <a:pt x="1815154" y="390966"/>
                </a:lnTo>
                <a:lnTo>
                  <a:pt x="1432875" y="781932"/>
                </a:lnTo>
                <a:lnTo>
                  <a:pt x="0" y="781932"/>
                </a:lnTo>
                <a:lnTo>
                  <a:pt x="382279" y="390966"/>
                </a:lnTo>
                <a:close/>
              </a:path>
            </a:pathLst>
          </a:custGeom>
          <a:solidFill>
            <a:srgbClr val="802222"/>
          </a:solidFill>
          <a:ln w="1206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118" name="AutoShape 933"/>
          <p:cNvSpPr>
            <a:spLocks noChangeArrowheads="1"/>
          </p:cNvSpPr>
          <p:nvPr/>
        </p:nvSpPr>
        <p:spPr bwMode="auto">
          <a:xfrm>
            <a:off x="4277474" y="2256776"/>
            <a:ext cx="1381586" cy="2921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FFFFFF">
                  <a:gamma/>
                  <a:shade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 latinLnBrk="1"/>
            <a:r>
              <a:rPr kumimoji="1" lang="en-US" altLang="ko-KR" sz="1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EC2</a:t>
            </a:r>
            <a:endParaRPr kumimoji="1" lang="en-US" altLang="ko-KR" sz="1200" dirty="0"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161" y="2776101"/>
            <a:ext cx="635043" cy="86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갈매기형 수장 122"/>
          <p:cNvSpPr/>
          <p:nvPr/>
        </p:nvSpPr>
        <p:spPr>
          <a:xfrm>
            <a:off x="5930145" y="5385430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161" y="5169406"/>
            <a:ext cx="635043" cy="63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갈매기형 수장 124"/>
          <p:cNvSpPr/>
          <p:nvPr/>
        </p:nvSpPr>
        <p:spPr>
          <a:xfrm>
            <a:off x="6738018" y="5385430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26" name="Picture 2" descr="C:\Users\uyh40\Desktop\bms_(최신아닌듯 최신은 eclipse폴더에있는듯)\src\main\webapp\resources\image\bms_logo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1720"/>
            <a:ext cx="3089782" cy="5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자유형: 도형 83"/>
          <p:cNvSpPr/>
          <p:nvPr/>
        </p:nvSpPr>
        <p:spPr>
          <a:xfrm>
            <a:off x="5834225" y="3177198"/>
            <a:ext cx="1102795" cy="179794"/>
          </a:xfrm>
          <a:custGeom>
            <a:avLst/>
            <a:gdLst>
              <a:gd name="connsiteX0" fmla="*/ 0 w 1815154"/>
              <a:gd name="connsiteY0" fmla="*/ 0 h 781932"/>
              <a:gd name="connsiteX1" fmla="*/ 1432875 w 1815154"/>
              <a:gd name="connsiteY1" fmla="*/ 0 h 781932"/>
              <a:gd name="connsiteX2" fmla="*/ 1815154 w 1815154"/>
              <a:gd name="connsiteY2" fmla="*/ 390966 h 781932"/>
              <a:gd name="connsiteX3" fmla="*/ 1432875 w 1815154"/>
              <a:gd name="connsiteY3" fmla="*/ 781932 h 781932"/>
              <a:gd name="connsiteX4" fmla="*/ 0 w 1815154"/>
              <a:gd name="connsiteY4" fmla="*/ 781932 h 781932"/>
              <a:gd name="connsiteX5" fmla="*/ 382279 w 1815154"/>
              <a:gd name="connsiteY5" fmla="*/ 390966 h 78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5154" h="781932">
                <a:moveTo>
                  <a:pt x="0" y="0"/>
                </a:moveTo>
                <a:lnTo>
                  <a:pt x="1432875" y="0"/>
                </a:lnTo>
                <a:lnTo>
                  <a:pt x="1815154" y="390966"/>
                </a:lnTo>
                <a:lnTo>
                  <a:pt x="1432875" y="781932"/>
                </a:lnTo>
                <a:lnTo>
                  <a:pt x="0" y="781932"/>
                </a:lnTo>
                <a:lnTo>
                  <a:pt x="382279" y="390966"/>
                </a:lnTo>
                <a:close/>
              </a:path>
            </a:pathLst>
          </a:custGeom>
          <a:solidFill>
            <a:srgbClr val="802222"/>
          </a:solidFill>
          <a:ln w="1206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1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1274367" y="2788871"/>
            <a:ext cx="790575" cy="919163"/>
            <a:chOff x="1557" y="3009"/>
            <a:chExt cx="615" cy="566"/>
          </a:xfrm>
        </p:grpSpPr>
        <p:pic>
          <p:nvPicPr>
            <p:cNvPr id="5" name="Picture 80" descr="Messenger_man_yello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7" y="3009"/>
              <a:ext cx="347" cy="388"/>
            </a:xfrm>
            <a:prstGeom prst="rect">
              <a:avLst/>
            </a:prstGeom>
            <a:noFill/>
          </p:spPr>
        </p:pic>
        <p:pic>
          <p:nvPicPr>
            <p:cNvPr id="6" name="Picture 81" descr="Messenger_man_yellow"/>
            <p:cNvPicPr>
              <a:picLocks noChangeAspect="1" noChangeArrowheads="1"/>
            </p:cNvPicPr>
            <p:nvPr/>
          </p:nvPicPr>
          <p:blipFill>
            <a:blip r:embed="rId2" cstate="print">
              <a:lum bright="12000"/>
              <a:grayscl/>
            </a:blip>
            <a:srcRect/>
            <a:stretch>
              <a:fillRect/>
            </a:stretch>
          </p:blipFill>
          <p:spPr bwMode="auto">
            <a:xfrm>
              <a:off x="1557" y="3124"/>
              <a:ext cx="348" cy="390"/>
            </a:xfrm>
            <a:prstGeom prst="rect">
              <a:avLst/>
            </a:prstGeom>
            <a:noFill/>
          </p:spPr>
        </p:pic>
        <p:pic>
          <p:nvPicPr>
            <p:cNvPr id="7" name="Picture 82" descr="Messenger_man_gree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7" y="3203"/>
              <a:ext cx="335" cy="372"/>
            </a:xfrm>
            <a:prstGeom prst="rect">
              <a:avLst/>
            </a:prstGeom>
            <a:noFill/>
          </p:spPr>
        </p:pic>
      </p:grpSp>
      <p:grpSp>
        <p:nvGrpSpPr>
          <p:cNvPr id="20" name="Group 83"/>
          <p:cNvGrpSpPr>
            <a:grpSpLocks/>
          </p:cNvGrpSpPr>
          <p:nvPr/>
        </p:nvGrpSpPr>
        <p:grpSpPr bwMode="auto">
          <a:xfrm>
            <a:off x="1259632" y="4906806"/>
            <a:ext cx="811212" cy="917575"/>
            <a:chOff x="2971" y="2387"/>
            <a:chExt cx="511" cy="578"/>
          </a:xfrm>
        </p:grpSpPr>
        <p:grpSp>
          <p:nvGrpSpPr>
            <p:cNvPr id="21" name="Group 84"/>
            <p:cNvGrpSpPr>
              <a:grpSpLocks/>
            </p:cNvGrpSpPr>
            <p:nvPr/>
          </p:nvGrpSpPr>
          <p:grpSpPr bwMode="auto">
            <a:xfrm>
              <a:off x="2971" y="2387"/>
              <a:ext cx="475" cy="442"/>
              <a:chOff x="2217" y="2328"/>
              <a:chExt cx="634" cy="643"/>
            </a:xfrm>
          </p:grpSpPr>
          <p:pic>
            <p:nvPicPr>
              <p:cNvPr id="26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23" y="2328"/>
                <a:ext cx="379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217" y="2426"/>
                <a:ext cx="379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72" y="2523"/>
                <a:ext cx="379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2" name="Group 88"/>
            <p:cNvGrpSpPr>
              <a:grpSpLocks/>
            </p:cNvGrpSpPr>
            <p:nvPr/>
          </p:nvGrpSpPr>
          <p:grpSpPr bwMode="auto">
            <a:xfrm>
              <a:off x="3007" y="2523"/>
              <a:ext cx="475" cy="442"/>
              <a:chOff x="2217" y="2328"/>
              <a:chExt cx="634" cy="643"/>
            </a:xfrm>
          </p:grpSpPr>
          <p:pic>
            <p:nvPicPr>
              <p:cNvPr id="23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23" y="2328"/>
                <a:ext cx="379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217" y="2426"/>
                <a:ext cx="379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24" descr="user business casual man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72" y="2523"/>
                <a:ext cx="379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1" name="Rectangle 106"/>
          <p:cNvSpPr>
            <a:spLocks noChangeArrowheads="1"/>
          </p:cNvSpPr>
          <p:nvPr/>
        </p:nvSpPr>
        <p:spPr bwMode="auto">
          <a:xfrm>
            <a:off x="3635896" y="1508884"/>
            <a:ext cx="5211423" cy="5016460"/>
          </a:xfrm>
          <a:prstGeom prst="rect">
            <a:avLst/>
          </a:prstGeom>
          <a:noFill/>
          <a:ln w="28575" cap="rnd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AutoShape 932"/>
          <p:cNvSpPr>
            <a:spLocks noChangeArrowheads="1"/>
          </p:cNvSpPr>
          <p:nvPr/>
        </p:nvSpPr>
        <p:spPr bwMode="auto">
          <a:xfrm>
            <a:off x="3997665" y="2172610"/>
            <a:ext cx="1656000" cy="4064702"/>
          </a:xfrm>
          <a:prstGeom prst="roundRect">
            <a:avLst>
              <a:gd name="adj" fmla="val 6880"/>
            </a:avLst>
          </a:prstGeom>
          <a:solidFill>
            <a:srgbClr val="333333"/>
          </a:solidFill>
          <a:ln w="3175" algn="ctr">
            <a:noFill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ko-KR" altLang="en-US"/>
          </a:p>
        </p:txBody>
      </p:sp>
      <p:sp>
        <p:nvSpPr>
          <p:cNvPr id="34" name="AutoShape 500"/>
          <p:cNvSpPr>
            <a:spLocks noChangeArrowheads="1"/>
          </p:cNvSpPr>
          <p:nvPr/>
        </p:nvSpPr>
        <p:spPr bwMode="auto">
          <a:xfrm>
            <a:off x="4129944" y="2704093"/>
            <a:ext cx="1407600" cy="3315600"/>
          </a:xfrm>
          <a:prstGeom prst="roundRect">
            <a:avLst>
              <a:gd name="adj" fmla="val 1903"/>
            </a:avLst>
          </a:prstGeom>
          <a:gradFill rotWithShape="1">
            <a:gsLst>
              <a:gs pos="0">
                <a:srgbClr val="006699"/>
              </a:gs>
              <a:gs pos="100000">
                <a:srgbClr val="0099CC">
                  <a:alpha val="38000"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52" name="AutoShape 932"/>
          <p:cNvSpPr>
            <a:spLocks noChangeArrowheads="1"/>
          </p:cNvSpPr>
          <p:nvPr/>
        </p:nvSpPr>
        <p:spPr bwMode="auto">
          <a:xfrm>
            <a:off x="6938257" y="2169312"/>
            <a:ext cx="1656000" cy="4068000"/>
          </a:xfrm>
          <a:prstGeom prst="roundRect">
            <a:avLst>
              <a:gd name="adj" fmla="val 6880"/>
            </a:avLst>
          </a:prstGeom>
          <a:solidFill>
            <a:srgbClr val="333333"/>
          </a:solidFill>
          <a:ln w="3175" algn="ctr">
            <a:noFill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ko-KR" altLang="en-US"/>
          </a:p>
        </p:txBody>
      </p:sp>
      <p:sp>
        <p:nvSpPr>
          <p:cNvPr id="53" name="AutoShape 933"/>
          <p:cNvSpPr>
            <a:spLocks noChangeArrowheads="1"/>
          </p:cNvSpPr>
          <p:nvPr/>
        </p:nvSpPr>
        <p:spPr bwMode="auto">
          <a:xfrm>
            <a:off x="7082273" y="2272804"/>
            <a:ext cx="1381586" cy="2921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FFFFFF">
                  <a:gamma/>
                  <a:shade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 latinLnBrk="1"/>
            <a:r>
              <a:rPr kumimoji="1" lang="en-US" altLang="ko-KR" sz="1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Oracle</a:t>
            </a:r>
            <a:endParaRPr kumimoji="1" lang="en-US" altLang="ko-KR" sz="1200" dirty="0"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AutoShape 501"/>
          <p:cNvSpPr>
            <a:spLocks noChangeArrowheads="1"/>
          </p:cNvSpPr>
          <p:nvPr/>
        </p:nvSpPr>
        <p:spPr bwMode="auto">
          <a:xfrm>
            <a:off x="7062728" y="2679261"/>
            <a:ext cx="1407600" cy="3315600"/>
          </a:xfrm>
          <a:prstGeom prst="roundRect">
            <a:avLst>
              <a:gd name="adj" fmla="val 1594"/>
            </a:avLst>
          </a:prstGeom>
          <a:gradFill rotWithShape="1">
            <a:gsLst>
              <a:gs pos="0">
                <a:srgbClr val="FF3300"/>
              </a:gs>
              <a:gs pos="100000">
                <a:srgbClr val="FF7C80">
                  <a:alpha val="38000"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961" y="2849322"/>
            <a:ext cx="1080428" cy="30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003" y="2804658"/>
            <a:ext cx="1109253" cy="30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315993" y="986718"/>
            <a:ext cx="8531326" cy="318418"/>
          </a:xfrm>
          <a:prstGeom prst="rect">
            <a:avLst/>
          </a:prstGeom>
          <a:gradFill flip="none" rotWithShape="1">
            <a:gsLst>
              <a:gs pos="88000">
                <a:srgbClr val="E7E6E6">
                  <a:lumMod val="50000"/>
                </a:srgbClr>
              </a:gs>
              <a:gs pos="100000">
                <a:srgbClr val="E7E6E6">
                  <a:lumMod val="2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5798" y="991761"/>
            <a:ext cx="41976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 latinLnBrk="0"/>
            <a:r>
              <a:rPr lang="en-US" altLang="ko-K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Server Side Architecture</a:t>
            </a:r>
            <a:endParaRPr lang="en-US" altLang="ko-KR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7073" y="378207"/>
            <a:ext cx="323165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 latinLnBrk="0"/>
            <a:r>
              <a:rPr lang="ko-KR" altLang="en-US" sz="3600" b="1" spc="-150" dirty="0" smtClean="0">
                <a:solidFill>
                  <a:prstClr val="black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아키텍처 정의서</a:t>
            </a:r>
            <a:endParaRPr lang="ko-KR" altLang="en-US" sz="3600" b="1" spc="-150" dirty="0">
              <a:solidFill>
                <a:prstClr val="black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1082" y="1444134"/>
            <a:ext cx="18235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 latinLnBrk="0"/>
            <a:r>
              <a:rPr lang="en-US" altLang="ko-KR" sz="1200" spc="-70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BMS 1.0</a:t>
            </a:r>
            <a:r>
              <a:rPr lang="ko-KR" altLang="en-US" sz="1200" spc="-70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개발 아키텍처  정의</a:t>
            </a:r>
            <a:endParaRPr lang="en-US" altLang="ko-KR" sz="1200" spc="-7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이등변 삼각형 85"/>
          <p:cNvSpPr/>
          <p:nvPr/>
        </p:nvSpPr>
        <p:spPr>
          <a:xfrm rot="5400000">
            <a:off x="406064" y="1463558"/>
            <a:ext cx="100140" cy="86328"/>
          </a:xfrm>
          <a:prstGeom prst="triangle">
            <a:avLst/>
          </a:prstGeom>
          <a:solidFill>
            <a:srgbClr val="5C18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90" name="자유형 89"/>
          <p:cNvSpPr/>
          <p:nvPr/>
        </p:nvSpPr>
        <p:spPr>
          <a:xfrm>
            <a:off x="1052809" y="2311834"/>
            <a:ext cx="1528774" cy="305753"/>
          </a:xfrm>
          <a:custGeom>
            <a:avLst/>
            <a:gdLst>
              <a:gd name="connsiteX0" fmla="*/ 163964 w 1435274"/>
              <a:gd name="connsiteY0" fmla="*/ 0 h 336328"/>
              <a:gd name="connsiteX1" fmla="*/ 580064 w 1435274"/>
              <a:gd name="connsiteY1" fmla="*/ 0 h 336328"/>
              <a:gd name="connsiteX2" fmla="*/ 855211 w 1435274"/>
              <a:gd name="connsiteY2" fmla="*/ 0 h 336328"/>
              <a:gd name="connsiteX3" fmla="*/ 1271310 w 1435274"/>
              <a:gd name="connsiteY3" fmla="*/ 0 h 336328"/>
              <a:gd name="connsiteX4" fmla="*/ 1435274 w 1435274"/>
              <a:gd name="connsiteY4" fmla="*/ 168164 h 336328"/>
              <a:gd name="connsiteX5" fmla="*/ 1271310 w 1435274"/>
              <a:gd name="connsiteY5" fmla="*/ 336328 h 336328"/>
              <a:gd name="connsiteX6" fmla="*/ 855211 w 1435274"/>
              <a:gd name="connsiteY6" fmla="*/ 336328 h 336328"/>
              <a:gd name="connsiteX7" fmla="*/ 580064 w 1435274"/>
              <a:gd name="connsiteY7" fmla="*/ 336328 h 336328"/>
              <a:gd name="connsiteX8" fmla="*/ 163964 w 1435274"/>
              <a:gd name="connsiteY8" fmla="*/ 336328 h 336328"/>
              <a:gd name="connsiteX9" fmla="*/ 0 w 1435274"/>
              <a:gd name="connsiteY9" fmla="*/ 168164 h 336328"/>
              <a:gd name="connsiteX10" fmla="*/ 163964 w 1435274"/>
              <a:gd name="connsiteY10" fmla="*/ 0 h 33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5274" h="336328">
                <a:moveTo>
                  <a:pt x="163964" y="0"/>
                </a:moveTo>
                <a:lnTo>
                  <a:pt x="580064" y="0"/>
                </a:lnTo>
                <a:lnTo>
                  <a:pt x="855211" y="0"/>
                </a:lnTo>
                <a:lnTo>
                  <a:pt x="1271310" y="0"/>
                </a:lnTo>
                <a:cubicBezTo>
                  <a:pt x="1361856" y="0"/>
                  <a:pt x="1435274" y="75285"/>
                  <a:pt x="1435274" y="168164"/>
                </a:cubicBezTo>
                <a:cubicBezTo>
                  <a:pt x="1435274" y="261044"/>
                  <a:pt x="1361856" y="336328"/>
                  <a:pt x="1271310" y="336328"/>
                </a:cubicBezTo>
                <a:lnTo>
                  <a:pt x="855211" y="336328"/>
                </a:lnTo>
                <a:lnTo>
                  <a:pt x="580064" y="336328"/>
                </a:lnTo>
                <a:lnTo>
                  <a:pt x="163964" y="336328"/>
                </a:lnTo>
                <a:cubicBezTo>
                  <a:pt x="73418" y="336328"/>
                  <a:pt x="0" y="261044"/>
                  <a:pt x="0" y="168164"/>
                </a:cubicBezTo>
                <a:cubicBezTo>
                  <a:pt x="0" y="75285"/>
                  <a:pt x="73418" y="0"/>
                  <a:pt x="163964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192425" y="2343877"/>
            <a:ext cx="12647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Side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769904" y="1581587"/>
            <a:ext cx="4968553" cy="382327"/>
            <a:chOff x="792163" y="5088682"/>
            <a:chExt cx="7561262" cy="382327"/>
          </a:xfrm>
        </p:grpSpPr>
        <p:sp>
          <p:nvSpPr>
            <p:cNvPr id="93" name="직사각형 92"/>
            <p:cNvSpPr/>
            <p:nvPr/>
          </p:nvSpPr>
          <p:spPr>
            <a:xfrm>
              <a:off x="792163" y="5088682"/>
              <a:ext cx="7561262" cy="382327"/>
            </a:xfrm>
            <a:prstGeom prst="rect">
              <a:avLst/>
            </a:prstGeom>
            <a:gradFill>
              <a:gsLst>
                <a:gs pos="59000">
                  <a:srgbClr val="802222"/>
                </a:gs>
                <a:gs pos="100000">
                  <a:srgbClr val="5C1818"/>
                </a:gs>
                <a:gs pos="0">
                  <a:srgbClr val="5C181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87999" y="5147812"/>
              <a:ext cx="536935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DEVELOPMENT SIDE</a:t>
              </a:r>
              <a:endPara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자유형 94"/>
          <p:cNvSpPr/>
          <p:nvPr/>
        </p:nvSpPr>
        <p:spPr>
          <a:xfrm>
            <a:off x="1099010" y="4544853"/>
            <a:ext cx="1528774" cy="305753"/>
          </a:xfrm>
          <a:custGeom>
            <a:avLst/>
            <a:gdLst>
              <a:gd name="connsiteX0" fmla="*/ 163964 w 1435274"/>
              <a:gd name="connsiteY0" fmla="*/ 0 h 336328"/>
              <a:gd name="connsiteX1" fmla="*/ 580064 w 1435274"/>
              <a:gd name="connsiteY1" fmla="*/ 0 h 336328"/>
              <a:gd name="connsiteX2" fmla="*/ 855211 w 1435274"/>
              <a:gd name="connsiteY2" fmla="*/ 0 h 336328"/>
              <a:gd name="connsiteX3" fmla="*/ 1271310 w 1435274"/>
              <a:gd name="connsiteY3" fmla="*/ 0 h 336328"/>
              <a:gd name="connsiteX4" fmla="*/ 1435274 w 1435274"/>
              <a:gd name="connsiteY4" fmla="*/ 168164 h 336328"/>
              <a:gd name="connsiteX5" fmla="*/ 1271310 w 1435274"/>
              <a:gd name="connsiteY5" fmla="*/ 336328 h 336328"/>
              <a:gd name="connsiteX6" fmla="*/ 855211 w 1435274"/>
              <a:gd name="connsiteY6" fmla="*/ 336328 h 336328"/>
              <a:gd name="connsiteX7" fmla="*/ 580064 w 1435274"/>
              <a:gd name="connsiteY7" fmla="*/ 336328 h 336328"/>
              <a:gd name="connsiteX8" fmla="*/ 163964 w 1435274"/>
              <a:gd name="connsiteY8" fmla="*/ 336328 h 336328"/>
              <a:gd name="connsiteX9" fmla="*/ 0 w 1435274"/>
              <a:gd name="connsiteY9" fmla="*/ 168164 h 336328"/>
              <a:gd name="connsiteX10" fmla="*/ 163964 w 1435274"/>
              <a:gd name="connsiteY10" fmla="*/ 0 h 33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5274" h="336328">
                <a:moveTo>
                  <a:pt x="163964" y="0"/>
                </a:moveTo>
                <a:lnTo>
                  <a:pt x="580064" y="0"/>
                </a:lnTo>
                <a:lnTo>
                  <a:pt x="855211" y="0"/>
                </a:lnTo>
                <a:lnTo>
                  <a:pt x="1271310" y="0"/>
                </a:lnTo>
                <a:cubicBezTo>
                  <a:pt x="1361856" y="0"/>
                  <a:pt x="1435274" y="75285"/>
                  <a:pt x="1435274" y="168164"/>
                </a:cubicBezTo>
                <a:cubicBezTo>
                  <a:pt x="1435274" y="261044"/>
                  <a:pt x="1361856" y="336328"/>
                  <a:pt x="1271310" y="336328"/>
                </a:cubicBezTo>
                <a:lnTo>
                  <a:pt x="855211" y="336328"/>
                </a:lnTo>
                <a:lnTo>
                  <a:pt x="580064" y="336328"/>
                </a:lnTo>
                <a:lnTo>
                  <a:pt x="163964" y="336328"/>
                </a:lnTo>
                <a:cubicBezTo>
                  <a:pt x="73418" y="336328"/>
                  <a:pt x="0" y="261044"/>
                  <a:pt x="0" y="168164"/>
                </a:cubicBezTo>
                <a:cubicBezTo>
                  <a:pt x="0" y="75285"/>
                  <a:pt x="73418" y="0"/>
                  <a:pt x="163964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339103" y="4581128"/>
            <a:ext cx="9858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Side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갈매기형 수장 103"/>
          <p:cNvSpPr/>
          <p:nvPr/>
        </p:nvSpPr>
        <p:spPr>
          <a:xfrm>
            <a:off x="2931601" y="5252539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2" name="갈매기형 수장 111"/>
          <p:cNvSpPr/>
          <p:nvPr/>
        </p:nvSpPr>
        <p:spPr>
          <a:xfrm>
            <a:off x="2931601" y="3140691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8" name="AutoShape 933"/>
          <p:cNvSpPr>
            <a:spLocks noChangeArrowheads="1"/>
          </p:cNvSpPr>
          <p:nvPr/>
        </p:nvSpPr>
        <p:spPr bwMode="auto">
          <a:xfrm>
            <a:off x="4133458" y="2256776"/>
            <a:ext cx="1381586" cy="2921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FFFFFF">
                  <a:gamma/>
                  <a:shade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 latinLnBrk="1"/>
            <a:r>
              <a:rPr kumimoji="1" lang="en-US" altLang="ko-KR" sz="1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Apache Tomcat</a:t>
            </a:r>
            <a:endParaRPr kumimoji="1" lang="en-US" altLang="ko-KR" sz="1200" dirty="0"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갈매기형 수장 122"/>
          <p:cNvSpPr/>
          <p:nvPr/>
        </p:nvSpPr>
        <p:spPr>
          <a:xfrm>
            <a:off x="6161954" y="3020631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5" name="갈매기형 수장 124"/>
          <p:cNvSpPr/>
          <p:nvPr/>
        </p:nvSpPr>
        <p:spPr>
          <a:xfrm>
            <a:off x="6190063" y="5133476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074" name="Picture 2" descr="C:\Users\uyh40\Desktop\bms_(최신아닌듯 최신은 eclipse폴더에있는듯)\src\main\webapp\resources\image\bms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9712"/>
            <a:ext cx="3089782" cy="5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4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41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안병욱안병욱</dc:creator>
  <cp:lastModifiedBy>안병욱안병욱</cp:lastModifiedBy>
  <cp:revision>13</cp:revision>
  <dcterms:created xsi:type="dcterms:W3CDTF">2021-05-30T10:36:32Z</dcterms:created>
  <dcterms:modified xsi:type="dcterms:W3CDTF">2021-06-28T04:20:26Z</dcterms:modified>
</cp:coreProperties>
</file>