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bel" panose="02000506030000020004" pitchFamily="2" charset="0"/>
      <p:regular r:id="rId15"/>
    </p:embeddedFont>
    <p:embeddedFont>
      <p:font typeface="Livvic" pitchFamily="2" charset="77"/>
      <p:regular r:id="rId16"/>
      <p:bold r:id="rId17"/>
      <p:italic r:id="rId18"/>
      <p:boldItalic r:id="rId19"/>
    </p:embeddedFon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Roboto Condensed Light" panose="020F0302020204030204" pitchFamily="34" charset="0"/>
      <p:regular r:id="rId24"/>
      <p:italic r:id="rId25"/>
    </p:embeddedFont>
    <p:embeddedFont>
      <p:font typeface="Rubik Medium" pitchFamily="2" charset="-79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26B158-76D6-4E5B-A7B3-2B8F6C7305A5}">
  <a:tblStyle styleId="{6826B158-76D6-4E5B-A7B3-2B8F6C730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sec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accuracy, rare events accuracy, AUC, probability of overfitting, and the ability for our client to quickly develop rules of thumb for online shopper purchasing behavior.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a5542f15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a5542f15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min for slides 8-11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afacedb7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afacedb7c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a4877ad2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a4877ad2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1min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ivvic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Advantages of e-commerce: fast-growing market with increasing revenue and number of online shoppers → many opportunities.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ivvic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Disadvantages: intense competitions and consumers and low conversion rate.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 Ligh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Definition of Conversion Rate: A percent of users who make the desired actions.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ivvic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solve the problem: Finding out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which factors determine the buyer behavior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through the machine learning techniques.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ivvic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Client: Retailer X, specifically 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managers in the sales and marketing departments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because if they make more effective sales strategies based on our prediction, both customer satisfaction and sales will increase.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a5542f15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a5542f15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 sec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a4d57d8f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a4d57d8f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2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3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4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5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6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7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8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CUSTOM_4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>
            <a:spLocks noGrp="1"/>
          </p:cNvSpPr>
          <p:nvPr>
            <p:ph type="ctrTitle"/>
          </p:nvPr>
        </p:nvSpPr>
        <p:spPr>
          <a:xfrm>
            <a:off x="2745400" y="2612350"/>
            <a:ext cx="3653400" cy="9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MODEL RECOMMENDATION</a:t>
            </a:r>
            <a:endParaRPr sz="8100" dirty="0"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1"/>
          </p:nvPr>
        </p:nvSpPr>
        <p:spPr>
          <a:xfrm>
            <a:off x="2053300" y="4238025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by Jing Du &amp; Minji Kim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BZAN3307: Machine Learning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</a:t>
            </a:r>
            <a:r>
              <a:rPr lang="en" dirty="0" err="1"/>
              <a:t>VanderWerf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Dec. 3, 2022</a:t>
            </a:r>
            <a:endParaRPr dirty="0"/>
          </a:p>
        </p:txBody>
      </p:sp>
      <p:sp>
        <p:nvSpPr>
          <p:cNvPr id="326" name="Google Shape;326;p27"/>
          <p:cNvSpPr txBox="1"/>
          <p:nvPr/>
        </p:nvSpPr>
        <p:spPr>
          <a:xfrm>
            <a:off x="2347450" y="1274075"/>
            <a:ext cx="44493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ONLINE SHOPPER PURCHASING INTENT</a:t>
            </a:r>
            <a:endParaRPr sz="31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>
            <a:spLocks noGrp="1"/>
          </p:cNvSpPr>
          <p:nvPr>
            <p:ph type="title"/>
          </p:nvPr>
        </p:nvSpPr>
        <p:spPr>
          <a:xfrm>
            <a:off x="1525500" y="212725"/>
            <a:ext cx="6093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CHOOSING OUR MODEL</a:t>
            </a:r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body" idx="1"/>
          </p:nvPr>
        </p:nvSpPr>
        <p:spPr>
          <a:xfrm>
            <a:off x="1001675" y="1683050"/>
            <a:ext cx="2859600" cy="1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High</a:t>
            </a:r>
            <a:r>
              <a:rPr lang="en"/>
              <a:t> overall accuracy in test dataset based on </a:t>
            </a:r>
            <a:r>
              <a:rPr lang="en" b="1">
                <a:solidFill>
                  <a:schemeClr val="accent5"/>
                </a:solidFill>
              </a:rPr>
              <a:t>AUC</a:t>
            </a:r>
            <a:r>
              <a:rPr lang="en"/>
              <a:t> and </a:t>
            </a:r>
            <a:r>
              <a:rPr lang="en" b="1">
                <a:solidFill>
                  <a:schemeClr val="accent5"/>
                </a:solidFill>
              </a:rPr>
              <a:t>% correct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414" name="Google Shape;414;p36"/>
          <p:cNvSpPr txBox="1">
            <a:spLocks noGrp="1"/>
          </p:cNvSpPr>
          <p:nvPr>
            <p:ph type="body" idx="2"/>
          </p:nvPr>
        </p:nvSpPr>
        <p:spPr>
          <a:xfrm>
            <a:off x="4743600" y="1606850"/>
            <a:ext cx="3301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Oversampling</a:t>
            </a:r>
            <a:r>
              <a:rPr lang="en"/>
              <a:t> procedure boosts rare event accuracy, addressing Retailer X’s predominant concern with purchaser profiles</a:t>
            </a:r>
            <a:endParaRPr/>
          </a:p>
        </p:txBody>
      </p:sp>
      <p:grpSp>
        <p:nvGrpSpPr>
          <p:cNvPr id="415" name="Google Shape;415;p36"/>
          <p:cNvGrpSpPr/>
          <p:nvPr/>
        </p:nvGrpSpPr>
        <p:grpSpPr>
          <a:xfrm>
            <a:off x="2215560" y="837088"/>
            <a:ext cx="431837" cy="431393"/>
            <a:chOff x="2497275" y="2744159"/>
            <a:chExt cx="370930" cy="370549"/>
          </a:xfrm>
        </p:grpSpPr>
        <p:sp>
          <p:nvSpPr>
            <p:cNvPr id="416" name="Google Shape;416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6"/>
          <p:cNvSpPr txBox="1">
            <a:spLocks noGrp="1"/>
          </p:cNvSpPr>
          <p:nvPr>
            <p:ph type="subTitle" idx="3"/>
          </p:nvPr>
        </p:nvSpPr>
        <p:spPr>
          <a:xfrm>
            <a:off x="1111050" y="142192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ACCURACY</a:t>
            </a:r>
            <a:endParaRPr/>
          </a:p>
        </p:txBody>
      </p:sp>
      <p:sp>
        <p:nvSpPr>
          <p:cNvPr id="423" name="Google Shape;423;p36"/>
          <p:cNvSpPr txBox="1">
            <a:spLocks noGrp="1"/>
          </p:cNvSpPr>
          <p:nvPr>
            <p:ph type="subTitle" idx="4"/>
          </p:nvPr>
        </p:nvSpPr>
        <p:spPr>
          <a:xfrm>
            <a:off x="5124600" y="142082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RARE EVENT ACCURACY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body" idx="1"/>
          </p:nvPr>
        </p:nvSpPr>
        <p:spPr>
          <a:xfrm>
            <a:off x="864850" y="3905375"/>
            <a:ext cx="31749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 fewer IV columns than several other models, </a:t>
            </a:r>
            <a:r>
              <a:rPr lang="en" b="1">
                <a:solidFill>
                  <a:schemeClr val="accent5"/>
                </a:solidFill>
              </a:rPr>
              <a:t>no dimension reduction </a:t>
            </a:r>
            <a:r>
              <a:rPr lang="en"/>
              <a:t>needed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2"/>
          </p:nvPr>
        </p:nvSpPr>
        <p:spPr>
          <a:xfrm>
            <a:off x="5048400" y="3801875"/>
            <a:ext cx="28596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can </a:t>
            </a:r>
            <a:r>
              <a:rPr lang="en" b="1">
                <a:solidFill>
                  <a:schemeClr val="accent5"/>
                </a:solidFill>
              </a:rPr>
              <a:t>identify profiles</a:t>
            </a:r>
            <a:r>
              <a:rPr lang="en"/>
              <a:t> of hypothetical customers and very accurately predict if they would make a purchase</a:t>
            </a: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6223041" y="3002743"/>
            <a:ext cx="443963" cy="429175"/>
            <a:chOff x="4675986" y="2745684"/>
            <a:chExt cx="381346" cy="368644"/>
          </a:xfrm>
        </p:grpSpPr>
        <p:sp>
          <p:nvSpPr>
            <p:cNvPr id="427" name="Google Shape;427;p36"/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6"/>
          <p:cNvSpPr txBox="1">
            <a:spLocks noGrp="1"/>
          </p:cNvSpPr>
          <p:nvPr>
            <p:ph type="subTitle" idx="3"/>
          </p:nvPr>
        </p:nvSpPr>
        <p:spPr>
          <a:xfrm>
            <a:off x="1131875" y="35875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EFFICIENCY</a:t>
            </a:r>
            <a:endParaRPr/>
          </a:p>
        </p:txBody>
      </p:sp>
      <p:sp>
        <p:nvSpPr>
          <p:cNvPr id="430" name="Google Shape;430;p36"/>
          <p:cNvSpPr txBox="1">
            <a:spLocks noGrp="1"/>
          </p:cNvSpPr>
          <p:nvPr>
            <p:ph type="subTitle" idx="4"/>
          </p:nvPr>
        </p:nvSpPr>
        <p:spPr>
          <a:xfrm>
            <a:off x="4840625" y="3586475"/>
            <a:ext cx="3301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MAKE RULES OF THUMB</a:t>
            </a:r>
            <a:endParaRPr/>
          </a:p>
        </p:txBody>
      </p:sp>
      <p:grpSp>
        <p:nvGrpSpPr>
          <p:cNvPr id="431" name="Google Shape;431;p36"/>
          <p:cNvGrpSpPr/>
          <p:nvPr/>
        </p:nvGrpSpPr>
        <p:grpSpPr>
          <a:xfrm>
            <a:off x="6236873" y="837058"/>
            <a:ext cx="443955" cy="431421"/>
            <a:chOff x="1421638" y="4125629"/>
            <a:chExt cx="374709" cy="374010"/>
          </a:xfrm>
        </p:grpSpPr>
        <p:sp>
          <p:nvSpPr>
            <p:cNvPr id="432" name="Google Shape;432;p3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6"/>
          <p:cNvGrpSpPr/>
          <p:nvPr/>
        </p:nvGrpSpPr>
        <p:grpSpPr>
          <a:xfrm>
            <a:off x="2215547" y="2983082"/>
            <a:ext cx="431836" cy="431408"/>
            <a:chOff x="1297654" y="1504481"/>
            <a:chExt cx="349354" cy="362223"/>
          </a:xfrm>
        </p:grpSpPr>
        <p:sp>
          <p:nvSpPr>
            <p:cNvPr id="435" name="Google Shape;435;p36"/>
            <p:cNvSpPr/>
            <p:nvPr/>
          </p:nvSpPr>
          <p:spPr>
            <a:xfrm>
              <a:off x="1297654" y="1504481"/>
              <a:ext cx="349354" cy="362223"/>
            </a:xfrm>
            <a:custGeom>
              <a:avLst/>
              <a:gdLst/>
              <a:ahLst/>
              <a:cxnLst/>
              <a:rect l="l" t="t" r="r" b="b"/>
              <a:pathLst>
                <a:path w="10967" h="11371" extrusionOk="0">
                  <a:moveTo>
                    <a:pt x="6252" y="381"/>
                  </a:moveTo>
                  <a:cubicBezTo>
                    <a:pt x="6799" y="381"/>
                    <a:pt x="7335" y="679"/>
                    <a:pt x="7621" y="1155"/>
                  </a:cubicBezTo>
                  <a:cubicBezTo>
                    <a:pt x="7704" y="1274"/>
                    <a:pt x="7811" y="1655"/>
                    <a:pt x="8240" y="1786"/>
                  </a:cubicBezTo>
                  <a:cubicBezTo>
                    <a:pt x="8157" y="1858"/>
                    <a:pt x="7978" y="2036"/>
                    <a:pt x="7919" y="2108"/>
                  </a:cubicBezTo>
                  <a:cubicBezTo>
                    <a:pt x="7454" y="1870"/>
                    <a:pt x="7335" y="1501"/>
                    <a:pt x="7252" y="1381"/>
                  </a:cubicBezTo>
                  <a:cubicBezTo>
                    <a:pt x="7037" y="1036"/>
                    <a:pt x="6656" y="822"/>
                    <a:pt x="6252" y="822"/>
                  </a:cubicBezTo>
                  <a:lnTo>
                    <a:pt x="4644" y="822"/>
                  </a:lnTo>
                  <a:cubicBezTo>
                    <a:pt x="4239" y="822"/>
                    <a:pt x="3847" y="1036"/>
                    <a:pt x="3644" y="1381"/>
                  </a:cubicBezTo>
                  <a:cubicBezTo>
                    <a:pt x="3537" y="1512"/>
                    <a:pt x="3442" y="1846"/>
                    <a:pt x="3049" y="2072"/>
                  </a:cubicBezTo>
                  <a:lnTo>
                    <a:pt x="3025" y="2036"/>
                  </a:lnTo>
                  <a:lnTo>
                    <a:pt x="2870" y="1893"/>
                  </a:lnTo>
                  <a:cubicBezTo>
                    <a:pt x="2823" y="1846"/>
                    <a:pt x="2763" y="1798"/>
                    <a:pt x="2704" y="1751"/>
                  </a:cubicBezTo>
                  <a:cubicBezTo>
                    <a:pt x="3085" y="1608"/>
                    <a:pt x="3168" y="1310"/>
                    <a:pt x="3275" y="1155"/>
                  </a:cubicBezTo>
                  <a:cubicBezTo>
                    <a:pt x="3549" y="679"/>
                    <a:pt x="4073" y="381"/>
                    <a:pt x="4644" y="381"/>
                  </a:cubicBezTo>
                  <a:close/>
                  <a:moveTo>
                    <a:pt x="2620" y="3703"/>
                  </a:moveTo>
                  <a:lnTo>
                    <a:pt x="2823" y="3894"/>
                  </a:lnTo>
                  <a:cubicBezTo>
                    <a:pt x="2727" y="3989"/>
                    <a:pt x="2632" y="4096"/>
                    <a:pt x="2549" y="4191"/>
                  </a:cubicBezTo>
                  <a:lnTo>
                    <a:pt x="2334" y="3989"/>
                  </a:lnTo>
                  <a:lnTo>
                    <a:pt x="2620" y="3703"/>
                  </a:lnTo>
                  <a:close/>
                  <a:moveTo>
                    <a:pt x="8383" y="3703"/>
                  </a:moveTo>
                  <a:lnTo>
                    <a:pt x="8657" y="3989"/>
                  </a:lnTo>
                  <a:lnTo>
                    <a:pt x="8454" y="4191"/>
                  </a:lnTo>
                  <a:cubicBezTo>
                    <a:pt x="8383" y="4120"/>
                    <a:pt x="8276" y="4001"/>
                    <a:pt x="8169" y="3894"/>
                  </a:cubicBezTo>
                  <a:lnTo>
                    <a:pt x="8383" y="3703"/>
                  </a:lnTo>
                  <a:close/>
                  <a:moveTo>
                    <a:pt x="1727" y="1774"/>
                  </a:moveTo>
                  <a:cubicBezTo>
                    <a:pt x="2394" y="1774"/>
                    <a:pt x="2704" y="2251"/>
                    <a:pt x="2763" y="2286"/>
                  </a:cubicBezTo>
                  <a:cubicBezTo>
                    <a:pt x="2930" y="2453"/>
                    <a:pt x="2977" y="2691"/>
                    <a:pt x="2882" y="2905"/>
                  </a:cubicBezTo>
                  <a:cubicBezTo>
                    <a:pt x="2846" y="3013"/>
                    <a:pt x="2882" y="2965"/>
                    <a:pt x="1763" y="4072"/>
                  </a:cubicBezTo>
                  <a:cubicBezTo>
                    <a:pt x="1656" y="4185"/>
                    <a:pt x="1516" y="4242"/>
                    <a:pt x="1375" y="4242"/>
                  </a:cubicBezTo>
                  <a:cubicBezTo>
                    <a:pt x="1233" y="4242"/>
                    <a:pt x="1090" y="4185"/>
                    <a:pt x="977" y="4072"/>
                  </a:cubicBezTo>
                  <a:lnTo>
                    <a:pt x="834" y="3929"/>
                  </a:lnTo>
                  <a:cubicBezTo>
                    <a:pt x="37" y="3144"/>
                    <a:pt x="572" y="1774"/>
                    <a:pt x="1727" y="1774"/>
                  </a:cubicBezTo>
                  <a:close/>
                  <a:moveTo>
                    <a:pt x="6228" y="1155"/>
                  </a:moveTo>
                  <a:cubicBezTo>
                    <a:pt x="6514" y="1155"/>
                    <a:pt x="6799" y="1310"/>
                    <a:pt x="6930" y="1560"/>
                  </a:cubicBezTo>
                  <a:cubicBezTo>
                    <a:pt x="7026" y="1679"/>
                    <a:pt x="7180" y="2143"/>
                    <a:pt x="7740" y="2429"/>
                  </a:cubicBezTo>
                  <a:cubicBezTo>
                    <a:pt x="7645" y="2727"/>
                    <a:pt x="7716" y="3060"/>
                    <a:pt x="7954" y="3298"/>
                  </a:cubicBezTo>
                  <a:lnTo>
                    <a:pt x="8109" y="3453"/>
                  </a:lnTo>
                  <a:lnTo>
                    <a:pt x="7883" y="3679"/>
                  </a:lnTo>
                  <a:cubicBezTo>
                    <a:pt x="7190" y="3137"/>
                    <a:pt x="6339" y="2857"/>
                    <a:pt x="5480" y="2857"/>
                  </a:cubicBezTo>
                  <a:cubicBezTo>
                    <a:pt x="4980" y="2857"/>
                    <a:pt x="4478" y="2951"/>
                    <a:pt x="4001" y="3144"/>
                  </a:cubicBezTo>
                  <a:cubicBezTo>
                    <a:pt x="3906" y="3167"/>
                    <a:pt x="3870" y="3275"/>
                    <a:pt x="3906" y="3358"/>
                  </a:cubicBezTo>
                  <a:cubicBezTo>
                    <a:pt x="3933" y="3429"/>
                    <a:pt x="3999" y="3467"/>
                    <a:pt x="4065" y="3467"/>
                  </a:cubicBezTo>
                  <a:cubicBezTo>
                    <a:pt x="4088" y="3467"/>
                    <a:pt x="4111" y="3462"/>
                    <a:pt x="4132" y="3453"/>
                  </a:cubicBezTo>
                  <a:cubicBezTo>
                    <a:pt x="4579" y="3277"/>
                    <a:pt x="5034" y="3195"/>
                    <a:pt x="5479" y="3195"/>
                  </a:cubicBezTo>
                  <a:cubicBezTo>
                    <a:pt x="7404" y="3195"/>
                    <a:pt x="9133" y="4736"/>
                    <a:pt x="9133" y="6835"/>
                  </a:cubicBezTo>
                  <a:cubicBezTo>
                    <a:pt x="9133" y="8925"/>
                    <a:pt x="7411" y="10462"/>
                    <a:pt x="5498" y="10462"/>
                  </a:cubicBezTo>
                  <a:cubicBezTo>
                    <a:pt x="5047" y="10462"/>
                    <a:pt x="4585" y="10376"/>
                    <a:pt x="4132" y="10192"/>
                  </a:cubicBezTo>
                  <a:cubicBezTo>
                    <a:pt x="1442" y="9097"/>
                    <a:pt x="1049" y="5346"/>
                    <a:pt x="3585" y="3763"/>
                  </a:cubicBezTo>
                  <a:cubicBezTo>
                    <a:pt x="3656" y="3715"/>
                    <a:pt x="3692" y="3620"/>
                    <a:pt x="3644" y="3525"/>
                  </a:cubicBezTo>
                  <a:cubicBezTo>
                    <a:pt x="3611" y="3476"/>
                    <a:pt x="3551" y="3443"/>
                    <a:pt x="3489" y="3443"/>
                  </a:cubicBezTo>
                  <a:cubicBezTo>
                    <a:pt x="3461" y="3443"/>
                    <a:pt x="3432" y="3450"/>
                    <a:pt x="3406" y="3465"/>
                  </a:cubicBezTo>
                  <a:cubicBezTo>
                    <a:pt x="3299" y="3536"/>
                    <a:pt x="3192" y="3596"/>
                    <a:pt x="3096" y="3691"/>
                  </a:cubicBezTo>
                  <a:lnTo>
                    <a:pt x="2870" y="3465"/>
                  </a:lnTo>
                  <a:cubicBezTo>
                    <a:pt x="2942" y="3382"/>
                    <a:pt x="3287" y="3167"/>
                    <a:pt x="3287" y="2679"/>
                  </a:cubicBezTo>
                  <a:cubicBezTo>
                    <a:pt x="3287" y="2572"/>
                    <a:pt x="3275" y="2465"/>
                    <a:pt x="3227" y="2370"/>
                  </a:cubicBezTo>
                  <a:cubicBezTo>
                    <a:pt x="3704" y="2084"/>
                    <a:pt x="3835" y="1691"/>
                    <a:pt x="3930" y="1560"/>
                  </a:cubicBezTo>
                  <a:cubicBezTo>
                    <a:pt x="4073" y="1310"/>
                    <a:pt x="4347" y="1155"/>
                    <a:pt x="4620" y="1155"/>
                  </a:cubicBezTo>
                  <a:close/>
                  <a:moveTo>
                    <a:pt x="2811" y="9752"/>
                  </a:moveTo>
                  <a:cubicBezTo>
                    <a:pt x="3037" y="9954"/>
                    <a:pt x="3287" y="10133"/>
                    <a:pt x="3549" y="10287"/>
                  </a:cubicBezTo>
                  <a:lnTo>
                    <a:pt x="2906" y="10942"/>
                  </a:lnTo>
                  <a:cubicBezTo>
                    <a:pt x="2817" y="11031"/>
                    <a:pt x="2701" y="11076"/>
                    <a:pt x="2585" y="11076"/>
                  </a:cubicBezTo>
                  <a:cubicBezTo>
                    <a:pt x="2468" y="11076"/>
                    <a:pt x="2352" y="11031"/>
                    <a:pt x="2263" y="10942"/>
                  </a:cubicBezTo>
                  <a:cubicBezTo>
                    <a:pt x="2084" y="10764"/>
                    <a:pt x="2084" y="10478"/>
                    <a:pt x="2263" y="10299"/>
                  </a:cubicBezTo>
                  <a:lnTo>
                    <a:pt x="2811" y="9752"/>
                  </a:lnTo>
                  <a:close/>
                  <a:moveTo>
                    <a:pt x="8204" y="9752"/>
                  </a:moveTo>
                  <a:lnTo>
                    <a:pt x="8752" y="10299"/>
                  </a:lnTo>
                  <a:cubicBezTo>
                    <a:pt x="8931" y="10478"/>
                    <a:pt x="8931" y="10764"/>
                    <a:pt x="8752" y="10942"/>
                  </a:cubicBezTo>
                  <a:cubicBezTo>
                    <a:pt x="8663" y="11031"/>
                    <a:pt x="8547" y="11076"/>
                    <a:pt x="8430" y="11076"/>
                  </a:cubicBezTo>
                  <a:cubicBezTo>
                    <a:pt x="8314" y="11076"/>
                    <a:pt x="8198" y="11031"/>
                    <a:pt x="8109" y="10942"/>
                  </a:cubicBezTo>
                  <a:lnTo>
                    <a:pt x="7454" y="10287"/>
                  </a:lnTo>
                  <a:cubicBezTo>
                    <a:pt x="7740" y="10121"/>
                    <a:pt x="7978" y="9954"/>
                    <a:pt x="8204" y="9752"/>
                  </a:cubicBezTo>
                  <a:close/>
                  <a:moveTo>
                    <a:pt x="4644" y="0"/>
                  </a:moveTo>
                  <a:cubicBezTo>
                    <a:pt x="3978" y="0"/>
                    <a:pt x="3335" y="358"/>
                    <a:pt x="2989" y="929"/>
                  </a:cubicBezTo>
                  <a:lnTo>
                    <a:pt x="2858" y="1167"/>
                  </a:lnTo>
                  <a:cubicBezTo>
                    <a:pt x="2693" y="1433"/>
                    <a:pt x="2436" y="1452"/>
                    <a:pt x="2316" y="1452"/>
                  </a:cubicBezTo>
                  <a:cubicBezTo>
                    <a:pt x="2296" y="1452"/>
                    <a:pt x="2280" y="1451"/>
                    <a:pt x="2269" y="1451"/>
                  </a:cubicBezTo>
                  <a:cubicBezTo>
                    <a:pt x="2260" y="1451"/>
                    <a:pt x="2254" y="1452"/>
                    <a:pt x="2251" y="1453"/>
                  </a:cubicBezTo>
                  <a:cubicBezTo>
                    <a:pt x="2091" y="1402"/>
                    <a:pt x="1925" y="1376"/>
                    <a:pt x="1760" y="1376"/>
                  </a:cubicBezTo>
                  <a:cubicBezTo>
                    <a:pt x="1350" y="1376"/>
                    <a:pt x="943" y="1535"/>
                    <a:pt x="620" y="1858"/>
                  </a:cubicBezTo>
                  <a:cubicBezTo>
                    <a:pt x="1" y="2477"/>
                    <a:pt x="1" y="3489"/>
                    <a:pt x="620" y="4132"/>
                  </a:cubicBezTo>
                  <a:cubicBezTo>
                    <a:pt x="715" y="4191"/>
                    <a:pt x="918" y="4537"/>
                    <a:pt x="1394" y="4537"/>
                  </a:cubicBezTo>
                  <a:cubicBezTo>
                    <a:pt x="1846" y="4537"/>
                    <a:pt x="2073" y="4227"/>
                    <a:pt x="2108" y="4191"/>
                  </a:cubicBezTo>
                  <a:lnTo>
                    <a:pt x="2334" y="4418"/>
                  </a:lnTo>
                  <a:cubicBezTo>
                    <a:pt x="1144" y="6025"/>
                    <a:pt x="1370" y="8192"/>
                    <a:pt x="2585" y="9466"/>
                  </a:cubicBezTo>
                  <a:lnTo>
                    <a:pt x="2037" y="10013"/>
                  </a:lnTo>
                  <a:cubicBezTo>
                    <a:pt x="1549" y="10502"/>
                    <a:pt x="1894" y="11371"/>
                    <a:pt x="2608" y="11371"/>
                  </a:cubicBezTo>
                  <a:cubicBezTo>
                    <a:pt x="2811" y="11371"/>
                    <a:pt x="3001" y="11287"/>
                    <a:pt x="3168" y="11133"/>
                  </a:cubicBezTo>
                  <a:lnTo>
                    <a:pt x="3894" y="10394"/>
                  </a:lnTo>
                  <a:cubicBezTo>
                    <a:pt x="4403" y="10628"/>
                    <a:pt x="4958" y="10747"/>
                    <a:pt x="5518" y="10747"/>
                  </a:cubicBezTo>
                  <a:cubicBezTo>
                    <a:pt x="6071" y="10747"/>
                    <a:pt x="6630" y="10631"/>
                    <a:pt x="7157" y="10394"/>
                  </a:cubicBezTo>
                  <a:lnTo>
                    <a:pt x="7883" y="11133"/>
                  </a:lnTo>
                  <a:cubicBezTo>
                    <a:pt x="8038" y="11276"/>
                    <a:pt x="8240" y="11371"/>
                    <a:pt x="8454" y="11371"/>
                  </a:cubicBezTo>
                  <a:cubicBezTo>
                    <a:pt x="9157" y="11371"/>
                    <a:pt x="9514" y="10514"/>
                    <a:pt x="9014" y="10013"/>
                  </a:cubicBezTo>
                  <a:lnTo>
                    <a:pt x="8466" y="9466"/>
                  </a:lnTo>
                  <a:cubicBezTo>
                    <a:pt x="9752" y="8061"/>
                    <a:pt x="9871" y="5953"/>
                    <a:pt x="8716" y="4418"/>
                  </a:cubicBezTo>
                  <a:lnTo>
                    <a:pt x="8942" y="4191"/>
                  </a:lnTo>
                  <a:cubicBezTo>
                    <a:pt x="8990" y="4239"/>
                    <a:pt x="9192" y="4537"/>
                    <a:pt x="9657" y="4537"/>
                  </a:cubicBezTo>
                  <a:cubicBezTo>
                    <a:pt x="9895" y="4537"/>
                    <a:pt x="10121" y="4441"/>
                    <a:pt x="10288" y="4287"/>
                  </a:cubicBezTo>
                  <a:cubicBezTo>
                    <a:pt x="10300" y="4251"/>
                    <a:pt x="10967" y="3775"/>
                    <a:pt x="10859" y="2858"/>
                  </a:cubicBezTo>
                  <a:cubicBezTo>
                    <a:pt x="10848" y="2770"/>
                    <a:pt x="10786" y="2702"/>
                    <a:pt x="10701" y="2702"/>
                  </a:cubicBezTo>
                  <a:cubicBezTo>
                    <a:pt x="10695" y="2702"/>
                    <a:pt x="10688" y="2702"/>
                    <a:pt x="10681" y="2703"/>
                  </a:cubicBezTo>
                  <a:cubicBezTo>
                    <a:pt x="10597" y="2727"/>
                    <a:pt x="10526" y="2798"/>
                    <a:pt x="10538" y="2882"/>
                  </a:cubicBezTo>
                  <a:cubicBezTo>
                    <a:pt x="10609" y="3632"/>
                    <a:pt x="10074" y="4001"/>
                    <a:pt x="10026" y="4060"/>
                  </a:cubicBezTo>
                  <a:cubicBezTo>
                    <a:pt x="9922" y="4164"/>
                    <a:pt x="9777" y="4221"/>
                    <a:pt x="9630" y="4221"/>
                  </a:cubicBezTo>
                  <a:cubicBezTo>
                    <a:pt x="9491" y="4221"/>
                    <a:pt x="9350" y="4170"/>
                    <a:pt x="9240" y="4060"/>
                  </a:cubicBezTo>
                  <a:lnTo>
                    <a:pt x="8228" y="3048"/>
                  </a:lnTo>
                  <a:cubicBezTo>
                    <a:pt x="8002" y="2822"/>
                    <a:pt x="8026" y="2477"/>
                    <a:pt x="8228" y="2263"/>
                  </a:cubicBezTo>
                  <a:cubicBezTo>
                    <a:pt x="8300" y="2203"/>
                    <a:pt x="8621" y="1739"/>
                    <a:pt x="9276" y="1739"/>
                  </a:cubicBezTo>
                  <a:cubicBezTo>
                    <a:pt x="9716" y="1739"/>
                    <a:pt x="10109" y="1965"/>
                    <a:pt x="10324" y="2298"/>
                  </a:cubicBezTo>
                  <a:cubicBezTo>
                    <a:pt x="10353" y="2350"/>
                    <a:pt x="10406" y="2379"/>
                    <a:pt x="10462" y="2379"/>
                  </a:cubicBezTo>
                  <a:cubicBezTo>
                    <a:pt x="10495" y="2379"/>
                    <a:pt x="10530" y="2368"/>
                    <a:pt x="10562" y="2346"/>
                  </a:cubicBezTo>
                  <a:cubicBezTo>
                    <a:pt x="10645" y="2298"/>
                    <a:pt x="10669" y="2203"/>
                    <a:pt x="10609" y="2108"/>
                  </a:cubicBezTo>
                  <a:cubicBezTo>
                    <a:pt x="10297" y="1640"/>
                    <a:pt x="9787" y="1384"/>
                    <a:pt x="9254" y="1384"/>
                  </a:cubicBezTo>
                  <a:cubicBezTo>
                    <a:pt x="9095" y="1384"/>
                    <a:pt x="8934" y="1406"/>
                    <a:pt x="8776" y="1453"/>
                  </a:cubicBezTo>
                  <a:lnTo>
                    <a:pt x="8526" y="1453"/>
                  </a:lnTo>
                  <a:cubicBezTo>
                    <a:pt x="8335" y="1453"/>
                    <a:pt x="8145" y="1358"/>
                    <a:pt x="8038" y="1167"/>
                  </a:cubicBezTo>
                  <a:lnTo>
                    <a:pt x="7907" y="929"/>
                  </a:lnTo>
                  <a:cubicBezTo>
                    <a:pt x="7561" y="358"/>
                    <a:pt x="6918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354930" y="1618713"/>
              <a:ext cx="224960" cy="206516"/>
            </a:xfrm>
            <a:custGeom>
              <a:avLst/>
              <a:gdLst/>
              <a:ahLst/>
              <a:cxnLst/>
              <a:rect l="l" t="t" r="r" b="b"/>
              <a:pathLst>
                <a:path w="7062" h="6483" extrusionOk="0">
                  <a:moveTo>
                    <a:pt x="3753" y="1"/>
                  </a:moveTo>
                  <a:cubicBezTo>
                    <a:pt x="2094" y="1"/>
                    <a:pt x="465" y="1260"/>
                    <a:pt x="465" y="3249"/>
                  </a:cubicBezTo>
                  <a:cubicBezTo>
                    <a:pt x="465" y="5198"/>
                    <a:pt x="2076" y="6483"/>
                    <a:pt x="3742" y="6483"/>
                  </a:cubicBezTo>
                  <a:cubicBezTo>
                    <a:pt x="4589" y="6483"/>
                    <a:pt x="5450" y="6150"/>
                    <a:pt x="6121" y="5404"/>
                  </a:cubicBezTo>
                  <a:cubicBezTo>
                    <a:pt x="6347" y="5165"/>
                    <a:pt x="6513" y="4880"/>
                    <a:pt x="6656" y="4582"/>
                  </a:cubicBezTo>
                  <a:cubicBezTo>
                    <a:pt x="6704" y="4487"/>
                    <a:pt x="6656" y="4403"/>
                    <a:pt x="6561" y="4356"/>
                  </a:cubicBezTo>
                  <a:cubicBezTo>
                    <a:pt x="6540" y="4347"/>
                    <a:pt x="6518" y="4342"/>
                    <a:pt x="6496" y="4342"/>
                  </a:cubicBezTo>
                  <a:cubicBezTo>
                    <a:pt x="6433" y="4342"/>
                    <a:pt x="6373" y="4380"/>
                    <a:pt x="6347" y="4451"/>
                  </a:cubicBezTo>
                  <a:cubicBezTo>
                    <a:pt x="5882" y="5463"/>
                    <a:pt x="4858" y="6142"/>
                    <a:pt x="3704" y="6142"/>
                  </a:cubicBezTo>
                  <a:cubicBezTo>
                    <a:pt x="1358" y="6142"/>
                    <a:pt x="1" y="3499"/>
                    <a:pt x="1322" y="1594"/>
                  </a:cubicBezTo>
                  <a:cubicBezTo>
                    <a:pt x="1903" y="762"/>
                    <a:pt x="2811" y="339"/>
                    <a:pt x="3721" y="339"/>
                  </a:cubicBezTo>
                  <a:cubicBezTo>
                    <a:pt x="4621" y="339"/>
                    <a:pt x="5522" y="753"/>
                    <a:pt x="6109" y="1594"/>
                  </a:cubicBezTo>
                  <a:cubicBezTo>
                    <a:pt x="6561" y="2260"/>
                    <a:pt x="6716" y="3082"/>
                    <a:pt x="6549" y="3844"/>
                  </a:cubicBezTo>
                  <a:cubicBezTo>
                    <a:pt x="6537" y="3927"/>
                    <a:pt x="6597" y="4022"/>
                    <a:pt x="6680" y="4034"/>
                  </a:cubicBezTo>
                  <a:cubicBezTo>
                    <a:pt x="6688" y="4035"/>
                    <a:pt x="6696" y="4036"/>
                    <a:pt x="6704" y="4036"/>
                  </a:cubicBezTo>
                  <a:cubicBezTo>
                    <a:pt x="6789" y="4036"/>
                    <a:pt x="6861" y="3980"/>
                    <a:pt x="6883" y="3903"/>
                  </a:cubicBezTo>
                  <a:cubicBezTo>
                    <a:pt x="7061" y="3046"/>
                    <a:pt x="6894" y="2141"/>
                    <a:pt x="6359" y="1379"/>
                  </a:cubicBezTo>
                  <a:cubicBezTo>
                    <a:pt x="5689" y="426"/>
                    <a:pt x="4716" y="1"/>
                    <a:pt x="3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453553" y="1643305"/>
              <a:ext cx="73235" cy="141436"/>
            </a:xfrm>
            <a:custGeom>
              <a:avLst/>
              <a:gdLst/>
              <a:ahLst/>
              <a:cxnLst/>
              <a:rect l="l" t="t" r="r" b="b"/>
              <a:pathLst>
                <a:path w="2299" h="4440" extrusionOk="0">
                  <a:moveTo>
                    <a:pt x="572" y="345"/>
                  </a:moveTo>
                  <a:cubicBezTo>
                    <a:pt x="703" y="345"/>
                    <a:pt x="810" y="441"/>
                    <a:pt x="810" y="583"/>
                  </a:cubicBezTo>
                  <a:lnTo>
                    <a:pt x="810" y="2191"/>
                  </a:lnTo>
                  <a:cubicBezTo>
                    <a:pt x="727" y="2155"/>
                    <a:pt x="640" y="2137"/>
                    <a:pt x="555" y="2137"/>
                  </a:cubicBezTo>
                  <a:cubicBezTo>
                    <a:pt x="471" y="2137"/>
                    <a:pt x="387" y="2155"/>
                    <a:pt x="310" y="2191"/>
                  </a:cubicBezTo>
                  <a:lnTo>
                    <a:pt x="310" y="583"/>
                  </a:lnTo>
                  <a:lnTo>
                    <a:pt x="334" y="583"/>
                  </a:lnTo>
                  <a:cubicBezTo>
                    <a:pt x="334" y="452"/>
                    <a:pt x="429" y="345"/>
                    <a:pt x="572" y="345"/>
                  </a:cubicBezTo>
                  <a:close/>
                  <a:moveTo>
                    <a:pt x="610" y="2488"/>
                  </a:moveTo>
                  <a:cubicBezTo>
                    <a:pt x="726" y="2488"/>
                    <a:pt x="736" y="2510"/>
                    <a:pt x="1905" y="3703"/>
                  </a:cubicBezTo>
                  <a:cubicBezTo>
                    <a:pt x="1977" y="3798"/>
                    <a:pt x="1977" y="3941"/>
                    <a:pt x="1893" y="4036"/>
                  </a:cubicBezTo>
                  <a:cubicBezTo>
                    <a:pt x="1846" y="4078"/>
                    <a:pt x="1783" y="4099"/>
                    <a:pt x="1721" y="4099"/>
                  </a:cubicBezTo>
                  <a:cubicBezTo>
                    <a:pt x="1658" y="4099"/>
                    <a:pt x="1596" y="4078"/>
                    <a:pt x="1548" y="4036"/>
                  </a:cubicBezTo>
                  <a:lnTo>
                    <a:pt x="417" y="2905"/>
                  </a:lnTo>
                  <a:cubicBezTo>
                    <a:pt x="274" y="2750"/>
                    <a:pt x="369" y="2488"/>
                    <a:pt x="596" y="2488"/>
                  </a:cubicBezTo>
                  <a:cubicBezTo>
                    <a:pt x="600" y="2488"/>
                    <a:pt x="605" y="2488"/>
                    <a:pt x="610" y="2488"/>
                  </a:cubicBezTo>
                  <a:close/>
                  <a:moveTo>
                    <a:pt x="584" y="0"/>
                  </a:moveTo>
                  <a:cubicBezTo>
                    <a:pt x="250" y="0"/>
                    <a:pt x="0" y="274"/>
                    <a:pt x="0" y="583"/>
                  </a:cubicBezTo>
                  <a:lnTo>
                    <a:pt x="0" y="2715"/>
                  </a:lnTo>
                  <a:cubicBezTo>
                    <a:pt x="0" y="2858"/>
                    <a:pt x="60" y="3024"/>
                    <a:pt x="167" y="3131"/>
                  </a:cubicBezTo>
                  <a:cubicBezTo>
                    <a:pt x="1322" y="4262"/>
                    <a:pt x="1310" y="4334"/>
                    <a:pt x="1524" y="4405"/>
                  </a:cubicBezTo>
                  <a:cubicBezTo>
                    <a:pt x="1589" y="4428"/>
                    <a:pt x="1655" y="4439"/>
                    <a:pt x="1720" y="4439"/>
                  </a:cubicBezTo>
                  <a:cubicBezTo>
                    <a:pt x="2023" y="4439"/>
                    <a:pt x="2298" y="4201"/>
                    <a:pt x="2298" y="3858"/>
                  </a:cubicBezTo>
                  <a:cubicBezTo>
                    <a:pt x="2298" y="3703"/>
                    <a:pt x="2227" y="3572"/>
                    <a:pt x="2132" y="3453"/>
                  </a:cubicBezTo>
                  <a:lnTo>
                    <a:pt x="1167" y="2488"/>
                  </a:lnTo>
                  <a:lnTo>
                    <a:pt x="1167" y="583"/>
                  </a:lnTo>
                  <a:cubicBezTo>
                    <a:pt x="1167" y="250"/>
                    <a:pt x="893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>
            <a:spLocks noGrp="1"/>
          </p:cNvSpPr>
          <p:nvPr>
            <p:ph type="title"/>
          </p:nvPr>
        </p:nvSpPr>
        <p:spPr>
          <a:xfrm>
            <a:off x="1996975" y="3871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LIMITATIONS</a:t>
            </a:r>
            <a:endParaRPr/>
          </a:p>
        </p:txBody>
      </p:sp>
      <p:grpSp>
        <p:nvGrpSpPr>
          <p:cNvPr id="443" name="Google Shape;443;p37"/>
          <p:cNvGrpSpPr/>
          <p:nvPr/>
        </p:nvGrpSpPr>
        <p:grpSpPr>
          <a:xfrm>
            <a:off x="3422962" y="2003204"/>
            <a:ext cx="2298144" cy="2073488"/>
            <a:chOff x="3369400" y="1892672"/>
            <a:chExt cx="2405174" cy="2170056"/>
          </a:xfrm>
        </p:grpSpPr>
        <p:cxnSp>
          <p:nvCxnSpPr>
            <p:cNvPr id="444" name="Google Shape;444;p37"/>
            <p:cNvCxnSpPr/>
            <p:nvPr/>
          </p:nvCxnSpPr>
          <p:spPr>
            <a:xfrm>
              <a:off x="4578800" y="1892672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37"/>
            <p:cNvCxnSpPr/>
            <p:nvPr/>
          </p:nvCxnSpPr>
          <p:spPr>
            <a:xfrm rot="10800000">
              <a:off x="3369573" y="4028800"/>
              <a:ext cx="613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37"/>
            <p:cNvCxnSpPr/>
            <p:nvPr/>
          </p:nvCxnSpPr>
          <p:spPr>
            <a:xfrm rot="10800000">
              <a:off x="5182374" y="4022011"/>
              <a:ext cx="592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37"/>
            <p:cNvCxnSpPr/>
            <p:nvPr/>
          </p:nvCxnSpPr>
          <p:spPr>
            <a:xfrm rot="10800000">
              <a:off x="3369400" y="2823378"/>
              <a:ext cx="186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37"/>
            <p:cNvCxnSpPr/>
            <p:nvPr/>
          </p:nvCxnSpPr>
          <p:spPr>
            <a:xfrm rot="10800000">
              <a:off x="5600574" y="2813625"/>
              <a:ext cx="17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9" name="Google Shape;449;p37"/>
            <p:cNvGrpSpPr/>
            <p:nvPr/>
          </p:nvGrpSpPr>
          <p:grpSpPr>
            <a:xfrm>
              <a:off x="3510587" y="2032575"/>
              <a:ext cx="2122825" cy="2030152"/>
              <a:chOff x="3510550" y="2194750"/>
              <a:chExt cx="2122825" cy="2030152"/>
            </a:xfrm>
          </p:grpSpPr>
          <p:sp>
            <p:nvSpPr>
              <p:cNvPr id="450" name="Google Shape;450;p37"/>
              <p:cNvSpPr/>
              <p:nvPr/>
            </p:nvSpPr>
            <p:spPr>
              <a:xfrm>
                <a:off x="3548947" y="2231730"/>
                <a:ext cx="2056824" cy="1955954"/>
              </a:xfrm>
              <a:custGeom>
                <a:avLst/>
                <a:gdLst/>
                <a:ahLst/>
                <a:cxnLst/>
                <a:rect l="l" t="t" r="r" b="b"/>
                <a:pathLst>
                  <a:path w="68248" h="64901" extrusionOk="0">
                    <a:moveTo>
                      <a:pt x="34041" y="167"/>
                    </a:moveTo>
                    <a:lnTo>
                      <a:pt x="29635" y="27789"/>
                    </a:lnTo>
                    <a:lnTo>
                      <a:pt x="191" y="24765"/>
                    </a:lnTo>
                    <a:lnTo>
                      <a:pt x="34041" y="167"/>
                    </a:lnTo>
                    <a:close/>
                    <a:moveTo>
                      <a:pt x="34160" y="143"/>
                    </a:moveTo>
                    <a:lnTo>
                      <a:pt x="41744" y="5655"/>
                    </a:lnTo>
                    <a:lnTo>
                      <a:pt x="68033" y="24753"/>
                    </a:lnTo>
                    <a:lnTo>
                      <a:pt x="29790" y="27789"/>
                    </a:lnTo>
                    <a:lnTo>
                      <a:pt x="34160" y="143"/>
                    </a:lnTo>
                    <a:close/>
                    <a:moveTo>
                      <a:pt x="310" y="24884"/>
                    </a:moveTo>
                    <a:lnTo>
                      <a:pt x="29659" y="27908"/>
                    </a:lnTo>
                    <a:lnTo>
                      <a:pt x="47161" y="49935"/>
                    </a:lnTo>
                    <a:lnTo>
                      <a:pt x="310" y="24884"/>
                    </a:lnTo>
                    <a:close/>
                    <a:moveTo>
                      <a:pt x="68069" y="24872"/>
                    </a:moveTo>
                    <a:lnTo>
                      <a:pt x="47399" y="50054"/>
                    </a:lnTo>
                    <a:lnTo>
                      <a:pt x="29790" y="27896"/>
                    </a:lnTo>
                    <a:lnTo>
                      <a:pt x="68069" y="24872"/>
                    </a:lnTo>
                    <a:close/>
                    <a:moveTo>
                      <a:pt x="68045" y="25063"/>
                    </a:moveTo>
                    <a:lnTo>
                      <a:pt x="55162" y="64722"/>
                    </a:lnTo>
                    <a:lnTo>
                      <a:pt x="47471" y="50149"/>
                    </a:lnTo>
                    <a:lnTo>
                      <a:pt x="68045" y="25063"/>
                    </a:lnTo>
                    <a:close/>
                    <a:moveTo>
                      <a:pt x="132" y="24920"/>
                    </a:moveTo>
                    <a:lnTo>
                      <a:pt x="47161" y="50078"/>
                    </a:lnTo>
                    <a:lnTo>
                      <a:pt x="13359" y="64663"/>
                    </a:lnTo>
                    <a:lnTo>
                      <a:pt x="13097" y="64782"/>
                    </a:lnTo>
                    <a:lnTo>
                      <a:pt x="132" y="24920"/>
                    </a:lnTo>
                    <a:close/>
                    <a:moveTo>
                      <a:pt x="47292" y="50137"/>
                    </a:moveTo>
                    <a:lnTo>
                      <a:pt x="55079" y="64806"/>
                    </a:lnTo>
                    <a:lnTo>
                      <a:pt x="13324" y="64806"/>
                    </a:lnTo>
                    <a:lnTo>
                      <a:pt x="47292" y="50137"/>
                    </a:lnTo>
                    <a:close/>
                    <a:moveTo>
                      <a:pt x="34100" y="0"/>
                    </a:moveTo>
                    <a:lnTo>
                      <a:pt x="13" y="24765"/>
                    </a:lnTo>
                    <a:cubicBezTo>
                      <a:pt x="13" y="24765"/>
                      <a:pt x="13" y="24765"/>
                      <a:pt x="1" y="24777"/>
                    </a:cubicBezTo>
                    <a:lnTo>
                      <a:pt x="1" y="24789"/>
                    </a:lnTo>
                    <a:cubicBezTo>
                      <a:pt x="1" y="24789"/>
                      <a:pt x="1" y="24801"/>
                      <a:pt x="1" y="24801"/>
                    </a:cubicBezTo>
                    <a:lnTo>
                      <a:pt x="1" y="24813"/>
                    </a:lnTo>
                    <a:lnTo>
                      <a:pt x="13014" y="64877"/>
                    </a:lnTo>
                    <a:cubicBezTo>
                      <a:pt x="13014" y="64889"/>
                      <a:pt x="13026" y="64889"/>
                      <a:pt x="13026" y="64901"/>
                    </a:cubicBezTo>
                    <a:lnTo>
                      <a:pt x="55198" y="64901"/>
                    </a:lnTo>
                    <a:lnTo>
                      <a:pt x="55198" y="64889"/>
                    </a:lnTo>
                    <a:lnTo>
                      <a:pt x="68212" y="24825"/>
                    </a:lnTo>
                    <a:lnTo>
                      <a:pt x="68247" y="24813"/>
                    </a:lnTo>
                    <a:cubicBezTo>
                      <a:pt x="68247" y="24813"/>
                      <a:pt x="68247" y="24801"/>
                      <a:pt x="68247" y="24789"/>
                    </a:cubicBezTo>
                    <a:cubicBezTo>
                      <a:pt x="68247" y="24789"/>
                      <a:pt x="68247" y="24789"/>
                      <a:pt x="68247" y="24777"/>
                    </a:cubicBezTo>
                    <a:cubicBezTo>
                      <a:pt x="68247" y="24777"/>
                      <a:pt x="68235" y="24765"/>
                      <a:pt x="68235" y="24765"/>
                    </a:cubicBezTo>
                    <a:lnTo>
                      <a:pt x="341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3802653" y="2469614"/>
                <a:ext cx="1556602" cy="1480203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4911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9859" y="49114"/>
                    </a:lnTo>
                    <a:lnTo>
                      <a:pt x="41779" y="49114"/>
                    </a:lnTo>
                    <a:lnTo>
                      <a:pt x="51650" y="1876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4279535" y="3035164"/>
                <a:ext cx="107973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35827" h="30350" extrusionOk="0">
                    <a:moveTo>
                      <a:pt x="35827" y="0"/>
                    </a:moveTo>
                    <a:lnTo>
                      <a:pt x="1" y="19145"/>
                    </a:lnTo>
                    <a:lnTo>
                      <a:pt x="25956" y="30349"/>
                    </a:lnTo>
                    <a:lnTo>
                      <a:pt x="3582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4099759" y="3612167"/>
                <a:ext cx="962049" cy="337691"/>
              </a:xfrm>
              <a:custGeom>
                <a:avLst/>
                <a:gdLst/>
                <a:ahLst/>
                <a:cxnLst/>
                <a:rect l="l" t="t" r="r" b="b"/>
                <a:pathLst>
                  <a:path w="31922" h="11205" extrusionOk="0">
                    <a:moveTo>
                      <a:pt x="5966" y="0"/>
                    </a:moveTo>
                    <a:lnTo>
                      <a:pt x="1" y="11204"/>
                    </a:lnTo>
                    <a:lnTo>
                      <a:pt x="31921" y="11204"/>
                    </a:lnTo>
                    <a:lnTo>
                      <a:pt x="596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3802653" y="3035164"/>
                <a:ext cx="47475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15753" h="30350" extrusionOk="0">
                    <a:moveTo>
                      <a:pt x="0" y="0"/>
                    </a:moveTo>
                    <a:lnTo>
                      <a:pt x="9859" y="30349"/>
                    </a:lnTo>
                    <a:lnTo>
                      <a:pt x="15752" y="1920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3802653" y="2469614"/>
                <a:ext cx="879503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107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29183" y="2107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4277396" y="3035164"/>
                <a:ext cx="1081876" cy="578791"/>
              </a:xfrm>
              <a:custGeom>
                <a:avLst/>
                <a:gdLst/>
                <a:ahLst/>
                <a:cxnLst/>
                <a:rect l="l" t="t" r="r" b="b"/>
                <a:pathLst>
                  <a:path w="35898" h="19205" extrusionOk="0">
                    <a:moveTo>
                      <a:pt x="35898" y="0"/>
                    </a:moveTo>
                    <a:lnTo>
                      <a:pt x="13431" y="2310"/>
                    </a:lnTo>
                    <a:lnTo>
                      <a:pt x="0" y="19205"/>
                    </a:lnTo>
                    <a:lnTo>
                      <a:pt x="358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7"/>
              <p:cNvSpPr/>
              <p:nvPr/>
            </p:nvSpPr>
            <p:spPr>
              <a:xfrm>
                <a:off x="4580951" y="2469614"/>
                <a:ext cx="778331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5826" h="21075" extrusionOk="0">
                    <a:moveTo>
                      <a:pt x="1" y="1"/>
                    </a:moveTo>
                    <a:lnTo>
                      <a:pt x="3132" y="21075"/>
                    </a:lnTo>
                    <a:lnTo>
                      <a:pt x="25826" y="187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3510550" y="2194750"/>
                <a:ext cx="2122825" cy="2030152"/>
              </a:xfrm>
              <a:custGeom>
                <a:avLst/>
                <a:gdLst/>
                <a:ahLst/>
                <a:cxnLst/>
                <a:rect l="l" t="t" r="r" b="b"/>
                <a:pathLst>
                  <a:path w="70438" h="67363" extrusionOk="0">
                    <a:moveTo>
                      <a:pt x="36493" y="2072"/>
                    </a:moveTo>
                    <a:lnTo>
                      <a:pt x="59044" y="18455"/>
                    </a:lnTo>
                    <a:lnTo>
                      <a:pt x="68188" y="25099"/>
                    </a:lnTo>
                    <a:cubicBezTo>
                      <a:pt x="67997" y="25325"/>
                      <a:pt x="67890" y="25611"/>
                      <a:pt x="67890" y="25909"/>
                    </a:cubicBezTo>
                    <a:cubicBezTo>
                      <a:pt x="67890" y="25980"/>
                      <a:pt x="67902" y="26052"/>
                      <a:pt x="67914" y="26135"/>
                    </a:cubicBezTo>
                    <a:lnTo>
                      <a:pt x="41292" y="28861"/>
                    </a:lnTo>
                    <a:cubicBezTo>
                      <a:pt x="41303" y="28814"/>
                      <a:pt x="41303" y="28754"/>
                      <a:pt x="41303" y="28695"/>
                    </a:cubicBezTo>
                    <a:cubicBezTo>
                      <a:pt x="41303" y="27981"/>
                      <a:pt x="40721" y="27425"/>
                      <a:pt x="40045" y="27425"/>
                    </a:cubicBezTo>
                    <a:cubicBezTo>
                      <a:pt x="39954" y="27425"/>
                      <a:pt x="39861" y="27435"/>
                      <a:pt x="39768" y="27456"/>
                    </a:cubicBezTo>
                    <a:lnTo>
                      <a:pt x="35791" y="2513"/>
                    </a:lnTo>
                    <a:cubicBezTo>
                      <a:pt x="36065" y="2441"/>
                      <a:pt x="36315" y="2287"/>
                      <a:pt x="36493" y="2072"/>
                    </a:cubicBezTo>
                    <a:close/>
                    <a:moveTo>
                      <a:pt x="34529" y="2072"/>
                    </a:moveTo>
                    <a:cubicBezTo>
                      <a:pt x="34779" y="2370"/>
                      <a:pt x="35136" y="2537"/>
                      <a:pt x="35517" y="2537"/>
                    </a:cubicBezTo>
                    <a:lnTo>
                      <a:pt x="35636" y="2537"/>
                    </a:lnTo>
                    <a:lnTo>
                      <a:pt x="39589" y="27516"/>
                    </a:lnTo>
                    <a:cubicBezTo>
                      <a:pt x="39089" y="27706"/>
                      <a:pt x="38767" y="28171"/>
                      <a:pt x="38767" y="28707"/>
                    </a:cubicBezTo>
                    <a:cubicBezTo>
                      <a:pt x="38767" y="28778"/>
                      <a:pt x="38779" y="28849"/>
                      <a:pt x="38791" y="28921"/>
                    </a:cubicBezTo>
                    <a:lnTo>
                      <a:pt x="2739" y="26052"/>
                    </a:lnTo>
                    <a:cubicBezTo>
                      <a:pt x="2691" y="25813"/>
                      <a:pt x="2572" y="25587"/>
                      <a:pt x="2406" y="25409"/>
                    </a:cubicBezTo>
                    <a:lnTo>
                      <a:pt x="34529" y="2072"/>
                    </a:lnTo>
                    <a:close/>
                    <a:moveTo>
                      <a:pt x="2763" y="26206"/>
                    </a:moveTo>
                    <a:lnTo>
                      <a:pt x="38827" y="29064"/>
                    </a:lnTo>
                    <a:cubicBezTo>
                      <a:pt x="38910" y="29338"/>
                      <a:pt x="39089" y="29576"/>
                      <a:pt x="39327" y="29742"/>
                    </a:cubicBezTo>
                    <a:lnTo>
                      <a:pt x="23087" y="50174"/>
                    </a:lnTo>
                    <a:cubicBezTo>
                      <a:pt x="22856" y="49992"/>
                      <a:pt x="22580" y="49902"/>
                      <a:pt x="22305" y="49902"/>
                    </a:cubicBezTo>
                    <a:cubicBezTo>
                      <a:pt x="21983" y="49902"/>
                      <a:pt x="21664" y="50025"/>
                      <a:pt x="21420" y="50269"/>
                    </a:cubicBezTo>
                    <a:lnTo>
                      <a:pt x="2430" y="27123"/>
                    </a:lnTo>
                    <a:cubicBezTo>
                      <a:pt x="2644" y="26897"/>
                      <a:pt x="2751" y="26599"/>
                      <a:pt x="2763" y="26290"/>
                    </a:cubicBezTo>
                    <a:lnTo>
                      <a:pt x="2763" y="26206"/>
                    </a:lnTo>
                    <a:close/>
                    <a:moveTo>
                      <a:pt x="67950" y="26266"/>
                    </a:moveTo>
                    <a:cubicBezTo>
                      <a:pt x="67997" y="26433"/>
                      <a:pt x="68069" y="26575"/>
                      <a:pt x="68176" y="26694"/>
                    </a:cubicBezTo>
                    <a:lnTo>
                      <a:pt x="23444" y="50614"/>
                    </a:lnTo>
                    <a:cubicBezTo>
                      <a:pt x="23385" y="50483"/>
                      <a:pt x="23301" y="50364"/>
                      <a:pt x="23194" y="50269"/>
                    </a:cubicBezTo>
                    <a:lnTo>
                      <a:pt x="39446" y="29826"/>
                    </a:lnTo>
                    <a:cubicBezTo>
                      <a:pt x="39637" y="29909"/>
                      <a:pt x="39827" y="29969"/>
                      <a:pt x="40041" y="29969"/>
                    </a:cubicBezTo>
                    <a:cubicBezTo>
                      <a:pt x="40613" y="29969"/>
                      <a:pt x="41125" y="29576"/>
                      <a:pt x="41268" y="29016"/>
                    </a:cubicBezTo>
                    <a:lnTo>
                      <a:pt x="67950" y="26266"/>
                    </a:lnTo>
                    <a:close/>
                    <a:moveTo>
                      <a:pt x="2327" y="27236"/>
                    </a:moveTo>
                    <a:lnTo>
                      <a:pt x="21313" y="50376"/>
                    </a:lnTo>
                    <a:cubicBezTo>
                      <a:pt x="20837" y="50983"/>
                      <a:pt x="21003" y="51876"/>
                      <a:pt x="21670" y="52269"/>
                    </a:cubicBezTo>
                    <a:lnTo>
                      <a:pt x="14979" y="64937"/>
                    </a:lnTo>
                    <a:cubicBezTo>
                      <a:pt x="14811" y="64857"/>
                      <a:pt x="14635" y="64817"/>
                      <a:pt x="14458" y="64817"/>
                    </a:cubicBezTo>
                    <a:cubicBezTo>
                      <a:pt x="14345" y="64817"/>
                      <a:pt x="14233" y="64833"/>
                      <a:pt x="14121" y="64866"/>
                    </a:cubicBezTo>
                    <a:lnTo>
                      <a:pt x="1977" y="27456"/>
                    </a:lnTo>
                    <a:cubicBezTo>
                      <a:pt x="2105" y="27398"/>
                      <a:pt x="2222" y="27329"/>
                      <a:pt x="2327" y="27236"/>
                    </a:cubicBezTo>
                    <a:close/>
                    <a:moveTo>
                      <a:pt x="68283" y="26814"/>
                    </a:moveTo>
                    <a:cubicBezTo>
                      <a:pt x="68509" y="27040"/>
                      <a:pt x="68819" y="27171"/>
                      <a:pt x="69140" y="27171"/>
                    </a:cubicBezTo>
                    <a:lnTo>
                      <a:pt x="67640" y="31778"/>
                    </a:lnTo>
                    <a:lnTo>
                      <a:pt x="56960" y="64675"/>
                    </a:lnTo>
                    <a:cubicBezTo>
                      <a:pt x="56841" y="64640"/>
                      <a:pt x="56710" y="64628"/>
                      <a:pt x="56591" y="64628"/>
                    </a:cubicBezTo>
                    <a:cubicBezTo>
                      <a:pt x="56043" y="64628"/>
                      <a:pt x="55567" y="64973"/>
                      <a:pt x="55389" y="65497"/>
                    </a:cubicBezTo>
                    <a:lnTo>
                      <a:pt x="37362" y="57722"/>
                    </a:lnTo>
                    <a:lnTo>
                      <a:pt x="23456" y="51709"/>
                    </a:lnTo>
                    <a:cubicBezTo>
                      <a:pt x="23539" y="51543"/>
                      <a:pt x="23575" y="51352"/>
                      <a:pt x="23575" y="51174"/>
                    </a:cubicBezTo>
                    <a:cubicBezTo>
                      <a:pt x="23575" y="51031"/>
                      <a:pt x="23551" y="50900"/>
                      <a:pt x="23515" y="50769"/>
                    </a:cubicBezTo>
                    <a:lnTo>
                      <a:pt x="68283" y="26814"/>
                    </a:lnTo>
                    <a:close/>
                    <a:moveTo>
                      <a:pt x="23385" y="51852"/>
                    </a:moveTo>
                    <a:lnTo>
                      <a:pt x="43625" y="60591"/>
                    </a:lnTo>
                    <a:lnTo>
                      <a:pt x="55341" y="65652"/>
                    </a:lnTo>
                    <a:cubicBezTo>
                      <a:pt x="55329" y="65735"/>
                      <a:pt x="55317" y="65818"/>
                      <a:pt x="55317" y="65902"/>
                    </a:cubicBezTo>
                    <a:cubicBezTo>
                      <a:pt x="55317" y="65949"/>
                      <a:pt x="55317" y="65985"/>
                      <a:pt x="55317" y="66021"/>
                    </a:cubicBezTo>
                    <a:lnTo>
                      <a:pt x="15717" y="66021"/>
                    </a:lnTo>
                    <a:cubicBezTo>
                      <a:pt x="15693" y="65604"/>
                      <a:pt x="15467" y="65223"/>
                      <a:pt x="15122" y="65009"/>
                    </a:cubicBezTo>
                    <a:lnTo>
                      <a:pt x="21849" y="52352"/>
                    </a:lnTo>
                    <a:cubicBezTo>
                      <a:pt x="21991" y="52412"/>
                      <a:pt x="22146" y="52448"/>
                      <a:pt x="22313" y="52448"/>
                    </a:cubicBezTo>
                    <a:cubicBezTo>
                      <a:pt x="22753" y="52448"/>
                      <a:pt x="23158" y="52221"/>
                      <a:pt x="23385" y="51852"/>
                    </a:cubicBezTo>
                    <a:close/>
                    <a:moveTo>
                      <a:pt x="35517" y="1"/>
                    </a:moveTo>
                    <a:cubicBezTo>
                      <a:pt x="34517" y="1"/>
                      <a:pt x="33910" y="1108"/>
                      <a:pt x="34445" y="1953"/>
                    </a:cubicBezTo>
                    <a:lnTo>
                      <a:pt x="2299" y="25313"/>
                    </a:lnTo>
                    <a:cubicBezTo>
                      <a:pt x="2056" y="25109"/>
                      <a:pt x="1770" y="25014"/>
                      <a:pt x="1488" y="25014"/>
                    </a:cubicBezTo>
                    <a:cubicBezTo>
                      <a:pt x="981" y="25014"/>
                      <a:pt x="490" y="25321"/>
                      <a:pt x="298" y="25849"/>
                    </a:cubicBezTo>
                    <a:cubicBezTo>
                      <a:pt x="1" y="26683"/>
                      <a:pt x="608" y="27552"/>
                      <a:pt x="1489" y="27552"/>
                    </a:cubicBezTo>
                    <a:cubicBezTo>
                      <a:pt x="1608" y="27552"/>
                      <a:pt x="1727" y="27540"/>
                      <a:pt x="1834" y="27504"/>
                    </a:cubicBezTo>
                    <a:lnTo>
                      <a:pt x="13990" y="64913"/>
                    </a:lnTo>
                    <a:cubicBezTo>
                      <a:pt x="13062" y="65271"/>
                      <a:pt x="12895" y="66533"/>
                      <a:pt x="13705" y="67116"/>
                    </a:cubicBezTo>
                    <a:cubicBezTo>
                      <a:pt x="13935" y="67286"/>
                      <a:pt x="14194" y="67363"/>
                      <a:pt x="14447" y="67363"/>
                    </a:cubicBezTo>
                    <a:cubicBezTo>
                      <a:pt x="15083" y="67363"/>
                      <a:pt x="15683" y="66879"/>
                      <a:pt x="15717" y="66164"/>
                    </a:cubicBezTo>
                    <a:lnTo>
                      <a:pt x="55353" y="66164"/>
                    </a:lnTo>
                    <a:cubicBezTo>
                      <a:pt x="55489" y="66787"/>
                      <a:pt x="56032" y="67169"/>
                      <a:pt x="56598" y="67169"/>
                    </a:cubicBezTo>
                    <a:cubicBezTo>
                      <a:pt x="56876" y="67169"/>
                      <a:pt x="57158" y="67078"/>
                      <a:pt x="57401" y="66878"/>
                    </a:cubicBezTo>
                    <a:cubicBezTo>
                      <a:pt x="58139" y="66271"/>
                      <a:pt x="57972" y="65104"/>
                      <a:pt x="57091" y="64735"/>
                    </a:cubicBezTo>
                    <a:lnTo>
                      <a:pt x="69295" y="27159"/>
                    </a:lnTo>
                    <a:cubicBezTo>
                      <a:pt x="69950" y="27087"/>
                      <a:pt x="70438" y="26552"/>
                      <a:pt x="70438" y="25897"/>
                    </a:cubicBezTo>
                    <a:cubicBezTo>
                      <a:pt x="70438" y="25133"/>
                      <a:pt x="69811" y="24624"/>
                      <a:pt x="69156" y="24624"/>
                    </a:cubicBezTo>
                    <a:cubicBezTo>
                      <a:pt x="68851" y="24624"/>
                      <a:pt x="68540" y="24734"/>
                      <a:pt x="68283" y="24980"/>
                    </a:cubicBezTo>
                    <a:lnTo>
                      <a:pt x="36589" y="1953"/>
                    </a:lnTo>
                    <a:cubicBezTo>
                      <a:pt x="37124" y="1108"/>
                      <a:pt x="36517" y="1"/>
                      <a:pt x="3551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9" name="Google Shape;459;p37"/>
          <p:cNvSpPr txBox="1">
            <a:spLocks noGrp="1"/>
          </p:cNvSpPr>
          <p:nvPr>
            <p:ph type="subTitle" idx="4294967295"/>
          </p:nvPr>
        </p:nvSpPr>
        <p:spPr>
          <a:xfrm>
            <a:off x="3288325" y="1436701"/>
            <a:ext cx="25674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branches, takes time to run through tree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60" name="Google Shape;460;p37"/>
          <p:cNvSpPr txBox="1">
            <a:spLocks noGrp="1"/>
          </p:cNvSpPr>
          <p:nvPr>
            <p:ph type="subTitle" idx="4294967295"/>
          </p:nvPr>
        </p:nvSpPr>
        <p:spPr>
          <a:xfrm>
            <a:off x="3377100" y="1179131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TREE COMPLEXITY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61" name="Google Shape;461;p37"/>
          <p:cNvSpPr txBox="1">
            <a:spLocks noGrp="1"/>
          </p:cNvSpPr>
          <p:nvPr>
            <p:ph type="subTitle" idx="4294967295"/>
          </p:nvPr>
        </p:nvSpPr>
        <p:spPr>
          <a:xfrm>
            <a:off x="311450" y="2162400"/>
            <a:ext cx="30657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RELIANCE ON INTERDEPENDENT RELATIONSHIPS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62" name="Google Shape;462;p37"/>
          <p:cNvSpPr txBox="1">
            <a:spLocks noGrp="1"/>
          </p:cNvSpPr>
          <p:nvPr>
            <p:ph type="subTitle" idx="4294967295"/>
          </p:nvPr>
        </p:nvSpPr>
        <p:spPr>
          <a:xfrm>
            <a:off x="987300" y="2688117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show overall significance of stand-alone variables </a:t>
            </a:r>
            <a:endParaRPr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4294967295"/>
          </p:nvPr>
        </p:nvSpPr>
        <p:spPr>
          <a:xfrm>
            <a:off x="5767000" y="2468881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TIME HORIZON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64" name="Google Shape;464;p37"/>
          <p:cNvSpPr txBox="1">
            <a:spLocks noGrp="1"/>
          </p:cNvSpPr>
          <p:nvPr>
            <p:ph type="subTitle" idx="4294967295"/>
          </p:nvPr>
        </p:nvSpPr>
        <p:spPr>
          <a:xfrm>
            <a:off x="5767000" y="2688125"/>
            <a:ext cx="27402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only covers a one-year time period, long-term applicability is unknown</a:t>
            </a:r>
            <a:endParaRPr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4294967295"/>
          </p:nvPr>
        </p:nvSpPr>
        <p:spPr>
          <a:xfrm>
            <a:off x="987300" y="3642168"/>
            <a:ext cx="23898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TRANSPARENCY 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4294967295"/>
          </p:nvPr>
        </p:nvSpPr>
        <p:spPr>
          <a:xfrm>
            <a:off x="987300" y="3861404"/>
            <a:ext cx="23898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decision trees can be confusing for non-stats backgrounds</a:t>
            </a:r>
            <a:endParaRPr/>
          </a:p>
        </p:txBody>
      </p:sp>
      <p:sp>
        <p:nvSpPr>
          <p:cNvPr id="467" name="Google Shape;467;p37"/>
          <p:cNvSpPr txBox="1">
            <a:spLocks noGrp="1"/>
          </p:cNvSpPr>
          <p:nvPr>
            <p:ph type="subTitle" idx="4294967295"/>
          </p:nvPr>
        </p:nvSpPr>
        <p:spPr>
          <a:xfrm>
            <a:off x="5767000" y="3642175"/>
            <a:ext cx="29805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OVER-OPTIMISM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68" name="Google Shape;468;p37"/>
          <p:cNvSpPr txBox="1">
            <a:spLocks noGrp="1"/>
          </p:cNvSpPr>
          <p:nvPr>
            <p:ph type="subTitle" idx="4294967295"/>
          </p:nvPr>
        </p:nvSpPr>
        <p:spPr>
          <a:xfrm>
            <a:off x="5767000" y="3861400"/>
            <a:ext cx="2740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application of oversampling and cross validation creates overoptimism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 txBox="1">
            <a:spLocks noGrp="1"/>
          </p:cNvSpPr>
          <p:nvPr>
            <p:ph type="title"/>
          </p:nvPr>
        </p:nvSpPr>
        <p:spPr>
          <a:xfrm>
            <a:off x="2822850" y="17341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74" name="Google Shape;474;p38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2" name="Google Shape;332;p28"/>
          <p:cNvSpPr txBox="1">
            <a:spLocks noGrp="1"/>
          </p:cNvSpPr>
          <p:nvPr>
            <p:ph type="subTitle" idx="1"/>
          </p:nvPr>
        </p:nvSpPr>
        <p:spPr>
          <a:xfrm>
            <a:off x="13452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AND PROBLEM</a:t>
            </a:r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2"/>
          </p:nvPr>
        </p:nvSpPr>
        <p:spPr>
          <a:xfrm>
            <a:off x="1345200" y="1638475"/>
            <a:ext cx="29400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Retailer 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online purchases</a:t>
            </a:r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title" idx="3"/>
          </p:nvPr>
        </p:nvSpPr>
        <p:spPr>
          <a:xfrm>
            <a:off x="4896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4"/>
          </p:nvPr>
        </p:nvSpPr>
        <p:spPr>
          <a:xfrm>
            <a:off x="1345200" y="26676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5"/>
          </p:nvPr>
        </p:nvSpPr>
        <p:spPr>
          <a:xfrm>
            <a:off x="1345200" y="28356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the IVs and DVs of interest?</a:t>
            </a:r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title" idx="6"/>
          </p:nvPr>
        </p:nvSpPr>
        <p:spPr>
          <a:xfrm>
            <a:off x="489684" y="26029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7"/>
          </p:nvPr>
        </p:nvSpPr>
        <p:spPr>
          <a:xfrm>
            <a:off x="1345200" y="38647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MODELS</a:t>
            </a:r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8"/>
          </p:nvPr>
        </p:nvSpPr>
        <p:spPr>
          <a:xfrm>
            <a:off x="1345200" y="40327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of six basic classification models</a:t>
            </a:r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 idx="9"/>
          </p:nvPr>
        </p:nvSpPr>
        <p:spPr>
          <a:xfrm>
            <a:off x="489684" y="38001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3"/>
          </p:nvPr>
        </p:nvSpPr>
        <p:spPr>
          <a:xfrm>
            <a:off x="5033325" y="1470500"/>
            <a:ext cx="33165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WITH OVERSAMPLED DATA</a:t>
            </a:r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4"/>
          </p:nvPr>
        </p:nvSpPr>
        <p:spPr>
          <a:xfrm>
            <a:off x="5033325" y="1638475"/>
            <a:ext cx="3387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Oversampled minority class</a:t>
            </a:r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title" idx="15"/>
          </p:nvPr>
        </p:nvSpPr>
        <p:spPr>
          <a:xfrm>
            <a:off x="41778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16"/>
          </p:nvPr>
        </p:nvSpPr>
        <p:spPr>
          <a:xfrm>
            <a:off x="50333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METHODS</a:t>
            </a:r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7"/>
          </p:nvPr>
        </p:nvSpPr>
        <p:spPr>
          <a:xfrm>
            <a:off x="5033325" y="2759400"/>
            <a:ext cx="33165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Dealing with the rare events problem and overfitting</a:t>
            </a:r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title" idx="18"/>
          </p:nvPr>
        </p:nvSpPr>
        <p:spPr>
          <a:xfrm>
            <a:off x="41778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19"/>
          </p:nvPr>
        </p:nvSpPr>
        <p:spPr>
          <a:xfrm>
            <a:off x="5033325" y="3940950"/>
            <a:ext cx="34167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RECOMMENDATION STRENGTHS AND LIMITATIONS</a:t>
            </a:r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20"/>
          </p:nvPr>
        </p:nvSpPr>
        <p:spPr>
          <a:xfrm>
            <a:off x="5033325" y="4108925"/>
            <a:ext cx="30381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Weighing the criteria of our recommendation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title" idx="21"/>
          </p:nvPr>
        </p:nvSpPr>
        <p:spPr>
          <a:xfrm>
            <a:off x="4177809" y="38763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>
            <a:spLocks noGrp="1"/>
          </p:cNvSpPr>
          <p:nvPr>
            <p:ph type="subTitle" idx="1"/>
          </p:nvPr>
        </p:nvSpPr>
        <p:spPr>
          <a:xfrm>
            <a:off x="126350" y="1456250"/>
            <a:ext cx="41931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Fast-growing market with </a:t>
            </a:r>
            <a:r>
              <a:rPr lang="en" sz="1400" b="1">
                <a:solidFill>
                  <a:schemeClr val="accent5"/>
                </a:solidFill>
              </a:rPr>
              <a:t>increasing overall revenue</a:t>
            </a:r>
            <a:r>
              <a:rPr lang="en" sz="1400"/>
              <a:t> and </a:t>
            </a:r>
            <a:r>
              <a:rPr lang="en" sz="1400" b="1">
                <a:solidFill>
                  <a:schemeClr val="accent5"/>
                </a:solidFill>
              </a:rPr>
              <a:t>number of online shoppers </a:t>
            </a:r>
            <a:endParaRPr sz="1400" b="1">
              <a:solidFill>
                <a:schemeClr val="accent5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Many opportunities for online retailers</a:t>
            </a:r>
            <a:endParaRPr sz="13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Disadvantages: intense </a:t>
            </a:r>
            <a:r>
              <a:rPr lang="en" sz="1400" b="1">
                <a:solidFill>
                  <a:schemeClr val="accent5"/>
                </a:solidFill>
              </a:rPr>
              <a:t>competition</a:t>
            </a:r>
            <a:r>
              <a:rPr lang="en" sz="1400"/>
              <a:t> for consumers, </a:t>
            </a:r>
            <a:r>
              <a:rPr lang="en" sz="1400" b="1">
                <a:solidFill>
                  <a:schemeClr val="accent5"/>
                </a:solidFill>
              </a:rPr>
              <a:t>low conversion rate</a:t>
            </a:r>
            <a:endParaRPr sz="1400" b="1">
              <a:solidFill>
                <a:schemeClr val="accent5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Definition of conversion rate: percent of users who make the desired action (like making a purchase)</a:t>
            </a:r>
            <a:endParaRPr sz="1300"/>
          </a:p>
        </p:txBody>
      </p:sp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>
          <a:xfrm>
            <a:off x="1996950" y="2966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AND PROBLEM</a:t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 rot="5400000">
            <a:off x="349591" y="791310"/>
            <a:ext cx="3893320" cy="4192999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subTitle" idx="4294967295"/>
          </p:nvPr>
        </p:nvSpPr>
        <p:spPr>
          <a:xfrm>
            <a:off x="332976" y="1050850"/>
            <a:ext cx="40599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E-COMMERCE INDUSTRY LANDSCAPE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1"/>
          </p:nvPr>
        </p:nvSpPr>
        <p:spPr>
          <a:xfrm>
            <a:off x="4645525" y="1456250"/>
            <a:ext cx="41931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Client: </a:t>
            </a:r>
            <a:r>
              <a:rPr lang="en" sz="1400" b="1">
                <a:solidFill>
                  <a:schemeClr val="accent5"/>
                </a:solidFill>
              </a:rPr>
              <a:t>Retailer X,</a:t>
            </a:r>
            <a:r>
              <a:rPr lang="en" sz="1400"/>
              <a:t> specifically managers in the sales and marketing departments</a:t>
            </a:r>
            <a:endParaRPr sz="14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Requested </a:t>
            </a:r>
            <a:r>
              <a:rPr lang="en" sz="1300" b="1">
                <a:solidFill>
                  <a:schemeClr val="accent5"/>
                </a:solidFill>
              </a:rPr>
              <a:t>highly accurate</a:t>
            </a:r>
            <a:r>
              <a:rPr lang="en" sz="1300"/>
              <a:t> way of predicting if a customer will complete a purchase and a way to identify likely profiles of purchasers/non-purchasers</a:t>
            </a:r>
            <a:endParaRPr sz="13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model could be used for implementing effective sales and website design strategies</a:t>
            </a:r>
            <a:endParaRPr sz="1400"/>
          </a:p>
        </p:txBody>
      </p:sp>
      <p:sp>
        <p:nvSpPr>
          <p:cNvPr id="359" name="Google Shape;359;p29"/>
          <p:cNvSpPr/>
          <p:nvPr/>
        </p:nvSpPr>
        <p:spPr>
          <a:xfrm rot="5400000">
            <a:off x="4923641" y="791310"/>
            <a:ext cx="3893320" cy="4192999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4294967295"/>
          </p:nvPr>
        </p:nvSpPr>
        <p:spPr>
          <a:xfrm>
            <a:off x="4773800" y="1050850"/>
            <a:ext cx="41931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CLIENT AND PROBLEM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>
            <a:spLocks noGrp="1"/>
          </p:cNvSpPr>
          <p:nvPr>
            <p:ph type="title"/>
          </p:nvPr>
        </p:nvSpPr>
        <p:spPr>
          <a:xfrm>
            <a:off x="1996975" y="3109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OUR DATASET</a:t>
            </a:r>
            <a:endParaRPr/>
          </a:p>
        </p:txBody>
      </p:sp>
      <p:sp>
        <p:nvSpPr>
          <p:cNvPr id="366" name="Google Shape;366;p30"/>
          <p:cNvSpPr txBox="1">
            <a:spLocks noGrp="1"/>
          </p:cNvSpPr>
          <p:nvPr>
            <p:ph type="subTitle" idx="4294967295"/>
          </p:nvPr>
        </p:nvSpPr>
        <p:spPr>
          <a:xfrm>
            <a:off x="6192225" y="1385025"/>
            <a:ext cx="27768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12,330 ROWS/SESSIONS</a:t>
            </a:r>
            <a:endParaRPr sz="2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7" name="Google Shape;367;p30"/>
          <p:cNvSpPr txBox="1">
            <a:spLocks noGrp="1"/>
          </p:cNvSpPr>
          <p:nvPr>
            <p:ph type="subTitle" idx="4294967295"/>
          </p:nvPr>
        </p:nvSpPr>
        <p:spPr>
          <a:xfrm>
            <a:off x="7830833" y="4286400"/>
            <a:ext cx="9660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1,908 sessions</a:t>
            </a:r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subTitle" idx="4294967295"/>
          </p:nvPr>
        </p:nvSpPr>
        <p:spPr>
          <a:xfrm>
            <a:off x="6340637" y="4286400"/>
            <a:ext cx="10914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10,422 sessions</a:t>
            </a:r>
            <a:endParaRPr/>
          </a:p>
        </p:txBody>
      </p:sp>
      <p:grpSp>
        <p:nvGrpSpPr>
          <p:cNvPr id="369" name="Google Shape;369;p30"/>
          <p:cNvGrpSpPr/>
          <p:nvPr/>
        </p:nvGrpSpPr>
        <p:grpSpPr>
          <a:xfrm>
            <a:off x="6737081" y="2237067"/>
            <a:ext cx="298519" cy="1256700"/>
            <a:chOff x="1841443" y="2300775"/>
            <a:chExt cx="298519" cy="1256700"/>
          </a:xfrm>
        </p:grpSpPr>
        <p:sp>
          <p:nvSpPr>
            <p:cNvPr id="370" name="Google Shape;370;p30"/>
            <p:cNvSpPr/>
            <p:nvPr/>
          </p:nvSpPr>
          <p:spPr>
            <a:xfrm>
              <a:off x="1841443" y="2300775"/>
              <a:ext cx="298500" cy="1256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841463" y="2513108"/>
              <a:ext cx="298500" cy="1044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30"/>
          <p:cNvGrpSpPr/>
          <p:nvPr/>
        </p:nvGrpSpPr>
        <p:grpSpPr>
          <a:xfrm>
            <a:off x="8185988" y="2237067"/>
            <a:ext cx="298513" cy="1256700"/>
            <a:chOff x="2452150" y="2300775"/>
            <a:chExt cx="298513" cy="1256700"/>
          </a:xfrm>
        </p:grpSpPr>
        <p:sp>
          <p:nvSpPr>
            <p:cNvPr id="373" name="Google Shape;373;p30"/>
            <p:cNvSpPr/>
            <p:nvPr/>
          </p:nvSpPr>
          <p:spPr>
            <a:xfrm>
              <a:off x="2452150" y="2300775"/>
              <a:ext cx="298500" cy="1256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2452163" y="3366553"/>
              <a:ext cx="298500" cy="190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0"/>
          <p:cNvSpPr txBox="1">
            <a:spLocks noGrp="1"/>
          </p:cNvSpPr>
          <p:nvPr>
            <p:ph type="subTitle" idx="4294967295"/>
          </p:nvPr>
        </p:nvSpPr>
        <p:spPr>
          <a:xfrm>
            <a:off x="6279140" y="3720875"/>
            <a:ext cx="12144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Purchase</a:t>
            </a:r>
            <a:endParaRPr/>
          </a:p>
        </p:txBody>
      </p:sp>
      <p:sp>
        <p:nvSpPr>
          <p:cNvPr id="376" name="Google Shape;376;p30"/>
          <p:cNvSpPr txBox="1">
            <a:spLocks noGrp="1"/>
          </p:cNvSpPr>
          <p:nvPr>
            <p:ph type="subTitle" idx="4294967295"/>
          </p:nvPr>
        </p:nvSpPr>
        <p:spPr>
          <a:xfrm>
            <a:off x="7678427" y="3720863"/>
            <a:ext cx="12144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Purchase</a:t>
            </a:r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subTitle" idx="4294967295"/>
          </p:nvPr>
        </p:nvSpPr>
        <p:spPr>
          <a:xfrm>
            <a:off x="263675" y="1103325"/>
            <a:ext cx="56103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</a:t>
            </a:r>
            <a:r>
              <a:rPr lang="en" sz="1400"/>
              <a:t> row </a:t>
            </a:r>
            <a:r>
              <a:rPr lang="en"/>
              <a:t>represents</a:t>
            </a:r>
            <a:r>
              <a:rPr lang="en" sz="1400"/>
              <a:t> a different online shopping session in a one-year period</a:t>
            </a:r>
            <a:endParaRPr sz="14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Published by the University of Irvine, obtained via Kaggle</a:t>
            </a:r>
            <a:endParaRPr sz="13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18 columns in total: </a:t>
            </a:r>
            <a:endParaRPr sz="14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IVs: Administrative, Administrative_Duration, Informational, Informational_Duration, ProductRelated, ProductRelated_Duration, BounceRates, ExitRates, PageValues, SpecialDay, Month, OperatingSystems,  Browser, Region, TrafficType, VisitorType, Weekend</a:t>
            </a:r>
            <a:endParaRPr sz="13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DV: Revenue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816825" y="539500"/>
            <a:ext cx="73386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Classification Algorithms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Original Data</a:t>
            </a:r>
            <a:endParaRPr/>
          </a:p>
        </p:txBody>
      </p:sp>
      <p:graphicFrame>
        <p:nvGraphicFramePr>
          <p:cNvPr id="383" name="Google Shape;383;p31"/>
          <p:cNvGraphicFramePr/>
          <p:nvPr/>
        </p:nvGraphicFramePr>
        <p:xfrm>
          <a:off x="816825" y="1472300"/>
          <a:ext cx="7239050" cy="2621130"/>
        </p:xfrm>
        <a:graphic>
          <a:graphicData uri="http://schemas.openxmlformats.org/drawingml/2006/table">
            <a:tbl>
              <a:tblPr>
                <a:noFill/>
                <a:tableStyleId>{6826B158-76D6-4E5B-A7B3-2B8F6C7305A5}</a:tableStyleId>
              </a:tblPr>
              <a:tblGrid>
                <a:gridCol w="9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Accuracy (%)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Regression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Tree03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KNN03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NN11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Naive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SVM29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Train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88.67%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90.08%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92.60%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92.74%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82.71%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88.37%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Complete Purchase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40%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68%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68%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Test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88.26%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  <a:latin typeface="Abel"/>
                          <a:ea typeface="Abel"/>
                          <a:cs typeface="Abel"/>
                          <a:sym typeface="Abel"/>
                        </a:rPr>
                        <a:t>89.43%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88.64%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89.19%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83.16%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87.94%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Complete Purchase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38%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  <a:latin typeface="Abel"/>
                          <a:ea typeface="Abel"/>
                          <a:cs typeface="Abel"/>
                          <a:sym typeface="Abel"/>
                        </a:rPr>
                        <a:t>65%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53%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57%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31%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>
            <a:spLocks noGrp="1"/>
          </p:cNvSpPr>
          <p:nvPr>
            <p:ph type="title"/>
          </p:nvPr>
        </p:nvSpPr>
        <p:spPr>
          <a:xfrm>
            <a:off x="952500" y="539500"/>
            <a:ext cx="7239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Classification Algorithms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Oversampled Data</a:t>
            </a:r>
            <a:endParaRPr/>
          </a:p>
        </p:txBody>
      </p:sp>
      <p:graphicFrame>
        <p:nvGraphicFramePr>
          <p:cNvPr id="389" name="Google Shape;389;p32"/>
          <p:cNvGraphicFramePr/>
          <p:nvPr/>
        </p:nvGraphicFramePr>
        <p:xfrm>
          <a:off x="952475" y="1328150"/>
          <a:ext cx="7239050" cy="3413550"/>
        </p:xfrm>
        <a:graphic>
          <a:graphicData uri="http://schemas.openxmlformats.org/drawingml/2006/table">
            <a:tbl>
              <a:tblPr>
                <a:noFill/>
                <a:tableStyleId>{6826B158-76D6-4E5B-A7B3-2B8F6C7305A5}</a:tableStyleId>
              </a:tblPr>
              <a:tblGrid>
                <a:gridCol w="9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Accuracy (%)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Regression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Tree03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KNN03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NN11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Naive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SVM29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Train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82.55%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84.99%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95.29%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91.96%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65.34%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84.33%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Complete Purchase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81%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95%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83%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AUC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82.60%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85.04%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95.23%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91.91%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65.29%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84.35%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Test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80.84%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  <a:latin typeface="Abel"/>
                          <a:ea typeface="Abel"/>
                          <a:cs typeface="Abel"/>
                          <a:sym typeface="Abel"/>
                        </a:rPr>
                        <a:t>84.29%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65.87%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81.32%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63.47%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80.36%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Complete Purchase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76%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  <a:latin typeface="Abel"/>
                          <a:ea typeface="Abel"/>
                          <a:cs typeface="Abel"/>
                          <a:sym typeface="Abel"/>
                        </a:rPr>
                        <a:t>80%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47%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78%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66%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75%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AUC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80.68%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  <a:latin typeface="Abel"/>
                          <a:ea typeface="Abel"/>
                          <a:cs typeface="Abel"/>
                          <a:sym typeface="Abel"/>
                        </a:rPr>
                        <a:t>84.16%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65.28%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81.21%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63.53%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80.20%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xfrm>
            <a:off x="1996975" y="3109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Prevent Overfitting</a:t>
            </a:r>
            <a:endParaRPr/>
          </a:p>
        </p:txBody>
      </p:sp>
      <p:graphicFrame>
        <p:nvGraphicFramePr>
          <p:cNvPr id="395" name="Google Shape;395;p33"/>
          <p:cNvGraphicFramePr/>
          <p:nvPr/>
        </p:nvGraphicFramePr>
        <p:xfrm>
          <a:off x="455100" y="1115575"/>
          <a:ext cx="8233850" cy="3930161"/>
        </p:xfrm>
        <a:graphic>
          <a:graphicData uri="http://schemas.openxmlformats.org/drawingml/2006/table">
            <a:tbl>
              <a:tblPr>
                <a:noFill/>
                <a:tableStyleId>{6826B158-76D6-4E5B-A7B3-2B8F6C7305A5}</a:tableStyleId>
              </a:tblPr>
              <a:tblGrid>
                <a:gridCol w="189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Tree03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k-fold_tree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cp=0.001096792</a:t>
                      </a:r>
                      <a:endParaRPr sz="16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k-fold_KNN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k=1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k-fold_NN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size=12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Average Accuracy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87.30%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94.57%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88.39%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Train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84.99%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89.06%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100.00%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90.50%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Complete Purchase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81%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93%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AUC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85.04%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89.04%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100.00%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90.46%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Test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  <a:latin typeface="Abel"/>
                          <a:ea typeface="Abel"/>
                          <a:cs typeface="Abel"/>
                          <a:sym typeface="Abel"/>
                        </a:rPr>
                        <a:t>84.29%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84.16%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63.89%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79.83%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80.68%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Complete Purchase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80%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  <a:latin typeface="Abel"/>
                          <a:ea typeface="Abel"/>
                          <a:cs typeface="Abel"/>
                          <a:sym typeface="Abel"/>
                        </a:rPr>
                        <a:t>82%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74%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67%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AUC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highlight>
                            <a:schemeClr val="accent6"/>
                          </a:highlight>
                          <a:latin typeface="Abel"/>
                          <a:ea typeface="Abel"/>
                          <a:cs typeface="Abel"/>
                          <a:sym typeface="Abel"/>
                        </a:rPr>
                        <a:t>84.16%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accent6"/>
                        </a:highlight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84.09%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62.97%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79.65%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80.23%</a:t>
                      </a:r>
                      <a:endParaRPr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>
            <a:spLocks noGrp="1"/>
          </p:cNvSpPr>
          <p:nvPr>
            <p:ph type="title"/>
          </p:nvPr>
        </p:nvSpPr>
        <p:spPr>
          <a:xfrm>
            <a:off x="2439450" y="2168447"/>
            <a:ext cx="4265100" cy="20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Oversampled Classification Tree with cp=0.001096792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(k-fold cross validation)</a:t>
            </a:r>
            <a:endParaRPr sz="3500"/>
          </a:p>
        </p:txBody>
      </p:sp>
      <p:sp>
        <p:nvSpPr>
          <p:cNvPr id="401" name="Google Shape;401;p34"/>
          <p:cNvSpPr txBox="1">
            <a:spLocks noGrp="1"/>
          </p:cNvSpPr>
          <p:nvPr>
            <p:ph type="title" idx="2"/>
          </p:nvPr>
        </p:nvSpPr>
        <p:spPr>
          <a:xfrm>
            <a:off x="2439450" y="867950"/>
            <a:ext cx="41172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Final Model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1450"/>
            <a:ext cx="8839204" cy="344849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5"/>
          <p:cNvSpPr txBox="1">
            <a:spLocks noGrp="1"/>
          </p:cNvSpPr>
          <p:nvPr>
            <p:ph type="title"/>
          </p:nvPr>
        </p:nvSpPr>
        <p:spPr>
          <a:xfrm>
            <a:off x="1525500" y="365125"/>
            <a:ext cx="6093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VISUAL OF OUR RECOMMENDATION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C1174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854</Words>
  <Application>Microsoft Macintosh PowerPoint</Application>
  <PresentationFormat>On-screen Show (16:9)</PresentationFormat>
  <Paragraphs>225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Abel</vt:lpstr>
      <vt:lpstr>Arial</vt:lpstr>
      <vt:lpstr>Montserrat</vt:lpstr>
      <vt:lpstr>Times New Roman</vt:lpstr>
      <vt:lpstr>Roboto Condensed Light</vt:lpstr>
      <vt:lpstr>Livvic</vt:lpstr>
      <vt:lpstr>Rubik Medium</vt:lpstr>
      <vt:lpstr>Custal Project Proposal by Slidesgo</vt:lpstr>
      <vt:lpstr> MODEL RECOMMENDATION</vt:lpstr>
      <vt:lpstr>TABLE OF CONTENTS</vt:lpstr>
      <vt:lpstr>CLIENT AND PROBLEM</vt:lpstr>
      <vt:lpstr>INTRO TO OUR DATASET</vt:lpstr>
      <vt:lpstr>Comparison between Classification Algorithms Using Original Data</vt:lpstr>
      <vt:lpstr>Comparison between Classification Algorithms Using Oversampled Data</vt:lpstr>
      <vt:lpstr>Methods to Prevent Overfitting</vt:lpstr>
      <vt:lpstr>Oversampled Classification Tree with cp=0.001096792 (k-fold cross validation)</vt:lpstr>
      <vt:lpstr>VISUAL OF OUR RECOMMENDATION</vt:lpstr>
      <vt:lpstr>CRITERIA FOR CHOOSING OUR MODEL</vt:lpstr>
      <vt:lpstr>MODEL LIMITATIONS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MODEL RECOMMENDATION</dc:title>
  <cp:lastModifiedBy>Minji Kim</cp:lastModifiedBy>
  <cp:revision>2</cp:revision>
  <dcterms:modified xsi:type="dcterms:W3CDTF">2023-09-30T12:08:38Z</dcterms:modified>
</cp:coreProperties>
</file>