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73" r:id="rId4"/>
    <p:sldId id="272" r:id="rId5"/>
    <p:sldId id="265" r:id="rId6"/>
    <p:sldId id="274" r:id="rId7"/>
    <p:sldId id="271" r:id="rId8"/>
    <p:sldId id="270" r:id="rId9"/>
    <p:sldId id="269" r:id="rId10"/>
    <p:sldId id="268" r:id="rId11"/>
    <p:sldId id="275" r:id="rId12"/>
    <p:sldId id="28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80" autoAdjust="0"/>
  </p:normalViewPr>
  <p:slideViewPr>
    <p:cSldViewPr snapToGrid="0">
      <p:cViewPr varScale="1">
        <p:scale>
          <a:sx n="84" d="100"/>
          <a:sy n="84" d="100"/>
        </p:scale>
        <p:origin x="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2E61-0EED-4229-B98D-51B79C755EE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A3BCA-8243-4F2F-83FD-9301DFF0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for a layer normalization block, the input to the layer as well as the inputs mean and variance are required to calculate the gradients. The input contains </a:t>
            </a:r>
            <a:r>
              <a:rPr lang="en-US" dirty="0" err="1"/>
              <a:t>sbh</a:t>
            </a:r>
            <a:r>
              <a:rPr lang="en-US" dirty="0"/>
              <a:t> elements whereas mean and variance have only sb elements each. Since h is large (of order of thousands), we have 2sb </a:t>
            </a:r>
            <a:r>
              <a:rPr lang="en-US" dirty="0" err="1"/>
              <a:t>sbh</a:t>
            </a:r>
            <a:r>
              <a:rPr lang="en-US" dirty="0"/>
              <a:t>. As a result it is a good approximation to only consider the memory required to store the input, i.e., we only include </a:t>
            </a:r>
            <a:r>
              <a:rPr lang="en-US" dirty="0" err="1"/>
              <a:t>sbh</a:t>
            </a:r>
            <a:r>
              <a:rPr lang="en-US" dirty="0"/>
              <a:t>, not </a:t>
            </a:r>
            <a:r>
              <a:rPr lang="en-US" dirty="0" err="1"/>
              <a:t>sbh</a:t>
            </a:r>
            <a:r>
              <a:rPr lang="en-US" dirty="0"/>
              <a:t> +2sb.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A3BCA-8243-4F2F-83FD-9301DFF06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A3BCA-8243-4F2F-83FD-9301DFF06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A3BCA-8243-4F2F-83FD-9301DFF069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A3BCA-8243-4F2F-83FD-9301DFF069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2727-E37D-944A-815D-1E5B74E5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4C39-C9AB-EF9E-D33B-E42F611E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9FF6-DECB-2AE4-0E0D-F57D310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D13E-A99B-9DA7-D6A9-6B9EF7F6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E94C-BF31-CEA4-27E5-306DB74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0568-816B-DA46-79E1-E5F74BBC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8F7A-623A-9C2F-88F3-ECE7C6D9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80665-5C37-2E26-6D4B-30F745E5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9B77-147A-0B3C-7331-C922C8B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C978-2497-6C0D-58B0-22B371E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5972-C289-431D-8188-C68A777E2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738-FA7A-6757-DF11-531EE707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0FAB-D7C3-9196-D008-5744C7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B10D-5B6A-648B-0B51-5B88639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915F-AB8A-10EA-A285-9C1FE819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876650" y="277800"/>
            <a:ext cx="101478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 Serif"/>
              <a:buNone/>
              <a:defRPr sz="3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7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2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None/>
              <a:defRPr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3"/>
          </p:nvPr>
        </p:nvSpPr>
        <p:spPr>
          <a:xfrm>
            <a:off x="652463" y="1795749"/>
            <a:ext cx="10370190" cy="412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•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•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41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Art 3">
  <p:cSld name="Closing Art 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1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8D3-908A-5DC1-922D-3A8113BF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6E86-3B6E-5ADD-3615-A58F1B5C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8C2C-67C2-6DEB-22D2-B526B18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4962-57FD-F5CF-6C8E-FEF1FC6F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B9EC-D3D6-6F55-0202-13069351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B52A-0389-E24E-C7A9-00316FB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CF2A-E321-98A8-16F6-2F1DD789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C5CD-0661-6FC9-000F-CA7AFC4E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647E-5025-5298-F308-41440C9F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9191-ABEC-8FF9-B7B7-9DA8D2A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9AAB-8273-CD0E-E4FE-236B7896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A143-3428-83C1-62D9-14213E8F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DA9D-7F27-D71E-6386-D15AA839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FB5-244E-1C1D-90E6-A914C0A7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0A5A-E58E-61CD-06EB-AF89EEF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1E42-99B3-B35F-29D0-436ADFA5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D50-C9D7-C822-1F8B-9F2DC32B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72C4-84B7-57C2-4005-EB73D6F3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0D2D-185F-E9BE-BD57-BB4B88DD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F3115-D1B0-F9C1-2ED7-19BDEF626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AC42D-A482-3B66-217E-CFB23193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AFA8F-FE28-50DB-A730-2373E9B1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1581B-8577-1B97-6F89-720062E9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E11C2-D9C9-A8B4-F96B-3C6ABD8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A5B-9EB2-E12E-AD47-769FA4E5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A9E83-5FC9-B95A-402E-30DFA456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2D912-95BD-2C76-A7BA-DC7325CE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A73B2-4936-5F43-84C1-9207AA4E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1B21-33AB-A963-0522-E503424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BA2B3-3820-4B95-AED5-A36CDE2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FB51-666F-AB62-B26D-D179D78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45C-95F4-EDDC-89B2-5362C846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5BBA-61C4-ACEA-4D88-53ED4D59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2B8E-55FD-7442-B3B1-3B10CF13A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E98B-E8F4-09EB-423B-CE80E9E6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645C-4F72-512D-24D9-10B650C8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7E9DF-53F1-6873-0AEC-E1102E02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A96E-55BD-B2A6-0119-0A8FE115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40970-04A8-AE0A-C07A-68CBFB306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5840-061A-3A93-8906-FACB8350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289B-C28E-53DA-5454-3CC0651F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1BC3-99D6-E889-BA9A-7133DC9F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AFA9-12D6-0B99-9F54-83E0727E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EFFAE-72EB-857B-C959-85D08878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99895-C960-87E9-CDEF-50D485DD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93A1-E0E0-304B-AB9D-A17FAEF01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600CA-E028-4B69-BC45-43E7CFF3A21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806D-8185-C45D-1A8C-DE0BC0D94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B691-3C82-FE74-93D7-27A7E38D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7D76B-3AC8-4730-BFD2-E6E5265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huggingface.co/docs/transformers/v4.17.0/en/parallelis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v4.17.0/en/parallelis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AE21C74E-436B-DF16-E346-F7922988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8"/>
            <a:ext cx="3150483" cy="3150483"/>
          </a:xfrm>
          <a:prstGeom prst="rect">
            <a:avLst/>
          </a:prstGeom>
        </p:spPr>
      </p:pic>
      <p:pic>
        <p:nvPicPr>
          <p:cNvPr id="5" name="Picture 4" descr="A close-up of a white card&#10;&#10;Description automatically generated">
            <a:extLst>
              <a:ext uri="{FF2B5EF4-FFF2-40B4-BE49-F238E27FC236}">
                <a16:creationId xmlns:a16="http://schemas.microsoft.com/office/drawing/2014/main" id="{2AC16D30-D8DF-9A11-BD2F-FD611BEF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5" t="5389" r="3884" b="7403"/>
          <a:stretch/>
        </p:blipFill>
        <p:spPr>
          <a:xfrm>
            <a:off x="2738363" y="1912562"/>
            <a:ext cx="9275070" cy="239734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683D-F795-4CD2-0102-F29BE07086ED}"/>
              </a:ext>
            </a:extLst>
          </p:cNvPr>
          <p:cNvSpPr txBox="1"/>
          <p:nvPr/>
        </p:nvSpPr>
        <p:spPr>
          <a:xfrm>
            <a:off x="5897638" y="5370286"/>
            <a:ext cx="6405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                               2024Fall CS598-AIE    Yihe Zhang                       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                                        </a:t>
            </a:r>
            <a:r>
              <a:rPr lang="en-US" sz="2000" b="1" dirty="0">
                <a:latin typeface="Abadi" panose="020B0604020104020204" pitchFamily="34" charset="0"/>
              </a:rPr>
              <a:t>13th Sept 2024</a:t>
            </a:r>
          </a:p>
        </p:txBody>
      </p:sp>
    </p:spTree>
    <p:extLst>
      <p:ext uri="{BB962C8B-B14F-4D97-AF65-F5344CB8AC3E}">
        <p14:creationId xmlns:p14="http://schemas.microsoft.com/office/powerpoint/2010/main" val="165857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105809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236119" y="3702205"/>
            <a:ext cx="9506221" cy="1993293"/>
          </a:xfrm>
        </p:spPr>
        <p:txBody>
          <a:bodyPr>
            <a:normAutofit/>
          </a:bodyPr>
          <a:lstStyle/>
          <a:p>
            <a:r>
              <a:rPr lang="en-US" sz="1800" b="1" dirty="0"/>
              <a:t>Sequence parallelism</a:t>
            </a:r>
            <a:r>
              <a:rPr lang="en-US" sz="1800" dirty="0"/>
              <a:t> is a technique used to split the </a:t>
            </a:r>
            <a:r>
              <a:rPr lang="en-US" sz="1800" b="1" dirty="0"/>
              <a:t>sequence length</a:t>
            </a:r>
            <a:r>
              <a:rPr lang="en-US" sz="1800" dirty="0"/>
              <a:t> (input tokens) across multiple GPUs during training of large transformer models. Sequence parallelism divides the sequence into smaller chunks, with each GPU handling a portion of the tokens.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89E47-C7C1-E347-A929-901A654A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58" y="1295609"/>
            <a:ext cx="8316865" cy="23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4" y="-141023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7278A4-659D-CA74-D7C0-734B488251E5}"/>
                  </a:ext>
                </a:extLst>
              </p:cNvPr>
              <p:cNvSpPr>
                <a:spLocks noGrp="1"/>
              </p:cNvSpPr>
              <p:nvPr>
                <p:ph type="body" idx="3"/>
              </p:nvPr>
            </p:nvSpPr>
            <p:spPr>
              <a:xfrm>
                <a:off x="381469" y="3429000"/>
                <a:ext cx="5262008" cy="181960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an all-gather operation in forward pass, and reduce-scatter in backward pass.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reduce-scatter in forward pass and all-gather in backward pass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7278A4-659D-CA74-D7C0-734B48825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381469" y="3429000"/>
                <a:ext cx="5262008" cy="1819607"/>
              </a:xfrm>
              <a:blipFill>
                <a:blip r:embed="rId2"/>
                <a:stretch>
                  <a:fillRect r="-1854" b="-16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F5C7D5-855D-6912-2187-825D7CA5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85" y="785202"/>
            <a:ext cx="9650231" cy="2719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CD8B3-68AE-9C81-D955-61B58B77E8D3}"/>
              </a:ext>
            </a:extLst>
          </p:cNvPr>
          <p:cNvSpPr txBox="1"/>
          <p:nvPr/>
        </p:nvSpPr>
        <p:spPr>
          <a:xfrm>
            <a:off x="6159577" y="3631258"/>
            <a:ext cx="506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" pitchFamily="2" charset="0"/>
              </a:rPr>
              <a:t>Four all-gather and reduce-scatter operations in one transformer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30466F-10F7-E795-40D8-B543425430C4}"/>
                  </a:ext>
                </a:extLst>
              </p:cNvPr>
              <p:cNvSpPr txBox="1"/>
              <p:nvPr/>
            </p:nvSpPr>
            <p:spPr>
              <a:xfrm>
                <a:off x="6096000" y="4533173"/>
                <a:ext cx="6327871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</a:t>
                </a:r>
                <a:r>
                  <a:rPr lang="en-US" altLang="zh-CN" b="1" dirty="0"/>
                  <a:t>ow, the required activations memory per layer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𝒔𝒃𝒉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𝟐𝟒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𝒔𝒃𝒉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1" dirty="0"/>
              </a:p>
              <a:p>
                <a:r>
                  <a:rPr lang="en-US" b="1" dirty="0"/>
                  <a:t>And it </a:t>
                </a:r>
                <a:r>
                  <a:rPr lang="en-US" b="1" dirty="0">
                    <a:latin typeface="Nunito" pitchFamily="2" charset="0"/>
                  </a:rPr>
                  <a:t>adds</a:t>
                </a:r>
                <a:r>
                  <a:rPr lang="en-US" b="1" dirty="0"/>
                  <a:t> no extra communication overhead compared with tensor parallelism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30466F-10F7-E795-40D8-B5434254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33173"/>
                <a:ext cx="6327871" cy="1614866"/>
              </a:xfrm>
              <a:prstGeom prst="rect">
                <a:avLst/>
              </a:prstGeom>
              <a:blipFill>
                <a:blip r:embed="rId4"/>
                <a:stretch>
                  <a:fillRect l="-77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7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4" y="-141023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DBD6E0-9C41-D07E-4296-E2F82FF5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3" y="1585431"/>
            <a:ext cx="5620791" cy="1717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1876F-17C0-F41B-7102-458EEDA36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7" y="4209274"/>
            <a:ext cx="5752115" cy="1800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41AAA-BCE5-1E05-68BF-FD09F047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89" y="1549811"/>
            <a:ext cx="6029011" cy="1871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280578-38CF-7CE7-6C71-5943BE435261}"/>
              </a:ext>
            </a:extLst>
          </p:cNvPr>
          <p:cNvSpPr txBox="1"/>
          <p:nvPr/>
        </p:nvSpPr>
        <p:spPr>
          <a:xfrm>
            <a:off x="2604837" y="1172058"/>
            <a:ext cx="249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ll-reduce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98F6B-00ED-D4A9-B7FC-5ED4519F7B3C}"/>
              </a:ext>
            </a:extLst>
          </p:cNvPr>
          <p:cNvSpPr txBox="1"/>
          <p:nvPr/>
        </p:nvSpPr>
        <p:spPr>
          <a:xfrm>
            <a:off x="2604837" y="3839942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All-gather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44A1B-5DB5-B81F-73AA-C5B63806EAA7}"/>
              </a:ext>
            </a:extLst>
          </p:cNvPr>
          <p:cNvSpPr txBox="1"/>
          <p:nvPr/>
        </p:nvSpPr>
        <p:spPr>
          <a:xfrm>
            <a:off x="8584532" y="1172058"/>
            <a:ext cx="210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Reduce-scatter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35DDB-8E9C-107D-1858-A65EED4BB3A3}"/>
              </a:ext>
            </a:extLst>
          </p:cNvPr>
          <p:cNvSpPr txBox="1"/>
          <p:nvPr/>
        </p:nvSpPr>
        <p:spPr>
          <a:xfrm>
            <a:off x="6376252" y="4283851"/>
            <a:ext cx="569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ring all-reduce is composed of two steps: a reduce-scatter followed by an all-gather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4" y="-141023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CB7BA-A4E4-FED2-8A26-75072B7892A0}"/>
              </a:ext>
            </a:extLst>
          </p:cNvPr>
          <p:cNvSpPr txBox="1"/>
          <p:nvPr/>
        </p:nvSpPr>
        <p:spPr>
          <a:xfrm>
            <a:off x="796592" y="967971"/>
            <a:ext cx="1038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Pipeline Parallelism</a:t>
            </a:r>
          </a:p>
        </p:txBody>
      </p:sp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64D8E9-B423-1ECF-FE7E-0A1530B6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1" y="1888422"/>
            <a:ext cx="5522599" cy="3751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57D2D2-0686-FBAB-2127-710272C87396}"/>
                  </a:ext>
                </a:extLst>
              </p:cNvPr>
              <p:cNvSpPr txBox="1"/>
              <p:nvPr/>
            </p:nvSpPr>
            <p:spPr>
              <a:xfrm>
                <a:off x="6150142" y="4257989"/>
                <a:ext cx="6424225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Total activations memory now is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𝒔𝒃𝒉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57D2D2-0686-FBAB-2127-710272C8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42" y="4257989"/>
                <a:ext cx="6424225" cy="552972"/>
              </a:xfrm>
              <a:prstGeom prst="rect">
                <a:avLst/>
              </a:prstGeom>
              <a:blipFill>
                <a:blip r:embed="rId3"/>
                <a:stretch>
                  <a:fillRect l="-1044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4D6081-70AE-2B59-F746-8BFD84B3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82" t="49650" r="9960" b="2046"/>
          <a:stretch/>
        </p:blipFill>
        <p:spPr>
          <a:xfrm>
            <a:off x="5041014" y="1600200"/>
            <a:ext cx="65975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4" y="-141023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FC133-F01E-45DD-ED51-1E569E0049DF}"/>
                  </a:ext>
                </a:extLst>
              </p:cNvPr>
              <p:cNvSpPr txBox="1"/>
              <p:nvPr/>
            </p:nvSpPr>
            <p:spPr>
              <a:xfrm>
                <a:off x="884660" y="775385"/>
                <a:ext cx="10523656" cy="601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Besides those transformer blocks, the input embeddings, the last normalization layer, the output layer.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Embedding layer itself doesn’t bring considerable activations, while the dropout in it require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𝑠𝑏h𝑝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bytes storage.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The normalization layer before the output layer and the output layer projection into vocabulary dimension both use sequence parallelism, in total they will contribute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𝑠𝑏h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bytes storage.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cross entropy loss requires storing the logits which are in 32-bit floating point, as a result require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𝑠𝑏𝑣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dirty="0"/>
                  <a:t> bytes storage.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The extra memory storage requirement is 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𝑠𝑏h𝐿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b="0" dirty="0"/>
                  <a:t> (only for no pipeline parallelism)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altLang="zh-CN" sz="2000" b="1" dirty="0"/>
                  <a:t>ompared with previous memory storage, it is much smaller!</a:t>
                </a:r>
                <a:endParaRPr lang="en-US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FC133-F01E-45DD-ED51-1E569E00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0" y="775385"/>
                <a:ext cx="10523656" cy="6014082"/>
              </a:xfrm>
              <a:prstGeom prst="rect">
                <a:avLst/>
              </a:prstGeom>
              <a:blipFill>
                <a:blip r:embed="rId2"/>
                <a:stretch>
                  <a:fillRect l="-579" t="-50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27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4" y="-141023"/>
            <a:ext cx="10147800" cy="1189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Breaking the Memory Wall!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BB6A9-C51D-2C55-33A5-68B7823435FC}"/>
              </a:ext>
            </a:extLst>
          </p:cNvPr>
          <p:cNvSpPr txBox="1"/>
          <p:nvPr/>
        </p:nvSpPr>
        <p:spPr>
          <a:xfrm>
            <a:off x="1043426" y="1048777"/>
            <a:ext cx="858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Selective Activation </a:t>
            </a:r>
            <a:r>
              <a:rPr lang="en-US" sz="2400" b="1" dirty="0" err="1">
                <a:latin typeface="Nunito" pitchFamily="2" charset="0"/>
              </a:rPr>
              <a:t>Recomputation</a:t>
            </a:r>
            <a:endParaRPr lang="en-US" sz="2400" b="1" dirty="0">
              <a:latin typeface="Nuni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EFB462-A441-F209-326A-27FAA74DCA25}"/>
                  </a:ext>
                </a:extLst>
              </p:cNvPr>
              <p:cNvSpPr txBox="1"/>
              <p:nvPr/>
            </p:nvSpPr>
            <p:spPr>
              <a:xfrm>
                <a:off x="920010" y="1800751"/>
                <a:ext cx="11129875" cy="536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𝒔𝒃𝒉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 is still considerable for large models(PP’s first stage or TP), the paper considers another method to balance the memory savings and computational overhead. A better way to checkpoint activations is to checkpoint those activations taking up a considerable amount of memory but are not computationally expensive to recompute. This method is called Selective Activation </a:t>
                </a:r>
                <a:r>
                  <a:rPr lang="en-US" sz="2000" dirty="0" err="1"/>
                  <a:t>Recomputation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GPT-3,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= 96,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= 2048,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= 12288 and as a result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𝑎𝑠h</m:t>
                    </m:r>
                  </m:oMath>
                </a14:m>
                <a:r>
                  <a:rPr lang="en-US" sz="2000" dirty="0"/>
                  <a:t> = 80. For MT-NLG,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= 128,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= 2048,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= 20480,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𝑎𝑠h</m:t>
                    </m:r>
                  </m:oMath>
                </a14:m>
                <a:r>
                  <a:rPr lang="en-US" sz="2000" dirty="0"/>
                  <a:t> = 64. Comparing these numbers to 34, which is the factor for the rest of the layer, we can see these activations account for a large portion of the total activations.</a:t>
                </a:r>
              </a:p>
              <a:p>
                <a:endParaRPr lang="en-US" sz="2000" dirty="0"/>
              </a:p>
              <a:p>
                <a:pPr algn="ctr"/>
                <a:r>
                  <a:rPr lang="en-US" sz="2800" b="1" dirty="0"/>
                  <a:t>Now, Total required memory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𝟑𝟒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𝒔𝒃𝒉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EFB462-A441-F209-326A-27FAA7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0" y="1800751"/>
                <a:ext cx="11129875" cy="5367560"/>
              </a:xfrm>
              <a:prstGeom prst="rect">
                <a:avLst/>
              </a:prstGeo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39A94-24A5-826C-48F9-B029884804CF}"/>
              </a:ext>
            </a:extLst>
          </p:cNvPr>
          <p:cNvSpPr txBox="1"/>
          <p:nvPr/>
        </p:nvSpPr>
        <p:spPr>
          <a:xfrm>
            <a:off x="794085" y="409075"/>
            <a:ext cx="64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Serif"/>
                <a:ea typeface="Roboto" panose="02000000000000000000" pitchFamily="2" charset="0"/>
                <a:cs typeface="Roboto" panose="02000000000000000000" pitchFamily="2" charset="0"/>
              </a:rPr>
              <a:t>Lighter memory, Faster training!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675362-98A4-4D8C-D533-99CF088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5" y="1112323"/>
            <a:ext cx="6440286" cy="2458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1E133-1E0A-0A5C-B61B-636C2C2C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12" y="4138855"/>
            <a:ext cx="7820196" cy="1444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7ABA4-6AB0-B681-EAA7-FC03AE965E6B}"/>
              </a:ext>
            </a:extLst>
          </p:cNvPr>
          <p:cNvSpPr txBox="1"/>
          <p:nvPr/>
        </p:nvSpPr>
        <p:spPr>
          <a:xfrm>
            <a:off x="676297" y="3643411"/>
            <a:ext cx="66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Percentage of required memory compared to the tensor-level parallel baseline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71DEE-8ECA-E9E2-371B-DEC7994FA66E}"/>
              </a:ext>
            </a:extLst>
          </p:cNvPr>
          <p:cNvSpPr txBox="1"/>
          <p:nvPr/>
        </p:nvSpPr>
        <p:spPr>
          <a:xfrm>
            <a:off x="2042712" y="5728998"/>
            <a:ext cx="1045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to complete the forward and backward pass of a single transformer layer of the 22B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6CBD8-28C2-16AE-A7AB-DEC2124FD401}"/>
              </a:ext>
            </a:extLst>
          </p:cNvPr>
          <p:cNvSpPr txBox="1"/>
          <p:nvPr/>
        </p:nvSpPr>
        <p:spPr>
          <a:xfrm>
            <a:off x="7463883" y="1605776"/>
            <a:ext cx="3694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sequence parallelism and selective activation </a:t>
            </a:r>
            <a:r>
              <a:rPr lang="en-US" dirty="0" err="1"/>
              <a:t>recomputation</a:t>
            </a:r>
            <a:r>
              <a:rPr lang="en-US" dirty="0"/>
              <a:t> have similar memory savings and together they reduce the memory required by 5x . </a:t>
            </a:r>
          </a:p>
        </p:txBody>
      </p:sp>
    </p:spTree>
    <p:extLst>
      <p:ext uri="{BB962C8B-B14F-4D97-AF65-F5344CB8AC3E}">
        <p14:creationId xmlns:p14="http://schemas.microsoft.com/office/powerpoint/2010/main" val="36089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39A94-24A5-826C-48F9-B029884804CF}"/>
              </a:ext>
            </a:extLst>
          </p:cNvPr>
          <p:cNvSpPr txBox="1"/>
          <p:nvPr/>
        </p:nvSpPr>
        <p:spPr>
          <a:xfrm>
            <a:off x="794085" y="409075"/>
            <a:ext cx="64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Serif"/>
                <a:ea typeface="Roboto" panose="02000000000000000000" pitchFamily="2" charset="0"/>
                <a:cs typeface="Roboto" panose="02000000000000000000" pitchFamily="2" charset="0"/>
              </a:rPr>
              <a:t>Lighter memory, Faster training!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32479-CAB7-8ABE-2ACC-F1C01757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5" y="1067315"/>
            <a:ext cx="4575665" cy="2853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9F360-7C5A-F293-364F-584D8B45593F}"/>
              </a:ext>
            </a:extLst>
          </p:cNvPr>
          <p:cNvSpPr txBox="1"/>
          <p:nvPr/>
        </p:nvSpPr>
        <p:spPr>
          <a:xfrm>
            <a:off x="5424876" y="1607190"/>
            <a:ext cx="6266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 layer breakdown of forward, backward, and recompute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Baseline is the case with no </a:t>
            </a:r>
            <a:r>
              <a:rPr lang="en-US" sz="1600" b="1" dirty="0" err="1"/>
              <a:t>recomputation</a:t>
            </a:r>
            <a:r>
              <a:rPr lang="en-US" sz="1600" b="1" dirty="0"/>
              <a:t> and no sequence parallelism.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Present work includes both sequence parallelism and selective activation </a:t>
            </a:r>
            <a:r>
              <a:rPr lang="en-US" sz="1600" b="1" dirty="0" err="1"/>
              <a:t>recomputation</a:t>
            </a:r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424DC-8AB5-59AE-273D-A7F73DB3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9" y="4212422"/>
            <a:ext cx="8515762" cy="15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39A94-24A5-826C-48F9-B029884804CF}"/>
              </a:ext>
            </a:extLst>
          </p:cNvPr>
          <p:cNvSpPr txBox="1"/>
          <p:nvPr/>
        </p:nvSpPr>
        <p:spPr>
          <a:xfrm>
            <a:off x="794085" y="409075"/>
            <a:ext cx="64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Serif"/>
                <a:ea typeface="Roboto" panose="02000000000000000000" pitchFamily="2" charset="0"/>
                <a:cs typeface="Roboto" panose="02000000000000000000" pitchFamily="2" charset="0"/>
              </a:rPr>
              <a:t>What’s more?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A9DE8-524B-D780-8C87-DC3C1B32612E}"/>
              </a:ext>
            </a:extLst>
          </p:cNvPr>
          <p:cNvSpPr txBox="1"/>
          <p:nvPr/>
        </p:nvSpPr>
        <p:spPr>
          <a:xfrm>
            <a:off x="877229" y="1345580"/>
            <a:ext cx="10459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unexplored questions in this paper: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fragmentation for large </a:t>
            </a:r>
            <a:r>
              <a:rPr lang="en-US" dirty="0" err="1"/>
              <a:t>microbatches</a:t>
            </a:r>
            <a:r>
              <a:rPr lang="en-US" dirty="0"/>
              <a:t> training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Non-uniform memory allocation due to pipeline parallelism, e.g. the first stage of PP is not optimized very much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6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>
            <a:spLocks noGrp="1"/>
          </p:cNvSpPr>
          <p:nvPr>
            <p:ph type="title" idx="4294967295"/>
          </p:nvPr>
        </p:nvSpPr>
        <p:spPr>
          <a:xfrm>
            <a:off x="3933149" y="2875500"/>
            <a:ext cx="43257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105809"/>
            <a:ext cx="10147800" cy="11898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Booming Model, Bursting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5191" y="1282602"/>
            <a:ext cx="10585331" cy="4880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ED578-57BE-081F-9574-9B5E53F8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4" t="709" r="5752" b="957"/>
          <a:stretch/>
        </p:blipFill>
        <p:spPr>
          <a:xfrm>
            <a:off x="98657" y="1191415"/>
            <a:ext cx="7421411" cy="3303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C54BD-AFAE-AA97-4C39-E5CC9BFA73EC}"/>
              </a:ext>
            </a:extLst>
          </p:cNvPr>
          <p:cNvSpPr txBox="1"/>
          <p:nvPr/>
        </p:nvSpPr>
        <p:spPr>
          <a:xfrm>
            <a:off x="7520068" y="1388244"/>
            <a:ext cx="4321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" pitchFamily="2" charset="0"/>
              </a:rPr>
              <a:t>As the number of model parameters continues to grow, the memory demands on GPUs are skyrocketing. We‘re hitting the memory wall</a:t>
            </a:r>
            <a:r>
              <a:rPr lang="zh-CN" altLang="en-US" sz="2000" dirty="0">
                <a:latin typeface="Nunito" pitchFamily="2" charset="0"/>
              </a:rPr>
              <a:t>！</a:t>
            </a:r>
            <a:endParaRPr lang="en-US" altLang="zh-CN" sz="2000" dirty="0">
              <a:latin typeface="Nunito" pitchFamily="2" charset="0"/>
            </a:endParaRPr>
          </a:p>
          <a:p>
            <a:endParaRPr lang="en-US" sz="2000" dirty="0">
              <a:latin typeface="Nunito" pitchFamily="2" charset="0"/>
            </a:endParaRPr>
          </a:p>
          <a:p>
            <a:r>
              <a:rPr lang="en-US" sz="2000" dirty="0">
                <a:latin typeface="Nunito" pitchFamily="2" charset="0"/>
              </a:rPr>
              <a:t>Present work: The standard approach to alleviate this memory pressure is to simply not store most of the activations and recompute them as necessary to calculate gradients during the backward pass.</a:t>
            </a:r>
          </a:p>
          <a:p>
            <a:endParaRPr lang="en-US" sz="2000" b="1" dirty="0">
              <a:latin typeface="Nunito" pitchFamily="2" charset="0"/>
            </a:endParaRPr>
          </a:p>
          <a:p>
            <a:r>
              <a:rPr lang="en-US" sz="1600" b="1" dirty="0">
                <a:latin typeface="Nunito" pitchFamily="2" charset="0"/>
              </a:rPr>
              <a:t>Chen et al. (2016), Training deep neural networks with sublinear memory cost can significantly reduce memory requirements</a:t>
            </a:r>
            <a:r>
              <a:rPr lang="en-US" sz="16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23BA3-3416-2AFD-AEC2-72CC4E8C2DE5}"/>
              </a:ext>
            </a:extLst>
          </p:cNvPr>
          <p:cNvSpPr txBox="1"/>
          <p:nvPr/>
        </p:nvSpPr>
        <p:spPr>
          <a:xfrm>
            <a:off x="350474" y="4811807"/>
            <a:ext cx="7256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" pitchFamily="2" charset="0"/>
              </a:rPr>
              <a:t>However, this method incurs a steep penalty of reducing training efficiency. In this paper we refer to this method as full activation </a:t>
            </a:r>
            <a:r>
              <a:rPr lang="en-US" sz="2000" b="1" dirty="0" err="1">
                <a:latin typeface="Nunito" pitchFamily="2" charset="0"/>
              </a:rPr>
              <a:t>recomputation</a:t>
            </a:r>
            <a:r>
              <a:rPr lang="en-US" sz="2000" b="1" dirty="0">
                <a:latin typeface="Nunito" pitchFamily="2" charset="0"/>
              </a:rPr>
              <a:t>. About 30 ~ 40% execution time overhead when full activation </a:t>
            </a:r>
            <a:r>
              <a:rPr lang="en-US" sz="2000" b="1" dirty="0" err="1">
                <a:latin typeface="Nunito" pitchFamily="2" charset="0"/>
              </a:rPr>
              <a:t>recomputation</a:t>
            </a:r>
            <a:r>
              <a:rPr lang="en-US" sz="2000" b="1" dirty="0">
                <a:latin typeface="Nunito" pitchFamily="2" charset="0"/>
              </a:rPr>
              <a:t> is used !!!</a:t>
            </a:r>
          </a:p>
        </p:txBody>
      </p:sp>
    </p:spTree>
    <p:extLst>
      <p:ext uri="{BB962C8B-B14F-4D97-AF65-F5344CB8AC3E}">
        <p14:creationId xmlns:p14="http://schemas.microsoft.com/office/powerpoint/2010/main" val="408381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0F8E-EF74-4080-8F86-930A0B15DE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A5BA9-26CA-EFC1-1B75-07183F56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81" y="3776691"/>
            <a:ext cx="10370195" cy="411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81875-53BD-0A34-6394-0E2F1350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2" y="1371421"/>
            <a:ext cx="10370195" cy="4115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8375B-591C-2D0E-EE5E-F7DD325F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6517"/>
            <a:ext cx="12192000" cy="52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105809"/>
            <a:ext cx="10147800" cy="11898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Booming Model, Bursting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2943" y="818145"/>
            <a:ext cx="10585331" cy="4880113"/>
          </a:xfrm>
        </p:spPr>
        <p:txBody>
          <a:bodyPr/>
          <a:lstStyle/>
          <a:p>
            <a:r>
              <a:rPr lang="en-US" sz="1800" b="1" dirty="0"/>
              <a:t>Model parallelism</a:t>
            </a:r>
          </a:p>
          <a:p>
            <a:r>
              <a:rPr lang="en-US" dirty="0"/>
              <a:t>1. </a:t>
            </a:r>
            <a:r>
              <a:rPr lang="en-US" sz="1600" dirty="0"/>
              <a:t>Tensor parallelism, where parameters of each layer are distributed across many devices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7E828-F76A-453B-F6F0-49BE04A3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" t="1171" r="2996" b="7296"/>
          <a:stretch/>
        </p:blipFill>
        <p:spPr>
          <a:xfrm>
            <a:off x="91922" y="2148079"/>
            <a:ext cx="5026781" cy="4013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CB605-B216-FF92-19D2-8BE624F2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61" y="2051488"/>
            <a:ext cx="4494172" cy="2163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FF6F8-9EF6-054C-9981-556B48C30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303" y="3998744"/>
            <a:ext cx="3888775" cy="2163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D5D83-E246-A4AA-0877-0B7C86772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" y="1941903"/>
            <a:ext cx="11922807" cy="4203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7EBB9-BE9A-EDEC-CB9B-2A0A4313E3FB}"/>
              </a:ext>
            </a:extLst>
          </p:cNvPr>
          <p:cNvSpPr txBox="1"/>
          <p:nvPr/>
        </p:nvSpPr>
        <p:spPr>
          <a:xfrm>
            <a:off x="9772952" y="5439161"/>
            <a:ext cx="201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Credits for: </a:t>
            </a:r>
            <a:r>
              <a:rPr lang="en-US" sz="1600" dirty="0">
                <a:hlinkClick r:id="rId6"/>
              </a:rPr>
              <a:t>Model Parallelism (huggingface.co)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1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105809"/>
            <a:ext cx="10147800" cy="11898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Booming Model, Bursting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1478" y="905231"/>
            <a:ext cx="10585331" cy="4880113"/>
          </a:xfrm>
        </p:spPr>
        <p:txBody>
          <a:bodyPr/>
          <a:lstStyle/>
          <a:p>
            <a:r>
              <a:rPr lang="en-US" sz="1800" b="1" dirty="0"/>
              <a:t>Model parallelism</a:t>
            </a:r>
          </a:p>
          <a:p>
            <a:r>
              <a:rPr lang="en-US" sz="1600" dirty="0"/>
              <a:t>2. Pipeline parallelism, where the model is split along the layer dimension of the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88DA0-C874-2BA1-A7EE-F2C2E9B9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4" b="29357"/>
          <a:stretch/>
        </p:blipFill>
        <p:spPr>
          <a:xfrm>
            <a:off x="37418" y="2058397"/>
            <a:ext cx="8010755" cy="3786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C8991-B6DD-1A1D-8E3E-BD76C3A125B8}"/>
              </a:ext>
            </a:extLst>
          </p:cNvPr>
          <p:cNvSpPr txBox="1"/>
          <p:nvPr/>
        </p:nvSpPr>
        <p:spPr>
          <a:xfrm>
            <a:off x="7523240" y="2448075"/>
            <a:ext cx="4307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help with the memory needed to store model parameters and optimizer state and cannot reduce the memory needed for activations while maintaining high device utilization.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7DD89-F972-3281-2E0C-37375B8CBBBC}"/>
              </a:ext>
            </a:extLst>
          </p:cNvPr>
          <p:cNvSpPr txBox="1"/>
          <p:nvPr/>
        </p:nvSpPr>
        <p:spPr>
          <a:xfrm>
            <a:off x="8892419" y="5418617"/>
            <a:ext cx="32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 for: </a:t>
            </a:r>
            <a:r>
              <a:rPr lang="en-US" dirty="0">
                <a:hlinkClick r:id="rId3"/>
              </a:rPr>
              <a:t>Model Parallelism (huggingface.co)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105809"/>
            <a:ext cx="10147800" cy="11898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Booming Parameters, Bursting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32210" y="1380024"/>
            <a:ext cx="10585331" cy="4880113"/>
          </a:xfrm>
        </p:spPr>
        <p:txBody>
          <a:bodyPr/>
          <a:lstStyle/>
          <a:p>
            <a:r>
              <a:rPr lang="en-US" dirty="0"/>
              <a:t>Two novel techniques proposed in this paper: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/>
              <a:t>Sequence parallelism</a:t>
            </a:r>
          </a:p>
          <a:p>
            <a:pPr marL="685800" indent="-457200">
              <a:buFont typeface="+mj-lt"/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						</a:t>
            </a:r>
          </a:p>
          <a:p>
            <a:pPr marL="228600" indent="0"/>
            <a:endParaRPr lang="en-US" dirty="0"/>
          </a:p>
          <a:p>
            <a:pPr marL="228600" indent="0"/>
            <a:r>
              <a:rPr lang="en-US" dirty="0"/>
              <a:t>2.    Selective activation </a:t>
            </a:r>
            <a:r>
              <a:rPr lang="en-US" dirty="0" err="1"/>
              <a:t>recomputation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0F5C-F5B5-6C83-2E3F-AFE4D4C8D0DE}"/>
              </a:ext>
            </a:extLst>
          </p:cNvPr>
          <p:cNvSpPr txBox="1"/>
          <p:nvPr/>
        </p:nvSpPr>
        <p:spPr>
          <a:xfrm>
            <a:off x="6691086" y="3057939"/>
            <a:ext cx="26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 parallelism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557C22-F57F-83AD-10ED-E1B833BBF42B}"/>
              </a:ext>
            </a:extLst>
          </p:cNvPr>
          <p:cNvCxnSpPr>
            <a:cxnSpLocks/>
          </p:cNvCxnSpPr>
          <p:nvPr/>
        </p:nvCxnSpPr>
        <p:spPr>
          <a:xfrm>
            <a:off x="4770365" y="2366218"/>
            <a:ext cx="1920721" cy="784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7B450C-368E-235B-5BEB-EE8B4F6F4E2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73565" y="3242605"/>
            <a:ext cx="1717521" cy="155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3832D7-8F48-7D02-5360-0623FD4A9E86}"/>
              </a:ext>
            </a:extLst>
          </p:cNvPr>
          <p:cNvCxnSpPr/>
          <p:nvPr/>
        </p:nvCxnSpPr>
        <p:spPr>
          <a:xfrm>
            <a:off x="8694057" y="3185910"/>
            <a:ext cx="861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D1830-2A66-5071-49C2-8FC097463E45}"/>
              </a:ext>
            </a:extLst>
          </p:cNvPr>
          <p:cNvSpPr txBox="1"/>
          <p:nvPr/>
        </p:nvSpPr>
        <p:spPr>
          <a:xfrm>
            <a:off x="9555238" y="2089232"/>
            <a:ext cx="2504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implementation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communication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Almost no need to recompute anymore</a:t>
            </a:r>
          </a:p>
        </p:txBody>
      </p:sp>
    </p:spTree>
    <p:extLst>
      <p:ext uri="{BB962C8B-B14F-4D97-AF65-F5344CB8AC3E}">
        <p14:creationId xmlns:p14="http://schemas.microsoft.com/office/powerpoint/2010/main" val="35387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09EB-9195-4E72-CC1F-B4E7FDC9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537" y="-89035"/>
            <a:ext cx="10147800" cy="1189800"/>
          </a:xfrm>
        </p:spPr>
        <p:txBody>
          <a:bodyPr/>
          <a:lstStyle/>
          <a:p>
            <a:r>
              <a:rPr lang="en-US" dirty="0"/>
              <a:t>Where Are the Activations?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87009" y="755949"/>
            <a:ext cx="10688351" cy="5061950"/>
          </a:xfrm>
        </p:spPr>
        <p:txBody>
          <a:bodyPr/>
          <a:lstStyle/>
          <a:p>
            <a:r>
              <a:rPr lang="en-US" b="1" dirty="0"/>
              <a:t>Some NOTES before we take the journey through the memory usage: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48E17-4660-8668-C74B-22279EB3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0" y="1586969"/>
            <a:ext cx="6512027" cy="1291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8D9F4-5872-E269-44E4-EE3953D6496F}"/>
              </a:ext>
            </a:extLst>
          </p:cNvPr>
          <p:cNvSpPr txBox="1"/>
          <p:nvPr/>
        </p:nvSpPr>
        <p:spPr>
          <a:xfrm>
            <a:off x="923555" y="3149018"/>
            <a:ext cx="10688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Activations refer to any tensor that are created in the forward and is necessary for gradient computation during back-propagation. So, this excludes the main parameters of the model and optimizer state, but includes the mask used by the dropout 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addition, we only consider the main contributors to the memory and ignore small buffers.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network and the activations are stored in a fp-16 format and therefore each element requires 2 bytes for storage. The only exceptions are the dropout masks which only require a single byte per element. </a:t>
            </a:r>
          </a:p>
        </p:txBody>
      </p:sp>
    </p:spTree>
    <p:extLst>
      <p:ext uri="{BB962C8B-B14F-4D97-AF65-F5344CB8AC3E}">
        <p14:creationId xmlns:p14="http://schemas.microsoft.com/office/powerpoint/2010/main" val="381955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4982AC-07FD-8D66-7E0E-DE5A6B832A31}"/>
                  </a:ext>
                </a:extLst>
              </p:cNvPr>
              <p:cNvSpPr txBox="1"/>
              <p:nvPr/>
            </p:nvSpPr>
            <p:spPr>
              <a:xfrm>
                <a:off x="467832" y="3609754"/>
                <a:ext cx="9229061" cy="3760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Input size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dirty="0"/>
                  <a:t> , so the required memory space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Q, K, V matrix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dirty="0"/>
                  <a:t> , so the required space for them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Output size after </a:t>
                </a:r>
                <a:r>
                  <a:rPr lang="en-US" dirty="0" err="1"/>
                  <a:t>Softmax</a:t>
                </a:r>
                <a:r>
                  <a:rPr lang="en-US" dirty="0"/>
                  <a:t> layer(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so the required space is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Dropout layer’s mask’s required memory space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(one for each element)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output size of Dropout layer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, so the required memory space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Input size of Linear layer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r>
                  <a:rPr lang="en-US" dirty="0"/>
                  <a:t>, so the required memory space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Attention Dropout layer requires mask storage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attention blocks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bytes storage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4982AC-07FD-8D66-7E0E-DE5A6B832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" y="3609754"/>
                <a:ext cx="9229061" cy="3760132"/>
              </a:xfrm>
              <a:prstGeom prst="rect">
                <a:avLst/>
              </a:prstGeom>
              <a:blipFill>
                <a:blip r:embed="rId3"/>
                <a:stretch>
                  <a:fillRect l="-594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7ED58A-B8CD-8E9C-CD1E-FF6E54DFF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8" y="196592"/>
            <a:ext cx="9884684" cy="37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329BB-D849-40CF-AF7A-C201BAB16CFC}"/>
                  </a:ext>
                </a:extLst>
              </p:cNvPr>
              <p:cNvSpPr txBox="1"/>
              <p:nvPr/>
            </p:nvSpPr>
            <p:spPr>
              <a:xfrm>
                <a:off x="614207" y="4348715"/>
                <a:ext cx="63607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input size of two Linear layers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input size of </a:t>
                </a:r>
                <a:r>
                  <a:rPr lang="en-US" dirty="0" err="1"/>
                  <a:t>GeLU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Dropout layer need to store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r>
                  <a:rPr lang="en-US" dirty="0"/>
                  <a:t> mask elements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MLP block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𝑠𝑏h</m:t>
                    </m:r>
                  </m:oMath>
                </a14:m>
                <a:r>
                  <a:rPr lang="en-US" dirty="0"/>
                  <a:t> bytes memory storage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329BB-D849-40CF-AF7A-C201BAB16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7" y="4348715"/>
                <a:ext cx="6360752" cy="1754326"/>
              </a:xfrm>
              <a:prstGeom prst="rect">
                <a:avLst/>
              </a:prstGeom>
              <a:blipFill>
                <a:blip r:embed="rId2"/>
                <a:stretch>
                  <a:fillRect l="-863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AD3E7B-782B-B2D3-482A-42D58533B470}"/>
                  </a:ext>
                </a:extLst>
              </p:cNvPr>
              <p:cNvSpPr txBox="1"/>
              <p:nvPr/>
            </p:nvSpPr>
            <p:spPr>
              <a:xfrm>
                <a:off x="7251405" y="4380851"/>
                <a:ext cx="4816549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So each transformer block(Attention + MLP) will need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𝒔𝒃𝒉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bytes storage space (without any parallelism strategy)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AD3E7B-782B-B2D3-482A-42D58533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05" y="4380851"/>
                <a:ext cx="4816549" cy="1016945"/>
              </a:xfrm>
              <a:prstGeom prst="rect">
                <a:avLst/>
              </a:prstGeom>
              <a:blipFill>
                <a:blip r:embed="rId3"/>
                <a:stretch>
                  <a:fillRect l="-1139" t="-301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C0CA579-1B3B-8780-D8C4-D29B8D005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7" y="653902"/>
            <a:ext cx="10737021" cy="34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23B5-091F-4933-7B12-707F4A8DC7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51584" y="6344552"/>
            <a:ext cx="10952921" cy="444915"/>
          </a:xfrm>
        </p:spPr>
        <p:txBody>
          <a:bodyPr>
            <a:noAutofit/>
          </a:bodyPr>
          <a:lstStyle/>
          <a:p>
            <a:r>
              <a:rPr lang="en-US" dirty="0" err="1"/>
              <a:t>Korthikanti</a:t>
            </a:r>
            <a:r>
              <a:rPr lang="en-US" dirty="0"/>
              <a:t>, Vijay Anand, Jared Casper, </a:t>
            </a:r>
            <a:r>
              <a:rPr lang="en-US" dirty="0" err="1"/>
              <a:t>Sangkuk</a:t>
            </a:r>
            <a:r>
              <a:rPr lang="en-US" dirty="0"/>
              <a:t> </a:t>
            </a:r>
            <a:r>
              <a:rPr lang="en-US" dirty="0" err="1"/>
              <a:t>Lym</a:t>
            </a:r>
            <a:r>
              <a:rPr lang="en-US" dirty="0"/>
              <a:t>, Lawrence McAfee, Michael </a:t>
            </a:r>
            <a:r>
              <a:rPr lang="en-US" dirty="0" err="1"/>
              <a:t>Andersch</a:t>
            </a:r>
            <a:r>
              <a:rPr lang="en-US" dirty="0"/>
              <a:t>, Mohammad </a:t>
            </a:r>
            <a:r>
              <a:rPr lang="en-US" dirty="0" err="1"/>
              <a:t>Shoeybi</a:t>
            </a:r>
            <a:r>
              <a:rPr lang="en-US" dirty="0"/>
              <a:t>, and Bryan Catanzaro. "Reducing Activation </a:t>
            </a:r>
            <a:r>
              <a:rPr lang="en-US" dirty="0" err="1"/>
              <a:t>Recomputation</a:t>
            </a:r>
            <a:r>
              <a:rPr lang="en-US" dirty="0"/>
              <a:t> in Large Transformer Models." In </a:t>
            </a:r>
            <a:r>
              <a:rPr lang="en-US" i="1" dirty="0"/>
              <a:t>Proceedings of Machine Learning and Systems 5 (</a:t>
            </a:r>
            <a:r>
              <a:rPr lang="en-US" i="1" dirty="0" err="1"/>
              <a:t>MLSys</a:t>
            </a:r>
            <a:r>
              <a:rPr lang="en-US" i="1" dirty="0"/>
              <a:t> 2023)</a:t>
            </a:r>
            <a:r>
              <a:rPr lang="en-US" dirty="0"/>
              <a:t>. 2023.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78A4-659D-CA74-D7C0-734B488251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5191" y="1282602"/>
            <a:ext cx="10585331" cy="4880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013E5-D39D-DD37-8A7F-778F6406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68533"/>
            <a:ext cx="10147800" cy="1189800"/>
          </a:xfrm>
        </p:spPr>
        <p:txBody>
          <a:bodyPr/>
          <a:lstStyle/>
          <a:p>
            <a:r>
              <a:rPr lang="en-US" dirty="0"/>
              <a:t>Breaking the Memory Wall!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250F2-0863-FDF8-F704-6F13473C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7" y="1258333"/>
            <a:ext cx="10820355" cy="2963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4BC56-527C-FE2F-8F1E-3F7AB233BD01}"/>
                  </a:ext>
                </a:extLst>
              </p:cNvPr>
              <p:cNvSpPr txBox="1"/>
              <p:nvPr/>
            </p:nvSpPr>
            <p:spPr>
              <a:xfrm>
                <a:off x="964888" y="4694616"/>
                <a:ext cx="11291985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Activations memory per layer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𝑠𝑏h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10+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h𝑡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(with tensor parallelism)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4BC56-527C-FE2F-8F1E-3F7AB233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8" y="4694616"/>
                <a:ext cx="11291985" cy="645048"/>
              </a:xfrm>
              <a:prstGeom prst="rect">
                <a:avLst/>
              </a:prstGeom>
              <a:blipFill>
                <a:blip r:embed="rId3"/>
                <a:stretch>
                  <a:fillRect l="-80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2094</Words>
  <Application>Microsoft Office PowerPoint</Application>
  <PresentationFormat>Widescreen</PresentationFormat>
  <Paragraphs>132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Serif</vt:lpstr>
      <vt:lpstr>Abadi</vt:lpstr>
      <vt:lpstr>Aptos</vt:lpstr>
      <vt:lpstr>Aptos Display</vt:lpstr>
      <vt:lpstr>Arial</vt:lpstr>
      <vt:lpstr>Cambria Math</vt:lpstr>
      <vt:lpstr>Nunito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Yihe</dc:creator>
  <cp:lastModifiedBy>Zhang, Yihe</cp:lastModifiedBy>
  <cp:revision>32</cp:revision>
  <dcterms:created xsi:type="dcterms:W3CDTF">2024-09-05T21:12:54Z</dcterms:created>
  <dcterms:modified xsi:type="dcterms:W3CDTF">2024-09-12T16:32:56Z</dcterms:modified>
</cp:coreProperties>
</file>