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08dcf6bef5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08dcf6bef5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b5ba506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0b5ba506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b5ba506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0b5ba506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8dcf6bef5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08dcf6bef5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08dcf6bef5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08dcf6bef5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08dcf6bef5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08dcf6bef5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08dcf6bef5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08dcf6bef5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08dcf6bef5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08dcf6bef5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08dcf6bef5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08dcf6bef5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08dcf6bef5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08dcf6bef5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8dcf6bef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08dcf6bef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Generative models have been rapidly developing over the last few years</a:t>
            </a:r>
            <a:endParaRPr/>
          </a:p>
          <a:p>
            <a:pPr indent="-298450" lvl="0" marL="457200" rtl="0" algn="l">
              <a:spcBef>
                <a:spcPts val="0"/>
              </a:spcBef>
              <a:spcAft>
                <a:spcPts val="0"/>
              </a:spcAft>
              <a:buSzPts val="1100"/>
              <a:buChar char="●"/>
            </a:pPr>
            <a:r>
              <a:rPr lang="en"/>
              <a:t>All of these models are Transformer based</a:t>
            </a:r>
            <a:endParaRPr/>
          </a:p>
          <a:p>
            <a:pPr indent="-298450" lvl="0" marL="457200" rtl="0" algn="l">
              <a:spcBef>
                <a:spcPts val="0"/>
              </a:spcBef>
              <a:spcAft>
                <a:spcPts val="0"/>
              </a:spcAft>
              <a:buSzPts val="1100"/>
              <a:buChar char="●"/>
            </a:pPr>
            <a:r>
              <a:rPr lang="en"/>
              <a:t>The growth of the number of parameters far exceeds Moore’s Law</a:t>
            </a:r>
            <a:endParaRPr/>
          </a:p>
          <a:p>
            <a:pPr indent="-298450" lvl="0" marL="457200" rtl="0" algn="l">
              <a:spcBef>
                <a:spcPts val="0"/>
              </a:spcBef>
              <a:spcAft>
                <a:spcPts val="0"/>
              </a:spcAft>
              <a:buSzPts val="1100"/>
              <a:buChar char="●"/>
            </a:pPr>
            <a:r>
              <a:rPr lang="en"/>
              <a:t>Increasingly important to optimize the performance of transformer models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08dcf6bef5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08dcf6bef5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08dcf6bef5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08dcf6bef5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08dcf6bef5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08dcf6bef5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08dcf6bef5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08dcf6bef5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308dcf6bef5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308dcf6bef5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308dcf6bef5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308dcf6bef5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308dcf6bef5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308dcf6bef5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308dcf6bef5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308dcf6bef5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308dcf6bef5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308dcf6bef5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308dcf6bef5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308dcf6bef5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8dcf6bef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8dcf6bef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308dcf6bef5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308dcf6bef5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08dcf6bef5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08dcf6bef5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2fa1a76206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2fa1a76206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Orca goes</a:t>
            </a:r>
            <a:r>
              <a:rPr lang="en"/>
              <a:t> one step further than other inference systems and fuses the kernels of the split Attention operators by simply concatenating all thread blocks of the kernels for different requests.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fa11a4b22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2fa11a4b22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2fa11a3d72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2fa11a3d72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Intra-layer parallelism splits matrix multiplications (i.e., Linear and Attention operations) and their associated parameters over multiple GPUs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Inter-layer parallelism splits Transformer layers over multiple GPUs. ORCA assigns the same number of Transformer layers to each GPU.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fa11a4b22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fa11a4b22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worker process is responsible for an inter-layer partition of the model and can be placed on a different machine from each other.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2fa11a4b22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2fa11a4b22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Once the engine is scheduled to run an iteration of the model for a batch of requests, the engine master forwards the received information about the scheduled batch to the first worker process</a:t>
            </a:r>
            <a:endParaRPr/>
          </a:p>
          <a:p>
            <a:pPr indent="-298450" lvl="1" marL="914400" rtl="0" algn="l">
              <a:spcBef>
                <a:spcPts val="0"/>
              </a:spcBef>
              <a:spcAft>
                <a:spcPts val="0"/>
              </a:spcAft>
              <a:buSzPts val="1100"/>
              <a:buChar char="○"/>
            </a:pPr>
            <a:r>
              <a:rPr lang="en"/>
              <a:t>Info includes tokens for current iteration and a control message composed of ids of requests within batch, current token index, and number of input tokens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fa8f74ec8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fa8f74ec8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controller of Worker1 hands over the information received from the engine master to the GPU-controlling threads, where each thread parses the information and issues proper GPU kernels to its associated GPU.</a:t>
            </a:r>
            <a:endParaRPr/>
          </a:p>
          <a:p>
            <a:pPr indent="-298450" lvl="1" marL="914400" rtl="0" algn="l">
              <a:spcBef>
                <a:spcPts val="0"/>
              </a:spcBef>
              <a:spcAft>
                <a:spcPts val="0"/>
              </a:spcAft>
              <a:buSzPts val="1100"/>
              <a:buChar char="○"/>
            </a:pPr>
            <a:r>
              <a:rPr lang="en"/>
              <a:t>For example, the kernel for the Attention operation uses the request id and the current token index to get the GPU memory address of previous keys and values kept by the Attention K/V manager.</a:t>
            </a:r>
            <a:endParaRPr/>
          </a:p>
          <a:p>
            <a:pPr indent="0" lvl="0" marL="0" rtl="0" algn="l">
              <a:spcBef>
                <a:spcPts val="0"/>
              </a:spcBef>
              <a:spcAft>
                <a:spcPts val="0"/>
              </a:spcAft>
              <a:buNone/>
            </a:pPr>
            <a:r>
              <a:rPr lang="en"/>
              <a:t> </a:t>
            </a:r>
            <a:endParaRPr/>
          </a:p>
          <a:p>
            <a:pPr indent="-298450" lvl="0" marL="457200" rtl="0" algn="l">
              <a:spcBef>
                <a:spcPts val="0"/>
              </a:spcBef>
              <a:spcAft>
                <a:spcPts val="0"/>
              </a:spcAft>
              <a:buSzPts val="1100"/>
              <a:buChar char="●"/>
            </a:pPr>
            <a:r>
              <a:rPr lang="en"/>
              <a:t>In the meantime, the controller also forwards the control message to the controller of the next worker (Worker2), without waiting for the completion of the kernels issued on the GPUs of Worker1.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keep GPUs busy as much as possible, we design the ORCA engine to minimize synchronization between the CPU and GPUs. We observe that current systems for distributed inference (e.g., FasterTransformer [4] and Megatron-LM [3]) have CPU-GPU synchronization whenever each process receives control messages5 because they exchange the messages through a GPU-to-GPU communication channel – NCCL [5].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Orca uses gRPC to synchronize, NCCL just for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2fa11a4b22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2fa11a4b22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ORCA separates the communication channels for control messages (plus tokens) and tensor data transfer, avoiding the use of NCCL for data used by CPUs.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Figure 7 shows that the ORCA engine uses NCCL exclusively for exchanging intermediate tensor data (represented by dashed arrows) as this data is produced and consumed by GPUs. Control messages, which is used by the CPU threads for issuing GPU kernels, sent between the engine master and worker controllers by a separate communication channel that does not involve GPU such as gRPC</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2fa11a4b223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2fa11a4b223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Unlike Worker1, the controller of the last worker (Worker2) waits for (i.e., synchronize with) the completion of the issued GPU kernels, in order to fetch the output token for each request and send the tokens back to the engine master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8dcf6bef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8dcf6bef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2fa8f74ec8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2fa8f74ec8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2fa11a3d72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2fa11a3d72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earlier arrived request will always have executed more iterations than a later request; this does not mean it will always finish earlier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deadlock can happen:</a:t>
            </a:r>
            <a:endParaRPr/>
          </a:p>
          <a:p>
            <a:pPr indent="0" lvl="0" marL="0" rtl="0" algn="l">
              <a:spcBef>
                <a:spcPts val="0"/>
              </a:spcBef>
              <a:spcAft>
                <a:spcPts val="0"/>
              </a:spcAft>
              <a:buNone/>
            </a:pPr>
            <a:r>
              <a:rPr lang="en"/>
              <a:t>A naïve implementation can make the scheduler fall into a deadlock when the scheduler cannot issue an iteration for any requests in the pool because there is no space left for storing a new Attention key and value for the next token. This requires the ORCA scheduler to be aware of the remaining size of pre-allocated memory regions for the manager.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scheduler uses the request’s max_tokens attribute to reserve max_tokens slots of GPU memory for storing the keys and values in advance</a:t>
            </a:r>
            <a:endParaRPr/>
          </a:p>
          <a:p>
            <a:pPr indent="0" lvl="0" marL="0" rtl="0" algn="l">
              <a:spcBef>
                <a:spcPts val="0"/>
              </a:spcBef>
              <a:spcAft>
                <a:spcPts val="0"/>
              </a:spcAft>
              <a:buClr>
                <a:schemeClr val="dk1"/>
              </a:buClr>
              <a:buSzPts val="1100"/>
              <a:buFont typeface="Arial"/>
              <a:buNone/>
            </a:pPr>
            <a:r>
              <a:rPr lang="en"/>
              <a:t>The scheduler determines whether the reservation is possible (line 25) based on n_rsrv, the number of currently reserved slots</a:t>
            </a:r>
            <a:endParaRPr/>
          </a:p>
          <a:p>
            <a:pPr indent="0" lvl="0" marL="0" rtl="0" algn="l">
              <a:spcBef>
                <a:spcPts val="0"/>
              </a:spcBef>
              <a:spcAft>
                <a:spcPts val="0"/>
              </a:spcAft>
              <a:buNone/>
            </a:pPr>
            <a:r>
              <a:rPr lang="en"/>
              <a:t>n_slots is a parameter tuned by the ORCA system operator indicating the size of memory region (in terms of slots) allocated to the Attention K/V manager</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2fa11a4b22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2fa11a4b22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Unlike the tuning of max_bs that requires quantifying the trade-off between latency and throughput, the ORCA system operator can easily configure n_slots without any experiments. Given a model specification (e.g., hidden size, number of layers, etc.) and degrees of intra- and inter- layer parallelism, ORCA’s GPU memory usage mostly depends on n_slots. That is, the operator can simply use the largest possible n_slots under the memory constraint.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2fa11a4b223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2fa11a4b223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max_tokens attribute is a per-request option, meaning the maximum number of tokens that a request can have after processing.</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2fa11a4b223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2fa11a4b223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max_tokens attribute is a per-request option, meaning the maximum number of tokens that a request can have after processing.</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fa11a4b223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2fa11a4b223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max_tokens attribute is a per-request option, meaning the maximum number of tokens that a request can have after processing.</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2fa11a4b22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2fa11a4b22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max_tokens attribute is a per-request option, meaning the maximum number of tokens that a request can have after processing.</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2fa11a4b223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2fa11a4b223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max_tokens attribute is a per-request option, meaning the maximum number of tokens that a request can have after processing.</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2fa11a3d72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2fa11a3d72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2fa11a4b22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2fa11a4b22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8dcf6bef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8dcf6be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2fa11a4b223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2fa11a4b223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2fa11a4b223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2fa11a4b223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2fa11a4b223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2fa11a4b223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2fa11a4b223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6" name="Google Shape;1316;g2fa11a4b223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2fa11a3d72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2fa11a3d72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2fa1a76206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2fa1a76206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Attention does not have model parameters. So no need to reuse model parameters across requests and hence this has little impact on the efficiency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FasterTransformer cannot use a batch size of 8 or larger with the 13B model (16 or larger with the 101B model) because of the fixed amount of memory pre-allocation for each request’s Attention keys and values, which grows in proportion to the max sequence length of the model (2048 for this case).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2fa1a76206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2fa1a76206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ORCA avoids redundant memory allocation by setting the size of buffers for the keys and values separately for each request based on the max_tokens attribute. ????</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2fa1a76206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2fa1a76206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Pipelined execution disabled for both the models for better comparison.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2fa1a76206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2fa1a76206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Is the scheduler for FasterTransformer FCFS?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g2fa1a76206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g2fa1a76206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the throughput increased for 175B and 341B model where inter layer parallelism is used?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8dcf6bef5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8dcf6bef5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2fa1a76206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9" name="Google Shape;1449;g2fa1a76206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testing possible combinations of max_bs, mbs in FasterTransformer, (1,1) and (8,8) works the best. Best performance when mbs=max_bs (maximum possible mbs) because of the pipelining strategy</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2fa1a76206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2fa1a76206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308dcf6bef5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308dcf6bef5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ORCA separates the communication channels for control messages (plus tokens) and tensor data transfer, avoiding the use of NCCL for data used by CPUs.</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g2fa11a4b223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9" name="Google Shape;1479;g2fa11a4b223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Approximate SJF, Stoica group paper</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g2fa11a4b223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5" name="Google Shape;1485;g2fa11a4b223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8dcf6bef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8dcf6bef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8dcf6bef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8dcf6bef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8dcf6bef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8dcf6bef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www.dingran.me/content/images/2023/04/Screen_Shot_2022-10-16_at_5.59.11_PM--1-.p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www.dingran.me/content/images/2023/04/Screen_Shot_2022-10-16_at_5.59.11_PM--1-.p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180"/>
              <a:t>Orca: A Distributed Serving System for Transformer-Based Generative Models</a:t>
            </a:r>
            <a:endParaRPr sz="41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Gyeong-In Yu, Joo Seong Jeong, Geon-Woo Kim, </a:t>
            </a:r>
            <a:endParaRPr sz="1800"/>
          </a:p>
          <a:p>
            <a:pPr indent="0" lvl="0" marL="0" rtl="0" algn="ctr">
              <a:spcBef>
                <a:spcPts val="0"/>
              </a:spcBef>
              <a:spcAft>
                <a:spcPts val="0"/>
              </a:spcAft>
              <a:buNone/>
            </a:pPr>
            <a:r>
              <a:rPr lang="en" sz="1800"/>
              <a:t>Soojeong Kim, Byung-Gon Chun</a:t>
            </a:r>
            <a:endParaRPr sz="1800"/>
          </a:p>
        </p:txBody>
      </p:sp>
      <p:sp>
        <p:nvSpPr>
          <p:cNvPr id="56" name="Google Shape;56;p13"/>
          <p:cNvSpPr txBox="1"/>
          <p:nvPr>
            <p:ph idx="1" type="subTitle"/>
          </p:nvPr>
        </p:nvSpPr>
        <p:spPr>
          <a:xfrm>
            <a:off x="426100" y="43844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Presenters: Ben Civjan, Sarthak Chakraborty</a:t>
            </a:r>
            <a:endParaRPr sz="1800"/>
          </a:p>
        </p:txBody>
      </p:sp>
      <p:sp>
        <p:nvSpPr>
          <p:cNvPr id="57" name="Google Shape;57;p13"/>
          <p:cNvSpPr txBox="1"/>
          <p:nvPr>
            <p:ph idx="1" type="subTitle"/>
          </p:nvPr>
        </p:nvSpPr>
        <p:spPr>
          <a:xfrm>
            <a:off x="426100" y="35188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OSDI 2022</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Related Works</a:t>
            </a:r>
            <a:endParaRPr b="1"/>
          </a:p>
        </p:txBody>
      </p:sp>
      <p:sp>
        <p:nvSpPr>
          <p:cNvPr id="230" name="Google Shape;230;p22"/>
          <p:cNvSpPr txBox="1"/>
          <p:nvPr>
            <p:ph idx="1" type="body"/>
          </p:nvPr>
        </p:nvSpPr>
        <p:spPr>
          <a:xfrm>
            <a:off x="311700" y="1152475"/>
            <a:ext cx="8520600" cy="383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BatchMaker </a:t>
            </a:r>
            <a:r>
              <a:rPr lang="en" sz="1300"/>
              <a:t>(</a:t>
            </a:r>
            <a:r>
              <a:rPr lang="en" sz="1300"/>
              <a:t>EuroSys ‘18)</a:t>
            </a:r>
            <a:endParaRPr sz="1300"/>
          </a:p>
          <a:p>
            <a:pPr indent="-323850" lvl="1" marL="914400" rtl="0" algn="l">
              <a:spcBef>
                <a:spcPts val="0"/>
              </a:spcBef>
              <a:spcAft>
                <a:spcPts val="0"/>
              </a:spcAft>
              <a:buSzPts val="1500"/>
              <a:buChar char="○"/>
            </a:pPr>
            <a:r>
              <a:rPr lang="en" sz="1500"/>
              <a:t>Serving system for RNNs at granularity of RNN cells</a:t>
            </a:r>
            <a:endParaRPr sz="1500"/>
          </a:p>
          <a:p>
            <a:pPr indent="-323850" lvl="1" marL="914400" rtl="0" algn="l">
              <a:spcBef>
                <a:spcPts val="0"/>
              </a:spcBef>
              <a:spcAft>
                <a:spcPts val="0"/>
              </a:spcAft>
              <a:buSzPts val="1500"/>
              <a:buChar char="○"/>
            </a:pPr>
            <a:r>
              <a:rPr lang="en" sz="1500"/>
              <a:t>Breaks dataflow graph into RNN cells, schedules RNN cells, and batches identical cells</a:t>
            </a:r>
            <a:endParaRPr sz="1500"/>
          </a:p>
          <a:p>
            <a:pPr indent="-323850" lvl="1" marL="914400" rtl="0" algn="l">
              <a:spcBef>
                <a:spcPts val="0"/>
              </a:spcBef>
              <a:spcAft>
                <a:spcPts val="0"/>
              </a:spcAft>
              <a:buSzPts val="1500"/>
              <a:buChar char="○"/>
            </a:pPr>
            <a:r>
              <a:rPr lang="en" sz="1500"/>
              <a:t>Doesn’t generalize well to Transformers – state explosion</a:t>
            </a:r>
            <a:endParaRPr sz="1500"/>
          </a:p>
          <a:p>
            <a:pPr indent="-317500" lvl="1" marL="914400" rtl="0" algn="l">
              <a:spcBef>
                <a:spcPts val="0"/>
              </a:spcBef>
              <a:spcAft>
                <a:spcPts val="0"/>
              </a:spcAft>
              <a:buSzPts val="1400"/>
              <a:buChar char="○"/>
            </a:pPr>
            <a:r>
              <a:rPr lang="en" sz="1500"/>
              <a:t>Lacks support for model and pipeline </a:t>
            </a:r>
            <a:r>
              <a:rPr lang="en" sz="1500"/>
              <a:t>parallelism</a:t>
            </a:r>
            <a:br>
              <a:rPr lang="en"/>
            </a:br>
            <a:endParaRPr/>
          </a:p>
        </p:txBody>
      </p:sp>
      <p:pic>
        <p:nvPicPr>
          <p:cNvPr id="231" name="Google Shape;231;p22"/>
          <p:cNvPicPr preferRelativeResize="0"/>
          <p:nvPr/>
        </p:nvPicPr>
        <p:blipFill>
          <a:blip r:embed="rId3">
            <a:alphaModFix/>
          </a:blip>
          <a:stretch>
            <a:fillRect/>
          </a:stretch>
        </p:blipFill>
        <p:spPr>
          <a:xfrm>
            <a:off x="84824" y="2943422"/>
            <a:ext cx="4449199" cy="1615966"/>
          </a:xfrm>
          <a:prstGeom prst="rect">
            <a:avLst/>
          </a:prstGeom>
          <a:noFill/>
          <a:ln>
            <a:noFill/>
          </a:ln>
        </p:spPr>
      </p:pic>
      <p:pic>
        <p:nvPicPr>
          <p:cNvPr id="232" name="Google Shape;232;p22"/>
          <p:cNvPicPr preferRelativeResize="0"/>
          <p:nvPr/>
        </p:nvPicPr>
        <p:blipFill>
          <a:blip r:embed="rId4">
            <a:alphaModFix/>
          </a:blip>
          <a:stretch>
            <a:fillRect/>
          </a:stretch>
        </p:blipFill>
        <p:spPr>
          <a:xfrm>
            <a:off x="4475171" y="3012149"/>
            <a:ext cx="4411729" cy="1547250"/>
          </a:xfrm>
          <a:prstGeom prst="rect">
            <a:avLst/>
          </a:prstGeom>
          <a:noFill/>
          <a:ln>
            <a:noFill/>
          </a:ln>
        </p:spPr>
      </p:pic>
      <p:sp>
        <p:nvSpPr>
          <p:cNvPr id="233" name="Google Shape;233;p22"/>
          <p:cNvSpPr txBox="1"/>
          <p:nvPr/>
        </p:nvSpPr>
        <p:spPr>
          <a:xfrm>
            <a:off x="1587875" y="4620175"/>
            <a:ext cx="2241300" cy="41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Previous work on Dataflow Graph Batching</a:t>
            </a:r>
            <a:endParaRPr>
              <a:solidFill>
                <a:schemeClr val="dk2"/>
              </a:solidFill>
            </a:endParaRPr>
          </a:p>
        </p:txBody>
      </p:sp>
      <p:sp>
        <p:nvSpPr>
          <p:cNvPr id="234" name="Google Shape;234;p22"/>
          <p:cNvSpPr txBox="1"/>
          <p:nvPr/>
        </p:nvSpPr>
        <p:spPr>
          <a:xfrm>
            <a:off x="5918900" y="4651025"/>
            <a:ext cx="2241300" cy="41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BatchMaker – </a:t>
            </a:r>
            <a:br>
              <a:rPr lang="en">
                <a:solidFill>
                  <a:schemeClr val="dk2"/>
                </a:solidFill>
              </a:rPr>
            </a:br>
            <a:r>
              <a:rPr lang="en">
                <a:solidFill>
                  <a:schemeClr val="dk2"/>
                </a:solidFill>
              </a:rPr>
              <a:t>Cellular Batching</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Related Works</a:t>
            </a:r>
            <a:endParaRPr b="1"/>
          </a:p>
        </p:txBody>
      </p:sp>
      <p:sp>
        <p:nvSpPr>
          <p:cNvPr id="240" name="Google Shape;240;p23"/>
          <p:cNvSpPr txBox="1"/>
          <p:nvPr>
            <p:ph idx="1" type="body"/>
          </p:nvPr>
        </p:nvSpPr>
        <p:spPr>
          <a:xfrm>
            <a:off x="212725" y="1152475"/>
            <a:ext cx="5303100" cy="383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Triton Inference Server / TensorFlow Serving</a:t>
            </a:r>
            <a:endParaRPr/>
          </a:p>
          <a:p>
            <a:pPr indent="-317500" lvl="1" marL="914400" rtl="0" algn="l">
              <a:spcBef>
                <a:spcPts val="0"/>
              </a:spcBef>
              <a:spcAft>
                <a:spcPts val="0"/>
              </a:spcAft>
              <a:buSzPts val="1400"/>
              <a:buChar char="○"/>
            </a:pPr>
            <a:r>
              <a:rPr lang="en"/>
              <a:t>Separates implementation of serving layer and execution layer</a:t>
            </a:r>
            <a:endParaRPr/>
          </a:p>
          <a:p>
            <a:pPr indent="-317500" lvl="1" marL="914400" rtl="0" algn="l">
              <a:spcBef>
                <a:spcPts val="0"/>
              </a:spcBef>
              <a:spcAft>
                <a:spcPts val="0"/>
              </a:spcAft>
              <a:buSzPts val="1400"/>
              <a:buChar char="○"/>
            </a:pPr>
            <a:r>
              <a:rPr lang="en"/>
              <a:t>Implements scheduling and batching algorithms</a:t>
            </a:r>
            <a:endParaRPr/>
          </a:p>
          <a:p>
            <a:pPr indent="-317500" lvl="2" marL="1371600" rtl="0" algn="l">
              <a:spcBef>
                <a:spcPts val="0"/>
              </a:spcBef>
              <a:spcAft>
                <a:spcPts val="0"/>
              </a:spcAft>
              <a:buSzPts val="1400"/>
              <a:buChar char="■"/>
            </a:pPr>
            <a:r>
              <a:rPr lang="en"/>
              <a:t>Dynamic Batching</a:t>
            </a:r>
            <a:endParaRPr/>
          </a:p>
          <a:p>
            <a:pPr indent="-317500" lvl="2" marL="1371600" rtl="0" algn="l">
              <a:spcBef>
                <a:spcPts val="0"/>
              </a:spcBef>
              <a:spcAft>
                <a:spcPts val="0"/>
              </a:spcAft>
              <a:buSzPts val="1400"/>
              <a:buChar char="■"/>
            </a:pPr>
            <a:r>
              <a:rPr lang="en"/>
              <a:t>Sequence Batching</a:t>
            </a:r>
            <a:endParaRPr/>
          </a:p>
          <a:p>
            <a:pPr indent="-317500" lvl="1" marL="914400" rtl="0" algn="l">
              <a:spcBef>
                <a:spcPts val="0"/>
              </a:spcBef>
              <a:spcAft>
                <a:spcPts val="0"/>
              </a:spcAft>
              <a:buSzPts val="1400"/>
              <a:buChar char="○"/>
            </a:pPr>
            <a:r>
              <a:rPr lang="en"/>
              <a:t>Allows multiple models to concurrently execute</a:t>
            </a:r>
            <a:endParaRPr/>
          </a:p>
          <a:p>
            <a:pPr indent="-317500" lvl="1" marL="914400" rtl="0" algn="l">
              <a:spcBef>
                <a:spcPts val="0"/>
              </a:spcBef>
              <a:spcAft>
                <a:spcPts val="0"/>
              </a:spcAft>
              <a:buSzPts val="1400"/>
              <a:buChar char="○"/>
            </a:pPr>
            <a:r>
              <a:rPr lang="en"/>
              <a:t>Supports multiple frameworks</a:t>
            </a:r>
            <a:endParaRPr/>
          </a:p>
          <a:p>
            <a:pPr indent="-330200" lvl="2" marL="1371600" rtl="0" algn="l">
              <a:spcBef>
                <a:spcPts val="0"/>
              </a:spcBef>
              <a:spcAft>
                <a:spcPts val="0"/>
              </a:spcAft>
              <a:buSzPts val="1600"/>
              <a:buChar char="■"/>
            </a:pPr>
            <a:r>
              <a:rPr lang="en">
                <a:highlight>
                  <a:srgbClr val="FFFFFF"/>
                </a:highlight>
              </a:rPr>
              <a:t>TensorRT</a:t>
            </a:r>
            <a:endParaRPr>
              <a:highlight>
                <a:srgbClr val="FFFFFF"/>
              </a:highlight>
            </a:endParaRPr>
          </a:p>
          <a:p>
            <a:pPr indent="-330200" lvl="2" marL="1371600" rtl="0" algn="l">
              <a:spcBef>
                <a:spcPts val="0"/>
              </a:spcBef>
              <a:spcAft>
                <a:spcPts val="0"/>
              </a:spcAft>
              <a:buSzPts val="1600"/>
              <a:buChar char="■"/>
            </a:pPr>
            <a:r>
              <a:rPr lang="en">
                <a:highlight>
                  <a:srgbClr val="FFFFFF"/>
                </a:highlight>
              </a:rPr>
              <a:t>TensorFlow</a:t>
            </a:r>
            <a:endParaRPr>
              <a:highlight>
                <a:srgbClr val="FFFFFF"/>
              </a:highlight>
            </a:endParaRPr>
          </a:p>
          <a:p>
            <a:pPr indent="-330200" lvl="2" marL="1371600" rtl="0" algn="l">
              <a:spcBef>
                <a:spcPts val="0"/>
              </a:spcBef>
              <a:spcAft>
                <a:spcPts val="0"/>
              </a:spcAft>
              <a:buSzPts val="1600"/>
              <a:buChar char="■"/>
            </a:pPr>
            <a:r>
              <a:rPr lang="en">
                <a:highlight>
                  <a:srgbClr val="FFFFFF"/>
                </a:highlight>
              </a:rPr>
              <a:t>PyTorch</a:t>
            </a:r>
            <a:endParaRPr>
              <a:highlight>
                <a:srgbClr val="FFFFFF"/>
              </a:highlight>
            </a:endParaRPr>
          </a:p>
          <a:p>
            <a:pPr indent="-330200" lvl="2" marL="1371600" rtl="0" algn="l">
              <a:spcBef>
                <a:spcPts val="0"/>
              </a:spcBef>
              <a:spcAft>
                <a:spcPts val="0"/>
              </a:spcAft>
              <a:buSzPts val="1600"/>
              <a:buChar char="■"/>
            </a:pPr>
            <a:r>
              <a:rPr lang="en">
                <a:highlight>
                  <a:srgbClr val="FFFFFF"/>
                </a:highlight>
              </a:rPr>
              <a:t>ONNX</a:t>
            </a:r>
            <a:endParaRPr sz="1600"/>
          </a:p>
        </p:txBody>
      </p:sp>
      <p:pic>
        <p:nvPicPr>
          <p:cNvPr id="241" name="Google Shape;241;p23"/>
          <p:cNvPicPr preferRelativeResize="0"/>
          <p:nvPr/>
        </p:nvPicPr>
        <p:blipFill rotWithShape="1">
          <a:blip r:embed="rId3">
            <a:alphaModFix/>
          </a:blip>
          <a:srcRect b="0" l="3221" r="3127" t="0"/>
          <a:stretch/>
        </p:blipFill>
        <p:spPr>
          <a:xfrm>
            <a:off x="5371425" y="235675"/>
            <a:ext cx="3684775" cy="4835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Related Works</a:t>
            </a:r>
            <a:endParaRPr b="1"/>
          </a:p>
        </p:txBody>
      </p:sp>
      <p:sp>
        <p:nvSpPr>
          <p:cNvPr id="247" name="Google Shape;247;p24"/>
          <p:cNvSpPr txBox="1"/>
          <p:nvPr>
            <p:ph idx="1" type="body"/>
          </p:nvPr>
        </p:nvSpPr>
        <p:spPr>
          <a:xfrm>
            <a:off x="311700" y="1152475"/>
            <a:ext cx="8520600" cy="383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FasterTransformer</a:t>
            </a:r>
            <a:endParaRPr/>
          </a:p>
          <a:p>
            <a:pPr indent="-317500" lvl="1" marL="914400" rtl="0" algn="l">
              <a:spcBef>
                <a:spcPts val="0"/>
              </a:spcBef>
              <a:spcAft>
                <a:spcPts val="0"/>
              </a:spcAft>
              <a:buSzPts val="1400"/>
              <a:buChar char="○"/>
            </a:pPr>
            <a:r>
              <a:rPr lang="en"/>
              <a:t>Faster inference pipeline and supports distributed execution</a:t>
            </a:r>
            <a:br>
              <a:rPr lang="en"/>
            </a:br>
            <a:endParaRPr sz="1000"/>
          </a:p>
          <a:p>
            <a:pPr indent="-317500" lvl="1" marL="914400" rtl="0" algn="l">
              <a:spcBef>
                <a:spcPts val="0"/>
              </a:spcBef>
              <a:spcAft>
                <a:spcPts val="0"/>
              </a:spcAft>
              <a:buSzPts val="1400"/>
              <a:buChar char="○"/>
            </a:pPr>
            <a:r>
              <a:rPr lang="en"/>
              <a:t>Highly optimized transformer block for encoder and decoder layers – u</a:t>
            </a:r>
            <a:r>
              <a:rPr lang="en"/>
              <a:t>ses highly optimized libraries like cuBLAS, cuBLASLt, cuSPARSELt for matmul</a:t>
            </a:r>
            <a:br>
              <a:rPr lang="en"/>
            </a:br>
            <a:endParaRPr sz="1000"/>
          </a:p>
          <a:p>
            <a:pPr indent="-317500" lvl="1" marL="914400" rtl="0" algn="l">
              <a:spcBef>
                <a:spcPts val="0"/>
              </a:spcBef>
              <a:spcAft>
                <a:spcPts val="0"/>
              </a:spcAft>
              <a:buSzPts val="1400"/>
              <a:buChar char="○"/>
            </a:pPr>
            <a:r>
              <a:rPr lang="en"/>
              <a:t>Fuse multiple operations into one kernel to improve math density and reduce data transfer – 70 kernels are fused to 16 kernels</a:t>
            </a:r>
            <a:br>
              <a:rPr lang="en"/>
            </a:br>
            <a:endParaRPr sz="1000"/>
          </a:p>
          <a:p>
            <a:pPr indent="-317500" lvl="1" marL="914400" rtl="0" algn="l">
              <a:spcBef>
                <a:spcPts val="0"/>
              </a:spcBef>
              <a:spcAft>
                <a:spcPts val="0"/>
              </a:spcAft>
              <a:buSzPts val="1400"/>
              <a:buChar char="○"/>
            </a:pPr>
            <a:r>
              <a:rPr lang="en"/>
              <a:t>Replaces some function by a faster but a lower precision counterpart</a:t>
            </a:r>
            <a:br>
              <a:rPr lang="en"/>
            </a:br>
            <a:endParaRPr sz="1000"/>
          </a:p>
          <a:p>
            <a:pPr indent="-317500" lvl="1" marL="914400" rtl="0" algn="l">
              <a:spcBef>
                <a:spcPts val="0"/>
              </a:spcBef>
              <a:spcAft>
                <a:spcPts val="0"/>
              </a:spcAft>
              <a:buSzPts val="1400"/>
              <a:buChar char="○"/>
            </a:pPr>
            <a:r>
              <a:rPr lang="en"/>
              <a:t>Receives batch from a batching mechanism and conducts inference procedure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Problem 1</a:t>
            </a:r>
            <a:r>
              <a:rPr b="1" lang="en"/>
              <a:t>: Request Level Scheduling</a:t>
            </a:r>
            <a:endParaRPr b="1"/>
          </a:p>
        </p:txBody>
      </p:sp>
      <p:pic>
        <p:nvPicPr>
          <p:cNvPr id="253" name="Google Shape;253;p25"/>
          <p:cNvPicPr preferRelativeResize="0"/>
          <p:nvPr/>
        </p:nvPicPr>
        <p:blipFill>
          <a:blip r:embed="rId3">
            <a:alphaModFix/>
          </a:blip>
          <a:stretch>
            <a:fillRect/>
          </a:stretch>
        </p:blipFill>
        <p:spPr>
          <a:xfrm>
            <a:off x="1573125" y="1525700"/>
            <a:ext cx="5571800" cy="3050625"/>
          </a:xfrm>
          <a:prstGeom prst="rect">
            <a:avLst/>
          </a:prstGeom>
          <a:noFill/>
          <a:ln>
            <a:noFill/>
          </a:ln>
        </p:spPr>
      </p:pic>
      <p:sp>
        <p:nvSpPr>
          <p:cNvPr id="254" name="Google Shape;254;p25"/>
          <p:cNvSpPr/>
          <p:nvPr/>
        </p:nvSpPr>
        <p:spPr>
          <a:xfrm>
            <a:off x="1628075" y="1525700"/>
            <a:ext cx="5517000" cy="31098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 name="Google Shape;255;p25"/>
          <p:cNvSpPr txBox="1"/>
          <p:nvPr/>
        </p:nvSpPr>
        <p:spPr>
          <a:xfrm>
            <a:off x="3276900" y="1017713"/>
            <a:ext cx="27585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rPr>
              <a:t>Execution Engine</a:t>
            </a:r>
            <a:endParaRPr b="1" sz="2200">
              <a:solidFill>
                <a:schemeClr val="dk2"/>
              </a:solidFill>
            </a:endParaRPr>
          </a:p>
        </p:txBody>
      </p:sp>
      <p:sp>
        <p:nvSpPr>
          <p:cNvPr id="256" name="Google Shape;256;p25"/>
          <p:cNvSpPr txBox="1"/>
          <p:nvPr/>
        </p:nvSpPr>
        <p:spPr>
          <a:xfrm>
            <a:off x="6211525" y="1017725"/>
            <a:ext cx="24267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x2 generation done</a:t>
            </a:r>
            <a:endParaRPr b="1" sz="1800">
              <a:solidFill>
                <a:schemeClr val="dk1"/>
              </a:solidFill>
            </a:endParaRPr>
          </a:p>
        </p:txBody>
      </p:sp>
      <p:cxnSp>
        <p:nvCxnSpPr>
          <p:cNvPr id="257" name="Google Shape;257;p25"/>
          <p:cNvCxnSpPr/>
          <p:nvPr/>
        </p:nvCxnSpPr>
        <p:spPr>
          <a:xfrm flipH="1">
            <a:off x="4728525" y="1399950"/>
            <a:ext cx="1617900" cy="850500"/>
          </a:xfrm>
          <a:prstGeom prst="straightConnector1">
            <a:avLst/>
          </a:prstGeom>
          <a:noFill/>
          <a:ln cap="flat" cmpd="sng" w="28575">
            <a:solidFill>
              <a:schemeClr val="dk1"/>
            </a:solidFill>
            <a:prstDash val="solid"/>
            <a:round/>
            <a:headEnd len="med" w="med" type="none"/>
            <a:tailEnd len="med" w="med" type="triangle"/>
          </a:ln>
        </p:spPr>
      </p:cxnSp>
      <p:sp>
        <p:nvSpPr>
          <p:cNvPr id="258" name="Google Shape;258;p25"/>
          <p:cNvSpPr txBox="1"/>
          <p:nvPr/>
        </p:nvSpPr>
        <p:spPr>
          <a:xfrm>
            <a:off x="7196775" y="1636775"/>
            <a:ext cx="2105100" cy="13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rPr>
              <a:t>Cannot return to the inf. Server</a:t>
            </a:r>
            <a:endParaRPr b="1" sz="1800">
              <a:solidFill>
                <a:srgbClr val="FF0000"/>
              </a:solidFill>
            </a:endParaRPr>
          </a:p>
          <a:p>
            <a:pPr indent="0" lvl="0" marL="0" rtl="0" algn="l">
              <a:spcBef>
                <a:spcPts val="0"/>
              </a:spcBef>
              <a:spcAft>
                <a:spcPts val="0"/>
              </a:spcAft>
              <a:buNone/>
            </a:pPr>
            <a:r>
              <a:rPr b="1" lang="en" sz="1800">
                <a:solidFill>
                  <a:srgbClr val="FF0000"/>
                </a:solidFill>
              </a:rPr>
              <a:t>→ </a:t>
            </a:r>
            <a:endParaRPr b="1" sz="1800">
              <a:solidFill>
                <a:srgbClr val="FF0000"/>
              </a:solidFill>
            </a:endParaRPr>
          </a:p>
          <a:p>
            <a:pPr indent="0" lvl="0" marL="0" rtl="0" algn="l">
              <a:spcBef>
                <a:spcPts val="0"/>
              </a:spcBef>
              <a:spcAft>
                <a:spcPts val="0"/>
              </a:spcAft>
              <a:buNone/>
            </a:pPr>
            <a:r>
              <a:rPr b="1" lang="en" sz="1800">
                <a:solidFill>
                  <a:srgbClr val="FF0000"/>
                </a:solidFill>
              </a:rPr>
              <a:t>Latency Increase</a:t>
            </a:r>
            <a:endParaRPr b="1" sz="1800">
              <a:solidFill>
                <a:srgbClr val="FF0000"/>
              </a:solidFill>
            </a:endParaRPr>
          </a:p>
        </p:txBody>
      </p:sp>
      <p:sp>
        <p:nvSpPr>
          <p:cNvPr id="259" name="Google Shape;259;p25"/>
          <p:cNvSpPr/>
          <p:nvPr/>
        </p:nvSpPr>
        <p:spPr>
          <a:xfrm>
            <a:off x="1218550" y="2333250"/>
            <a:ext cx="6170100" cy="1318800"/>
          </a:xfrm>
          <a:prstGeom prst="roundRect">
            <a:avLst>
              <a:gd fmla="val 16667" name="adj"/>
            </a:avLst>
          </a:prstGeom>
          <a:solidFill>
            <a:srgbClr val="F4CC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0000"/>
                </a:solidFill>
              </a:rPr>
              <a:t>Early Finished Requests cannot return back</a:t>
            </a:r>
            <a:endParaRPr b="1" sz="2200">
              <a:solidFill>
                <a:srgbClr val="FF0000"/>
              </a:solidFill>
            </a:endParaRPr>
          </a:p>
          <a:p>
            <a:pPr indent="0" lvl="0" marL="0" rtl="0" algn="ctr">
              <a:spcBef>
                <a:spcPts val="0"/>
              </a:spcBef>
              <a:spcAft>
                <a:spcPts val="0"/>
              </a:spcAft>
              <a:buNone/>
            </a:pPr>
            <a:r>
              <a:rPr b="1" lang="en" sz="2200">
                <a:solidFill>
                  <a:srgbClr val="FF0000"/>
                </a:solidFill>
              </a:rPr>
              <a:t>Latency Increases</a:t>
            </a:r>
            <a:endParaRPr b="1" sz="22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Problem 1</a:t>
            </a:r>
            <a:r>
              <a:rPr b="1" lang="en"/>
              <a:t>: Request Level Scheduling</a:t>
            </a:r>
            <a:endParaRPr b="1"/>
          </a:p>
          <a:p>
            <a:pPr indent="0" lvl="0" marL="0" rtl="0" algn="l">
              <a:spcBef>
                <a:spcPts val="0"/>
              </a:spcBef>
              <a:spcAft>
                <a:spcPts val="0"/>
              </a:spcAft>
              <a:buNone/>
            </a:pPr>
            <a:r>
              <a:t/>
            </a:r>
            <a:endParaRPr/>
          </a:p>
        </p:txBody>
      </p:sp>
      <p:sp>
        <p:nvSpPr>
          <p:cNvPr id="265" name="Google Shape;265;p26"/>
          <p:cNvSpPr/>
          <p:nvPr/>
        </p:nvSpPr>
        <p:spPr>
          <a:xfrm>
            <a:off x="1555500" y="1783650"/>
            <a:ext cx="3743400" cy="23748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66" name="Google Shape;266;p26"/>
          <p:cNvCxnSpPr/>
          <p:nvPr/>
        </p:nvCxnSpPr>
        <p:spPr>
          <a:xfrm>
            <a:off x="435550" y="2551000"/>
            <a:ext cx="1130400" cy="0"/>
          </a:xfrm>
          <a:prstGeom prst="straightConnector1">
            <a:avLst/>
          </a:prstGeom>
          <a:noFill/>
          <a:ln cap="flat" cmpd="sng" w="28575">
            <a:solidFill>
              <a:schemeClr val="dk2"/>
            </a:solidFill>
            <a:prstDash val="solid"/>
            <a:round/>
            <a:headEnd len="med" w="med" type="none"/>
            <a:tailEnd len="med" w="med" type="triangle"/>
          </a:ln>
        </p:spPr>
      </p:cxnSp>
      <p:cxnSp>
        <p:nvCxnSpPr>
          <p:cNvPr id="267" name="Google Shape;267;p26"/>
          <p:cNvCxnSpPr/>
          <p:nvPr/>
        </p:nvCxnSpPr>
        <p:spPr>
          <a:xfrm rot="10800000">
            <a:off x="473500" y="3556900"/>
            <a:ext cx="1054500" cy="7200"/>
          </a:xfrm>
          <a:prstGeom prst="straightConnector1">
            <a:avLst/>
          </a:prstGeom>
          <a:noFill/>
          <a:ln cap="flat" cmpd="sng" w="28575">
            <a:solidFill>
              <a:schemeClr val="dk2"/>
            </a:solidFill>
            <a:prstDash val="solid"/>
            <a:round/>
            <a:headEnd len="med" w="med" type="none"/>
            <a:tailEnd len="med" w="med" type="triangle"/>
          </a:ln>
        </p:spPr>
      </p:cxnSp>
      <p:cxnSp>
        <p:nvCxnSpPr>
          <p:cNvPr id="268" name="Google Shape;268;p26"/>
          <p:cNvCxnSpPr/>
          <p:nvPr/>
        </p:nvCxnSpPr>
        <p:spPr>
          <a:xfrm>
            <a:off x="5298900" y="2571750"/>
            <a:ext cx="1016400" cy="0"/>
          </a:xfrm>
          <a:prstGeom prst="straightConnector1">
            <a:avLst/>
          </a:prstGeom>
          <a:noFill/>
          <a:ln cap="flat" cmpd="sng" w="19050">
            <a:solidFill>
              <a:schemeClr val="dk2"/>
            </a:solidFill>
            <a:prstDash val="solid"/>
            <a:round/>
            <a:headEnd len="med" w="med" type="none"/>
            <a:tailEnd len="med" w="med" type="triangle"/>
          </a:ln>
        </p:spPr>
      </p:cxnSp>
      <p:cxnSp>
        <p:nvCxnSpPr>
          <p:cNvPr id="269" name="Google Shape;269;p26"/>
          <p:cNvCxnSpPr/>
          <p:nvPr/>
        </p:nvCxnSpPr>
        <p:spPr>
          <a:xfrm flipH="1">
            <a:off x="5300700" y="3377450"/>
            <a:ext cx="1012800" cy="3300"/>
          </a:xfrm>
          <a:prstGeom prst="straightConnector1">
            <a:avLst/>
          </a:prstGeom>
          <a:noFill/>
          <a:ln cap="flat" cmpd="sng" w="19050">
            <a:solidFill>
              <a:schemeClr val="dk2"/>
            </a:solidFill>
            <a:prstDash val="solid"/>
            <a:round/>
            <a:headEnd len="med" w="med" type="none"/>
            <a:tailEnd len="med" w="med" type="triangle"/>
          </a:ln>
        </p:spPr>
      </p:cxnSp>
      <p:sp>
        <p:nvSpPr>
          <p:cNvPr id="270" name="Google Shape;270;p26"/>
          <p:cNvSpPr txBox="1"/>
          <p:nvPr/>
        </p:nvSpPr>
        <p:spPr>
          <a:xfrm>
            <a:off x="311700" y="21161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requests</a:t>
            </a:r>
            <a:endParaRPr sz="1800">
              <a:solidFill>
                <a:schemeClr val="dk2"/>
              </a:solidFill>
            </a:endParaRPr>
          </a:p>
        </p:txBody>
      </p:sp>
      <p:sp>
        <p:nvSpPr>
          <p:cNvPr id="271" name="Google Shape;271;p26"/>
          <p:cNvSpPr txBox="1"/>
          <p:nvPr/>
        </p:nvSpPr>
        <p:spPr>
          <a:xfrm>
            <a:off x="407800" y="314571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response</a:t>
            </a:r>
            <a:endParaRPr sz="1800">
              <a:solidFill>
                <a:schemeClr val="dk2"/>
              </a:solidFill>
            </a:endParaRPr>
          </a:p>
        </p:txBody>
      </p:sp>
      <p:sp>
        <p:nvSpPr>
          <p:cNvPr id="272" name="Google Shape;272;p26"/>
          <p:cNvSpPr txBox="1"/>
          <p:nvPr/>
        </p:nvSpPr>
        <p:spPr>
          <a:xfrm>
            <a:off x="2111700" y="13871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Inference Server</a:t>
            </a:r>
            <a:endParaRPr b="1" sz="1800">
              <a:solidFill>
                <a:schemeClr val="dk2"/>
              </a:solidFill>
            </a:endParaRPr>
          </a:p>
        </p:txBody>
      </p:sp>
      <p:sp>
        <p:nvSpPr>
          <p:cNvPr id="273" name="Google Shape;273;p26"/>
          <p:cNvSpPr/>
          <p:nvPr/>
        </p:nvSpPr>
        <p:spPr>
          <a:xfrm>
            <a:off x="2395450" y="2188050"/>
            <a:ext cx="1887300" cy="466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Scheduler</a:t>
            </a:r>
            <a:endParaRPr sz="1600"/>
          </a:p>
        </p:txBody>
      </p:sp>
      <p:cxnSp>
        <p:nvCxnSpPr>
          <p:cNvPr id="274" name="Google Shape;274;p26"/>
          <p:cNvCxnSpPr/>
          <p:nvPr/>
        </p:nvCxnSpPr>
        <p:spPr>
          <a:xfrm>
            <a:off x="1794000" y="3380600"/>
            <a:ext cx="3183600" cy="10500"/>
          </a:xfrm>
          <a:prstGeom prst="straightConnector1">
            <a:avLst/>
          </a:prstGeom>
          <a:noFill/>
          <a:ln cap="flat" cmpd="sng" w="19050">
            <a:solidFill>
              <a:schemeClr val="dk1"/>
            </a:solidFill>
            <a:prstDash val="solid"/>
            <a:round/>
            <a:headEnd len="med" w="med" type="none"/>
            <a:tailEnd len="med" w="med" type="none"/>
          </a:ln>
        </p:spPr>
      </p:cxnSp>
      <p:cxnSp>
        <p:nvCxnSpPr>
          <p:cNvPr id="275" name="Google Shape;275;p26"/>
          <p:cNvCxnSpPr/>
          <p:nvPr/>
        </p:nvCxnSpPr>
        <p:spPr>
          <a:xfrm>
            <a:off x="1794000" y="3781875"/>
            <a:ext cx="3183600" cy="10500"/>
          </a:xfrm>
          <a:prstGeom prst="straightConnector1">
            <a:avLst/>
          </a:prstGeom>
          <a:noFill/>
          <a:ln cap="flat" cmpd="sng" w="19050">
            <a:solidFill>
              <a:schemeClr val="dk1"/>
            </a:solidFill>
            <a:prstDash val="solid"/>
            <a:round/>
            <a:headEnd len="med" w="med" type="none"/>
            <a:tailEnd len="med" w="med" type="none"/>
          </a:ln>
        </p:spPr>
      </p:cxnSp>
      <p:sp>
        <p:nvSpPr>
          <p:cNvPr id="276" name="Google Shape;276;p26"/>
          <p:cNvSpPr txBox="1"/>
          <p:nvPr/>
        </p:nvSpPr>
        <p:spPr>
          <a:xfrm>
            <a:off x="2211600" y="3825175"/>
            <a:ext cx="2260500" cy="23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 Queue</a:t>
            </a:r>
            <a:endParaRPr sz="1800">
              <a:solidFill>
                <a:schemeClr val="dk2"/>
              </a:solidFill>
            </a:endParaRPr>
          </a:p>
        </p:txBody>
      </p:sp>
      <p:cxnSp>
        <p:nvCxnSpPr>
          <p:cNvPr id="277" name="Google Shape;277;p26"/>
          <p:cNvCxnSpPr>
            <a:stCxn id="273" idx="2"/>
          </p:cNvCxnSpPr>
          <p:nvPr/>
        </p:nvCxnSpPr>
        <p:spPr>
          <a:xfrm>
            <a:off x="3339100" y="2654850"/>
            <a:ext cx="0" cy="725700"/>
          </a:xfrm>
          <a:prstGeom prst="straightConnector1">
            <a:avLst/>
          </a:prstGeom>
          <a:noFill/>
          <a:ln cap="flat" cmpd="sng" w="19050">
            <a:solidFill>
              <a:schemeClr val="dk1"/>
            </a:solidFill>
            <a:prstDash val="solid"/>
            <a:round/>
            <a:headEnd len="med" w="med" type="triangle"/>
            <a:tailEnd len="med" w="med" type="triangle"/>
          </a:ln>
        </p:spPr>
      </p:cxnSp>
      <p:sp>
        <p:nvSpPr>
          <p:cNvPr id="278" name="Google Shape;278;p26"/>
          <p:cNvSpPr txBox="1"/>
          <p:nvPr/>
        </p:nvSpPr>
        <p:spPr>
          <a:xfrm>
            <a:off x="1528000" y="4305975"/>
            <a:ext cx="2460300" cy="34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2"/>
                </a:solidFill>
              </a:rPr>
              <a:t>Maximum Batch Size = 3</a:t>
            </a:r>
            <a:endParaRPr sz="1500">
              <a:solidFill>
                <a:schemeClr val="dk2"/>
              </a:solidFill>
            </a:endParaRPr>
          </a:p>
        </p:txBody>
      </p:sp>
      <p:sp>
        <p:nvSpPr>
          <p:cNvPr id="279" name="Google Shape;279;p26"/>
          <p:cNvSpPr/>
          <p:nvPr/>
        </p:nvSpPr>
        <p:spPr>
          <a:xfrm>
            <a:off x="6315300" y="2044675"/>
            <a:ext cx="2149800" cy="20190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26"/>
          <p:cNvSpPr txBox="1"/>
          <p:nvPr/>
        </p:nvSpPr>
        <p:spPr>
          <a:xfrm>
            <a:off x="6146575" y="162357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Execution Engine</a:t>
            </a:r>
            <a:endParaRPr b="1" sz="1800">
              <a:solidFill>
                <a:schemeClr val="dk2"/>
              </a:solidFill>
            </a:endParaRPr>
          </a:p>
        </p:txBody>
      </p:sp>
      <p:grpSp>
        <p:nvGrpSpPr>
          <p:cNvPr id="281" name="Google Shape;281;p26"/>
          <p:cNvGrpSpPr/>
          <p:nvPr/>
        </p:nvGrpSpPr>
        <p:grpSpPr>
          <a:xfrm>
            <a:off x="6837639" y="2526722"/>
            <a:ext cx="421050" cy="888674"/>
            <a:chOff x="7034575" y="2191250"/>
            <a:chExt cx="684300" cy="1441950"/>
          </a:xfrm>
        </p:grpSpPr>
        <p:sp>
          <p:nvSpPr>
            <p:cNvPr id="282" name="Google Shape;282;p26"/>
            <p:cNvSpPr/>
            <p:nvPr/>
          </p:nvSpPr>
          <p:spPr>
            <a:xfrm>
              <a:off x="7034575" y="329090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26"/>
            <p:cNvSpPr/>
            <p:nvPr/>
          </p:nvSpPr>
          <p:spPr>
            <a:xfrm>
              <a:off x="7034575" y="2741075"/>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26"/>
            <p:cNvSpPr/>
            <p:nvPr/>
          </p:nvSpPr>
          <p:spPr>
            <a:xfrm>
              <a:off x="7034575" y="219125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85" name="Google Shape;285;p26"/>
            <p:cNvCxnSpPr>
              <a:stCxn id="282" idx="0"/>
              <a:endCxn id="283" idx="2"/>
            </p:cNvCxnSpPr>
            <p:nvPr/>
          </p:nvCxnSpPr>
          <p:spPr>
            <a:xfrm rot="10800000">
              <a:off x="7376725" y="3083300"/>
              <a:ext cx="0" cy="207600"/>
            </a:xfrm>
            <a:prstGeom prst="straightConnector1">
              <a:avLst/>
            </a:prstGeom>
            <a:noFill/>
            <a:ln cap="flat" cmpd="sng" w="9525">
              <a:solidFill>
                <a:schemeClr val="dk1"/>
              </a:solidFill>
              <a:prstDash val="solid"/>
              <a:round/>
              <a:headEnd len="med" w="med" type="none"/>
              <a:tailEnd len="med" w="med" type="triangle"/>
            </a:ln>
          </p:spPr>
        </p:cxnSp>
        <p:cxnSp>
          <p:nvCxnSpPr>
            <p:cNvPr id="286" name="Google Shape;286;p26"/>
            <p:cNvCxnSpPr/>
            <p:nvPr/>
          </p:nvCxnSpPr>
          <p:spPr>
            <a:xfrm rot="10800000">
              <a:off x="7376725" y="2524588"/>
              <a:ext cx="0" cy="207600"/>
            </a:xfrm>
            <a:prstGeom prst="straightConnector1">
              <a:avLst/>
            </a:prstGeom>
            <a:noFill/>
            <a:ln cap="flat" cmpd="sng" w="9525">
              <a:solidFill>
                <a:schemeClr val="dk1"/>
              </a:solidFill>
              <a:prstDash val="solid"/>
              <a:round/>
              <a:headEnd len="med" w="med" type="none"/>
              <a:tailEnd len="med" w="med" type="triangle"/>
            </a:ln>
          </p:spPr>
        </p:cxnSp>
      </p:grpSp>
      <p:sp>
        <p:nvSpPr>
          <p:cNvPr id="287" name="Google Shape;287;p26"/>
          <p:cNvSpPr txBox="1"/>
          <p:nvPr/>
        </p:nvSpPr>
        <p:spPr>
          <a:xfrm>
            <a:off x="6675425" y="3556900"/>
            <a:ext cx="884100" cy="23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rPr>
              <a:t>Model</a:t>
            </a:r>
            <a:endParaRPr sz="1600">
              <a:solidFill>
                <a:schemeClr val="dk2"/>
              </a:solidFill>
            </a:endParaRPr>
          </a:p>
        </p:txBody>
      </p:sp>
      <p:sp>
        <p:nvSpPr>
          <p:cNvPr id="288" name="Google Shape;288;p26"/>
          <p:cNvSpPr/>
          <p:nvPr/>
        </p:nvSpPr>
        <p:spPr>
          <a:xfrm>
            <a:off x="7380275" y="2629238"/>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a:t>
            </a:r>
            <a:endParaRPr/>
          </a:p>
        </p:txBody>
      </p:sp>
      <p:sp>
        <p:nvSpPr>
          <p:cNvPr id="289" name="Google Shape;289;p26"/>
          <p:cNvSpPr/>
          <p:nvPr/>
        </p:nvSpPr>
        <p:spPr>
          <a:xfrm>
            <a:off x="7380275" y="3093075"/>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 I love</a:t>
            </a:r>
            <a:endParaRPr/>
          </a:p>
        </p:txBody>
      </p:sp>
      <p:pic>
        <p:nvPicPr>
          <p:cNvPr id="290" name="Google Shape;290;p26"/>
          <p:cNvPicPr preferRelativeResize="0"/>
          <p:nvPr/>
        </p:nvPicPr>
        <p:blipFill>
          <a:blip r:embed="rId3">
            <a:alphaModFix/>
          </a:blip>
          <a:stretch>
            <a:fillRect/>
          </a:stretch>
        </p:blipFill>
        <p:spPr>
          <a:xfrm>
            <a:off x="6340875" y="2116162"/>
            <a:ext cx="496783" cy="342300"/>
          </a:xfrm>
          <a:prstGeom prst="rect">
            <a:avLst/>
          </a:prstGeom>
          <a:noFill/>
          <a:ln>
            <a:noFill/>
          </a:ln>
        </p:spPr>
      </p:pic>
      <p:sp>
        <p:nvSpPr>
          <p:cNvPr id="291" name="Google Shape;291;p26"/>
          <p:cNvSpPr/>
          <p:nvPr/>
        </p:nvSpPr>
        <p:spPr>
          <a:xfrm>
            <a:off x="3872075" y="3454325"/>
            <a:ext cx="1012800" cy="264300"/>
          </a:xfrm>
          <a:prstGeom prst="roundRect">
            <a:avLst>
              <a:gd fmla="val 16667" name="adj"/>
            </a:avLst>
          </a:prstGeom>
          <a:solidFill>
            <a:srgbClr val="C9DAF8"/>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 A man</a:t>
            </a:r>
            <a:endParaRPr/>
          </a:p>
        </p:txBody>
      </p:sp>
      <p:sp>
        <p:nvSpPr>
          <p:cNvPr id="292" name="Google Shape;292;p26"/>
          <p:cNvSpPr txBox="1"/>
          <p:nvPr/>
        </p:nvSpPr>
        <p:spPr>
          <a:xfrm>
            <a:off x="4046825" y="3047213"/>
            <a:ext cx="663300" cy="34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rPr>
              <a:t>New!</a:t>
            </a:r>
            <a:endParaRPr sz="1500">
              <a:solidFill>
                <a:schemeClr val="dk1"/>
              </a:solidFill>
            </a:endParaRPr>
          </a:p>
        </p:txBody>
      </p:sp>
      <p:sp>
        <p:nvSpPr>
          <p:cNvPr id="293" name="Google Shape;293;p26"/>
          <p:cNvSpPr txBox="1"/>
          <p:nvPr/>
        </p:nvSpPr>
        <p:spPr>
          <a:xfrm>
            <a:off x="6334525" y="4142475"/>
            <a:ext cx="2084400" cy="3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rPr>
              <a:t>Started processing x1 and x2</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9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Problem 1</a:t>
            </a:r>
            <a:r>
              <a:rPr b="1" lang="en"/>
              <a:t>: Request Level Scheduling</a:t>
            </a:r>
            <a:endParaRPr b="1"/>
          </a:p>
          <a:p>
            <a:pPr indent="0" lvl="0" marL="0" rtl="0" algn="l">
              <a:spcBef>
                <a:spcPts val="0"/>
              </a:spcBef>
              <a:spcAft>
                <a:spcPts val="0"/>
              </a:spcAft>
              <a:buNone/>
            </a:pPr>
            <a:r>
              <a:t/>
            </a:r>
            <a:endParaRPr/>
          </a:p>
        </p:txBody>
      </p:sp>
      <p:sp>
        <p:nvSpPr>
          <p:cNvPr id="299" name="Google Shape;299;p27"/>
          <p:cNvSpPr/>
          <p:nvPr/>
        </p:nvSpPr>
        <p:spPr>
          <a:xfrm>
            <a:off x="1555500" y="1783650"/>
            <a:ext cx="3743400" cy="23748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00" name="Google Shape;300;p27"/>
          <p:cNvCxnSpPr/>
          <p:nvPr/>
        </p:nvCxnSpPr>
        <p:spPr>
          <a:xfrm>
            <a:off x="435550" y="2551000"/>
            <a:ext cx="1130400" cy="0"/>
          </a:xfrm>
          <a:prstGeom prst="straightConnector1">
            <a:avLst/>
          </a:prstGeom>
          <a:noFill/>
          <a:ln cap="flat" cmpd="sng" w="28575">
            <a:solidFill>
              <a:schemeClr val="dk2"/>
            </a:solidFill>
            <a:prstDash val="solid"/>
            <a:round/>
            <a:headEnd len="med" w="med" type="none"/>
            <a:tailEnd len="med" w="med" type="triangle"/>
          </a:ln>
        </p:spPr>
      </p:cxnSp>
      <p:cxnSp>
        <p:nvCxnSpPr>
          <p:cNvPr id="301" name="Google Shape;301;p27"/>
          <p:cNvCxnSpPr/>
          <p:nvPr/>
        </p:nvCxnSpPr>
        <p:spPr>
          <a:xfrm rot="10800000">
            <a:off x="473500" y="3556900"/>
            <a:ext cx="1054500" cy="7200"/>
          </a:xfrm>
          <a:prstGeom prst="straightConnector1">
            <a:avLst/>
          </a:prstGeom>
          <a:noFill/>
          <a:ln cap="flat" cmpd="sng" w="28575">
            <a:solidFill>
              <a:schemeClr val="dk2"/>
            </a:solidFill>
            <a:prstDash val="solid"/>
            <a:round/>
            <a:headEnd len="med" w="med" type="none"/>
            <a:tailEnd len="med" w="med" type="triangle"/>
          </a:ln>
        </p:spPr>
      </p:cxnSp>
      <p:cxnSp>
        <p:nvCxnSpPr>
          <p:cNvPr id="302" name="Google Shape;302;p27"/>
          <p:cNvCxnSpPr/>
          <p:nvPr/>
        </p:nvCxnSpPr>
        <p:spPr>
          <a:xfrm>
            <a:off x="5298900" y="2571750"/>
            <a:ext cx="1016400" cy="0"/>
          </a:xfrm>
          <a:prstGeom prst="straightConnector1">
            <a:avLst/>
          </a:prstGeom>
          <a:noFill/>
          <a:ln cap="flat" cmpd="sng" w="19050">
            <a:solidFill>
              <a:schemeClr val="dk2"/>
            </a:solidFill>
            <a:prstDash val="solid"/>
            <a:round/>
            <a:headEnd len="med" w="med" type="none"/>
            <a:tailEnd len="med" w="med" type="triangle"/>
          </a:ln>
        </p:spPr>
      </p:cxnSp>
      <p:cxnSp>
        <p:nvCxnSpPr>
          <p:cNvPr id="303" name="Google Shape;303;p27"/>
          <p:cNvCxnSpPr/>
          <p:nvPr/>
        </p:nvCxnSpPr>
        <p:spPr>
          <a:xfrm flipH="1">
            <a:off x="5300700" y="3377450"/>
            <a:ext cx="1012800" cy="3300"/>
          </a:xfrm>
          <a:prstGeom prst="straightConnector1">
            <a:avLst/>
          </a:prstGeom>
          <a:noFill/>
          <a:ln cap="flat" cmpd="sng" w="19050">
            <a:solidFill>
              <a:schemeClr val="dk2"/>
            </a:solidFill>
            <a:prstDash val="solid"/>
            <a:round/>
            <a:headEnd len="med" w="med" type="none"/>
            <a:tailEnd len="med" w="med" type="triangle"/>
          </a:ln>
        </p:spPr>
      </p:cxnSp>
      <p:sp>
        <p:nvSpPr>
          <p:cNvPr id="304" name="Google Shape;304;p27"/>
          <p:cNvSpPr txBox="1"/>
          <p:nvPr/>
        </p:nvSpPr>
        <p:spPr>
          <a:xfrm>
            <a:off x="311700" y="21161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requests</a:t>
            </a:r>
            <a:endParaRPr sz="1800">
              <a:solidFill>
                <a:schemeClr val="dk2"/>
              </a:solidFill>
            </a:endParaRPr>
          </a:p>
        </p:txBody>
      </p:sp>
      <p:sp>
        <p:nvSpPr>
          <p:cNvPr id="305" name="Google Shape;305;p27"/>
          <p:cNvSpPr txBox="1"/>
          <p:nvPr/>
        </p:nvSpPr>
        <p:spPr>
          <a:xfrm>
            <a:off x="407800" y="314571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response</a:t>
            </a:r>
            <a:endParaRPr sz="1800">
              <a:solidFill>
                <a:schemeClr val="dk2"/>
              </a:solidFill>
            </a:endParaRPr>
          </a:p>
        </p:txBody>
      </p:sp>
      <p:sp>
        <p:nvSpPr>
          <p:cNvPr id="306" name="Google Shape;306;p27"/>
          <p:cNvSpPr txBox="1"/>
          <p:nvPr/>
        </p:nvSpPr>
        <p:spPr>
          <a:xfrm>
            <a:off x="2111700" y="13871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Inference Server</a:t>
            </a:r>
            <a:endParaRPr b="1" sz="1800">
              <a:solidFill>
                <a:schemeClr val="dk2"/>
              </a:solidFill>
            </a:endParaRPr>
          </a:p>
        </p:txBody>
      </p:sp>
      <p:sp>
        <p:nvSpPr>
          <p:cNvPr id="307" name="Google Shape;307;p27"/>
          <p:cNvSpPr/>
          <p:nvPr/>
        </p:nvSpPr>
        <p:spPr>
          <a:xfrm>
            <a:off x="2395450" y="2188050"/>
            <a:ext cx="1887300" cy="466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Scheduler</a:t>
            </a:r>
            <a:endParaRPr sz="1600"/>
          </a:p>
        </p:txBody>
      </p:sp>
      <p:cxnSp>
        <p:nvCxnSpPr>
          <p:cNvPr id="308" name="Google Shape;308;p27"/>
          <p:cNvCxnSpPr/>
          <p:nvPr/>
        </p:nvCxnSpPr>
        <p:spPr>
          <a:xfrm>
            <a:off x="1794000" y="3380600"/>
            <a:ext cx="3183600" cy="10500"/>
          </a:xfrm>
          <a:prstGeom prst="straightConnector1">
            <a:avLst/>
          </a:prstGeom>
          <a:noFill/>
          <a:ln cap="flat" cmpd="sng" w="19050">
            <a:solidFill>
              <a:schemeClr val="dk1"/>
            </a:solidFill>
            <a:prstDash val="solid"/>
            <a:round/>
            <a:headEnd len="med" w="med" type="none"/>
            <a:tailEnd len="med" w="med" type="none"/>
          </a:ln>
        </p:spPr>
      </p:cxnSp>
      <p:cxnSp>
        <p:nvCxnSpPr>
          <p:cNvPr id="309" name="Google Shape;309;p27"/>
          <p:cNvCxnSpPr/>
          <p:nvPr/>
        </p:nvCxnSpPr>
        <p:spPr>
          <a:xfrm>
            <a:off x="1794000" y="3781875"/>
            <a:ext cx="3183600" cy="10500"/>
          </a:xfrm>
          <a:prstGeom prst="straightConnector1">
            <a:avLst/>
          </a:prstGeom>
          <a:noFill/>
          <a:ln cap="flat" cmpd="sng" w="19050">
            <a:solidFill>
              <a:schemeClr val="dk1"/>
            </a:solidFill>
            <a:prstDash val="solid"/>
            <a:round/>
            <a:headEnd len="med" w="med" type="none"/>
            <a:tailEnd len="med" w="med" type="none"/>
          </a:ln>
        </p:spPr>
      </p:cxnSp>
      <p:sp>
        <p:nvSpPr>
          <p:cNvPr id="310" name="Google Shape;310;p27"/>
          <p:cNvSpPr txBox="1"/>
          <p:nvPr/>
        </p:nvSpPr>
        <p:spPr>
          <a:xfrm>
            <a:off x="2211600" y="3825175"/>
            <a:ext cx="2260500" cy="23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 Queue</a:t>
            </a:r>
            <a:endParaRPr sz="1800">
              <a:solidFill>
                <a:schemeClr val="dk2"/>
              </a:solidFill>
            </a:endParaRPr>
          </a:p>
        </p:txBody>
      </p:sp>
      <p:cxnSp>
        <p:nvCxnSpPr>
          <p:cNvPr id="311" name="Google Shape;311;p27"/>
          <p:cNvCxnSpPr>
            <a:stCxn id="307" idx="2"/>
          </p:cNvCxnSpPr>
          <p:nvPr/>
        </p:nvCxnSpPr>
        <p:spPr>
          <a:xfrm>
            <a:off x="3339100" y="2654850"/>
            <a:ext cx="0" cy="725700"/>
          </a:xfrm>
          <a:prstGeom prst="straightConnector1">
            <a:avLst/>
          </a:prstGeom>
          <a:noFill/>
          <a:ln cap="flat" cmpd="sng" w="19050">
            <a:solidFill>
              <a:schemeClr val="dk1"/>
            </a:solidFill>
            <a:prstDash val="solid"/>
            <a:round/>
            <a:headEnd len="med" w="med" type="triangle"/>
            <a:tailEnd len="med" w="med" type="triangle"/>
          </a:ln>
        </p:spPr>
      </p:cxnSp>
      <p:sp>
        <p:nvSpPr>
          <p:cNvPr id="312" name="Google Shape;312;p27"/>
          <p:cNvSpPr txBox="1"/>
          <p:nvPr/>
        </p:nvSpPr>
        <p:spPr>
          <a:xfrm>
            <a:off x="1528000" y="4305975"/>
            <a:ext cx="2460300" cy="34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2"/>
                </a:solidFill>
              </a:rPr>
              <a:t>Maximum Batch Size = 3</a:t>
            </a:r>
            <a:endParaRPr sz="1500">
              <a:solidFill>
                <a:schemeClr val="dk2"/>
              </a:solidFill>
            </a:endParaRPr>
          </a:p>
        </p:txBody>
      </p:sp>
      <p:sp>
        <p:nvSpPr>
          <p:cNvPr id="313" name="Google Shape;313;p27"/>
          <p:cNvSpPr/>
          <p:nvPr/>
        </p:nvSpPr>
        <p:spPr>
          <a:xfrm>
            <a:off x="6315300" y="2044675"/>
            <a:ext cx="2149800" cy="20190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27"/>
          <p:cNvSpPr txBox="1"/>
          <p:nvPr/>
        </p:nvSpPr>
        <p:spPr>
          <a:xfrm>
            <a:off x="6146575" y="162357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Execution Engine</a:t>
            </a:r>
            <a:endParaRPr b="1" sz="1800">
              <a:solidFill>
                <a:schemeClr val="dk2"/>
              </a:solidFill>
            </a:endParaRPr>
          </a:p>
        </p:txBody>
      </p:sp>
      <p:grpSp>
        <p:nvGrpSpPr>
          <p:cNvPr id="315" name="Google Shape;315;p27"/>
          <p:cNvGrpSpPr/>
          <p:nvPr/>
        </p:nvGrpSpPr>
        <p:grpSpPr>
          <a:xfrm>
            <a:off x="6837639" y="2526722"/>
            <a:ext cx="421050" cy="888674"/>
            <a:chOff x="7034575" y="2191250"/>
            <a:chExt cx="684300" cy="1441950"/>
          </a:xfrm>
        </p:grpSpPr>
        <p:sp>
          <p:nvSpPr>
            <p:cNvPr id="316" name="Google Shape;316;p27"/>
            <p:cNvSpPr/>
            <p:nvPr/>
          </p:nvSpPr>
          <p:spPr>
            <a:xfrm>
              <a:off x="7034575" y="329090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p27"/>
            <p:cNvSpPr/>
            <p:nvPr/>
          </p:nvSpPr>
          <p:spPr>
            <a:xfrm>
              <a:off x="7034575" y="2741075"/>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27"/>
            <p:cNvSpPr/>
            <p:nvPr/>
          </p:nvSpPr>
          <p:spPr>
            <a:xfrm>
              <a:off x="7034575" y="219125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9" name="Google Shape;319;p27"/>
            <p:cNvCxnSpPr>
              <a:stCxn id="316" idx="0"/>
              <a:endCxn id="317" idx="2"/>
            </p:cNvCxnSpPr>
            <p:nvPr/>
          </p:nvCxnSpPr>
          <p:spPr>
            <a:xfrm rot="10800000">
              <a:off x="7376725" y="3083300"/>
              <a:ext cx="0" cy="207600"/>
            </a:xfrm>
            <a:prstGeom prst="straightConnector1">
              <a:avLst/>
            </a:prstGeom>
            <a:noFill/>
            <a:ln cap="flat" cmpd="sng" w="9525">
              <a:solidFill>
                <a:schemeClr val="dk1"/>
              </a:solidFill>
              <a:prstDash val="solid"/>
              <a:round/>
              <a:headEnd len="med" w="med" type="none"/>
              <a:tailEnd len="med" w="med" type="triangle"/>
            </a:ln>
          </p:spPr>
        </p:cxnSp>
        <p:cxnSp>
          <p:nvCxnSpPr>
            <p:cNvPr id="320" name="Google Shape;320;p27"/>
            <p:cNvCxnSpPr/>
            <p:nvPr/>
          </p:nvCxnSpPr>
          <p:spPr>
            <a:xfrm rot="10800000">
              <a:off x="7376725" y="2524588"/>
              <a:ext cx="0" cy="207600"/>
            </a:xfrm>
            <a:prstGeom prst="straightConnector1">
              <a:avLst/>
            </a:prstGeom>
            <a:noFill/>
            <a:ln cap="flat" cmpd="sng" w="9525">
              <a:solidFill>
                <a:schemeClr val="dk1"/>
              </a:solidFill>
              <a:prstDash val="solid"/>
              <a:round/>
              <a:headEnd len="med" w="med" type="none"/>
              <a:tailEnd len="med" w="med" type="triangle"/>
            </a:ln>
          </p:spPr>
        </p:cxnSp>
      </p:grpSp>
      <p:sp>
        <p:nvSpPr>
          <p:cNvPr id="321" name="Google Shape;321;p27"/>
          <p:cNvSpPr txBox="1"/>
          <p:nvPr/>
        </p:nvSpPr>
        <p:spPr>
          <a:xfrm>
            <a:off x="6675425" y="3556900"/>
            <a:ext cx="884100" cy="23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rPr>
              <a:t>Model</a:t>
            </a:r>
            <a:endParaRPr sz="1600">
              <a:solidFill>
                <a:schemeClr val="dk2"/>
              </a:solidFill>
            </a:endParaRPr>
          </a:p>
        </p:txBody>
      </p:sp>
      <p:sp>
        <p:nvSpPr>
          <p:cNvPr id="322" name="Google Shape;322;p27"/>
          <p:cNvSpPr/>
          <p:nvPr/>
        </p:nvSpPr>
        <p:spPr>
          <a:xfrm>
            <a:off x="7380275" y="2629238"/>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a:t>
            </a:r>
            <a:endParaRPr/>
          </a:p>
        </p:txBody>
      </p:sp>
      <p:sp>
        <p:nvSpPr>
          <p:cNvPr id="323" name="Google Shape;323;p27"/>
          <p:cNvSpPr/>
          <p:nvPr/>
        </p:nvSpPr>
        <p:spPr>
          <a:xfrm>
            <a:off x="7380275" y="3093075"/>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 I love</a:t>
            </a:r>
            <a:endParaRPr/>
          </a:p>
        </p:txBody>
      </p:sp>
      <p:pic>
        <p:nvPicPr>
          <p:cNvPr id="324" name="Google Shape;324;p27"/>
          <p:cNvPicPr preferRelativeResize="0"/>
          <p:nvPr/>
        </p:nvPicPr>
        <p:blipFill>
          <a:blip r:embed="rId3">
            <a:alphaModFix/>
          </a:blip>
          <a:stretch>
            <a:fillRect/>
          </a:stretch>
        </p:blipFill>
        <p:spPr>
          <a:xfrm>
            <a:off x="6340875" y="2116162"/>
            <a:ext cx="496783" cy="342300"/>
          </a:xfrm>
          <a:prstGeom prst="rect">
            <a:avLst/>
          </a:prstGeom>
          <a:noFill/>
          <a:ln>
            <a:noFill/>
          </a:ln>
        </p:spPr>
      </p:pic>
      <p:sp>
        <p:nvSpPr>
          <p:cNvPr id="325" name="Google Shape;325;p27"/>
          <p:cNvSpPr/>
          <p:nvPr/>
        </p:nvSpPr>
        <p:spPr>
          <a:xfrm>
            <a:off x="3872075" y="3454325"/>
            <a:ext cx="1012800" cy="264300"/>
          </a:xfrm>
          <a:prstGeom prst="roundRect">
            <a:avLst>
              <a:gd fmla="val 16667" name="adj"/>
            </a:avLst>
          </a:prstGeom>
          <a:solidFill>
            <a:srgbClr val="C9DAF8"/>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 A man</a:t>
            </a:r>
            <a:endParaRPr/>
          </a:p>
        </p:txBody>
      </p:sp>
      <p:sp>
        <p:nvSpPr>
          <p:cNvPr id="326" name="Google Shape;326;p27"/>
          <p:cNvSpPr txBox="1"/>
          <p:nvPr/>
        </p:nvSpPr>
        <p:spPr>
          <a:xfrm>
            <a:off x="4046825" y="3047213"/>
            <a:ext cx="663300" cy="34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rPr>
              <a:t>New!</a:t>
            </a:r>
            <a:endParaRPr sz="1500">
              <a:solidFill>
                <a:schemeClr val="dk1"/>
              </a:solidFill>
            </a:endParaRPr>
          </a:p>
        </p:txBody>
      </p:sp>
      <p:sp>
        <p:nvSpPr>
          <p:cNvPr id="327" name="Google Shape;327;p27"/>
          <p:cNvSpPr txBox="1"/>
          <p:nvPr/>
        </p:nvSpPr>
        <p:spPr>
          <a:xfrm>
            <a:off x="4376125" y="4158450"/>
            <a:ext cx="46251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rPr>
              <a:t>Need to wait until return from the engine</a:t>
            </a:r>
            <a:endParaRPr b="1" sz="1800">
              <a:solidFill>
                <a:srgbClr val="FF0000"/>
              </a:solidFill>
            </a:endParaRPr>
          </a:p>
          <a:p>
            <a:pPr indent="0" lvl="0" marL="0" rtl="0" algn="l">
              <a:spcBef>
                <a:spcPts val="0"/>
              </a:spcBef>
              <a:spcAft>
                <a:spcPts val="0"/>
              </a:spcAft>
              <a:buNone/>
            </a:pPr>
            <a:r>
              <a:rPr b="1" lang="en" sz="1800">
                <a:solidFill>
                  <a:srgbClr val="FF0000"/>
                </a:solidFill>
              </a:rPr>
              <a:t>→  Latency Increase</a:t>
            </a:r>
            <a:endParaRPr b="1" sz="1800">
              <a:solidFill>
                <a:srgbClr val="FF0000"/>
              </a:solidFill>
            </a:endParaRPr>
          </a:p>
        </p:txBody>
      </p:sp>
      <p:cxnSp>
        <p:nvCxnSpPr>
          <p:cNvPr id="328" name="Google Shape;328;p27"/>
          <p:cNvCxnSpPr/>
          <p:nvPr/>
        </p:nvCxnSpPr>
        <p:spPr>
          <a:xfrm rot="10800000">
            <a:off x="4635475" y="3764225"/>
            <a:ext cx="134700" cy="435600"/>
          </a:xfrm>
          <a:prstGeom prst="straightConnector1">
            <a:avLst/>
          </a:prstGeom>
          <a:noFill/>
          <a:ln cap="flat" cmpd="sng" w="28575">
            <a:solidFill>
              <a:srgbClr val="FF0000"/>
            </a:solidFill>
            <a:prstDash val="solid"/>
            <a:round/>
            <a:headEnd len="med" w="med" type="none"/>
            <a:tailEnd len="med" w="med" type="triangle"/>
          </a:ln>
        </p:spPr>
      </p:cxnSp>
      <p:sp>
        <p:nvSpPr>
          <p:cNvPr id="329" name="Google Shape;329;p27"/>
          <p:cNvSpPr/>
          <p:nvPr/>
        </p:nvSpPr>
        <p:spPr>
          <a:xfrm>
            <a:off x="1218550" y="2333250"/>
            <a:ext cx="6170100" cy="1318800"/>
          </a:xfrm>
          <a:prstGeom prst="roundRect">
            <a:avLst>
              <a:gd fmla="val 16667" name="adj"/>
            </a:avLst>
          </a:prstGeom>
          <a:solidFill>
            <a:srgbClr val="F4CC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FF0000"/>
                </a:solidFill>
              </a:rPr>
              <a:t>Late Joining</a:t>
            </a:r>
            <a:r>
              <a:rPr b="1" lang="en" sz="2200">
                <a:solidFill>
                  <a:srgbClr val="FF0000"/>
                </a:solidFill>
              </a:rPr>
              <a:t> Requests need to wait</a:t>
            </a:r>
            <a:endParaRPr b="1" sz="2200">
              <a:solidFill>
                <a:srgbClr val="FF0000"/>
              </a:solidFill>
            </a:endParaRPr>
          </a:p>
          <a:p>
            <a:pPr indent="0" lvl="0" marL="0" rtl="0" algn="ctr">
              <a:spcBef>
                <a:spcPts val="0"/>
              </a:spcBef>
              <a:spcAft>
                <a:spcPts val="0"/>
              </a:spcAft>
              <a:buNone/>
            </a:pPr>
            <a:r>
              <a:rPr b="1" lang="en" sz="2200">
                <a:solidFill>
                  <a:srgbClr val="FF0000"/>
                </a:solidFill>
              </a:rPr>
              <a:t>Latency Increases</a:t>
            </a:r>
            <a:endParaRPr b="1" sz="22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6AA84F"/>
                </a:solidFill>
              </a:rPr>
              <a:t>Solution</a:t>
            </a:r>
            <a:r>
              <a:rPr b="1" lang="en">
                <a:solidFill>
                  <a:srgbClr val="6AA84F"/>
                </a:solidFill>
              </a:rPr>
              <a:t> 1</a:t>
            </a:r>
            <a:r>
              <a:rPr b="1" lang="en"/>
              <a:t>: Iteration Level Scheduling</a:t>
            </a:r>
            <a:endParaRPr/>
          </a:p>
        </p:txBody>
      </p:sp>
      <p:cxnSp>
        <p:nvCxnSpPr>
          <p:cNvPr id="335" name="Google Shape;335;p28"/>
          <p:cNvCxnSpPr/>
          <p:nvPr/>
        </p:nvCxnSpPr>
        <p:spPr>
          <a:xfrm>
            <a:off x="435550" y="2551000"/>
            <a:ext cx="1130400" cy="0"/>
          </a:xfrm>
          <a:prstGeom prst="straightConnector1">
            <a:avLst/>
          </a:prstGeom>
          <a:noFill/>
          <a:ln cap="flat" cmpd="sng" w="28575">
            <a:solidFill>
              <a:schemeClr val="dk2"/>
            </a:solidFill>
            <a:prstDash val="solid"/>
            <a:round/>
            <a:headEnd len="med" w="med" type="none"/>
            <a:tailEnd len="med" w="med" type="triangle"/>
          </a:ln>
        </p:spPr>
      </p:cxnSp>
      <p:cxnSp>
        <p:nvCxnSpPr>
          <p:cNvPr id="336" name="Google Shape;336;p28"/>
          <p:cNvCxnSpPr/>
          <p:nvPr/>
        </p:nvCxnSpPr>
        <p:spPr>
          <a:xfrm rot="10800000">
            <a:off x="473500" y="3556900"/>
            <a:ext cx="1054500" cy="7200"/>
          </a:xfrm>
          <a:prstGeom prst="straightConnector1">
            <a:avLst/>
          </a:prstGeom>
          <a:noFill/>
          <a:ln cap="flat" cmpd="sng" w="28575">
            <a:solidFill>
              <a:schemeClr val="dk2"/>
            </a:solidFill>
            <a:prstDash val="solid"/>
            <a:round/>
            <a:headEnd len="med" w="med" type="none"/>
            <a:tailEnd len="med" w="med" type="triangle"/>
          </a:ln>
        </p:spPr>
      </p:cxnSp>
      <p:sp>
        <p:nvSpPr>
          <p:cNvPr id="337" name="Google Shape;337;p28"/>
          <p:cNvSpPr txBox="1"/>
          <p:nvPr/>
        </p:nvSpPr>
        <p:spPr>
          <a:xfrm>
            <a:off x="311700" y="21161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requests</a:t>
            </a:r>
            <a:endParaRPr sz="1800">
              <a:solidFill>
                <a:schemeClr val="dk2"/>
              </a:solidFill>
            </a:endParaRPr>
          </a:p>
        </p:txBody>
      </p:sp>
      <p:sp>
        <p:nvSpPr>
          <p:cNvPr id="338" name="Google Shape;338;p28"/>
          <p:cNvSpPr txBox="1"/>
          <p:nvPr/>
        </p:nvSpPr>
        <p:spPr>
          <a:xfrm>
            <a:off x="407800" y="314571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response</a:t>
            </a:r>
            <a:endParaRPr sz="1800">
              <a:solidFill>
                <a:schemeClr val="dk2"/>
              </a:solidFill>
            </a:endParaRPr>
          </a:p>
        </p:txBody>
      </p:sp>
      <p:sp>
        <p:nvSpPr>
          <p:cNvPr id="339" name="Google Shape;339;p28"/>
          <p:cNvSpPr/>
          <p:nvPr/>
        </p:nvSpPr>
        <p:spPr>
          <a:xfrm>
            <a:off x="1565950" y="1230825"/>
            <a:ext cx="7194000" cy="3585900"/>
          </a:xfrm>
          <a:prstGeom prst="rect">
            <a:avLst/>
          </a:prstGeom>
          <a:solidFill>
            <a:schemeClr val="lt1"/>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28"/>
          <p:cNvSpPr/>
          <p:nvPr/>
        </p:nvSpPr>
        <p:spPr>
          <a:xfrm>
            <a:off x="1871675" y="1451100"/>
            <a:ext cx="32262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341" name="Google Shape;341;p28"/>
          <p:cNvSpPr/>
          <p:nvPr/>
        </p:nvSpPr>
        <p:spPr>
          <a:xfrm>
            <a:off x="1871675" y="3488025"/>
            <a:ext cx="6630000" cy="116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342" name="Google Shape;342;p28"/>
          <p:cNvSpPr/>
          <p:nvPr/>
        </p:nvSpPr>
        <p:spPr>
          <a:xfrm>
            <a:off x="6480650" y="1451100"/>
            <a:ext cx="20211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343" name="Google Shape;343;p28"/>
          <p:cNvSpPr txBox="1"/>
          <p:nvPr/>
        </p:nvSpPr>
        <p:spPr>
          <a:xfrm>
            <a:off x="6261050" y="145110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Execution Engine</a:t>
            </a:r>
            <a:endParaRPr b="1" sz="1600">
              <a:solidFill>
                <a:schemeClr val="dk2"/>
              </a:solidFill>
            </a:endParaRPr>
          </a:p>
        </p:txBody>
      </p:sp>
      <p:sp>
        <p:nvSpPr>
          <p:cNvPr id="344" name="Google Shape;344;p28"/>
          <p:cNvSpPr txBox="1"/>
          <p:nvPr/>
        </p:nvSpPr>
        <p:spPr>
          <a:xfrm>
            <a:off x="2254625" y="203205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345" name="Google Shape;345;p28"/>
          <p:cNvSpPr txBox="1"/>
          <p:nvPr/>
        </p:nvSpPr>
        <p:spPr>
          <a:xfrm>
            <a:off x="3956525" y="34880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346" name="Google Shape;346;p28"/>
          <p:cNvSpPr txBox="1"/>
          <p:nvPr/>
        </p:nvSpPr>
        <p:spPr>
          <a:xfrm>
            <a:off x="4443200" y="12308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ORCA</a:t>
            </a:r>
            <a:endParaRPr b="1" sz="1600">
              <a:solidFill>
                <a:schemeClr val="dk2"/>
              </a:solidFill>
            </a:endParaRPr>
          </a:p>
        </p:txBody>
      </p:sp>
      <p:cxnSp>
        <p:nvCxnSpPr>
          <p:cNvPr id="347" name="Google Shape;347;p28"/>
          <p:cNvCxnSpPr/>
          <p:nvPr/>
        </p:nvCxnSpPr>
        <p:spPr>
          <a:xfrm flipH="1" rot="10800000">
            <a:off x="5120700" y="1975450"/>
            <a:ext cx="1359900" cy="7500"/>
          </a:xfrm>
          <a:prstGeom prst="straightConnector1">
            <a:avLst/>
          </a:prstGeom>
          <a:noFill/>
          <a:ln cap="flat" cmpd="sng" w="19050">
            <a:solidFill>
              <a:schemeClr val="dk1"/>
            </a:solidFill>
            <a:prstDash val="solid"/>
            <a:round/>
            <a:headEnd len="med" w="med" type="none"/>
            <a:tailEnd len="med" w="med" type="triangle"/>
          </a:ln>
        </p:spPr>
      </p:cxnSp>
      <p:cxnSp>
        <p:nvCxnSpPr>
          <p:cNvPr id="348" name="Google Shape;348;p28"/>
          <p:cNvCxnSpPr/>
          <p:nvPr/>
        </p:nvCxnSpPr>
        <p:spPr>
          <a:xfrm flipH="1" rot="10800000">
            <a:off x="5097875" y="2526825"/>
            <a:ext cx="1359900" cy="7500"/>
          </a:xfrm>
          <a:prstGeom prst="straightConnector1">
            <a:avLst/>
          </a:prstGeom>
          <a:noFill/>
          <a:ln cap="flat" cmpd="sng" w="19050">
            <a:solidFill>
              <a:schemeClr val="dk1"/>
            </a:solidFill>
            <a:prstDash val="solid"/>
            <a:round/>
            <a:headEnd len="med" w="med" type="triangle"/>
            <a:tailEnd len="med" w="med" type="none"/>
          </a:ln>
        </p:spPr>
      </p:cxnSp>
      <p:sp>
        <p:nvSpPr>
          <p:cNvPr id="349" name="Google Shape;349;p28"/>
          <p:cNvSpPr txBox="1"/>
          <p:nvPr/>
        </p:nvSpPr>
        <p:spPr>
          <a:xfrm>
            <a:off x="5120700" y="1786225"/>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AA84F"/>
                </a:solidFill>
              </a:rPr>
              <a:t>schedule one iter</a:t>
            </a:r>
            <a:endParaRPr b="1">
              <a:solidFill>
                <a:srgbClr val="6AA84F"/>
              </a:solidFill>
            </a:endParaRPr>
          </a:p>
        </p:txBody>
      </p:sp>
      <p:sp>
        <p:nvSpPr>
          <p:cNvPr id="350" name="Google Shape;350;p28"/>
          <p:cNvSpPr txBox="1"/>
          <p:nvPr/>
        </p:nvSpPr>
        <p:spPr>
          <a:xfrm>
            <a:off x="5151100" y="24695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return</a:t>
            </a:r>
            <a:endParaRPr>
              <a:solidFill>
                <a:schemeClr val="dk2"/>
              </a:solidFill>
            </a:endParaRPr>
          </a:p>
        </p:txBody>
      </p:sp>
      <p:cxnSp>
        <p:nvCxnSpPr>
          <p:cNvPr id="351" name="Google Shape;351;p28"/>
          <p:cNvCxnSpPr>
            <a:stCxn id="340" idx="2"/>
          </p:cNvCxnSpPr>
          <p:nvPr/>
        </p:nvCxnSpPr>
        <p:spPr>
          <a:xfrm>
            <a:off x="3484775" y="2955300"/>
            <a:ext cx="2400" cy="531900"/>
          </a:xfrm>
          <a:prstGeom prst="straightConnector1">
            <a:avLst/>
          </a:prstGeom>
          <a:noFill/>
          <a:ln cap="flat" cmpd="sng" w="9525">
            <a:solidFill>
              <a:schemeClr val="dk2"/>
            </a:solidFill>
            <a:prstDash val="solid"/>
            <a:round/>
            <a:headEnd len="med" w="med" type="triangle"/>
            <a:tailEnd len="med" w="med" type="triangle"/>
          </a:ln>
        </p:spPr>
      </p:cxnSp>
      <p:sp>
        <p:nvSpPr>
          <p:cNvPr id="352" name="Google Shape;352;p28"/>
          <p:cNvSpPr txBox="1"/>
          <p:nvPr/>
        </p:nvSpPr>
        <p:spPr>
          <a:xfrm>
            <a:off x="2162825" y="3050513"/>
            <a:ext cx="1500600" cy="34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select requests</a:t>
            </a:r>
            <a:endParaRPr>
              <a:solidFill>
                <a:schemeClr val="dk2"/>
              </a:solidFill>
            </a:endParaRPr>
          </a:p>
        </p:txBody>
      </p:sp>
      <p:grpSp>
        <p:nvGrpSpPr>
          <p:cNvPr id="353" name="Google Shape;353;p28"/>
          <p:cNvGrpSpPr/>
          <p:nvPr/>
        </p:nvGrpSpPr>
        <p:grpSpPr>
          <a:xfrm>
            <a:off x="6712364" y="1888547"/>
            <a:ext cx="421050" cy="888674"/>
            <a:chOff x="7034575" y="2191250"/>
            <a:chExt cx="684300" cy="1441950"/>
          </a:xfrm>
        </p:grpSpPr>
        <p:sp>
          <p:nvSpPr>
            <p:cNvPr id="354" name="Google Shape;354;p28"/>
            <p:cNvSpPr/>
            <p:nvPr/>
          </p:nvSpPr>
          <p:spPr>
            <a:xfrm>
              <a:off x="7034575" y="329090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28"/>
            <p:cNvSpPr/>
            <p:nvPr/>
          </p:nvSpPr>
          <p:spPr>
            <a:xfrm>
              <a:off x="7034575" y="2741075"/>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28"/>
            <p:cNvSpPr/>
            <p:nvPr/>
          </p:nvSpPr>
          <p:spPr>
            <a:xfrm>
              <a:off x="7034575" y="219125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7" name="Google Shape;357;p28"/>
            <p:cNvCxnSpPr>
              <a:stCxn id="354" idx="0"/>
              <a:endCxn id="355" idx="2"/>
            </p:cNvCxnSpPr>
            <p:nvPr/>
          </p:nvCxnSpPr>
          <p:spPr>
            <a:xfrm rot="10800000">
              <a:off x="7376725" y="3083300"/>
              <a:ext cx="0" cy="207600"/>
            </a:xfrm>
            <a:prstGeom prst="straightConnector1">
              <a:avLst/>
            </a:prstGeom>
            <a:noFill/>
            <a:ln cap="flat" cmpd="sng" w="9525">
              <a:solidFill>
                <a:schemeClr val="dk1"/>
              </a:solidFill>
              <a:prstDash val="solid"/>
              <a:round/>
              <a:headEnd len="med" w="med" type="none"/>
              <a:tailEnd len="med" w="med" type="triangle"/>
            </a:ln>
          </p:spPr>
        </p:cxnSp>
        <p:cxnSp>
          <p:nvCxnSpPr>
            <p:cNvPr id="358" name="Google Shape;358;p28"/>
            <p:cNvCxnSpPr/>
            <p:nvPr/>
          </p:nvCxnSpPr>
          <p:spPr>
            <a:xfrm rot="10800000">
              <a:off x="7376725" y="2524588"/>
              <a:ext cx="0" cy="207600"/>
            </a:xfrm>
            <a:prstGeom prst="straightConnector1">
              <a:avLst/>
            </a:prstGeom>
            <a:noFill/>
            <a:ln cap="flat" cmpd="sng" w="9525">
              <a:solidFill>
                <a:schemeClr val="dk1"/>
              </a:solidFill>
              <a:prstDash val="solid"/>
              <a:round/>
              <a:headEnd len="med" w="med" type="none"/>
              <a:tailEnd len="med" w="med" type="triangl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AA84F"/>
                </a:solidFill>
              </a:rPr>
              <a:t>Solution 1</a:t>
            </a:r>
            <a:r>
              <a:rPr b="1" lang="en"/>
              <a:t>: Iteration Level Scheduling</a:t>
            </a:r>
            <a:endParaRPr/>
          </a:p>
        </p:txBody>
      </p:sp>
      <p:cxnSp>
        <p:nvCxnSpPr>
          <p:cNvPr id="364" name="Google Shape;364;p29"/>
          <p:cNvCxnSpPr/>
          <p:nvPr/>
        </p:nvCxnSpPr>
        <p:spPr>
          <a:xfrm>
            <a:off x="435550" y="2551000"/>
            <a:ext cx="1130400" cy="0"/>
          </a:xfrm>
          <a:prstGeom prst="straightConnector1">
            <a:avLst/>
          </a:prstGeom>
          <a:noFill/>
          <a:ln cap="flat" cmpd="sng" w="28575">
            <a:solidFill>
              <a:schemeClr val="dk2"/>
            </a:solidFill>
            <a:prstDash val="solid"/>
            <a:round/>
            <a:headEnd len="med" w="med" type="none"/>
            <a:tailEnd len="med" w="med" type="triangle"/>
          </a:ln>
        </p:spPr>
      </p:cxnSp>
      <p:cxnSp>
        <p:nvCxnSpPr>
          <p:cNvPr id="365" name="Google Shape;365;p29"/>
          <p:cNvCxnSpPr/>
          <p:nvPr/>
        </p:nvCxnSpPr>
        <p:spPr>
          <a:xfrm rot="10800000">
            <a:off x="473500" y="3556900"/>
            <a:ext cx="1054500" cy="7200"/>
          </a:xfrm>
          <a:prstGeom prst="straightConnector1">
            <a:avLst/>
          </a:prstGeom>
          <a:noFill/>
          <a:ln cap="flat" cmpd="sng" w="28575">
            <a:solidFill>
              <a:schemeClr val="dk2"/>
            </a:solidFill>
            <a:prstDash val="solid"/>
            <a:round/>
            <a:headEnd len="med" w="med" type="none"/>
            <a:tailEnd len="med" w="med" type="triangle"/>
          </a:ln>
        </p:spPr>
      </p:cxnSp>
      <p:sp>
        <p:nvSpPr>
          <p:cNvPr id="366" name="Google Shape;366;p29"/>
          <p:cNvSpPr txBox="1"/>
          <p:nvPr/>
        </p:nvSpPr>
        <p:spPr>
          <a:xfrm>
            <a:off x="311700" y="21161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requests</a:t>
            </a:r>
            <a:endParaRPr sz="1800">
              <a:solidFill>
                <a:schemeClr val="dk2"/>
              </a:solidFill>
            </a:endParaRPr>
          </a:p>
        </p:txBody>
      </p:sp>
      <p:sp>
        <p:nvSpPr>
          <p:cNvPr id="367" name="Google Shape;367;p29"/>
          <p:cNvSpPr txBox="1"/>
          <p:nvPr/>
        </p:nvSpPr>
        <p:spPr>
          <a:xfrm>
            <a:off x="407800" y="314571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response</a:t>
            </a:r>
            <a:endParaRPr sz="1800">
              <a:solidFill>
                <a:schemeClr val="dk2"/>
              </a:solidFill>
            </a:endParaRPr>
          </a:p>
        </p:txBody>
      </p:sp>
      <p:sp>
        <p:nvSpPr>
          <p:cNvPr id="368" name="Google Shape;368;p29"/>
          <p:cNvSpPr/>
          <p:nvPr/>
        </p:nvSpPr>
        <p:spPr>
          <a:xfrm>
            <a:off x="1565950" y="1230825"/>
            <a:ext cx="7194000" cy="3585900"/>
          </a:xfrm>
          <a:prstGeom prst="rect">
            <a:avLst/>
          </a:prstGeom>
          <a:solidFill>
            <a:schemeClr val="lt1"/>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29"/>
          <p:cNvSpPr/>
          <p:nvPr/>
        </p:nvSpPr>
        <p:spPr>
          <a:xfrm>
            <a:off x="1871675" y="1451100"/>
            <a:ext cx="32262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370" name="Google Shape;370;p29"/>
          <p:cNvSpPr/>
          <p:nvPr/>
        </p:nvSpPr>
        <p:spPr>
          <a:xfrm>
            <a:off x="1871675" y="3488025"/>
            <a:ext cx="6630000" cy="116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371" name="Google Shape;371;p29"/>
          <p:cNvSpPr/>
          <p:nvPr/>
        </p:nvSpPr>
        <p:spPr>
          <a:xfrm>
            <a:off x="6480650" y="1451100"/>
            <a:ext cx="20211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372" name="Google Shape;372;p29"/>
          <p:cNvSpPr txBox="1"/>
          <p:nvPr/>
        </p:nvSpPr>
        <p:spPr>
          <a:xfrm>
            <a:off x="6261050" y="145110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Execution Engine</a:t>
            </a:r>
            <a:endParaRPr b="1" sz="1600">
              <a:solidFill>
                <a:schemeClr val="dk2"/>
              </a:solidFill>
            </a:endParaRPr>
          </a:p>
        </p:txBody>
      </p:sp>
      <p:sp>
        <p:nvSpPr>
          <p:cNvPr id="373" name="Google Shape;373;p29"/>
          <p:cNvSpPr txBox="1"/>
          <p:nvPr/>
        </p:nvSpPr>
        <p:spPr>
          <a:xfrm>
            <a:off x="2254625" y="203205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374" name="Google Shape;374;p29"/>
          <p:cNvSpPr txBox="1"/>
          <p:nvPr/>
        </p:nvSpPr>
        <p:spPr>
          <a:xfrm>
            <a:off x="3956525" y="34880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375" name="Google Shape;375;p29"/>
          <p:cNvSpPr txBox="1"/>
          <p:nvPr/>
        </p:nvSpPr>
        <p:spPr>
          <a:xfrm>
            <a:off x="4443200" y="12308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ORCA</a:t>
            </a:r>
            <a:endParaRPr b="1" sz="1600">
              <a:solidFill>
                <a:schemeClr val="dk2"/>
              </a:solidFill>
            </a:endParaRPr>
          </a:p>
        </p:txBody>
      </p:sp>
      <p:cxnSp>
        <p:nvCxnSpPr>
          <p:cNvPr id="376" name="Google Shape;376;p29"/>
          <p:cNvCxnSpPr/>
          <p:nvPr/>
        </p:nvCxnSpPr>
        <p:spPr>
          <a:xfrm flipH="1" rot="10800000">
            <a:off x="5120700" y="1975450"/>
            <a:ext cx="1359900" cy="7500"/>
          </a:xfrm>
          <a:prstGeom prst="straightConnector1">
            <a:avLst/>
          </a:prstGeom>
          <a:noFill/>
          <a:ln cap="flat" cmpd="sng" w="19050">
            <a:solidFill>
              <a:schemeClr val="dk1"/>
            </a:solidFill>
            <a:prstDash val="solid"/>
            <a:round/>
            <a:headEnd len="med" w="med" type="none"/>
            <a:tailEnd len="med" w="med" type="triangle"/>
          </a:ln>
        </p:spPr>
      </p:cxnSp>
      <p:cxnSp>
        <p:nvCxnSpPr>
          <p:cNvPr id="377" name="Google Shape;377;p29"/>
          <p:cNvCxnSpPr/>
          <p:nvPr/>
        </p:nvCxnSpPr>
        <p:spPr>
          <a:xfrm flipH="1" rot="10800000">
            <a:off x="5097875" y="2526825"/>
            <a:ext cx="1359900" cy="7500"/>
          </a:xfrm>
          <a:prstGeom prst="straightConnector1">
            <a:avLst/>
          </a:prstGeom>
          <a:noFill/>
          <a:ln cap="flat" cmpd="sng" w="19050">
            <a:solidFill>
              <a:schemeClr val="dk1"/>
            </a:solidFill>
            <a:prstDash val="solid"/>
            <a:round/>
            <a:headEnd len="med" w="med" type="triangle"/>
            <a:tailEnd len="med" w="med" type="none"/>
          </a:ln>
        </p:spPr>
      </p:cxnSp>
      <p:cxnSp>
        <p:nvCxnSpPr>
          <p:cNvPr id="378" name="Google Shape;378;p29"/>
          <p:cNvCxnSpPr>
            <a:stCxn id="369" idx="2"/>
          </p:cNvCxnSpPr>
          <p:nvPr/>
        </p:nvCxnSpPr>
        <p:spPr>
          <a:xfrm>
            <a:off x="3484775" y="2955300"/>
            <a:ext cx="2400" cy="531900"/>
          </a:xfrm>
          <a:prstGeom prst="straightConnector1">
            <a:avLst/>
          </a:prstGeom>
          <a:noFill/>
          <a:ln cap="flat" cmpd="sng" w="9525">
            <a:solidFill>
              <a:schemeClr val="dk2"/>
            </a:solidFill>
            <a:prstDash val="solid"/>
            <a:round/>
            <a:headEnd len="med" w="med" type="triangle"/>
            <a:tailEnd len="med" w="med" type="triangle"/>
          </a:ln>
        </p:spPr>
      </p:cxnSp>
      <p:sp>
        <p:nvSpPr>
          <p:cNvPr id="379" name="Google Shape;379;p29"/>
          <p:cNvSpPr/>
          <p:nvPr/>
        </p:nvSpPr>
        <p:spPr>
          <a:xfrm>
            <a:off x="2077250" y="3867638"/>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a:t>
            </a:r>
            <a:endParaRPr/>
          </a:p>
        </p:txBody>
      </p:sp>
      <p:sp>
        <p:nvSpPr>
          <p:cNvPr id="380" name="Google Shape;380;p29"/>
          <p:cNvSpPr/>
          <p:nvPr/>
        </p:nvSpPr>
        <p:spPr>
          <a:xfrm>
            <a:off x="2077250" y="4247900"/>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 I love</a:t>
            </a:r>
            <a:endParaRPr/>
          </a:p>
        </p:txBody>
      </p:sp>
      <p:grpSp>
        <p:nvGrpSpPr>
          <p:cNvPr id="381" name="Google Shape;381;p29"/>
          <p:cNvGrpSpPr/>
          <p:nvPr/>
        </p:nvGrpSpPr>
        <p:grpSpPr>
          <a:xfrm>
            <a:off x="6712364" y="1888547"/>
            <a:ext cx="421050" cy="888674"/>
            <a:chOff x="7034575" y="2191250"/>
            <a:chExt cx="684300" cy="1441950"/>
          </a:xfrm>
        </p:grpSpPr>
        <p:sp>
          <p:nvSpPr>
            <p:cNvPr id="382" name="Google Shape;382;p29"/>
            <p:cNvSpPr/>
            <p:nvPr/>
          </p:nvSpPr>
          <p:spPr>
            <a:xfrm>
              <a:off x="7034575" y="329090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3" name="Google Shape;383;p29"/>
            <p:cNvSpPr/>
            <p:nvPr/>
          </p:nvSpPr>
          <p:spPr>
            <a:xfrm>
              <a:off x="7034575" y="2741075"/>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4" name="Google Shape;384;p29"/>
            <p:cNvSpPr/>
            <p:nvPr/>
          </p:nvSpPr>
          <p:spPr>
            <a:xfrm>
              <a:off x="7034575" y="219125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85" name="Google Shape;385;p29"/>
            <p:cNvCxnSpPr>
              <a:stCxn id="382" idx="0"/>
              <a:endCxn id="383" idx="2"/>
            </p:cNvCxnSpPr>
            <p:nvPr/>
          </p:nvCxnSpPr>
          <p:spPr>
            <a:xfrm rot="10800000">
              <a:off x="7376725" y="3083300"/>
              <a:ext cx="0" cy="207600"/>
            </a:xfrm>
            <a:prstGeom prst="straightConnector1">
              <a:avLst/>
            </a:prstGeom>
            <a:noFill/>
            <a:ln cap="flat" cmpd="sng" w="9525">
              <a:solidFill>
                <a:schemeClr val="dk1"/>
              </a:solidFill>
              <a:prstDash val="solid"/>
              <a:round/>
              <a:headEnd len="med" w="med" type="none"/>
              <a:tailEnd len="med" w="med" type="triangle"/>
            </a:ln>
          </p:spPr>
        </p:cxnSp>
        <p:cxnSp>
          <p:nvCxnSpPr>
            <p:cNvPr id="386" name="Google Shape;386;p29"/>
            <p:cNvCxnSpPr/>
            <p:nvPr/>
          </p:nvCxnSpPr>
          <p:spPr>
            <a:xfrm rot="10800000">
              <a:off x="7376725" y="2524588"/>
              <a:ext cx="0" cy="207600"/>
            </a:xfrm>
            <a:prstGeom prst="straightConnector1">
              <a:avLst/>
            </a:prstGeom>
            <a:noFill/>
            <a:ln cap="flat" cmpd="sng" w="9525">
              <a:solidFill>
                <a:schemeClr val="dk1"/>
              </a:solidFill>
              <a:prstDash val="solid"/>
              <a:round/>
              <a:headEnd len="med" w="med" type="none"/>
              <a:tailEnd len="med" w="med" type="triangle"/>
            </a:ln>
          </p:spPr>
        </p:cxnSp>
      </p:grpSp>
      <p:sp>
        <p:nvSpPr>
          <p:cNvPr id="387" name="Google Shape;387;p29"/>
          <p:cNvSpPr txBox="1"/>
          <p:nvPr/>
        </p:nvSpPr>
        <p:spPr>
          <a:xfrm>
            <a:off x="2162825" y="3050513"/>
            <a:ext cx="1500600" cy="34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select requests</a:t>
            </a:r>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AA84F"/>
                </a:solidFill>
              </a:rPr>
              <a:t>Solution 1</a:t>
            </a:r>
            <a:r>
              <a:rPr b="1" lang="en"/>
              <a:t>: Iteration Level Scheduling</a:t>
            </a:r>
            <a:endParaRPr/>
          </a:p>
        </p:txBody>
      </p:sp>
      <p:cxnSp>
        <p:nvCxnSpPr>
          <p:cNvPr id="393" name="Google Shape;393;p30"/>
          <p:cNvCxnSpPr/>
          <p:nvPr/>
        </p:nvCxnSpPr>
        <p:spPr>
          <a:xfrm>
            <a:off x="435550" y="2551000"/>
            <a:ext cx="1130400" cy="0"/>
          </a:xfrm>
          <a:prstGeom prst="straightConnector1">
            <a:avLst/>
          </a:prstGeom>
          <a:noFill/>
          <a:ln cap="flat" cmpd="sng" w="28575">
            <a:solidFill>
              <a:schemeClr val="dk2"/>
            </a:solidFill>
            <a:prstDash val="solid"/>
            <a:round/>
            <a:headEnd len="med" w="med" type="none"/>
            <a:tailEnd len="med" w="med" type="triangle"/>
          </a:ln>
        </p:spPr>
      </p:cxnSp>
      <p:cxnSp>
        <p:nvCxnSpPr>
          <p:cNvPr id="394" name="Google Shape;394;p30"/>
          <p:cNvCxnSpPr/>
          <p:nvPr/>
        </p:nvCxnSpPr>
        <p:spPr>
          <a:xfrm rot="10800000">
            <a:off x="473500" y="3556900"/>
            <a:ext cx="1054500" cy="7200"/>
          </a:xfrm>
          <a:prstGeom prst="straightConnector1">
            <a:avLst/>
          </a:prstGeom>
          <a:noFill/>
          <a:ln cap="flat" cmpd="sng" w="28575">
            <a:solidFill>
              <a:schemeClr val="dk2"/>
            </a:solidFill>
            <a:prstDash val="solid"/>
            <a:round/>
            <a:headEnd len="med" w="med" type="none"/>
            <a:tailEnd len="med" w="med" type="triangle"/>
          </a:ln>
        </p:spPr>
      </p:cxnSp>
      <p:sp>
        <p:nvSpPr>
          <p:cNvPr id="395" name="Google Shape;395;p30"/>
          <p:cNvSpPr txBox="1"/>
          <p:nvPr/>
        </p:nvSpPr>
        <p:spPr>
          <a:xfrm>
            <a:off x="311700" y="21161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requests</a:t>
            </a:r>
            <a:endParaRPr sz="1800">
              <a:solidFill>
                <a:schemeClr val="dk2"/>
              </a:solidFill>
            </a:endParaRPr>
          </a:p>
        </p:txBody>
      </p:sp>
      <p:sp>
        <p:nvSpPr>
          <p:cNvPr id="396" name="Google Shape;396;p30"/>
          <p:cNvSpPr txBox="1"/>
          <p:nvPr/>
        </p:nvSpPr>
        <p:spPr>
          <a:xfrm>
            <a:off x="407800" y="314571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response</a:t>
            </a:r>
            <a:endParaRPr sz="1800">
              <a:solidFill>
                <a:schemeClr val="dk2"/>
              </a:solidFill>
            </a:endParaRPr>
          </a:p>
        </p:txBody>
      </p:sp>
      <p:sp>
        <p:nvSpPr>
          <p:cNvPr id="397" name="Google Shape;397;p30"/>
          <p:cNvSpPr/>
          <p:nvPr/>
        </p:nvSpPr>
        <p:spPr>
          <a:xfrm>
            <a:off x="1565950" y="1230825"/>
            <a:ext cx="7194000" cy="3585900"/>
          </a:xfrm>
          <a:prstGeom prst="rect">
            <a:avLst/>
          </a:prstGeom>
          <a:solidFill>
            <a:schemeClr val="lt1"/>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8" name="Google Shape;398;p30"/>
          <p:cNvSpPr/>
          <p:nvPr/>
        </p:nvSpPr>
        <p:spPr>
          <a:xfrm>
            <a:off x="1871675" y="1451100"/>
            <a:ext cx="32262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399" name="Google Shape;399;p30"/>
          <p:cNvSpPr/>
          <p:nvPr/>
        </p:nvSpPr>
        <p:spPr>
          <a:xfrm>
            <a:off x="1871675" y="3488025"/>
            <a:ext cx="6630000" cy="116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400" name="Google Shape;400;p30"/>
          <p:cNvSpPr/>
          <p:nvPr/>
        </p:nvSpPr>
        <p:spPr>
          <a:xfrm>
            <a:off x="6480650" y="1451100"/>
            <a:ext cx="20211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401" name="Google Shape;401;p30"/>
          <p:cNvSpPr txBox="1"/>
          <p:nvPr/>
        </p:nvSpPr>
        <p:spPr>
          <a:xfrm>
            <a:off x="6261050" y="145110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Execution Engine</a:t>
            </a:r>
            <a:endParaRPr b="1" sz="1600">
              <a:solidFill>
                <a:schemeClr val="dk2"/>
              </a:solidFill>
            </a:endParaRPr>
          </a:p>
        </p:txBody>
      </p:sp>
      <p:sp>
        <p:nvSpPr>
          <p:cNvPr id="402" name="Google Shape;402;p30"/>
          <p:cNvSpPr txBox="1"/>
          <p:nvPr/>
        </p:nvSpPr>
        <p:spPr>
          <a:xfrm>
            <a:off x="2254625" y="203205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403" name="Google Shape;403;p30"/>
          <p:cNvSpPr txBox="1"/>
          <p:nvPr/>
        </p:nvSpPr>
        <p:spPr>
          <a:xfrm>
            <a:off x="3956525" y="34880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404" name="Google Shape;404;p30"/>
          <p:cNvSpPr txBox="1"/>
          <p:nvPr/>
        </p:nvSpPr>
        <p:spPr>
          <a:xfrm>
            <a:off x="4443200" y="12308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ORCA</a:t>
            </a:r>
            <a:endParaRPr b="1" sz="1600">
              <a:solidFill>
                <a:schemeClr val="dk2"/>
              </a:solidFill>
            </a:endParaRPr>
          </a:p>
        </p:txBody>
      </p:sp>
      <p:cxnSp>
        <p:nvCxnSpPr>
          <p:cNvPr id="405" name="Google Shape;405;p30"/>
          <p:cNvCxnSpPr/>
          <p:nvPr/>
        </p:nvCxnSpPr>
        <p:spPr>
          <a:xfrm flipH="1" rot="10800000">
            <a:off x="5120700" y="1975450"/>
            <a:ext cx="1359900" cy="7500"/>
          </a:xfrm>
          <a:prstGeom prst="straightConnector1">
            <a:avLst/>
          </a:prstGeom>
          <a:noFill/>
          <a:ln cap="flat" cmpd="sng" w="19050">
            <a:solidFill>
              <a:schemeClr val="dk1"/>
            </a:solidFill>
            <a:prstDash val="solid"/>
            <a:round/>
            <a:headEnd len="med" w="med" type="none"/>
            <a:tailEnd len="med" w="med" type="triangle"/>
          </a:ln>
        </p:spPr>
      </p:cxnSp>
      <p:cxnSp>
        <p:nvCxnSpPr>
          <p:cNvPr id="406" name="Google Shape;406;p30"/>
          <p:cNvCxnSpPr/>
          <p:nvPr/>
        </p:nvCxnSpPr>
        <p:spPr>
          <a:xfrm flipH="1" rot="10800000">
            <a:off x="5097875" y="2526825"/>
            <a:ext cx="1359900" cy="7500"/>
          </a:xfrm>
          <a:prstGeom prst="straightConnector1">
            <a:avLst/>
          </a:prstGeom>
          <a:noFill/>
          <a:ln cap="flat" cmpd="sng" w="19050">
            <a:solidFill>
              <a:schemeClr val="dk1"/>
            </a:solidFill>
            <a:prstDash val="solid"/>
            <a:round/>
            <a:headEnd len="med" w="med" type="triangle"/>
            <a:tailEnd len="med" w="med" type="none"/>
          </a:ln>
        </p:spPr>
      </p:cxnSp>
      <p:sp>
        <p:nvSpPr>
          <p:cNvPr id="407" name="Google Shape;407;p30"/>
          <p:cNvSpPr txBox="1"/>
          <p:nvPr/>
        </p:nvSpPr>
        <p:spPr>
          <a:xfrm>
            <a:off x="5120700" y="1786225"/>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AA84F"/>
                </a:solidFill>
              </a:rPr>
              <a:t>schedule one iter</a:t>
            </a:r>
            <a:endParaRPr b="1">
              <a:solidFill>
                <a:srgbClr val="6AA84F"/>
              </a:solidFill>
            </a:endParaRPr>
          </a:p>
        </p:txBody>
      </p:sp>
      <p:cxnSp>
        <p:nvCxnSpPr>
          <p:cNvPr id="408" name="Google Shape;408;p30"/>
          <p:cNvCxnSpPr>
            <a:stCxn id="398" idx="2"/>
          </p:cNvCxnSpPr>
          <p:nvPr/>
        </p:nvCxnSpPr>
        <p:spPr>
          <a:xfrm>
            <a:off x="3484775" y="2955300"/>
            <a:ext cx="2400" cy="531900"/>
          </a:xfrm>
          <a:prstGeom prst="straightConnector1">
            <a:avLst/>
          </a:prstGeom>
          <a:noFill/>
          <a:ln cap="flat" cmpd="sng" w="9525">
            <a:solidFill>
              <a:schemeClr val="dk2"/>
            </a:solidFill>
            <a:prstDash val="solid"/>
            <a:round/>
            <a:headEnd len="med" w="med" type="triangle"/>
            <a:tailEnd len="med" w="med" type="triangle"/>
          </a:ln>
        </p:spPr>
      </p:cxnSp>
      <p:sp>
        <p:nvSpPr>
          <p:cNvPr id="409" name="Google Shape;409;p30"/>
          <p:cNvSpPr/>
          <p:nvPr/>
        </p:nvSpPr>
        <p:spPr>
          <a:xfrm>
            <a:off x="7327125" y="1915088"/>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a:t>
            </a:r>
            <a:endParaRPr/>
          </a:p>
        </p:txBody>
      </p:sp>
      <p:sp>
        <p:nvSpPr>
          <p:cNvPr id="410" name="Google Shape;410;p30"/>
          <p:cNvSpPr/>
          <p:nvPr/>
        </p:nvSpPr>
        <p:spPr>
          <a:xfrm>
            <a:off x="7327125" y="2301100"/>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 I love</a:t>
            </a:r>
            <a:endParaRPr/>
          </a:p>
        </p:txBody>
      </p:sp>
      <p:grpSp>
        <p:nvGrpSpPr>
          <p:cNvPr id="411" name="Google Shape;411;p30"/>
          <p:cNvGrpSpPr/>
          <p:nvPr/>
        </p:nvGrpSpPr>
        <p:grpSpPr>
          <a:xfrm>
            <a:off x="6712364" y="1888547"/>
            <a:ext cx="421050" cy="888674"/>
            <a:chOff x="7034575" y="2191250"/>
            <a:chExt cx="684300" cy="1441950"/>
          </a:xfrm>
        </p:grpSpPr>
        <p:sp>
          <p:nvSpPr>
            <p:cNvPr id="412" name="Google Shape;412;p30"/>
            <p:cNvSpPr/>
            <p:nvPr/>
          </p:nvSpPr>
          <p:spPr>
            <a:xfrm>
              <a:off x="7034575" y="329090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3" name="Google Shape;413;p30"/>
            <p:cNvSpPr/>
            <p:nvPr/>
          </p:nvSpPr>
          <p:spPr>
            <a:xfrm>
              <a:off x="7034575" y="2741075"/>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4" name="Google Shape;414;p30"/>
            <p:cNvSpPr/>
            <p:nvPr/>
          </p:nvSpPr>
          <p:spPr>
            <a:xfrm>
              <a:off x="7034575" y="219125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5" name="Google Shape;415;p30"/>
            <p:cNvCxnSpPr>
              <a:stCxn id="412" idx="0"/>
              <a:endCxn id="413" idx="2"/>
            </p:cNvCxnSpPr>
            <p:nvPr/>
          </p:nvCxnSpPr>
          <p:spPr>
            <a:xfrm rot="10800000">
              <a:off x="7376725" y="3083300"/>
              <a:ext cx="0" cy="207600"/>
            </a:xfrm>
            <a:prstGeom prst="straightConnector1">
              <a:avLst/>
            </a:prstGeom>
            <a:noFill/>
            <a:ln cap="flat" cmpd="sng" w="9525">
              <a:solidFill>
                <a:schemeClr val="dk1"/>
              </a:solidFill>
              <a:prstDash val="solid"/>
              <a:round/>
              <a:headEnd len="med" w="med" type="none"/>
              <a:tailEnd len="med" w="med" type="triangle"/>
            </a:ln>
          </p:spPr>
        </p:cxnSp>
        <p:cxnSp>
          <p:nvCxnSpPr>
            <p:cNvPr id="416" name="Google Shape;416;p30"/>
            <p:cNvCxnSpPr/>
            <p:nvPr/>
          </p:nvCxnSpPr>
          <p:spPr>
            <a:xfrm rot="10800000">
              <a:off x="7376725" y="2524588"/>
              <a:ext cx="0" cy="207600"/>
            </a:xfrm>
            <a:prstGeom prst="straightConnector1">
              <a:avLst/>
            </a:prstGeom>
            <a:noFill/>
            <a:ln cap="flat" cmpd="sng" w="9525">
              <a:solidFill>
                <a:schemeClr val="dk1"/>
              </a:solidFill>
              <a:prstDash val="solid"/>
              <a:round/>
              <a:headEnd len="med" w="med" type="none"/>
              <a:tailEnd len="med" w="med" type="triangle"/>
            </a:ln>
          </p:spPr>
        </p:cxnSp>
      </p:grpSp>
      <p:sp>
        <p:nvSpPr>
          <p:cNvPr id="417" name="Google Shape;417;p30"/>
          <p:cNvSpPr txBox="1"/>
          <p:nvPr/>
        </p:nvSpPr>
        <p:spPr>
          <a:xfrm>
            <a:off x="6457775" y="2777225"/>
            <a:ext cx="502200" cy="17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iter 1</a:t>
            </a: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AA84F"/>
                </a:solidFill>
              </a:rPr>
              <a:t>Solution 1</a:t>
            </a:r>
            <a:r>
              <a:rPr b="1" lang="en"/>
              <a:t>: Iteration Level Scheduling</a:t>
            </a:r>
            <a:endParaRPr/>
          </a:p>
        </p:txBody>
      </p:sp>
      <p:cxnSp>
        <p:nvCxnSpPr>
          <p:cNvPr id="423" name="Google Shape;423;p31"/>
          <p:cNvCxnSpPr/>
          <p:nvPr/>
        </p:nvCxnSpPr>
        <p:spPr>
          <a:xfrm>
            <a:off x="435550" y="2551000"/>
            <a:ext cx="1130400" cy="0"/>
          </a:xfrm>
          <a:prstGeom prst="straightConnector1">
            <a:avLst/>
          </a:prstGeom>
          <a:noFill/>
          <a:ln cap="flat" cmpd="sng" w="28575">
            <a:solidFill>
              <a:schemeClr val="dk2"/>
            </a:solidFill>
            <a:prstDash val="solid"/>
            <a:round/>
            <a:headEnd len="med" w="med" type="none"/>
            <a:tailEnd len="med" w="med" type="triangle"/>
          </a:ln>
        </p:spPr>
      </p:cxnSp>
      <p:cxnSp>
        <p:nvCxnSpPr>
          <p:cNvPr id="424" name="Google Shape;424;p31"/>
          <p:cNvCxnSpPr/>
          <p:nvPr/>
        </p:nvCxnSpPr>
        <p:spPr>
          <a:xfrm rot="10800000">
            <a:off x="473500" y="3556900"/>
            <a:ext cx="1054500" cy="7200"/>
          </a:xfrm>
          <a:prstGeom prst="straightConnector1">
            <a:avLst/>
          </a:prstGeom>
          <a:noFill/>
          <a:ln cap="flat" cmpd="sng" w="28575">
            <a:solidFill>
              <a:schemeClr val="dk2"/>
            </a:solidFill>
            <a:prstDash val="solid"/>
            <a:round/>
            <a:headEnd len="med" w="med" type="none"/>
            <a:tailEnd len="med" w="med" type="triangle"/>
          </a:ln>
        </p:spPr>
      </p:cxnSp>
      <p:sp>
        <p:nvSpPr>
          <p:cNvPr id="425" name="Google Shape;425;p31"/>
          <p:cNvSpPr txBox="1"/>
          <p:nvPr/>
        </p:nvSpPr>
        <p:spPr>
          <a:xfrm>
            <a:off x="311700" y="21161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requests</a:t>
            </a:r>
            <a:endParaRPr sz="1800">
              <a:solidFill>
                <a:schemeClr val="dk2"/>
              </a:solidFill>
            </a:endParaRPr>
          </a:p>
        </p:txBody>
      </p:sp>
      <p:sp>
        <p:nvSpPr>
          <p:cNvPr id="426" name="Google Shape;426;p31"/>
          <p:cNvSpPr txBox="1"/>
          <p:nvPr/>
        </p:nvSpPr>
        <p:spPr>
          <a:xfrm>
            <a:off x="407800" y="314571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response</a:t>
            </a:r>
            <a:endParaRPr sz="1800">
              <a:solidFill>
                <a:schemeClr val="dk2"/>
              </a:solidFill>
            </a:endParaRPr>
          </a:p>
        </p:txBody>
      </p:sp>
      <p:sp>
        <p:nvSpPr>
          <p:cNvPr id="427" name="Google Shape;427;p31"/>
          <p:cNvSpPr/>
          <p:nvPr/>
        </p:nvSpPr>
        <p:spPr>
          <a:xfrm>
            <a:off x="1565950" y="1230825"/>
            <a:ext cx="7194000" cy="3585900"/>
          </a:xfrm>
          <a:prstGeom prst="rect">
            <a:avLst/>
          </a:prstGeom>
          <a:solidFill>
            <a:schemeClr val="lt1"/>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8" name="Google Shape;428;p31"/>
          <p:cNvSpPr/>
          <p:nvPr/>
        </p:nvSpPr>
        <p:spPr>
          <a:xfrm>
            <a:off x="1871675" y="1451100"/>
            <a:ext cx="32262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429" name="Google Shape;429;p31"/>
          <p:cNvSpPr/>
          <p:nvPr/>
        </p:nvSpPr>
        <p:spPr>
          <a:xfrm>
            <a:off x="1871675" y="3488025"/>
            <a:ext cx="6630000" cy="116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430" name="Google Shape;430;p31"/>
          <p:cNvSpPr/>
          <p:nvPr/>
        </p:nvSpPr>
        <p:spPr>
          <a:xfrm>
            <a:off x="6480650" y="1451100"/>
            <a:ext cx="20211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431" name="Google Shape;431;p31"/>
          <p:cNvSpPr txBox="1"/>
          <p:nvPr/>
        </p:nvSpPr>
        <p:spPr>
          <a:xfrm>
            <a:off x="6261050" y="145110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Execution Engine</a:t>
            </a:r>
            <a:endParaRPr b="1" sz="1600">
              <a:solidFill>
                <a:schemeClr val="dk2"/>
              </a:solidFill>
            </a:endParaRPr>
          </a:p>
        </p:txBody>
      </p:sp>
      <p:sp>
        <p:nvSpPr>
          <p:cNvPr id="432" name="Google Shape;432;p31"/>
          <p:cNvSpPr txBox="1"/>
          <p:nvPr/>
        </p:nvSpPr>
        <p:spPr>
          <a:xfrm>
            <a:off x="2254625" y="203205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433" name="Google Shape;433;p31"/>
          <p:cNvSpPr txBox="1"/>
          <p:nvPr/>
        </p:nvSpPr>
        <p:spPr>
          <a:xfrm>
            <a:off x="3956525" y="34880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434" name="Google Shape;434;p31"/>
          <p:cNvSpPr txBox="1"/>
          <p:nvPr/>
        </p:nvSpPr>
        <p:spPr>
          <a:xfrm>
            <a:off x="4443200" y="12308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ORCA</a:t>
            </a:r>
            <a:endParaRPr b="1" sz="1600">
              <a:solidFill>
                <a:schemeClr val="dk2"/>
              </a:solidFill>
            </a:endParaRPr>
          </a:p>
        </p:txBody>
      </p:sp>
      <p:cxnSp>
        <p:nvCxnSpPr>
          <p:cNvPr id="435" name="Google Shape;435;p31"/>
          <p:cNvCxnSpPr/>
          <p:nvPr/>
        </p:nvCxnSpPr>
        <p:spPr>
          <a:xfrm flipH="1" rot="10800000">
            <a:off x="5120700" y="1975450"/>
            <a:ext cx="1359900" cy="7500"/>
          </a:xfrm>
          <a:prstGeom prst="straightConnector1">
            <a:avLst/>
          </a:prstGeom>
          <a:noFill/>
          <a:ln cap="flat" cmpd="sng" w="19050">
            <a:solidFill>
              <a:schemeClr val="dk1"/>
            </a:solidFill>
            <a:prstDash val="solid"/>
            <a:round/>
            <a:headEnd len="med" w="med" type="none"/>
            <a:tailEnd len="med" w="med" type="triangle"/>
          </a:ln>
        </p:spPr>
      </p:cxnSp>
      <p:cxnSp>
        <p:nvCxnSpPr>
          <p:cNvPr id="436" name="Google Shape;436;p31"/>
          <p:cNvCxnSpPr/>
          <p:nvPr/>
        </p:nvCxnSpPr>
        <p:spPr>
          <a:xfrm flipH="1" rot="10800000">
            <a:off x="5097875" y="2526825"/>
            <a:ext cx="1359900" cy="7500"/>
          </a:xfrm>
          <a:prstGeom prst="straightConnector1">
            <a:avLst/>
          </a:prstGeom>
          <a:noFill/>
          <a:ln cap="flat" cmpd="sng" w="19050">
            <a:solidFill>
              <a:schemeClr val="dk1"/>
            </a:solidFill>
            <a:prstDash val="solid"/>
            <a:round/>
            <a:headEnd len="med" w="med" type="triangle"/>
            <a:tailEnd len="med" w="med" type="none"/>
          </a:ln>
        </p:spPr>
      </p:cxnSp>
      <p:sp>
        <p:nvSpPr>
          <p:cNvPr id="437" name="Google Shape;437;p31"/>
          <p:cNvSpPr txBox="1"/>
          <p:nvPr/>
        </p:nvSpPr>
        <p:spPr>
          <a:xfrm>
            <a:off x="5151100" y="24695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return</a:t>
            </a:r>
            <a:endParaRPr>
              <a:solidFill>
                <a:schemeClr val="dk2"/>
              </a:solidFill>
            </a:endParaRPr>
          </a:p>
        </p:txBody>
      </p:sp>
      <p:cxnSp>
        <p:nvCxnSpPr>
          <p:cNvPr id="438" name="Google Shape;438;p31"/>
          <p:cNvCxnSpPr>
            <a:stCxn id="428" idx="2"/>
          </p:cNvCxnSpPr>
          <p:nvPr/>
        </p:nvCxnSpPr>
        <p:spPr>
          <a:xfrm>
            <a:off x="3484775" y="2955300"/>
            <a:ext cx="2400" cy="531900"/>
          </a:xfrm>
          <a:prstGeom prst="straightConnector1">
            <a:avLst/>
          </a:prstGeom>
          <a:noFill/>
          <a:ln cap="flat" cmpd="sng" w="9525">
            <a:solidFill>
              <a:schemeClr val="dk2"/>
            </a:solidFill>
            <a:prstDash val="solid"/>
            <a:round/>
            <a:headEnd len="med" w="med" type="triangle"/>
            <a:tailEnd len="med" w="med" type="triangle"/>
          </a:ln>
        </p:spPr>
      </p:cxnSp>
      <p:sp>
        <p:nvSpPr>
          <p:cNvPr id="439" name="Google Shape;439;p31"/>
          <p:cNvSpPr/>
          <p:nvPr/>
        </p:nvSpPr>
        <p:spPr>
          <a:xfrm>
            <a:off x="5135263" y="2777225"/>
            <a:ext cx="13080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 </a:t>
            </a:r>
            <a:r>
              <a:rPr lang="en">
                <a:highlight>
                  <a:schemeClr val="accent4"/>
                </a:highlight>
              </a:rPr>
              <a:t>this</a:t>
            </a:r>
            <a:endParaRPr>
              <a:highlight>
                <a:schemeClr val="accent4"/>
              </a:highlight>
            </a:endParaRPr>
          </a:p>
        </p:txBody>
      </p:sp>
      <p:sp>
        <p:nvSpPr>
          <p:cNvPr id="440" name="Google Shape;440;p31"/>
          <p:cNvSpPr/>
          <p:nvPr/>
        </p:nvSpPr>
        <p:spPr>
          <a:xfrm>
            <a:off x="5135275" y="3078200"/>
            <a:ext cx="12816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 I love </a:t>
            </a:r>
            <a:r>
              <a:rPr lang="en">
                <a:highlight>
                  <a:schemeClr val="accent4"/>
                </a:highlight>
              </a:rPr>
              <a:t>you</a:t>
            </a:r>
            <a:endParaRPr>
              <a:highlight>
                <a:schemeClr val="accent4"/>
              </a:highlight>
            </a:endParaRPr>
          </a:p>
        </p:txBody>
      </p:sp>
      <p:grpSp>
        <p:nvGrpSpPr>
          <p:cNvPr id="441" name="Google Shape;441;p31"/>
          <p:cNvGrpSpPr/>
          <p:nvPr/>
        </p:nvGrpSpPr>
        <p:grpSpPr>
          <a:xfrm>
            <a:off x="6712364" y="1888547"/>
            <a:ext cx="421050" cy="888674"/>
            <a:chOff x="7034575" y="2191250"/>
            <a:chExt cx="684300" cy="1441950"/>
          </a:xfrm>
        </p:grpSpPr>
        <p:sp>
          <p:nvSpPr>
            <p:cNvPr id="442" name="Google Shape;442;p31"/>
            <p:cNvSpPr/>
            <p:nvPr/>
          </p:nvSpPr>
          <p:spPr>
            <a:xfrm>
              <a:off x="7034575" y="329090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3" name="Google Shape;443;p31"/>
            <p:cNvSpPr/>
            <p:nvPr/>
          </p:nvSpPr>
          <p:spPr>
            <a:xfrm>
              <a:off x="7034575" y="2741075"/>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 name="Google Shape;444;p31"/>
            <p:cNvSpPr/>
            <p:nvPr/>
          </p:nvSpPr>
          <p:spPr>
            <a:xfrm>
              <a:off x="7034575" y="219125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45" name="Google Shape;445;p31"/>
            <p:cNvCxnSpPr>
              <a:stCxn id="442" idx="0"/>
              <a:endCxn id="443" idx="2"/>
            </p:cNvCxnSpPr>
            <p:nvPr/>
          </p:nvCxnSpPr>
          <p:spPr>
            <a:xfrm rot="10800000">
              <a:off x="7376725" y="3083300"/>
              <a:ext cx="0" cy="207600"/>
            </a:xfrm>
            <a:prstGeom prst="straightConnector1">
              <a:avLst/>
            </a:prstGeom>
            <a:noFill/>
            <a:ln cap="flat" cmpd="sng" w="9525">
              <a:solidFill>
                <a:schemeClr val="dk1"/>
              </a:solidFill>
              <a:prstDash val="solid"/>
              <a:round/>
              <a:headEnd len="med" w="med" type="none"/>
              <a:tailEnd len="med" w="med" type="triangle"/>
            </a:ln>
          </p:spPr>
        </p:cxnSp>
        <p:cxnSp>
          <p:nvCxnSpPr>
            <p:cNvPr id="446" name="Google Shape;446;p31"/>
            <p:cNvCxnSpPr/>
            <p:nvPr/>
          </p:nvCxnSpPr>
          <p:spPr>
            <a:xfrm rot="10800000">
              <a:off x="7376725" y="2524588"/>
              <a:ext cx="0" cy="207600"/>
            </a:xfrm>
            <a:prstGeom prst="straightConnector1">
              <a:avLst/>
            </a:prstGeom>
            <a:noFill/>
            <a:ln cap="flat" cmpd="sng" w="9525">
              <a:solidFill>
                <a:schemeClr val="dk1"/>
              </a:solidFill>
              <a:prstDash val="solid"/>
              <a:round/>
              <a:headEnd len="med" w="med" type="none"/>
              <a:tailEnd len="med" w="med" type="triangle"/>
            </a:ln>
          </p:spPr>
        </p:cxnSp>
      </p:grpSp>
      <p:sp>
        <p:nvSpPr>
          <p:cNvPr id="447" name="Google Shape;447;p31"/>
          <p:cNvSpPr/>
          <p:nvPr/>
        </p:nvSpPr>
        <p:spPr>
          <a:xfrm>
            <a:off x="2062050" y="3898013"/>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 A man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Boom of Generative Models</a:t>
            </a:r>
            <a:endParaRPr b="1"/>
          </a:p>
        </p:txBody>
      </p:sp>
      <p:pic>
        <p:nvPicPr>
          <p:cNvPr id="63" name="Google Shape;63;p14"/>
          <p:cNvPicPr preferRelativeResize="0"/>
          <p:nvPr/>
        </p:nvPicPr>
        <p:blipFill>
          <a:blip r:embed="rId3">
            <a:alphaModFix/>
          </a:blip>
          <a:stretch>
            <a:fillRect/>
          </a:stretch>
        </p:blipFill>
        <p:spPr>
          <a:xfrm>
            <a:off x="1676713" y="975900"/>
            <a:ext cx="5790565" cy="4125774"/>
          </a:xfrm>
          <a:prstGeom prst="rect">
            <a:avLst/>
          </a:prstGeom>
          <a:noFill/>
          <a:ln>
            <a:noFill/>
          </a:ln>
        </p:spPr>
      </p:pic>
      <p:sp>
        <p:nvSpPr>
          <p:cNvPr id="64" name="Google Shape;64;p14"/>
          <p:cNvSpPr txBox="1"/>
          <p:nvPr/>
        </p:nvSpPr>
        <p:spPr>
          <a:xfrm>
            <a:off x="7795200" y="4403525"/>
            <a:ext cx="1348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Source: </a:t>
            </a:r>
            <a:r>
              <a:rPr lang="en" sz="800" u="sng">
                <a:solidFill>
                  <a:schemeClr val="accent5"/>
                </a:solidFill>
                <a:hlinkClick r:id="rId4">
                  <a:extLst>
                    <a:ext uri="{A12FA001-AC4F-418D-AE19-62706E023703}">
                      <ahyp:hlinkClr val="tx"/>
                    </a:ext>
                  </a:extLst>
                </a:hlinkClick>
              </a:rPr>
              <a:t>https://www.dingran.me/content/images/2023/04/Screen_Shot_2022-10-16_at_5.59.11_PM--1-.png</a:t>
            </a:r>
            <a:endParaRPr sz="800">
              <a:solidFill>
                <a:schemeClr val="dk2"/>
              </a:solidFill>
            </a:endParaRPr>
          </a:p>
        </p:txBody>
      </p:sp>
      <p:sp>
        <p:nvSpPr>
          <p:cNvPr id="65" name="Google Shape;65;p14"/>
          <p:cNvSpPr txBox="1"/>
          <p:nvPr/>
        </p:nvSpPr>
        <p:spPr>
          <a:xfrm rot="-5400000">
            <a:off x="296650" y="2782575"/>
            <a:ext cx="2415000" cy="51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 Model Parameters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AA84F"/>
                </a:solidFill>
              </a:rPr>
              <a:t>Solution 1</a:t>
            </a:r>
            <a:r>
              <a:rPr b="1" lang="en"/>
              <a:t>: Iteration Level Scheduling</a:t>
            </a:r>
            <a:endParaRPr/>
          </a:p>
        </p:txBody>
      </p:sp>
      <p:cxnSp>
        <p:nvCxnSpPr>
          <p:cNvPr id="453" name="Google Shape;453;p32"/>
          <p:cNvCxnSpPr/>
          <p:nvPr/>
        </p:nvCxnSpPr>
        <p:spPr>
          <a:xfrm>
            <a:off x="435550" y="2551000"/>
            <a:ext cx="1130400" cy="0"/>
          </a:xfrm>
          <a:prstGeom prst="straightConnector1">
            <a:avLst/>
          </a:prstGeom>
          <a:noFill/>
          <a:ln cap="flat" cmpd="sng" w="28575">
            <a:solidFill>
              <a:schemeClr val="dk2"/>
            </a:solidFill>
            <a:prstDash val="solid"/>
            <a:round/>
            <a:headEnd len="med" w="med" type="none"/>
            <a:tailEnd len="med" w="med" type="triangle"/>
          </a:ln>
        </p:spPr>
      </p:cxnSp>
      <p:cxnSp>
        <p:nvCxnSpPr>
          <p:cNvPr id="454" name="Google Shape;454;p32"/>
          <p:cNvCxnSpPr/>
          <p:nvPr/>
        </p:nvCxnSpPr>
        <p:spPr>
          <a:xfrm rot="10800000">
            <a:off x="473500" y="3556900"/>
            <a:ext cx="1054500" cy="7200"/>
          </a:xfrm>
          <a:prstGeom prst="straightConnector1">
            <a:avLst/>
          </a:prstGeom>
          <a:noFill/>
          <a:ln cap="flat" cmpd="sng" w="28575">
            <a:solidFill>
              <a:schemeClr val="dk2"/>
            </a:solidFill>
            <a:prstDash val="solid"/>
            <a:round/>
            <a:headEnd len="med" w="med" type="none"/>
            <a:tailEnd len="med" w="med" type="triangle"/>
          </a:ln>
        </p:spPr>
      </p:cxnSp>
      <p:sp>
        <p:nvSpPr>
          <p:cNvPr id="455" name="Google Shape;455;p32"/>
          <p:cNvSpPr txBox="1"/>
          <p:nvPr/>
        </p:nvSpPr>
        <p:spPr>
          <a:xfrm>
            <a:off x="311700" y="21161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requests</a:t>
            </a:r>
            <a:endParaRPr sz="1800">
              <a:solidFill>
                <a:schemeClr val="dk2"/>
              </a:solidFill>
            </a:endParaRPr>
          </a:p>
        </p:txBody>
      </p:sp>
      <p:sp>
        <p:nvSpPr>
          <p:cNvPr id="456" name="Google Shape;456;p32"/>
          <p:cNvSpPr txBox="1"/>
          <p:nvPr/>
        </p:nvSpPr>
        <p:spPr>
          <a:xfrm>
            <a:off x="407800" y="314571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response</a:t>
            </a:r>
            <a:endParaRPr sz="1800">
              <a:solidFill>
                <a:schemeClr val="dk2"/>
              </a:solidFill>
            </a:endParaRPr>
          </a:p>
        </p:txBody>
      </p:sp>
      <p:sp>
        <p:nvSpPr>
          <p:cNvPr id="457" name="Google Shape;457;p32"/>
          <p:cNvSpPr/>
          <p:nvPr/>
        </p:nvSpPr>
        <p:spPr>
          <a:xfrm>
            <a:off x="1565950" y="1230825"/>
            <a:ext cx="7194000" cy="3585900"/>
          </a:xfrm>
          <a:prstGeom prst="rect">
            <a:avLst/>
          </a:prstGeom>
          <a:solidFill>
            <a:schemeClr val="lt1"/>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8" name="Google Shape;458;p32"/>
          <p:cNvSpPr/>
          <p:nvPr/>
        </p:nvSpPr>
        <p:spPr>
          <a:xfrm>
            <a:off x="1871675" y="1451100"/>
            <a:ext cx="32262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459" name="Google Shape;459;p32"/>
          <p:cNvSpPr/>
          <p:nvPr/>
        </p:nvSpPr>
        <p:spPr>
          <a:xfrm>
            <a:off x="1871675" y="3488025"/>
            <a:ext cx="6630000" cy="116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460" name="Google Shape;460;p32"/>
          <p:cNvSpPr/>
          <p:nvPr/>
        </p:nvSpPr>
        <p:spPr>
          <a:xfrm>
            <a:off x="6480650" y="1451100"/>
            <a:ext cx="20211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461" name="Google Shape;461;p32"/>
          <p:cNvSpPr txBox="1"/>
          <p:nvPr/>
        </p:nvSpPr>
        <p:spPr>
          <a:xfrm>
            <a:off x="6261050" y="145110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Execution Engine</a:t>
            </a:r>
            <a:endParaRPr b="1" sz="1600">
              <a:solidFill>
                <a:schemeClr val="dk2"/>
              </a:solidFill>
            </a:endParaRPr>
          </a:p>
        </p:txBody>
      </p:sp>
      <p:sp>
        <p:nvSpPr>
          <p:cNvPr id="462" name="Google Shape;462;p32"/>
          <p:cNvSpPr txBox="1"/>
          <p:nvPr/>
        </p:nvSpPr>
        <p:spPr>
          <a:xfrm>
            <a:off x="2254625" y="203205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463" name="Google Shape;463;p32"/>
          <p:cNvSpPr txBox="1"/>
          <p:nvPr/>
        </p:nvSpPr>
        <p:spPr>
          <a:xfrm>
            <a:off x="3956525" y="34880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464" name="Google Shape;464;p32"/>
          <p:cNvSpPr txBox="1"/>
          <p:nvPr/>
        </p:nvSpPr>
        <p:spPr>
          <a:xfrm>
            <a:off x="4443200" y="12308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ORCA</a:t>
            </a:r>
            <a:endParaRPr b="1" sz="1600">
              <a:solidFill>
                <a:schemeClr val="dk2"/>
              </a:solidFill>
            </a:endParaRPr>
          </a:p>
        </p:txBody>
      </p:sp>
      <p:cxnSp>
        <p:nvCxnSpPr>
          <p:cNvPr id="465" name="Google Shape;465;p32"/>
          <p:cNvCxnSpPr/>
          <p:nvPr/>
        </p:nvCxnSpPr>
        <p:spPr>
          <a:xfrm flipH="1" rot="10800000">
            <a:off x="5120700" y="1975450"/>
            <a:ext cx="1359900" cy="7500"/>
          </a:xfrm>
          <a:prstGeom prst="straightConnector1">
            <a:avLst/>
          </a:prstGeom>
          <a:noFill/>
          <a:ln cap="flat" cmpd="sng" w="19050">
            <a:solidFill>
              <a:schemeClr val="dk1"/>
            </a:solidFill>
            <a:prstDash val="solid"/>
            <a:round/>
            <a:headEnd len="med" w="med" type="none"/>
            <a:tailEnd len="med" w="med" type="triangle"/>
          </a:ln>
        </p:spPr>
      </p:cxnSp>
      <p:cxnSp>
        <p:nvCxnSpPr>
          <p:cNvPr id="466" name="Google Shape;466;p32"/>
          <p:cNvCxnSpPr/>
          <p:nvPr/>
        </p:nvCxnSpPr>
        <p:spPr>
          <a:xfrm flipH="1" rot="10800000">
            <a:off x="5097875" y="2526825"/>
            <a:ext cx="1359900" cy="7500"/>
          </a:xfrm>
          <a:prstGeom prst="straightConnector1">
            <a:avLst/>
          </a:prstGeom>
          <a:noFill/>
          <a:ln cap="flat" cmpd="sng" w="19050">
            <a:solidFill>
              <a:schemeClr val="dk1"/>
            </a:solidFill>
            <a:prstDash val="solid"/>
            <a:round/>
            <a:headEnd len="med" w="med" type="triangle"/>
            <a:tailEnd len="med" w="med" type="none"/>
          </a:ln>
        </p:spPr>
      </p:cxnSp>
      <p:cxnSp>
        <p:nvCxnSpPr>
          <p:cNvPr id="467" name="Google Shape;467;p32"/>
          <p:cNvCxnSpPr>
            <a:stCxn id="458" idx="2"/>
          </p:cNvCxnSpPr>
          <p:nvPr/>
        </p:nvCxnSpPr>
        <p:spPr>
          <a:xfrm>
            <a:off x="3484775" y="2955300"/>
            <a:ext cx="2400" cy="531900"/>
          </a:xfrm>
          <a:prstGeom prst="straightConnector1">
            <a:avLst/>
          </a:prstGeom>
          <a:noFill/>
          <a:ln cap="flat" cmpd="sng" w="9525">
            <a:solidFill>
              <a:schemeClr val="dk2"/>
            </a:solidFill>
            <a:prstDash val="solid"/>
            <a:round/>
            <a:headEnd len="med" w="med" type="triangle"/>
            <a:tailEnd len="med" w="med" type="triangle"/>
          </a:ln>
        </p:spPr>
      </p:cxnSp>
      <p:sp>
        <p:nvSpPr>
          <p:cNvPr id="468" name="Google Shape;468;p32"/>
          <p:cNvSpPr/>
          <p:nvPr/>
        </p:nvSpPr>
        <p:spPr>
          <a:xfrm>
            <a:off x="2050688" y="3830325"/>
            <a:ext cx="13080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 this</a:t>
            </a:r>
            <a:endParaRPr/>
          </a:p>
        </p:txBody>
      </p:sp>
      <p:sp>
        <p:nvSpPr>
          <p:cNvPr id="469" name="Google Shape;469;p32"/>
          <p:cNvSpPr/>
          <p:nvPr/>
        </p:nvSpPr>
        <p:spPr>
          <a:xfrm>
            <a:off x="2063900" y="4201125"/>
            <a:ext cx="12816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 I love you</a:t>
            </a:r>
            <a:endParaRPr/>
          </a:p>
        </p:txBody>
      </p:sp>
      <p:grpSp>
        <p:nvGrpSpPr>
          <p:cNvPr id="470" name="Google Shape;470;p32"/>
          <p:cNvGrpSpPr/>
          <p:nvPr/>
        </p:nvGrpSpPr>
        <p:grpSpPr>
          <a:xfrm>
            <a:off x="6712364" y="1888547"/>
            <a:ext cx="421050" cy="888674"/>
            <a:chOff x="7034575" y="2191250"/>
            <a:chExt cx="684300" cy="1441950"/>
          </a:xfrm>
        </p:grpSpPr>
        <p:sp>
          <p:nvSpPr>
            <p:cNvPr id="471" name="Google Shape;471;p32"/>
            <p:cNvSpPr/>
            <p:nvPr/>
          </p:nvSpPr>
          <p:spPr>
            <a:xfrm>
              <a:off x="7034575" y="329090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2" name="Google Shape;472;p32"/>
            <p:cNvSpPr/>
            <p:nvPr/>
          </p:nvSpPr>
          <p:spPr>
            <a:xfrm>
              <a:off x="7034575" y="2741075"/>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32"/>
            <p:cNvSpPr/>
            <p:nvPr/>
          </p:nvSpPr>
          <p:spPr>
            <a:xfrm>
              <a:off x="7034575" y="219125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74" name="Google Shape;474;p32"/>
            <p:cNvCxnSpPr>
              <a:stCxn id="471" idx="0"/>
              <a:endCxn id="472" idx="2"/>
            </p:cNvCxnSpPr>
            <p:nvPr/>
          </p:nvCxnSpPr>
          <p:spPr>
            <a:xfrm rot="10800000">
              <a:off x="7376725" y="3083300"/>
              <a:ext cx="0" cy="207600"/>
            </a:xfrm>
            <a:prstGeom prst="straightConnector1">
              <a:avLst/>
            </a:prstGeom>
            <a:noFill/>
            <a:ln cap="flat" cmpd="sng" w="9525">
              <a:solidFill>
                <a:schemeClr val="dk1"/>
              </a:solidFill>
              <a:prstDash val="solid"/>
              <a:round/>
              <a:headEnd len="med" w="med" type="none"/>
              <a:tailEnd len="med" w="med" type="triangle"/>
            </a:ln>
          </p:spPr>
        </p:cxnSp>
        <p:cxnSp>
          <p:nvCxnSpPr>
            <p:cNvPr id="475" name="Google Shape;475;p32"/>
            <p:cNvCxnSpPr/>
            <p:nvPr/>
          </p:nvCxnSpPr>
          <p:spPr>
            <a:xfrm rot="10800000">
              <a:off x="7376725" y="2524588"/>
              <a:ext cx="0" cy="207600"/>
            </a:xfrm>
            <a:prstGeom prst="straightConnector1">
              <a:avLst/>
            </a:prstGeom>
            <a:noFill/>
            <a:ln cap="flat" cmpd="sng" w="9525">
              <a:solidFill>
                <a:schemeClr val="dk1"/>
              </a:solidFill>
              <a:prstDash val="solid"/>
              <a:round/>
              <a:headEnd len="med" w="med" type="none"/>
              <a:tailEnd len="med" w="med" type="triangle"/>
            </a:ln>
          </p:spPr>
        </p:cxnSp>
      </p:grpSp>
      <p:sp>
        <p:nvSpPr>
          <p:cNvPr id="476" name="Google Shape;476;p32"/>
          <p:cNvSpPr/>
          <p:nvPr/>
        </p:nvSpPr>
        <p:spPr>
          <a:xfrm>
            <a:off x="3559200" y="3830313"/>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 A man</a:t>
            </a:r>
            <a:endParaRPr/>
          </a:p>
        </p:txBody>
      </p:sp>
      <p:sp>
        <p:nvSpPr>
          <p:cNvPr id="477" name="Google Shape;477;p32"/>
          <p:cNvSpPr txBox="1"/>
          <p:nvPr/>
        </p:nvSpPr>
        <p:spPr>
          <a:xfrm>
            <a:off x="2162825" y="3050513"/>
            <a:ext cx="1500600" cy="34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select requests</a:t>
            </a:r>
            <a:endParaRPr>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AA84F"/>
                </a:solidFill>
              </a:rPr>
              <a:t>Solution 1</a:t>
            </a:r>
            <a:r>
              <a:rPr b="1" lang="en"/>
              <a:t>: Iteration Level Scheduling</a:t>
            </a:r>
            <a:endParaRPr/>
          </a:p>
        </p:txBody>
      </p:sp>
      <p:cxnSp>
        <p:nvCxnSpPr>
          <p:cNvPr id="483" name="Google Shape;483;p33"/>
          <p:cNvCxnSpPr/>
          <p:nvPr/>
        </p:nvCxnSpPr>
        <p:spPr>
          <a:xfrm>
            <a:off x="435550" y="2551000"/>
            <a:ext cx="1130400" cy="0"/>
          </a:xfrm>
          <a:prstGeom prst="straightConnector1">
            <a:avLst/>
          </a:prstGeom>
          <a:noFill/>
          <a:ln cap="flat" cmpd="sng" w="28575">
            <a:solidFill>
              <a:schemeClr val="dk2"/>
            </a:solidFill>
            <a:prstDash val="solid"/>
            <a:round/>
            <a:headEnd len="med" w="med" type="none"/>
            <a:tailEnd len="med" w="med" type="triangle"/>
          </a:ln>
        </p:spPr>
      </p:cxnSp>
      <p:cxnSp>
        <p:nvCxnSpPr>
          <p:cNvPr id="484" name="Google Shape;484;p33"/>
          <p:cNvCxnSpPr/>
          <p:nvPr/>
        </p:nvCxnSpPr>
        <p:spPr>
          <a:xfrm rot="10800000">
            <a:off x="473500" y="3556900"/>
            <a:ext cx="1054500" cy="7200"/>
          </a:xfrm>
          <a:prstGeom prst="straightConnector1">
            <a:avLst/>
          </a:prstGeom>
          <a:noFill/>
          <a:ln cap="flat" cmpd="sng" w="28575">
            <a:solidFill>
              <a:schemeClr val="dk2"/>
            </a:solidFill>
            <a:prstDash val="solid"/>
            <a:round/>
            <a:headEnd len="med" w="med" type="none"/>
            <a:tailEnd len="med" w="med" type="triangle"/>
          </a:ln>
        </p:spPr>
      </p:cxnSp>
      <p:sp>
        <p:nvSpPr>
          <p:cNvPr id="485" name="Google Shape;485;p33"/>
          <p:cNvSpPr txBox="1"/>
          <p:nvPr/>
        </p:nvSpPr>
        <p:spPr>
          <a:xfrm>
            <a:off x="311700" y="21161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requests</a:t>
            </a:r>
            <a:endParaRPr sz="1800">
              <a:solidFill>
                <a:schemeClr val="dk2"/>
              </a:solidFill>
            </a:endParaRPr>
          </a:p>
        </p:txBody>
      </p:sp>
      <p:sp>
        <p:nvSpPr>
          <p:cNvPr id="486" name="Google Shape;486;p33"/>
          <p:cNvSpPr txBox="1"/>
          <p:nvPr/>
        </p:nvSpPr>
        <p:spPr>
          <a:xfrm>
            <a:off x="407800" y="314571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response</a:t>
            </a:r>
            <a:endParaRPr sz="1800">
              <a:solidFill>
                <a:schemeClr val="dk2"/>
              </a:solidFill>
            </a:endParaRPr>
          </a:p>
        </p:txBody>
      </p:sp>
      <p:sp>
        <p:nvSpPr>
          <p:cNvPr id="487" name="Google Shape;487;p33"/>
          <p:cNvSpPr/>
          <p:nvPr/>
        </p:nvSpPr>
        <p:spPr>
          <a:xfrm>
            <a:off x="1565950" y="1230825"/>
            <a:ext cx="7194000" cy="3585900"/>
          </a:xfrm>
          <a:prstGeom prst="rect">
            <a:avLst/>
          </a:prstGeom>
          <a:solidFill>
            <a:schemeClr val="lt1"/>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8" name="Google Shape;488;p33"/>
          <p:cNvSpPr/>
          <p:nvPr/>
        </p:nvSpPr>
        <p:spPr>
          <a:xfrm>
            <a:off x="1871675" y="1451100"/>
            <a:ext cx="32262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489" name="Google Shape;489;p33"/>
          <p:cNvSpPr/>
          <p:nvPr/>
        </p:nvSpPr>
        <p:spPr>
          <a:xfrm>
            <a:off x="1871675" y="3488025"/>
            <a:ext cx="6630000" cy="116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490" name="Google Shape;490;p33"/>
          <p:cNvSpPr/>
          <p:nvPr/>
        </p:nvSpPr>
        <p:spPr>
          <a:xfrm>
            <a:off x="6480650" y="1451100"/>
            <a:ext cx="20211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491" name="Google Shape;491;p33"/>
          <p:cNvSpPr txBox="1"/>
          <p:nvPr/>
        </p:nvSpPr>
        <p:spPr>
          <a:xfrm>
            <a:off x="6261050" y="145110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Execution Engine</a:t>
            </a:r>
            <a:endParaRPr b="1" sz="1600">
              <a:solidFill>
                <a:schemeClr val="dk2"/>
              </a:solidFill>
            </a:endParaRPr>
          </a:p>
        </p:txBody>
      </p:sp>
      <p:sp>
        <p:nvSpPr>
          <p:cNvPr id="492" name="Google Shape;492;p33"/>
          <p:cNvSpPr txBox="1"/>
          <p:nvPr/>
        </p:nvSpPr>
        <p:spPr>
          <a:xfrm>
            <a:off x="2254625" y="203205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493" name="Google Shape;493;p33"/>
          <p:cNvSpPr txBox="1"/>
          <p:nvPr/>
        </p:nvSpPr>
        <p:spPr>
          <a:xfrm>
            <a:off x="3956525" y="34880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494" name="Google Shape;494;p33"/>
          <p:cNvSpPr txBox="1"/>
          <p:nvPr/>
        </p:nvSpPr>
        <p:spPr>
          <a:xfrm>
            <a:off x="4443200" y="12308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ORCA</a:t>
            </a:r>
            <a:endParaRPr b="1" sz="1600">
              <a:solidFill>
                <a:schemeClr val="dk2"/>
              </a:solidFill>
            </a:endParaRPr>
          </a:p>
        </p:txBody>
      </p:sp>
      <p:cxnSp>
        <p:nvCxnSpPr>
          <p:cNvPr id="495" name="Google Shape;495;p33"/>
          <p:cNvCxnSpPr/>
          <p:nvPr/>
        </p:nvCxnSpPr>
        <p:spPr>
          <a:xfrm flipH="1" rot="10800000">
            <a:off x="5120700" y="1975450"/>
            <a:ext cx="1359900" cy="7500"/>
          </a:xfrm>
          <a:prstGeom prst="straightConnector1">
            <a:avLst/>
          </a:prstGeom>
          <a:noFill/>
          <a:ln cap="flat" cmpd="sng" w="19050">
            <a:solidFill>
              <a:schemeClr val="dk1"/>
            </a:solidFill>
            <a:prstDash val="solid"/>
            <a:round/>
            <a:headEnd len="med" w="med" type="none"/>
            <a:tailEnd len="med" w="med" type="triangle"/>
          </a:ln>
        </p:spPr>
      </p:cxnSp>
      <p:cxnSp>
        <p:nvCxnSpPr>
          <p:cNvPr id="496" name="Google Shape;496;p33"/>
          <p:cNvCxnSpPr/>
          <p:nvPr/>
        </p:nvCxnSpPr>
        <p:spPr>
          <a:xfrm flipH="1" rot="10800000">
            <a:off x="5097875" y="2526825"/>
            <a:ext cx="1359900" cy="7500"/>
          </a:xfrm>
          <a:prstGeom prst="straightConnector1">
            <a:avLst/>
          </a:prstGeom>
          <a:noFill/>
          <a:ln cap="flat" cmpd="sng" w="19050">
            <a:solidFill>
              <a:schemeClr val="dk1"/>
            </a:solidFill>
            <a:prstDash val="solid"/>
            <a:round/>
            <a:headEnd len="med" w="med" type="triangle"/>
            <a:tailEnd len="med" w="med" type="none"/>
          </a:ln>
        </p:spPr>
      </p:cxnSp>
      <p:cxnSp>
        <p:nvCxnSpPr>
          <p:cNvPr id="497" name="Google Shape;497;p33"/>
          <p:cNvCxnSpPr>
            <a:stCxn id="488" idx="2"/>
          </p:cNvCxnSpPr>
          <p:nvPr/>
        </p:nvCxnSpPr>
        <p:spPr>
          <a:xfrm>
            <a:off x="3484775" y="2955300"/>
            <a:ext cx="2400" cy="531900"/>
          </a:xfrm>
          <a:prstGeom prst="straightConnector1">
            <a:avLst/>
          </a:prstGeom>
          <a:noFill/>
          <a:ln cap="flat" cmpd="sng" w="9525">
            <a:solidFill>
              <a:schemeClr val="dk2"/>
            </a:solidFill>
            <a:prstDash val="solid"/>
            <a:round/>
            <a:headEnd len="med" w="med" type="triangle"/>
            <a:tailEnd len="med" w="med" type="triangle"/>
          </a:ln>
        </p:spPr>
      </p:cxnSp>
      <p:sp>
        <p:nvSpPr>
          <p:cNvPr id="498" name="Google Shape;498;p33"/>
          <p:cNvSpPr/>
          <p:nvPr/>
        </p:nvSpPr>
        <p:spPr>
          <a:xfrm>
            <a:off x="7193663" y="1847050"/>
            <a:ext cx="13080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 this</a:t>
            </a:r>
            <a:endParaRPr/>
          </a:p>
        </p:txBody>
      </p:sp>
      <p:sp>
        <p:nvSpPr>
          <p:cNvPr id="499" name="Google Shape;499;p33"/>
          <p:cNvSpPr/>
          <p:nvPr/>
        </p:nvSpPr>
        <p:spPr>
          <a:xfrm>
            <a:off x="7206875" y="2226775"/>
            <a:ext cx="12816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 I love you</a:t>
            </a:r>
            <a:endParaRPr/>
          </a:p>
        </p:txBody>
      </p:sp>
      <p:grpSp>
        <p:nvGrpSpPr>
          <p:cNvPr id="500" name="Google Shape;500;p33"/>
          <p:cNvGrpSpPr/>
          <p:nvPr/>
        </p:nvGrpSpPr>
        <p:grpSpPr>
          <a:xfrm>
            <a:off x="6712364" y="1888547"/>
            <a:ext cx="421050" cy="888674"/>
            <a:chOff x="7034575" y="2191250"/>
            <a:chExt cx="684300" cy="1441950"/>
          </a:xfrm>
        </p:grpSpPr>
        <p:sp>
          <p:nvSpPr>
            <p:cNvPr id="501" name="Google Shape;501;p33"/>
            <p:cNvSpPr/>
            <p:nvPr/>
          </p:nvSpPr>
          <p:spPr>
            <a:xfrm>
              <a:off x="7034575" y="329090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2" name="Google Shape;502;p33"/>
            <p:cNvSpPr/>
            <p:nvPr/>
          </p:nvSpPr>
          <p:spPr>
            <a:xfrm>
              <a:off x="7034575" y="2741075"/>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3" name="Google Shape;503;p33"/>
            <p:cNvSpPr/>
            <p:nvPr/>
          </p:nvSpPr>
          <p:spPr>
            <a:xfrm>
              <a:off x="7034575" y="219125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04" name="Google Shape;504;p33"/>
            <p:cNvCxnSpPr>
              <a:stCxn id="501" idx="0"/>
              <a:endCxn id="502" idx="2"/>
            </p:cNvCxnSpPr>
            <p:nvPr/>
          </p:nvCxnSpPr>
          <p:spPr>
            <a:xfrm rot="10800000">
              <a:off x="7376725" y="3083300"/>
              <a:ext cx="0" cy="207600"/>
            </a:xfrm>
            <a:prstGeom prst="straightConnector1">
              <a:avLst/>
            </a:prstGeom>
            <a:noFill/>
            <a:ln cap="flat" cmpd="sng" w="9525">
              <a:solidFill>
                <a:schemeClr val="dk1"/>
              </a:solidFill>
              <a:prstDash val="solid"/>
              <a:round/>
              <a:headEnd len="med" w="med" type="none"/>
              <a:tailEnd len="med" w="med" type="triangle"/>
            </a:ln>
          </p:spPr>
        </p:cxnSp>
        <p:cxnSp>
          <p:nvCxnSpPr>
            <p:cNvPr id="505" name="Google Shape;505;p33"/>
            <p:cNvCxnSpPr/>
            <p:nvPr/>
          </p:nvCxnSpPr>
          <p:spPr>
            <a:xfrm rot="10800000">
              <a:off x="7376725" y="2524588"/>
              <a:ext cx="0" cy="207600"/>
            </a:xfrm>
            <a:prstGeom prst="straightConnector1">
              <a:avLst/>
            </a:prstGeom>
            <a:noFill/>
            <a:ln cap="flat" cmpd="sng" w="9525">
              <a:solidFill>
                <a:schemeClr val="dk1"/>
              </a:solidFill>
              <a:prstDash val="solid"/>
              <a:round/>
              <a:headEnd len="med" w="med" type="none"/>
              <a:tailEnd len="med" w="med" type="triangle"/>
            </a:ln>
          </p:spPr>
        </p:cxnSp>
      </p:grpSp>
      <p:sp>
        <p:nvSpPr>
          <p:cNvPr id="506" name="Google Shape;506;p33"/>
          <p:cNvSpPr/>
          <p:nvPr/>
        </p:nvSpPr>
        <p:spPr>
          <a:xfrm>
            <a:off x="7206875" y="2606488"/>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 A man</a:t>
            </a:r>
            <a:endParaRPr/>
          </a:p>
        </p:txBody>
      </p:sp>
      <p:sp>
        <p:nvSpPr>
          <p:cNvPr id="507" name="Google Shape;507;p33"/>
          <p:cNvSpPr txBox="1"/>
          <p:nvPr/>
        </p:nvSpPr>
        <p:spPr>
          <a:xfrm>
            <a:off x="5120700" y="1786225"/>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AA84F"/>
                </a:solidFill>
              </a:rPr>
              <a:t>schedule one iter</a:t>
            </a:r>
            <a:endParaRPr b="1">
              <a:solidFill>
                <a:srgbClr val="6AA84F"/>
              </a:solidFill>
            </a:endParaRPr>
          </a:p>
        </p:txBody>
      </p:sp>
      <p:sp>
        <p:nvSpPr>
          <p:cNvPr id="508" name="Google Shape;508;p33"/>
          <p:cNvSpPr txBox="1"/>
          <p:nvPr/>
        </p:nvSpPr>
        <p:spPr>
          <a:xfrm>
            <a:off x="6457775" y="2777225"/>
            <a:ext cx="502200" cy="17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iter 2</a:t>
            </a: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AA84F"/>
                </a:solidFill>
              </a:rPr>
              <a:t>Solution 1</a:t>
            </a:r>
            <a:r>
              <a:rPr b="1" lang="en"/>
              <a:t>: Iteration Level Scheduling</a:t>
            </a:r>
            <a:endParaRPr/>
          </a:p>
        </p:txBody>
      </p:sp>
      <p:cxnSp>
        <p:nvCxnSpPr>
          <p:cNvPr id="514" name="Google Shape;514;p34"/>
          <p:cNvCxnSpPr/>
          <p:nvPr/>
        </p:nvCxnSpPr>
        <p:spPr>
          <a:xfrm>
            <a:off x="435550" y="2551000"/>
            <a:ext cx="1130400" cy="0"/>
          </a:xfrm>
          <a:prstGeom prst="straightConnector1">
            <a:avLst/>
          </a:prstGeom>
          <a:noFill/>
          <a:ln cap="flat" cmpd="sng" w="28575">
            <a:solidFill>
              <a:schemeClr val="dk2"/>
            </a:solidFill>
            <a:prstDash val="solid"/>
            <a:round/>
            <a:headEnd len="med" w="med" type="none"/>
            <a:tailEnd len="med" w="med" type="triangle"/>
          </a:ln>
        </p:spPr>
      </p:cxnSp>
      <p:cxnSp>
        <p:nvCxnSpPr>
          <p:cNvPr id="515" name="Google Shape;515;p34"/>
          <p:cNvCxnSpPr/>
          <p:nvPr/>
        </p:nvCxnSpPr>
        <p:spPr>
          <a:xfrm rot="10800000">
            <a:off x="473500" y="3556900"/>
            <a:ext cx="1054500" cy="7200"/>
          </a:xfrm>
          <a:prstGeom prst="straightConnector1">
            <a:avLst/>
          </a:prstGeom>
          <a:noFill/>
          <a:ln cap="flat" cmpd="sng" w="28575">
            <a:solidFill>
              <a:schemeClr val="dk2"/>
            </a:solidFill>
            <a:prstDash val="solid"/>
            <a:round/>
            <a:headEnd len="med" w="med" type="none"/>
            <a:tailEnd len="med" w="med" type="triangle"/>
          </a:ln>
        </p:spPr>
      </p:cxnSp>
      <p:sp>
        <p:nvSpPr>
          <p:cNvPr id="516" name="Google Shape;516;p34"/>
          <p:cNvSpPr txBox="1"/>
          <p:nvPr/>
        </p:nvSpPr>
        <p:spPr>
          <a:xfrm>
            <a:off x="311700" y="21161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requests</a:t>
            </a:r>
            <a:endParaRPr sz="1800">
              <a:solidFill>
                <a:schemeClr val="dk2"/>
              </a:solidFill>
            </a:endParaRPr>
          </a:p>
        </p:txBody>
      </p:sp>
      <p:sp>
        <p:nvSpPr>
          <p:cNvPr id="517" name="Google Shape;517;p34"/>
          <p:cNvSpPr txBox="1"/>
          <p:nvPr/>
        </p:nvSpPr>
        <p:spPr>
          <a:xfrm>
            <a:off x="407800" y="314571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response</a:t>
            </a:r>
            <a:endParaRPr sz="1800">
              <a:solidFill>
                <a:schemeClr val="dk2"/>
              </a:solidFill>
            </a:endParaRPr>
          </a:p>
        </p:txBody>
      </p:sp>
      <p:sp>
        <p:nvSpPr>
          <p:cNvPr id="518" name="Google Shape;518;p34"/>
          <p:cNvSpPr/>
          <p:nvPr/>
        </p:nvSpPr>
        <p:spPr>
          <a:xfrm>
            <a:off x="1565950" y="1230825"/>
            <a:ext cx="7194000" cy="3585900"/>
          </a:xfrm>
          <a:prstGeom prst="rect">
            <a:avLst/>
          </a:prstGeom>
          <a:solidFill>
            <a:schemeClr val="lt1"/>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9" name="Google Shape;519;p34"/>
          <p:cNvSpPr/>
          <p:nvPr/>
        </p:nvSpPr>
        <p:spPr>
          <a:xfrm>
            <a:off x="1871675" y="1451100"/>
            <a:ext cx="32262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520" name="Google Shape;520;p34"/>
          <p:cNvSpPr/>
          <p:nvPr/>
        </p:nvSpPr>
        <p:spPr>
          <a:xfrm>
            <a:off x="1871675" y="3488025"/>
            <a:ext cx="6630000" cy="116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521" name="Google Shape;521;p34"/>
          <p:cNvSpPr/>
          <p:nvPr/>
        </p:nvSpPr>
        <p:spPr>
          <a:xfrm>
            <a:off x="6480650" y="1451100"/>
            <a:ext cx="20211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522" name="Google Shape;522;p34"/>
          <p:cNvSpPr txBox="1"/>
          <p:nvPr/>
        </p:nvSpPr>
        <p:spPr>
          <a:xfrm>
            <a:off x="6261050" y="145110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Execution Engine</a:t>
            </a:r>
            <a:endParaRPr b="1" sz="1600">
              <a:solidFill>
                <a:schemeClr val="dk2"/>
              </a:solidFill>
            </a:endParaRPr>
          </a:p>
        </p:txBody>
      </p:sp>
      <p:sp>
        <p:nvSpPr>
          <p:cNvPr id="523" name="Google Shape;523;p34"/>
          <p:cNvSpPr txBox="1"/>
          <p:nvPr/>
        </p:nvSpPr>
        <p:spPr>
          <a:xfrm>
            <a:off x="2254625" y="203205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524" name="Google Shape;524;p34"/>
          <p:cNvSpPr txBox="1"/>
          <p:nvPr/>
        </p:nvSpPr>
        <p:spPr>
          <a:xfrm>
            <a:off x="3956525" y="34880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525" name="Google Shape;525;p34"/>
          <p:cNvSpPr txBox="1"/>
          <p:nvPr/>
        </p:nvSpPr>
        <p:spPr>
          <a:xfrm>
            <a:off x="4443200" y="12308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ORCA</a:t>
            </a:r>
            <a:endParaRPr b="1" sz="1600">
              <a:solidFill>
                <a:schemeClr val="dk2"/>
              </a:solidFill>
            </a:endParaRPr>
          </a:p>
        </p:txBody>
      </p:sp>
      <p:cxnSp>
        <p:nvCxnSpPr>
          <p:cNvPr id="526" name="Google Shape;526;p34"/>
          <p:cNvCxnSpPr/>
          <p:nvPr/>
        </p:nvCxnSpPr>
        <p:spPr>
          <a:xfrm flipH="1" rot="10800000">
            <a:off x="5120700" y="1975450"/>
            <a:ext cx="1359900" cy="7500"/>
          </a:xfrm>
          <a:prstGeom prst="straightConnector1">
            <a:avLst/>
          </a:prstGeom>
          <a:noFill/>
          <a:ln cap="flat" cmpd="sng" w="19050">
            <a:solidFill>
              <a:schemeClr val="dk1"/>
            </a:solidFill>
            <a:prstDash val="solid"/>
            <a:round/>
            <a:headEnd len="med" w="med" type="none"/>
            <a:tailEnd len="med" w="med" type="triangle"/>
          </a:ln>
        </p:spPr>
      </p:cxnSp>
      <p:cxnSp>
        <p:nvCxnSpPr>
          <p:cNvPr id="527" name="Google Shape;527;p34"/>
          <p:cNvCxnSpPr/>
          <p:nvPr/>
        </p:nvCxnSpPr>
        <p:spPr>
          <a:xfrm flipH="1" rot="10800000">
            <a:off x="5097875" y="2526825"/>
            <a:ext cx="1359900" cy="7500"/>
          </a:xfrm>
          <a:prstGeom prst="straightConnector1">
            <a:avLst/>
          </a:prstGeom>
          <a:noFill/>
          <a:ln cap="flat" cmpd="sng" w="19050">
            <a:solidFill>
              <a:schemeClr val="dk1"/>
            </a:solidFill>
            <a:prstDash val="solid"/>
            <a:round/>
            <a:headEnd len="med" w="med" type="triangle"/>
            <a:tailEnd len="med" w="med" type="none"/>
          </a:ln>
        </p:spPr>
      </p:cxnSp>
      <p:sp>
        <p:nvSpPr>
          <p:cNvPr id="528" name="Google Shape;528;p34"/>
          <p:cNvSpPr txBox="1"/>
          <p:nvPr/>
        </p:nvSpPr>
        <p:spPr>
          <a:xfrm>
            <a:off x="5196300" y="2208925"/>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return</a:t>
            </a:r>
            <a:endParaRPr>
              <a:solidFill>
                <a:schemeClr val="dk2"/>
              </a:solidFill>
            </a:endParaRPr>
          </a:p>
        </p:txBody>
      </p:sp>
      <p:cxnSp>
        <p:nvCxnSpPr>
          <p:cNvPr id="529" name="Google Shape;529;p34"/>
          <p:cNvCxnSpPr>
            <a:stCxn id="519" idx="2"/>
          </p:cNvCxnSpPr>
          <p:nvPr/>
        </p:nvCxnSpPr>
        <p:spPr>
          <a:xfrm>
            <a:off x="3484775" y="2955300"/>
            <a:ext cx="2400" cy="531900"/>
          </a:xfrm>
          <a:prstGeom prst="straightConnector1">
            <a:avLst/>
          </a:prstGeom>
          <a:noFill/>
          <a:ln cap="flat" cmpd="sng" w="9525">
            <a:solidFill>
              <a:schemeClr val="dk2"/>
            </a:solidFill>
            <a:prstDash val="solid"/>
            <a:round/>
            <a:headEnd len="med" w="med" type="triangle"/>
            <a:tailEnd len="med" w="med" type="triangle"/>
          </a:ln>
        </p:spPr>
      </p:cxnSp>
      <p:sp>
        <p:nvSpPr>
          <p:cNvPr id="530" name="Google Shape;530;p34"/>
          <p:cNvSpPr/>
          <p:nvPr/>
        </p:nvSpPr>
        <p:spPr>
          <a:xfrm>
            <a:off x="4896300" y="2574525"/>
            <a:ext cx="17859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 this </a:t>
            </a:r>
            <a:r>
              <a:rPr lang="en">
                <a:highlight>
                  <a:schemeClr val="accent4"/>
                </a:highlight>
              </a:rPr>
              <a:t>is</a:t>
            </a:r>
            <a:endParaRPr>
              <a:highlight>
                <a:schemeClr val="accent4"/>
              </a:highlight>
            </a:endParaRPr>
          </a:p>
        </p:txBody>
      </p:sp>
      <p:sp>
        <p:nvSpPr>
          <p:cNvPr id="531" name="Google Shape;531;p34"/>
          <p:cNvSpPr/>
          <p:nvPr/>
        </p:nvSpPr>
        <p:spPr>
          <a:xfrm>
            <a:off x="4808850" y="2879025"/>
            <a:ext cx="1960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 I love you </a:t>
            </a:r>
            <a:r>
              <a:rPr lang="en">
                <a:highlight>
                  <a:schemeClr val="accent4"/>
                </a:highlight>
              </a:rPr>
              <a:t>&lt;EOS&gt;</a:t>
            </a:r>
            <a:endParaRPr>
              <a:highlight>
                <a:schemeClr val="accent4"/>
              </a:highlight>
            </a:endParaRPr>
          </a:p>
        </p:txBody>
      </p:sp>
      <p:grpSp>
        <p:nvGrpSpPr>
          <p:cNvPr id="532" name="Google Shape;532;p34"/>
          <p:cNvGrpSpPr/>
          <p:nvPr/>
        </p:nvGrpSpPr>
        <p:grpSpPr>
          <a:xfrm>
            <a:off x="6712364" y="1888547"/>
            <a:ext cx="421050" cy="888674"/>
            <a:chOff x="7034575" y="2191250"/>
            <a:chExt cx="684300" cy="1441950"/>
          </a:xfrm>
        </p:grpSpPr>
        <p:sp>
          <p:nvSpPr>
            <p:cNvPr id="533" name="Google Shape;533;p34"/>
            <p:cNvSpPr/>
            <p:nvPr/>
          </p:nvSpPr>
          <p:spPr>
            <a:xfrm>
              <a:off x="7034575" y="329090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4" name="Google Shape;534;p34"/>
            <p:cNvSpPr/>
            <p:nvPr/>
          </p:nvSpPr>
          <p:spPr>
            <a:xfrm>
              <a:off x="7034575" y="2741075"/>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5" name="Google Shape;535;p34"/>
            <p:cNvSpPr/>
            <p:nvPr/>
          </p:nvSpPr>
          <p:spPr>
            <a:xfrm>
              <a:off x="7034575" y="219125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36" name="Google Shape;536;p34"/>
            <p:cNvCxnSpPr>
              <a:stCxn id="533" idx="0"/>
              <a:endCxn id="534" idx="2"/>
            </p:cNvCxnSpPr>
            <p:nvPr/>
          </p:nvCxnSpPr>
          <p:spPr>
            <a:xfrm rot="10800000">
              <a:off x="7376725" y="3083300"/>
              <a:ext cx="0" cy="207600"/>
            </a:xfrm>
            <a:prstGeom prst="straightConnector1">
              <a:avLst/>
            </a:prstGeom>
            <a:noFill/>
            <a:ln cap="flat" cmpd="sng" w="9525">
              <a:solidFill>
                <a:schemeClr val="dk1"/>
              </a:solidFill>
              <a:prstDash val="solid"/>
              <a:round/>
              <a:headEnd len="med" w="med" type="none"/>
              <a:tailEnd len="med" w="med" type="triangle"/>
            </a:ln>
          </p:spPr>
        </p:cxnSp>
        <p:cxnSp>
          <p:nvCxnSpPr>
            <p:cNvPr id="537" name="Google Shape;537;p34"/>
            <p:cNvCxnSpPr/>
            <p:nvPr/>
          </p:nvCxnSpPr>
          <p:spPr>
            <a:xfrm rot="10800000">
              <a:off x="7376725" y="2524588"/>
              <a:ext cx="0" cy="207600"/>
            </a:xfrm>
            <a:prstGeom prst="straightConnector1">
              <a:avLst/>
            </a:prstGeom>
            <a:noFill/>
            <a:ln cap="flat" cmpd="sng" w="9525">
              <a:solidFill>
                <a:schemeClr val="dk1"/>
              </a:solidFill>
              <a:prstDash val="solid"/>
              <a:round/>
              <a:headEnd len="med" w="med" type="none"/>
              <a:tailEnd len="med" w="med" type="triangle"/>
            </a:ln>
          </p:spPr>
        </p:cxnSp>
      </p:grpSp>
      <p:sp>
        <p:nvSpPr>
          <p:cNvPr id="538" name="Google Shape;538;p34"/>
          <p:cNvSpPr/>
          <p:nvPr/>
        </p:nvSpPr>
        <p:spPr>
          <a:xfrm>
            <a:off x="5182650" y="3183525"/>
            <a:ext cx="12132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 A man </a:t>
            </a:r>
            <a:r>
              <a:rPr lang="en">
                <a:highlight>
                  <a:schemeClr val="accent4"/>
                </a:highlight>
              </a:rPr>
              <a:t>is</a:t>
            </a:r>
            <a:endParaRPr>
              <a:highlight>
                <a:schemeClr val="accent4"/>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AA84F"/>
                </a:solidFill>
              </a:rPr>
              <a:t>Solution 1</a:t>
            </a:r>
            <a:r>
              <a:rPr b="1" lang="en"/>
              <a:t>: Iteration Level Scheduling</a:t>
            </a:r>
            <a:endParaRPr/>
          </a:p>
        </p:txBody>
      </p:sp>
      <p:cxnSp>
        <p:nvCxnSpPr>
          <p:cNvPr id="544" name="Google Shape;544;p35"/>
          <p:cNvCxnSpPr/>
          <p:nvPr/>
        </p:nvCxnSpPr>
        <p:spPr>
          <a:xfrm>
            <a:off x="435550" y="2551000"/>
            <a:ext cx="1130400" cy="0"/>
          </a:xfrm>
          <a:prstGeom prst="straightConnector1">
            <a:avLst/>
          </a:prstGeom>
          <a:noFill/>
          <a:ln cap="flat" cmpd="sng" w="28575">
            <a:solidFill>
              <a:schemeClr val="dk2"/>
            </a:solidFill>
            <a:prstDash val="solid"/>
            <a:round/>
            <a:headEnd len="med" w="med" type="none"/>
            <a:tailEnd len="med" w="med" type="triangle"/>
          </a:ln>
        </p:spPr>
      </p:cxnSp>
      <p:cxnSp>
        <p:nvCxnSpPr>
          <p:cNvPr id="545" name="Google Shape;545;p35"/>
          <p:cNvCxnSpPr/>
          <p:nvPr/>
        </p:nvCxnSpPr>
        <p:spPr>
          <a:xfrm rot="10800000">
            <a:off x="473500" y="3556900"/>
            <a:ext cx="1054500" cy="7200"/>
          </a:xfrm>
          <a:prstGeom prst="straightConnector1">
            <a:avLst/>
          </a:prstGeom>
          <a:noFill/>
          <a:ln cap="flat" cmpd="sng" w="28575">
            <a:solidFill>
              <a:schemeClr val="dk2"/>
            </a:solidFill>
            <a:prstDash val="solid"/>
            <a:round/>
            <a:headEnd len="med" w="med" type="none"/>
            <a:tailEnd len="med" w="med" type="triangle"/>
          </a:ln>
        </p:spPr>
      </p:cxnSp>
      <p:sp>
        <p:nvSpPr>
          <p:cNvPr id="546" name="Google Shape;546;p35"/>
          <p:cNvSpPr txBox="1"/>
          <p:nvPr/>
        </p:nvSpPr>
        <p:spPr>
          <a:xfrm>
            <a:off x="311700" y="21161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requests</a:t>
            </a:r>
            <a:endParaRPr sz="1800">
              <a:solidFill>
                <a:schemeClr val="dk2"/>
              </a:solidFill>
            </a:endParaRPr>
          </a:p>
        </p:txBody>
      </p:sp>
      <p:sp>
        <p:nvSpPr>
          <p:cNvPr id="547" name="Google Shape;547;p35"/>
          <p:cNvSpPr txBox="1"/>
          <p:nvPr/>
        </p:nvSpPr>
        <p:spPr>
          <a:xfrm>
            <a:off x="407800" y="314571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response</a:t>
            </a:r>
            <a:endParaRPr sz="1800">
              <a:solidFill>
                <a:schemeClr val="dk2"/>
              </a:solidFill>
            </a:endParaRPr>
          </a:p>
        </p:txBody>
      </p:sp>
      <p:sp>
        <p:nvSpPr>
          <p:cNvPr id="548" name="Google Shape;548;p35"/>
          <p:cNvSpPr/>
          <p:nvPr/>
        </p:nvSpPr>
        <p:spPr>
          <a:xfrm>
            <a:off x="1565950" y="1230825"/>
            <a:ext cx="7194000" cy="3585900"/>
          </a:xfrm>
          <a:prstGeom prst="rect">
            <a:avLst/>
          </a:prstGeom>
          <a:solidFill>
            <a:schemeClr val="lt1"/>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9" name="Google Shape;549;p35"/>
          <p:cNvSpPr/>
          <p:nvPr/>
        </p:nvSpPr>
        <p:spPr>
          <a:xfrm>
            <a:off x="1871675" y="1451100"/>
            <a:ext cx="32262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550" name="Google Shape;550;p35"/>
          <p:cNvSpPr/>
          <p:nvPr/>
        </p:nvSpPr>
        <p:spPr>
          <a:xfrm>
            <a:off x="1871675" y="3488025"/>
            <a:ext cx="6630000" cy="116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551" name="Google Shape;551;p35"/>
          <p:cNvSpPr/>
          <p:nvPr/>
        </p:nvSpPr>
        <p:spPr>
          <a:xfrm>
            <a:off x="6480650" y="1451100"/>
            <a:ext cx="20211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552" name="Google Shape;552;p35"/>
          <p:cNvSpPr txBox="1"/>
          <p:nvPr/>
        </p:nvSpPr>
        <p:spPr>
          <a:xfrm>
            <a:off x="6261050" y="145110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Execution Engine</a:t>
            </a:r>
            <a:endParaRPr b="1" sz="1600">
              <a:solidFill>
                <a:schemeClr val="dk2"/>
              </a:solidFill>
            </a:endParaRPr>
          </a:p>
        </p:txBody>
      </p:sp>
      <p:sp>
        <p:nvSpPr>
          <p:cNvPr id="553" name="Google Shape;553;p35"/>
          <p:cNvSpPr txBox="1"/>
          <p:nvPr/>
        </p:nvSpPr>
        <p:spPr>
          <a:xfrm>
            <a:off x="2254625" y="203205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554" name="Google Shape;554;p35"/>
          <p:cNvSpPr txBox="1"/>
          <p:nvPr/>
        </p:nvSpPr>
        <p:spPr>
          <a:xfrm>
            <a:off x="3956525" y="34880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555" name="Google Shape;555;p35"/>
          <p:cNvSpPr txBox="1"/>
          <p:nvPr/>
        </p:nvSpPr>
        <p:spPr>
          <a:xfrm>
            <a:off x="4443200" y="12308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ORCA</a:t>
            </a:r>
            <a:endParaRPr b="1" sz="1600">
              <a:solidFill>
                <a:schemeClr val="dk2"/>
              </a:solidFill>
            </a:endParaRPr>
          </a:p>
        </p:txBody>
      </p:sp>
      <p:cxnSp>
        <p:nvCxnSpPr>
          <p:cNvPr id="556" name="Google Shape;556;p35"/>
          <p:cNvCxnSpPr/>
          <p:nvPr/>
        </p:nvCxnSpPr>
        <p:spPr>
          <a:xfrm flipH="1" rot="10800000">
            <a:off x="5120700" y="1975450"/>
            <a:ext cx="1359900" cy="7500"/>
          </a:xfrm>
          <a:prstGeom prst="straightConnector1">
            <a:avLst/>
          </a:prstGeom>
          <a:noFill/>
          <a:ln cap="flat" cmpd="sng" w="19050">
            <a:solidFill>
              <a:schemeClr val="dk1"/>
            </a:solidFill>
            <a:prstDash val="solid"/>
            <a:round/>
            <a:headEnd len="med" w="med" type="none"/>
            <a:tailEnd len="med" w="med" type="triangle"/>
          </a:ln>
        </p:spPr>
      </p:cxnSp>
      <p:cxnSp>
        <p:nvCxnSpPr>
          <p:cNvPr id="557" name="Google Shape;557;p35"/>
          <p:cNvCxnSpPr/>
          <p:nvPr/>
        </p:nvCxnSpPr>
        <p:spPr>
          <a:xfrm flipH="1" rot="10800000">
            <a:off x="5097875" y="2526825"/>
            <a:ext cx="1359900" cy="7500"/>
          </a:xfrm>
          <a:prstGeom prst="straightConnector1">
            <a:avLst/>
          </a:prstGeom>
          <a:noFill/>
          <a:ln cap="flat" cmpd="sng" w="19050">
            <a:solidFill>
              <a:schemeClr val="dk1"/>
            </a:solidFill>
            <a:prstDash val="solid"/>
            <a:round/>
            <a:headEnd len="med" w="med" type="triangle"/>
            <a:tailEnd len="med" w="med" type="none"/>
          </a:ln>
        </p:spPr>
      </p:cxnSp>
      <p:cxnSp>
        <p:nvCxnSpPr>
          <p:cNvPr id="558" name="Google Shape;558;p35"/>
          <p:cNvCxnSpPr>
            <a:stCxn id="549" idx="2"/>
          </p:cNvCxnSpPr>
          <p:nvPr/>
        </p:nvCxnSpPr>
        <p:spPr>
          <a:xfrm>
            <a:off x="3484775" y="2955300"/>
            <a:ext cx="2400" cy="531900"/>
          </a:xfrm>
          <a:prstGeom prst="straightConnector1">
            <a:avLst/>
          </a:prstGeom>
          <a:noFill/>
          <a:ln cap="flat" cmpd="sng" w="9525">
            <a:solidFill>
              <a:schemeClr val="dk2"/>
            </a:solidFill>
            <a:prstDash val="solid"/>
            <a:round/>
            <a:headEnd len="med" w="med" type="triangle"/>
            <a:tailEnd len="med" w="med" type="triangle"/>
          </a:ln>
        </p:spPr>
      </p:cxnSp>
      <p:sp>
        <p:nvSpPr>
          <p:cNvPr id="559" name="Google Shape;559;p35"/>
          <p:cNvSpPr/>
          <p:nvPr/>
        </p:nvSpPr>
        <p:spPr>
          <a:xfrm>
            <a:off x="1986475" y="3881300"/>
            <a:ext cx="15006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 this is</a:t>
            </a:r>
            <a:endParaRPr/>
          </a:p>
        </p:txBody>
      </p:sp>
      <p:sp>
        <p:nvSpPr>
          <p:cNvPr id="560" name="Google Shape;560;p35"/>
          <p:cNvSpPr/>
          <p:nvPr/>
        </p:nvSpPr>
        <p:spPr>
          <a:xfrm>
            <a:off x="263700" y="3692000"/>
            <a:ext cx="12819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 I love </a:t>
            </a:r>
            <a:r>
              <a:rPr lang="en">
                <a:highlight>
                  <a:schemeClr val="accent4"/>
                </a:highlight>
              </a:rPr>
              <a:t>you &lt;EOS&gt;</a:t>
            </a:r>
            <a:endParaRPr>
              <a:highlight>
                <a:schemeClr val="accent4"/>
              </a:highlight>
            </a:endParaRPr>
          </a:p>
        </p:txBody>
      </p:sp>
      <p:grpSp>
        <p:nvGrpSpPr>
          <p:cNvPr id="561" name="Google Shape;561;p35"/>
          <p:cNvGrpSpPr/>
          <p:nvPr/>
        </p:nvGrpSpPr>
        <p:grpSpPr>
          <a:xfrm>
            <a:off x="6712364" y="1888547"/>
            <a:ext cx="421050" cy="888674"/>
            <a:chOff x="7034575" y="2191250"/>
            <a:chExt cx="684300" cy="1441950"/>
          </a:xfrm>
        </p:grpSpPr>
        <p:sp>
          <p:nvSpPr>
            <p:cNvPr id="562" name="Google Shape;562;p35"/>
            <p:cNvSpPr/>
            <p:nvPr/>
          </p:nvSpPr>
          <p:spPr>
            <a:xfrm>
              <a:off x="7034575" y="329090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3" name="Google Shape;563;p35"/>
            <p:cNvSpPr/>
            <p:nvPr/>
          </p:nvSpPr>
          <p:spPr>
            <a:xfrm>
              <a:off x="7034575" y="2741075"/>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4" name="Google Shape;564;p35"/>
            <p:cNvSpPr/>
            <p:nvPr/>
          </p:nvSpPr>
          <p:spPr>
            <a:xfrm>
              <a:off x="7034575" y="219125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65" name="Google Shape;565;p35"/>
            <p:cNvCxnSpPr>
              <a:stCxn id="562" idx="0"/>
              <a:endCxn id="563" idx="2"/>
            </p:cNvCxnSpPr>
            <p:nvPr/>
          </p:nvCxnSpPr>
          <p:spPr>
            <a:xfrm rot="10800000">
              <a:off x="7376725" y="3083300"/>
              <a:ext cx="0" cy="207600"/>
            </a:xfrm>
            <a:prstGeom prst="straightConnector1">
              <a:avLst/>
            </a:prstGeom>
            <a:noFill/>
            <a:ln cap="flat" cmpd="sng" w="9525">
              <a:solidFill>
                <a:schemeClr val="dk1"/>
              </a:solidFill>
              <a:prstDash val="solid"/>
              <a:round/>
              <a:headEnd len="med" w="med" type="none"/>
              <a:tailEnd len="med" w="med" type="triangle"/>
            </a:ln>
          </p:spPr>
        </p:cxnSp>
        <p:cxnSp>
          <p:nvCxnSpPr>
            <p:cNvPr id="566" name="Google Shape;566;p35"/>
            <p:cNvCxnSpPr/>
            <p:nvPr/>
          </p:nvCxnSpPr>
          <p:spPr>
            <a:xfrm rot="10800000">
              <a:off x="7376725" y="2524588"/>
              <a:ext cx="0" cy="207600"/>
            </a:xfrm>
            <a:prstGeom prst="straightConnector1">
              <a:avLst/>
            </a:prstGeom>
            <a:noFill/>
            <a:ln cap="flat" cmpd="sng" w="9525">
              <a:solidFill>
                <a:schemeClr val="dk1"/>
              </a:solidFill>
              <a:prstDash val="solid"/>
              <a:round/>
              <a:headEnd len="med" w="med" type="none"/>
              <a:tailEnd len="med" w="med" type="triangle"/>
            </a:ln>
          </p:spPr>
        </p:cxnSp>
      </p:grpSp>
      <p:sp>
        <p:nvSpPr>
          <p:cNvPr id="567" name="Google Shape;567;p35"/>
          <p:cNvSpPr/>
          <p:nvPr/>
        </p:nvSpPr>
        <p:spPr>
          <a:xfrm>
            <a:off x="1986475" y="4254775"/>
            <a:ext cx="12132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 A man is</a:t>
            </a:r>
            <a:endParaRPr/>
          </a:p>
        </p:txBody>
      </p:sp>
      <p:sp>
        <p:nvSpPr>
          <p:cNvPr id="568" name="Google Shape;568;p35"/>
          <p:cNvSpPr/>
          <p:nvPr/>
        </p:nvSpPr>
        <p:spPr>
          <a:xfrm>
            <a:off x="3650775" y="3881300"/>
            <a:ext cx="12132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 How are</a:t>
            </a:r>
            <a:endParaRPr>
              <a:highlight>
                <a:schemeClr val="accent4"/>
              </a:highlight>
            </a:endParaRPr>
          </a:p>
        </p:txBody>
      </p:sp>
      <p:sp>
        <p:nvSpPr>
          <p:cNvPr id="569" name="Google Shape;569;p35"/>
          <p:cNvSpPr/>
          <p:nvPr/>
        </p:nvSpPr>
        <p:spPr>
          <a:xfrm>
            <a:off x="3650775" y="4254775"/>
            <a:ext cx="13599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x5: When will</a:t>
            </a:r>
            <a:endParaRPr>
              <a:highlight>
                <a:schemeClr val="accent4"/>
              </a:highlight>
            </a:endParaRPr>
          </a:p>
        </p:txBody>
      </p:sp>
      <p:sp>
        <p:nvSpPr>
          <p:cNvPr id="570" name="Google Shape;570;p35"/>
          <p:cNvSpPr txBox="1"/>
          <p:nvPr/>
        </p:nvSpPr>
        <p:spPr>
          <a:xfrm>
            <a:off x="2162825" y="3050513"/>
            <a:ext cx="1500600" cy="34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select requests</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AA84F"/>
                </a:solidFill>
              </a:rPr>
              <a:t>Solution 1</a:t>
            </a:r>
            <a:r>
              <a:rPr b="1" lang="en"/>
              <a:t>: Iteration Level Scheduling</a:t>
            </a:r>
            <a:endParaRPr/>
          </a:p>
        </p:txBody>
      </p:sp>
      <p:cxnSp>
        <p:nvCxnSpPr>
          <p:cNvPr id="576" name="Google Shape;576;p36"/>
          <p:cNvCxnSpPr/>
          <p:nvPr/>
        </p:nvCxnSpPr>
        <p:spPr>
          <a:xfrm>
            <a:off x="435550" y="2551000"/>
            <a:ext cx="1130400" cy="0"/>
          </a:xfrm>
          <a:prstGeom prst="straightConnector1">
            <a:avLst/>
          </a:prstGeom>
          <a:noFill/>
          <a:ln cap="flat" cmpd="sng" w="28575">
            <a:solidFill>
              <a:schemeClr val="dk2"/>
            </a:solidFill>
            <a:prstDash val="solid"/>
            <a:round/>
            <a:headEnd len="med" w="med" type="none"/>
            <a:tailEnd len="med" w="med" type="triangle"/>
          </a:ln>
        </p:spPr>
      </p:cxnSp>
      <p:cxnSp>
        <p:nvCxnSpPr>
          <p:cNvPr id="577" name="Google Shape;577;p36"/>
          <p:cNvCxnSpPr/>
          <p:nvPr/>
        </p:nvCxnSpPr>
        <p:spPr>
          <a:xfrm rot="10800000">
            <a:off x="473500" y="3556900"/>
            <a:ext cx="1054500" cy="7200"/>
          </a:xfrm>
          <a:prstGeom prst="straightConnector1">
            <a:avLst/>
          </a:prstGeom>
          <a:noFill/>
          <a:ln cap="flat" cmpd="sng" w="28575">
            <a:solidFill>
              <a:schemeClr val="dk2"/>
            </a:solidFill>
            <a:prstDash val="solid"/>
            <a:round/>
            <a:headEnd len="med" w="med" type="none"/>
            <a:tailEnd len="med" w="med" type="triangle"/>
          </a:ln>
        </p:spPr>
      </p:cxnSp>
      <p:sp>
        <p:nvSpPr>
          <p:cNvPr id="578" name="Google Shape;578;p36"/>
          <p:cNvSpPr txBox="1"/>
          <p:nvPr/>
        </p:nvSpPr>
        <p:spPr>
          <a:xfrm>
            <a:off x="311700" y="21161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requests</a:t>
            </a:r>
            <a:endParaRPr sz="1800">
              <a:solidFill>
                <a:schemeClr val="dk2"/>
              </a:solidFill>
            </a:endParaRPr>
          </a:p>
        </p:txBody>
      </p:sp>
      <p:sp>
        <p:nvSpPr>
          <p:cNvPr id="579" name="Google Shape;579;p36"/>
          <p:cNvSpPr txBox="1"/>
          <p:nvPr/>
        </p:nvSpPr>
        <p:spPr>
          <a:xfrm>
            <a:off x="407800" y="314571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response</a:t>
            </a:r>
            <a:endParaRPr sz="1800">
              <a:solidFill>
                <a:schemeClr val="dk2"/>
              </a:solidFill>
            </a:endParaRPr>
          </a:p>
        </p:txBody>
      </p:sp>
      <p:sp>
        <p:nvSpPr>
          <p:cNvPr id="580" name="Google Shape;580;p36"/>
          <p:cNvSpPr/>
          <p:nvPr/>
        </p:nvSpPr>
        <p:spPr>
          <a:xfrm>
            <a:off x="1565950" y="1230825"/>
            <a:ext cx="7194000" cy="3585900"/>
          </a:xfrm>
          <a:prstGeom prst="rect">
            <a:avLst/>
          </a:prstGeom>
          <a:solidFill>
            <a:schemeClr val="lt1"/>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1" name="Google Shape;581;p36"/>
          <p:cNvSpPr/>
          <p:nvPr/>
        </p:nvSpPr>
        <p:spPr>
          <a:xfrm>
            <a:off x="1871675" y="1451100"/>
            <a:ext cx="32262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582" name="Google Shape;582;p36"/>
          <p:cNvSpPr/>
          <p:nvPr/>
        </p:nvSpPr>
        <p:spPr>
          <a:xfrm>
            <a:off x="1871675" y="3488025"/>
            <a:ext cx="6630000" cy="116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583" name="Google Shape;583;p36"/>
          <p:cNvSpPr/>
          <p:nvPr/>
        </p:nvSpPr>
        <p:spPr>
          <a:xfrm>
            <a:off x="6480650" y="1451100"/>
            <a:ext cx="20211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584" name="Google Shape;584;p36"/>
          <p:cNvSpPr txBox="1"/>
          <p:nvPr/>
        </p:nvSpPr>
        <p:spPr>
          <a:xfrm>
            <a:off x="6261050" y="145110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Execution Engine</a:t>
            </a:r>
            <a:endParaRPr b="1" sz="1600">
              <a:solidFill>
                <a:schemeClr val="dk2"/>
              </a:solidFill>
            </a:endParaRPr>
          </a:p>
        </p:txBody>
      </p:sp>
      <p:sp>
        <p:nvSpPr>
          <p:cNvPr id="585" name="Google Shape;585;p36"/>
          <p:cNvSpPr txBox="1"/>
          <p:nvPr/>
        </p:nvSpPr>
        <p:spPr>
          <a:xfrm>
            <a:off x="2254625" y="203205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586" name="Google Shape;586;p36"/>
          <p:cNvSpPr txBox="1"/>
          <p:nvPr/>
        </p:nvSpPr>
        <p:spPr>
          <a:xfrm>
            <a:off x="3956525" y="34880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587" name="Google Shape;587;p36"/>
          <p:cNvSpPr txBox="1"/>
          <p:nvPr/>
        </p:nvSpPr>
        <p:spPr>
          <a:xfrm>
            <a:off x="4443200" y="12308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ORCA</a:t>
            </a:r>
            <a:endParaRPr b="1" sz="1600">
              <a:solidFill>
                <a:schemeClr val="dk2"/>
              </a:solidFill>
            </a:endParaRPr>
          </a:p>
        </p:txBody>
      </p:sp>
      <p:cxnSp>
        <p:nvCxnSpPr>
          <p:cNvPr id="588" name="Google Shape;588;p36"/>
          <p:cNvCxnSpPr/>
          <p:nvPr/>
        </p:nvCxnSpPr>
        <p:spPr>
          <a:xfrm flipH="1" rot="10800000">
            <a:off x="5120700" y="1975450"/>
            <a:ext cx="1359900" cy="7500"/>
          </a:xfrm>
          <a:prstGeom prst="straightConnector1">
            <a:avLst/>
          </a:prstGeom>
          <a:noFill/>
          <a:ln cap="flat" cmpd="sng" w="19050">
            <a:solidFill>
              <a:schemeClr val="dk1"/>
            </a:solidFill>
            <a:prstDash val="solid"/>
            <a:round/>
            <a:headEnd len="med" w="med" type="none"/>
            <a:tailEnd len="med" w="med" type="triangle"/>
          </a:ln>
        </p:spPr>
      </p:cxnSp>
      <p:cxnSp>
        <p:nvCxnSpPr>
          <p:cNvPr id="589" name="Google Shape;589;p36"/>
          <p:cNvCxnSpPr/>
          <p:nvPr/>
        </p:nvCxnSpPr>
        <p:spPr>
          <a:xfrm flipH="1" rot="10800000">
            <a:off x="5097875" y="2526825"/>
            <a:ext cx="1359900" cy="7500"/>
          </a:xfrm>
          <a:prstGeom prst="straightConnector1">
            <a:avLst/>
          </a:prstGeom>
          <a:noFill/>
          <a:ln cap="flat" cmpd="sng" w="19050">
            <a:solidFill>
              <a:schemeClr val="dk1"/>
            </a:solidFill>
            <a:prstDash val="solid"/>
            <a:round/>
            <a:headEnd len="med" w="med" type="triangle"/>
            <a:tailEnd len="med" w="med" type="none"/>
          </a:ln>
        </p:spPr>
      </p:cxnSp>
      <p:cxnSp>
        <p:nvCxnSpPr>
          <p:cNvPr id="590" name="Google Shape;590;p36"/>
          <p:cNvCxnSpPr>
            <a:stCxn id="581" idx="2"/>
          </p:cNvCxnSpPr>
          <p:nvPr/>
        </p:nvCxnSpPr>
        <p:spPr>
          <a:xfrm>
            <a:off x="3484775" y="2955300"/>
            <a:ext cx="2400" cy="531900"/>
          </a:xfrm>
          <a:prstGeom prst="straightConnector1">
            <a:avLst/>
          </a:prstGeom>
          <a:noFill/>
          <a:ln cap="flat" cmpd="sng" w="9525">
            <a:solidFill>
              <a:schemeClr val="dk2"/>
            </a:solidFill>
            <a:prstDash val="solid"/>
            <a:round/>
            <a:headEnd len="med" w="med" type="triangle"/>
            <a:tailEnd len="med" w="med" type="triangle"/>
          </a:ln>
        </p:spPr>
      </p:cxnSp>
      <p:sp>
        <p:nvSpPr>
          <p:cNvPr id="591" name="Google Shape;591;p36"/>
          <p:cNvSpPr/>
          <p:nvPr/>
        </p:nvSpPr>
        <p:spPr>
          <a:xfrm>
            <a:off x="7220750" y="1888550"/>
            <a:ext cx="15006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 this is</a:t>
            </a:r>
            <a:endParaRPr/>
          </a:p>
        </p:txBody>
      </p:sp>
      <p:grpSp>
        <p:nvGrpSpPr>
          <p:cNvPr id="592" name="Google Shape;592;p36"/>
          <p:cNvGrpSpPr/>
          <p:nvPr/>
        </p:nvGrpSpPr>
        <p:grpSpPr>
          <a:xfrm>
            <a:off x="6712364" y="1888547"/>
            <a:ext cx="421050" cy="888674"/>
            <a:chOff x="7034575" y="2191250"/>
            <a:chExt cx="684300" cy="1441950"/>
          </a:xfrm>
        </p:grpSpPr>
        <p:sp>
          <p:nvSpPr>
            <p:cNvPr id="593" name="Google Shape;593;p36"/>
            <p:cNvSpPr/>
            <p:nvPr/>
          </p:nvSpPr>
          <p:spPr>
            <a:xfrm>
              <a:off x="7034575" y="329090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4" name="Google Shape;594;p36"/>
            <p:cNvSpPr/>
            <p:nvPr/>
          </p:nvSpPr>
          <p:spPr>
            <a:xfrm>
              <a:off x="7034575" y="2741075"/>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5" name="Google Shape;595;p36"/>
            <p:cNvSpPr/>
            <p:nvPr/>
          </p:nvSpPr>
          <p:spPr>
            <a:xfrm>
              <a:off x="7034575" y="219125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96" name="Google Shape;596;p36"/>
            <p:cNvCxnSpPr>
              <a:stCxn id="593" idx="0"/>
              <a:endCxn id="594" idx="2"/>
            </p:cNvCxnSpPr>
            <p:nvPr/>
          </p:nvCxnSpPr>
          <p:spPr>
            <a:xfrm rot="10800000">
              <a:off x="7376725" y="3083300"/>
              <a:ext cx="0" cy="207600"/>
            </a:xfrm>
            <a:prstGeom prst="straightConnector1">
              <a:avLst/>
            </a:prstGeom>
            <a:noFill/>
            <a:ln cap="flat" cmpd="sng" w="9525">
              <a:solidFill>
                <a:schemeClr val="dk1"/>
              </a:solidFill>
              <a:prstDash val="solid"/>
              <a:round/>
              <a:headEnd len="med" w="med" type="none"/>
              <a:tailEnd len="med" w="med" type="triangle"/>
            </a:ln>
          </p:spPr>
        </p:cxnSp>
        <p:cxnSp>
          <p:nvCxnSpPr>
            <p:cNvPr id="597" name="Google Shape;597;p36"/>
            <p:cNvCxnSpPr/>
            <p:nvPr/>
          </p:nvCxnSpPr>
          <p:spPr>
            <a:xfrm rot="10800000">
              <a:off x="7376725" y="2524588"/>
              <a:ext cx="0" cy="207600"/>
            </a:xfrm>
            <a:prstGeom prst="straightConnector1">
              <a:avLst/>
            </a:prstGeom>
            <a:noFill/>
            <a:ln cap="flat" cmpd="sng" w="9525">
              <a:solidFill>
                <a:schemeClr val="dk1"/>
              </a:solidFill>
              <a:prstDash val="solid"/>
              <a:round/>
              <a:headEnd len="med" w="med" type="none"/>
              <a:tailEnd len="med" w="med" type="triangle"/>
            </a:ln>
          </p:spPr>
        </p:cxnSp>
      </p:grpSp>
      <p:sp>
        <p:nvSpPr>
          <p:cNvPr id="598" name="Google Shape;598;p36"/>
          <p:cNvSpPr/>
          <p:nvPr/>
        </p:nvSpPr>
        <p:spPr>
          <a:xfrm>
            <a:off x="7220750" y="2248000"/>
            <a:ext cx="12132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 A man is</a:t>
            </a:r>
            <a:endParaRPr/>
          </a:p>
        </p:txBody>
      </p:sp>
      <p:sp>
        <p:nvSpPr>
          <p:cNvPr id="599" name="Google Shape;599;p36"/>
          <p:cNvSpPr/>
          <p:nvPr/>
        </p:nvSpPr>
        <p:spPr>
          <a:xfrm>
            <a:off x="7220750" y="2607450"/>
            <a:ext cx="12132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 How are</a:t>
            </a:r>
            <a:endParaRPr>
              <a:highlight>
                <a:schemeClr val="accent4"/>
              </a:highlight>
            </a:endParaRPr>
          </a:p>
        </p:txBody>
      </p:sp>
      <p:sp>
        <p:nvSpPr>
          <p:cNvPr id="600" name="Google Shape;600;p36"/>
          <p:cNvSpPr/>
          <p:nvPr/>
        </p:nvSpPr>
        <p:spPr>
          <a:xfrm>
            <a:off x="3650775" y="4254775"/>
            <a:ext cx="13599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x5: When will</a:t>
            </a:r>
            <a:endParaRPr>
              <a:highlight>
                <a:schemeClr val="accent4"/>
              </a:highlight>
            </a:endParaRPr>
          </a:p>
        </p:txBody>
      </p:sp>
      <p:sp>
        <p:nvSpPr>
          <p:cNvPr id="601" name="Google Shape;601;p36"/>
          <p:cNvSpPr txBox="1"/>
          <p:nvPr/>
        </p:nvSpPr>
        <p:spPr>
          <a:xfrm>
            <a:off x="5120700" y="1786225"/>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AA84F"/>
                </a:solidFill>
              </a:rPr>
              <a:t>schedule one iter</a:t>
            </a:r>
            <a:endParaRPr b="1">
              <a:solidFill>
                <a:srgbClr val="6AA84F"/>
              </a:solidFill>
            </a:endParaRPr>
          </a:p>
        </p:txBody>
      </p:sp>
      <p:sp>
        <p:nvSpPr>
          <p:cNvPr id="602" name="Google Shape;602;p36"/>
          <p:cNvSpPr txBox="1"/>
          <p:nvPr/>
        </p:nvSpPr>
        <p:spPr>
          <a:xfrm>
            <a:off x="6457775" y="2777225"/>
            <a:ext cx="502200" cy="17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iter 3</a:t>
            </a:r>
            <a:endParaRPr sz="1100">
              <a:solidFill>
                <a:schemeClr val="dk1"/>
              </a:solidFill>
            </a:endParaRPr>
          </a:p>
        </p:txBody>
      </p:sp>
      <p:sp>
        <p:nvSpPr>
          <p:cNvPr id="603" name="Google Shape;603;p36"/>
          <p:cNvSpPr/>
          <p:nvPr/>
        </p:nvSpPr>
        <p:spPr>
          <a:xfrm>
            <a:off x="1917550" y="2296050"/>
            <a:ext cx="6170100" cy="1318800"/>
          </a:xfrm>
          <a:prstGeom prst="roundRect">
            <a:avLst>
              <a:gd fmla="val 16667" name="adj"/>
            </a:avLst>
          </a:prstGeom>
          <a:solidFill>
            <a:srgbClr val="D9EAD3"/>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6AA84F"/>
                </a:solidFill>
              </a:rPr>
              <a:t>Iteration Level Scheduling handles early finished requests and late joining requests </a:t>
            </a:r>
            <a:endParaRPr b="1" sz="22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Problem 2</a:t>
            </a:r>
            <a:r>
              <a:rPr b="1" lang="en"/>
              <a:t>: How to Batch requests?</a:t>
            </a:r>
            <a:endParaRPr/>
          </a:p>
        </p:txBody>
      </p:sp>
      <p:cxnSp>
        <p:nvCxnSpPr>
          <p:cNvPr id="609" name="Google Shape;609;p37"/>
          <p:cNvCxnSpPr/>
          <p:nvPr/>
        </p:nvCxnSpPr>
        <p:spPr>
          <a:xfrm>
            <a:off x="435550" y="2551000"/>
            <a:ext cx="1130400" cy="0"/>
          </a:xfrm>
          <a:prstGeom prst="straightConnector1">
            <a:avLst/>
          </a:prstGeom>
          <a:noFill/>
          <a:ln cap="flat" cmpd="sng" w="28575">
            <a:solidFill>
              <a:schemeClr val="dk2"/>
            </a:solidFill>
            <a:prstDash val="solid"/>
            <a:round/>
            <a:headEnd len="med" w="med" type="none"/>
            <a:tailEnd len="med" w="med" type="triangle"/>
          </a:ln>
        </p:spPr>
      </p:cxnSp>
      <p:cxnSp>
        <p:nvCxnSpPr>
          <p:cNvPr id="610" name="Google Shape;610;p37"/>
          <p:cNvCxnSpPr/>
          <p:nvPr/>
        </p:nvCxnSpPr>
        <p:spPr>
          <a:xfrm rot="10800000">
            <a:off x="473500" y="3556900"/>
            <a:ext cx="1054500" cy="7200"/>
          </a:xfrm>
          <a:prstGeom prst="straightConnector1">
            <a:avLst/>
          </a:prstGeom>
          <a:noFill/>
          <a:ln cap="flat" cmpd="sng" w="28575">
            <a:solidFill>
              <a:schemeClr val="dk2"/>
            </a:solidFill>
            <a:prstDash val="solid"/>
            <a:round/>
            <a:headEnd len="med" w="med" type="none"/>
            <a:tailEnd len="med" w="med" type="triangle"/>
          </a:ln>
        </p:spPr>
      </p:cxnSp>
      <p:sp>
        <p:nvSpPr>
          <p:cNvPr id="611" name="Google Shape;611;p37"/>
          <p:cNvSpPr txBox="1"/>
          <p:nvPr/>
        </p:nvSpPr>
        <p:spPr>
          <a:xfrm>
            <a:off x="311700" y="21161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requests</a:t>
            </a:r>
            <a:endParaRPr sz="1800">
              <a:solidFill>
                <a:schemeClr val="dk2"/>
              </a:solidFill>
            </a:endParaRPr>
          </a:p>
        </p:txBody>
      </p:sp>
      <p:sp>
        <p:nvSpPr>
          <p:cNvPr id="612" name="Google Shape;612;p37"/>
          <p:cNvSpPr txBox="1"/>
          <p:nvPr/>
        </p:nvSpPr>
        <p:spPr>
          <a:xfrm>
            <a:off x="407800" y="314571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response</a:t>
            </a:r>
            <a:endParaRPr sz="1800">
              <a:solidFill>
                <a:schemeClr val="dk2"/>
              </a:solidFill>
            </a:endParaRPr>
          </a:p>
        </p:txBody>
      </p:sp>
      <p:sp>
        <p:nvSpPr>
          <p:cNvPr id="613" name="Google Shape;613;p37"/>
          <p:cNvSpPr/>
          <p:nvPr/>
        </p:nvSpPr>
        <p:spPr>
          <a:xfrm>
            <a:off x="1565950" y="1230825"/>
            <a:ext cx="7194000" cy="3585900"/>
          </a:xfrm>
          <a:prstGeom prst="rect">
            <a:avLst/>
          </a:prstGeom>
          <a:solidFill>
            <a:schemeClr val="lt1"/>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4" name="Google Shape;614;p37"/>
          <p:cNvSpPr/>
          <p:nvPr/>
        </p:nvSpPr>
        <p:spPr>
          <a:xfrm>
            <a:off x="1871675" y="1451100"/>
            <a:ext cx="32262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615" name="Google Shape;615;p37"/>
          <p:cNvSpPr/>
          <p:nvPr/>
        </p:nvSpPr>
        <p:spPr>
          <a:xfrm>
            <a:off x="1871675" y="3488025"/>
            <a:ext cx="6630000" cy="116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616" name="Google Shape;616;p37"/>
          <p:cNvSpPr/>
          <p:nvPr/>
        </p:nvSpPr>
        <p:spPr>
          <a:xfrm>
            <a:off x="6480650" y="1451100"/>
            <a:ext cx="20211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617" name="Google Shape;617;p37"/>
          <p:cNvSpPr txBox="1"/>
          <p:nvPr/>
        </p:nvSpPr>
        <p:spPr>
          <a:xfrm>
            <a:off x="6261050" y="145110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Execution Engine</a:t>
            </a:r>
            <a:endParaRPr b="1" sz="1600">
              <a:solidFill>
                <a:schemeClr val="dk2"/>
              </a:solidFill>
            </a:endParaRPr>
          </a:p>
        </p:txBody>
      </p:sp>
      <p:sp>
        <p:nvSpPr>
          <p:cNvPr id="618" name="Google Shape;618;p37"/>
          <p:cNvSpPr txBox="1"/>
          <p:nvPr/>
        </p:nvSpPr>
        <p:spPr>
          <a:xfrm>
            <a:off x="2254625" y="203205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619" name="Google Shape;619;p37"/>
          <p:cNvSpPr txBox="1"/>
          <p:nvPr/>
        </p:nvSpPr>
        <p:spPr>
          <a:xfrm>
            <a:off x="3956525" y="34880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620" name="Google Shape;620;p37"/>
          <p:cNvSpPr txBox="1"/>
          <p:nvPr/>
        </p:nvSpPr>
        <p:spPr>
          <a:xfrm>
            <a:off x="4443200" y="12308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ORCA</a:t>
            </a:r>
            <a:endParaRPr b="1" sz="1600">
              <a:solidFill>
                <a:schemeClr val="dk2"/>
              </a:solidFill>
            </a:endParaRPr>
          </a:p>
        </p:txBody>
      </p:sp>
      <p:cxnSp>
        <p:nvCxnSpPr>
          <p:cNvPr id="621" name="Google Shape;621;p37"/>
          <p:cNvCxnSpPr/>
          <p:nvPr/>
        </p:nvCxnSpPr>
        <p:spPr>
          <a:xfrm flipH="1" rot="10800000">
            <a:off x="5120700" y="1975450"/>
            <a:ext cx="1359900" cy="7500"/>
          </a:xfrm>
          <a:prstGeom prst="straightConnector1">
            <a:avLst/>
          </a:prstGeom>
          <a:noFill/>
          <a:ln cap="flat" cmpd="sng" w="19050">
            <a:solidFill>
              <a:schemeClr val="dk1"/>
            </a:solidFill>
            <a:prstDash val="solid"/>
            <a:round/>
            <a:headEnd len="med" w="med" type="none"/>
            <a:tailEnd len="med" w="med" type="triangle"/>
          </a:ln>
        </p:spPr>
      </p:cxnSp>
      <p:cxnSp>
        <p:nvCxnSpPr>
          <p:cNvPr id="622" name="Google Shape;622;p37"/>
          <p:cNvCxnSpPr/>
          <p:nvPr/>
        </p:nvCxnSpPr>
        <p:spPr>
          <a:xfrm flipH="1" rot="10800000">
            <a:off x="5097875" y="2526825"/>
            <a:ext cx="1359900" cy="7500"/>
          </a:xfrm>
          <a:prstGeom prst="straightConnector1">
            <a:avLst/>
          </a:prstGeom>
          <a:noFill/>
          <a:ln cap="flat" cmpd="sng" w="19050">
            <a:solidFill>
              <a:schemeClr val="dk1"/>
            </a:solidFill>
            <a:prstDash val="solid"/>
            <a:round/>
            <a:headEnd len="med" w="med" type="triangle"/>
            <a:tailEnd len="med" w="med" type="none"/>
          </a:ln>
        </p:spPr>
      </p:cxnSp>
      <p:cxnSp>
        <p:nvCxnSpPr>
          <p:cNvPr id="623" name="Google Shape;623;p37"/>
          <p:cNvCxnSpPr>
            <a:stCxn id="614" idx="2"/>
          </p:cNvCxnSpPr>
          <p:nvPr/>
        </p:nvCxnSpPr>
        <p:spPr>
          <a:xfrm>
            <a:off x="3484775" y="2955300"/>
            <a:ext cx="2400" cy="531900"/>
          </a:xfrm>
          <a:prstGeom prst="straightConnector1">
            <a:avLst/>
          </a:prstGeom>
          <a:noFill/>
          <a:ln cap="flat" cmpd="sng" w="9525">
            <a:solidFill>
              <a:schemeClr val="dk2"/>
            </a:solidFill>
            <a:prstDash val="solid"/>
            <a:round/>
            <a:headEnd len="med" w="med" type="triangle"/>
            <a:tailEnd len="med" w="med" type="triangle"/>
          </a:ln>
        </p:spPr>
      </p:cxnSp>
      <p:sp>
        <p:nvSpPr>
          <p:cNvPr id="624" name="Google Shape;624;p37"/>
          <p:cNvSpPr/>
          <p:nvPr/>
        </p:nvSpPr>
        <p:spPr>
          <a:xfrm>
            <a:off x="1986475" y="3881300"/>
            <a:ext cx="15006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 this is</a:t>
            </a:r>
            <a:endParaRPr/>
          </a:p>
        </p:txBody>
      </p:sp>
      <p:grpSp>
        <p:nvGrpSpPr>
          <p:cNvPr id="625" name="Google Shape;625;p37"/>
          <p:cNvGrpSpPr/>
          <p:nvPr/>
        </p:nvGrpSpPr>
        <p:grpSpPr>
          <a:xfrm>
            <a:off x="6712364" y="1888547"/>
            <a:ext cx="421050" cy="888674"/>
            <a:chOff x="7034575" y="2191250"/>
            <a:chExt cx="684300" cy="1441950"/>
          </a:xfrm>
        </p:grpSpPr>
        <p:sp>
          <p:nvSpPr>
            <p:cNvPr id="626" name="Google Shape;626;p37"/>
            <p:cNvSpPr/>
            <p:nvPr/>
          </p:nvSpPr>
          <p:spPr>
            <a:xfrm>
              <a:off x="7034575" y="329090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7" name="Google Shape;627;p37"/>
            <p:cNvSpPr/>
            <p:nvPr/>
          </p:nvSpPr>
          <p:spPr>
            <a:xfrm>
              <a:off x="7034575" y="2741075"/>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8" name="Google Shape;628;p37"/>
            <p:cNvSpPr/>
            <p:nvPr/>
          </p:nvSpPr>
          <p:spPr>
            <a:xfrm>
              <a:off x="7034575" y="219125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29" name="Google Shape;629;p37"/>
            <p:cNvCxnSpPr>
              <a:stCxn id="626" idx="0"/>
              <a:endCxn id="627" idx="2"/>
            </p:cNvCxnSpPr>
            <p:nvPr/>
          </p:nvCxnSpPr>
          <p:spPr>
            <a:xfrm rot="10800000">
              <a:off x="7376725" y="3083300"/>
              <a:ext cx="0" cy="207600"/>
            </a:xfrm>
            <a:prstGeom prst="straightConnector1">
              <a:avLst/>
            </a:prstGeom>
            <a:noFill/>
            <a:ln cap="flat" cmpd="sng" w="9525">
              <a:solidFill>
                <a:schemeClr val="dk1"/>
              </a:solidFill>
              <a:prstDash val="solid"/>
              <a:round/>
              <a:headEnd len="med" w="med" type="none"/>
              <a:tailEnd len="med" w="med" type="triangle"/>
            </a:ln>
          </p:spPr>
        </p:cxnSp>
        <p:cxnSp>
          <p:nvCxnSpPr>
            <p:cNvPr id="630" name="Google Shape;630;p37"/>
            <p:cNvCxnSpPr/>
            <p:nvPr/>
          </p:nvCxnSpPr>
          <p:spPr>
            <a:xfrm rot="10800000">
              <a:off x="7376725" y="2524588"/>
              <a:ext cx="0" cy="207600"/>
            </a:xfrm>
            <a:prstGeom prst="straightConnector1">
              <a:avLst/>
            </a:prstGeom>
            <a:noFill/>
            <a:ln cap="flat" cmpd="sng" w="9525">
              <a:solidFill>
                <a:schemeClr val="dk1"/>
              </a:solidFill>
              <a:prstDash val="solid"/>
              <a:round/>
              <a:headEnd len="med" w="med" type="none"/>
              <a:tailEnd len="med" w="med" type="triangle"/>
            </a:ln>
          </p:spPr>
        </p:cxnSp>
      </p:grpSp>
      <p:sp>
        <p:nvSpPr>
          <p:cNvPr id="631" name="Google Shape;631;p37"/>
          <p:cNvSpPr/>
          <p:nvPr/>
        </p:nvSpPr>
        <p:spPr>
          <a:xfrm>
            <a:off x="1986475" y="4254775"/>
            <a:ext cx="12132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 A man is</a:t>
            </a:r>
            <a:endParaRPr/>
          </a:p>
        </p:txBody>
      </p:sp>
      <p:sp>
        <p:nvSpPr>
          <p:cNvPr id="632" name="Google Shape;632;p37"/>
          <p:cNvSpPr/>
          <p:nvPr/>
        </p:nvSpPr>
        <p:spPr>
          <a:xfrm>
            <a:off x="3650775" y="3881300"/>
            <a:ext cx="12132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 How are</a:t>
            </a:r>
            <a:endParaRPr>
              <a:highlight>
                <a:schemeClr val="accent4"/>
              </a:highlight>
            </a:endParaRPr>
          </a:p>
        </p:txBody>
      </p:sp>
      <p:sp>
        <p:nvSpPr>
          <p:cNvPr id="633" name="Google Shape;633;p37"/>
          <p:cNvSpPr/>
          <p:nvPr/>
        </p:nvSpPr>
        <p:spPr>
          <a:xfrm>
            <a:off x="3650775" y="4254775"/>
            <a:ext cx="13599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x5: When will</a:t>
            </a:r>
            <a:endParaRPr>
              <a:highlight>
                <a:schemeClr val="accent4"/>
              </a:highlight>
            </a:endParaRPr>
          </a:p>
        </p:txBody>
      </p:sp>
      <p:sp>
        <p:nvSpPr>
          <p:cNvPr id="634" name="Google Shape;634;p37"/>
          <p:cNvSpPr txBox="1"/>
          <p:nvPr/>
        </p:nvSpPr>
        <p:spPr>
          <a:xfrm>
            <a:off x="2162825" y="3050513"/>
            <a:ext cx="1500600" cy="34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select requests</a:t>
            </a:r>
            <a:endParaRPr>
              <a:solidFill>
                <a:schemeClr val="dk2"/>
              </a:solidFill>
            </a:endParaRPr>
          </a:p>
        </p:txBody>
      </p:sp>
      <p:sp>
        <p:nvSpPr>
          <p:cNvPr id="635" name="Google Shape;635;p37"/>
          <p:cNvSpPr/>
          <p:nvPr/>
        </p:nvSpPr>
        <p:spPr>
          <a:xfrm>
            <a:off x="5280250" y="3867125"/>
            <a:ext cx="174900" cy="683700"/>
          </a:xfrm>
          <a:prstGeom prst="rightBrace">
            <a:avLst>
              <a:gd fmla="val 50000" name="adj1"/>
              <a:gd fmla="val 50000" name="adj2"/>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6" name="Google Shape;636;p37"/>
          <p:cNvSpPr txBox="1"/>
          <p:nvPr/>
        </p:nvSpPr>
        <p:spPr>
          <a:xfrm>
            <a:off x="5567475" y="3828375"/>
            <a:ext cx="17103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0000"/>
                </a:solidFill>
              </a:rPr>
              <a:t>Which requests to choose</a:t>
            </a:r>
            <a:endParaRPr sz="1600">
              <a:solidFill>
                <a:srgbClr val="FF0000"/>
              </a:solidFill>
            </a:endParaRPr>
          </a:p>
        </p:txBody>
      </p:sp>
      <p:sp>
        <p:nvSpPr>
          <p:cNvPr id="637" name="Google Shape;637;p37"/>
          <p:cNvSpPr txBox="1"/>
          <p:nvPr/>
        </p:nvSpPr>
        <p:spPr>
          <a:xfrm>
            <a:off x="5347825" y="4216775"/>
            <a:ext cx="22452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0000"/>
                </a:solidFill>
              </a:rPr>
              <a:t>(diff number of tokens)</a:t>
            </a:r>
            <a:endParaRPr sz="160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Problem 2</a:t>
            </a:r>
            <a:r>
              <a:rPr b="1" lang="en"/>
              <a:t>: How to Batch requests?</a:t>
            </a:r>
            <a:endParaRPr/>
          </a:p>
        </p:txBody>
      </p:sp>
      <p:pic>
        <p:nvPicPr>
          <p:cNvPr id="643" name="Google Shape;643;p38"/>
          <p:cNvPicPr preferRelativeResize="0"/>
          <p:nvPr/>
        </p:nvPicPr>
        <p:blipFill>
          <a:blip r:embed="rId3">
            <a:alphaModFix/>
          </a:blip>
          <a:stretch>
            <a:fillRect/>
          </a:stretch>
        </p:blipFill>
        <p:spPr>
          <a:xfrm>
            <a:off x="5652975" y="1086550"/>
            <a:ext cx="3269873" cy="3820975"/>
          </a:xfrm>
          <a:prstGeom prst="rect">
            <a:avLst/>
          </a:prstGeom>
          <a:noFill/>
          <a:ln>
            <a:noFill/>
          </a:ln>
        </p:spPr>
      </p:pic>
      <p:sp>
        <p:nvSpPr>
          <p:cNvPr id="644" name="Google Shape;644;p38"/>
          <p:cNvSpPr txBox="1"/>
          <p:nvPr/>
        </p:nvSpPr>
        <p:spPr>
          <a:xfrm>
            <a:off x="311700" y="1276375"/>
            <a:ext cx="5341200" cy="35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Let’s assume Batch Size B = 1</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b="1" lang="en" u="sng">
                <a:solidFill>
                  <a:schemeClr val="dk2"/>
                </a:solidFill>
              </a:rPr>
              <a:t>Input Dimension</a:t>
            </a:r>
            <a:r>
              <a:rPr b="1" lang="en">
                <a:solidFill>
                  <a:schemeClr val="dk2"/>
                </a:solidFill>
              </a:rPr>
              <a:t>:</a:t>
            </a:r>
            <a:r>
              <a:rPr lang="en">
                <a:solidFill>
                  <a:schemeClr val="dk2"/>
                </a:solidFill>
              </a:rPr>
              <a:t> </a:t>
            </a:r>
            <a:r>
              <a:rPr lang="en">
                <a:solidFill>
                  <a:srgbClr val="FF0000"/>
                </a:solidFill>
              </a:rPr>
              <a:t>[L x H]</a:t>
            </a:r>
            <a:r>
              <a:rPr lang="en">
                <a:solidFill>
                  <a:schemeClr val="dk2"/>
                </a:solidFill>
              </a:rPr>
              <a:t> </a:t>
            </a:r>
            <a:r>
              <a:rPr lang="en" sz="1300">
                <a:solidFill>
                  <a:schemeClr val="dk2"/>
                </a:solidFill>
              </a:rPr>
              <a:t>(L=sequence length, H=hidden dim.)</a:t>
            </a:r>
            <a:endParaRPr sz="1300">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b="1" lang="en" u="sng">
                <a:solidFill>
                  <a:schemeClr val="dk2"/>
                </a:solidFill>
              </a:rPr>
              <a:t>Attention Operation</a:t>
            </a:r>
            <a:r>
              <a:rPr b="1" lang="en">
                <a:solidFill>
                  <a:schemeClr val="dk2"/>
                </a:solidFill>
              </a:rPr>
              <a:t>:</a:t>
            </a:r>
            <a:endParaRPr b="1">
              <a:solidFill>
                <a:schemeClr val="dk2"/>
              </a:solidFill>
            </a:endParaRPr>
          </a:p>
          <a:p>
            <a:pPr indent="-317500" lvl="0" marL="457200" rtl="0" algn="l">
              <a:spcBef>
                <a:spcPts val="0"/>
              </a:spcBef>
              <a:spcAft>
                <a:spcPts val="0"/>
              </a:spcAft>
              <a:buClr>
                <a:schemeClr val="dk2"/>
              </a:buClr>
              <a:buSzPts val="1400"/>
              <a:buAutoNum type="arabicPeriod"/>
            </a:pPr>
            <a:r>
              <a:rPr b="1" lang="en">
                <a:solidFill>
                  <a:schemeClr val="dk2"/>
                </a:solidFill>
              </a:rPr>
              <a:t>QK</a:t>
            </a:r>
            <a:r>
              <a:rPr b="1" baseline="30000" lang="en">
                <a:solidFill>
                  <a:schemeClr val="dk2"/>
                </a:solidFill>
              </a:rPr>
              <a:t>T</a:t>
            </a:r>
            <a:r>
              <a:rPr lang="en">
                <a:solidFill>
                  <a:schemeClr val="dk2"/>
                </a:solidFill>
              </a:rPr>
              <a:t> : [LxH] x [HxL] → </a:t>
            </a:r>
            <a:r>
              <a:rPr lang="en">
                <a:solidFill>
                  <a:srgbClr val="FF0000"/>
                </a:solidFill>
              </a:rPr>
              <a:t>[L x L]</a:t>
            </a:r>
            <a:br>
              <a:rPr lang="en">
                <a:solidFill>
                  <a:srgbClr val="FF0000"/>
                </a:solidFill>
              </a:rPr>
            </a:br>
            <a:endParaRPr>
              <a:solidFill>
                <a:srgbClr val="FF0000"/>
              </a:solidFill>
            </a:endParaRPr>
          </a:p>
          <a:p>
            <a:pPr indent="-317500" lvl="0" marL="457200" rtl="0" algn="l">
              <a:spcBef>
                <a:spcPts val="0"/>
              </a:spcBef>
              <a:spcAft>
                <a:spcPts val="0"/>
              </a:spcAft>
              <a:buClr>
                <a:schemeClr val="dk2"/>
              </a:buClr>
              <a:buSzPts val="1400"/>
              <a:buAutoNum type="arabicPeriod"/>
            </a:pPr>
            <a:r>
              <a:rPr b="1" lang="en">
                <a:solidFill>
                  <a:schemeClr val="dk2"/>
                </a:solidFill>
              </a:rPr>
              <a:t>P = softmax(QK</a:t>
            </a:r>
            <a:r>
              <a:rPr b="1" baseline="30000" lang="en">
                <a:solidFill>
                  <a:schemeClr val="dk2"/>
                </a:solidFill>
              </a:rPr>
              <a:t>T</a:t>
            </a:r>
            <a:r>
              <a:rPr b="1" lang="en">
                <a:solidFill>
                  <a:schemeClr val="dk2"/>
                </a:solidFill>
              </a:rPr>
              <a:t>)</a:t>
            </a:r>
            <a:r>
              <a:rPr lang="en">
                <a:solidFill>
                  <a:schemeClr val="dk2"/>
                </a:solidFill>
              </a:rPr>
              <a:t> : </a:t>
            </a:r>
            <a:r>
              <a:rPr lang="en">
                <a:solidFill>
                  <a:srgbClr val="FF0000"/>
                </a:solidFill>
              </a:rPr>
              <a:t>[L x L]</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AutoNum type="arabicPeriod"/>
            </a:pPr>
            <a:r>
              <a:rPr b="1" lang="en">
                <a:solidFill>
                  <a:schemeClr val="dk2"/>
                </a:solidFill>
              </a:rPr>
              <a:t>O = PV</a:t>
            </a:r>
            <a:r>
              <a:rPr lang="en">
                <a:solidFill>
                  <a:schemeClr val="dk2"/>
                </a:solidFill>
              </a:rPr>
              <a:t> : [LxL] x [LxH] → </a:t>
            </a:r>
            <a:r>
              <a:rPr lang="en">
                <a:solidFill>
                  <a:srgbClr val="FF0000"/>
                </a:solidFill>
              </a:rPr>
              <a:t>[L x H]</a:t>
            </a:r>
            <a:endParaRPr>
              <a:solidFill>
                <a:srgbClr val="FF0000"/>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With Batch Size B, </a:t>
            </a:r>
            <a:r>
              <a:rPr b="1" lang="en">
                <a:solidFill>
                  <a:schemeClr val="dk2"/>
                </a:solidFill>
              </a:rPr>
              <a:t>QK</a:t>
            </a:r>
            <a:r>
              <a:rPr b="1" baseline="30000" lang="en">
                <a:solidFill>
                  <a:schemeClr val="dk2"/>
                </a:solidFill>
              </a:rPr>
              <a:t>T</a:t>
            </a:r>
            <a:r>
              <a:rPr lang="en">
                <a:solidFill>
                  <a:schemeClr val="dk2"/>
                </a:solidFill>
              </a:rPr>
              <a:t> will be </a:t>
            </a:r>
            <a:r>
              <a:rPr b="1" lang="en">
                <a:solidFill>
                  <a:srgbClr val="FF0000"/>
                </a:solidFill>
              </a:rPr>
              <a:t>[B x L x L]</a:t>
            </a:r>
            <a:endParaRPr b="1">
              <a:solidFill>
                <a:srgbClr val="FF0000"/>
              </a:solidFill>
            </a:endParaRPr>
          </a:p>
        </p:txBody>
      </p:sp>
      <p:sp>
        <p:nvSpPr>
          <p:cNvPr id="645" name="Google Shape;645;p38"/>
          <p:cNvSpPr/>
          <p:nvPr/>
        </p:nvSpPr>
        <p:spPr>
          <a:xfrm>
            <a:off x="1880600" y="4353350"/>
            <a:ext cx="3072900" cy="610500"/>
          </a:xfrm>
          <a:prstGeom prst="roundRect">
            <a:avLst>
              <a:gd fmla="val 16667" name="adj"/>
            </a:avLst>
          </a:prstGeom>
          <a:solidFill>
            <a:srgbClr val="F4CCCC"/>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With different sequence lengths, QK</a:t>
            </a:r>
            <a:r>
              <a:rPr b="1" baseline="30000" lang="en">
                <a:solidFill>
                  <a:srgbClr val="FF0000"/>
                </a:solidFill>
              </a:rPr>
              <a:t>T</a:t>
            </a:r>
            <a:r>
              <a:rPr b="1" lang="en">
                <a:solidFill>
                  <a:srgbClr val="FF0000"/>
                </a:solidFill>
              </a:rPr>
              <a:t> cannot be computed</a:t>
            </a:r>
            <a:endParaRPr b="1">
              <a:solidFill>
                <a:srgbClr val="FF0000"/>
              </a:solidFill>
            </a:endParaRPr>
          </a:p>
        </p:txBody>
      </p:sp>
      <p:cxnSp>
        <p:nvCxnSpPr>
          <p:cNvPr id="646" name="Google Shape;646;p38"/>
          <p:cNvCxnSpPr>
            <a:stCxn id="645" idx="0"/>
          </p:cNvCxnSpPr>
          <p:nvPr/>
        </p:nvCxnSpPr>
        <p:spPr>
          <a:xfrm rot="10800000">
            <a:off x="3327650" y="4140650"/>
            <a:ext cx="89400" cy="212700"/>
          </a:xfrm>
          <a:prstGeom prst="straightConnector1">
            <a:avLst/>
          </a:prstGeom>
          <a:noFill/>
          <a:ln cap="flat" cmpd="sng" w="19050">
            <a:solidFill>
              <a:srgbClr val="000000"/>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solidFill>
                  <a:srgbClr val="FF0000"/>
                </a:solidFill>
              </a:rPr>
              <a:t>Problem 2</a:t>
            </a:r>
            <a:r>
              <a:rPr b="1" lang="en"/>
              <a:t>: How to Batch requests?</a:t>
            </a:r>
            <a:endParaRPr/>
          </a:p>
          <a:p>
            <a:pPr indent="0" lvl="0" marL="0" rtl="0" algn="l">
              <a:spcBef>
                <a:spcPts val="0"/>
              </a:spcBef>
              <a:spcAft>
                <a:spcPts val="0"/>
              </a:spcAft>
              <a:buNone/>
            </a:pPr>
            <a:r>
              <a:t/>
            </a:r>
            <a:endParaRPr/>
          </a:p>
        </p:txBody>
      </p:sp>
      <p:sp>
        <p:nvSpPr>
          <p:cNvPr id="652" name="Google Shape;65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Batching is applicable only when</a:t>
            </a:r>
            <a:endParaRPr sz="1600"/>
          </a:p>
          <a:p>
            <a:pPr indent="-323850" lvl="0" marL="457200" rtl="0" algn="l">
              <a:spcBef>
                <a:spcPts val="1200"/>
              </a:spcBef>
              <a:spcAft>
                <a:spcPts val="0"/>
              </a:spcAft>
              <a:buSzPts val="1500"/>
              <a:buChar char="●"/>
            </a:pPr>
            <a:r>
              <a:rPr lang="en" sz="1500"/>
              <a:t>Requests are in the </a:t>
            </a:r>
            <a:r>
              <a:rPr b="1" lang="en" sz="1500"/>
              <a:t>same phase</a:t>
            </a:r>
            <a:endParaRPr b="1" sz="1500"/>
          </a:p>
          <a:p>
            <a:pPr indent="-323850" lvl="0" marL="457200" rtl="0" algn="l">
              <a:spcBef>
                <a:spcPts val="0"/>
              </a:spcBef>
              <a:spcAft>
                <a:spcPts val="0"/>
              </a:spcAft>
              <a:buSzPts val="1500"/>
              <a:buChar char="●"/>
            </a:pPr>
            <a:r>
              <a:rPr lang="en" sz="1500"/>
              <a:t>Requests have the </a:t>
            </a:r>
            <a:r>
              <a:rPr b="1" lang="en" sz="1500"/>
              <a:t>same number of input tokens</a:t>
            </a:r>
            <a:r>
              <a:rPr lang="en" sz="1500"/>
              <a:t> (for prefill phase)</a:t>
            </a:r>
            <a:endParaRPr sz="1500"/>
          </a:p>
          <a:p>
            <a:pPr indent="-323850" lvl="0" marL="457200" rtl="0" algn="l">
              <a:spcBef>
                <a:spcPts val="0"/>
              </a:spcBef>
              <a:spcAft>
                <a:spcPts val="0"/>
              </a:spcAft>
              <a:buSzPts val="1500"/>
              <a:buChar char="●"/>
            </a:pPr>
            <a:r>
              <a:rPr lang="en" sz="1500"/>
              <a:t>Requests have the </a:t>
            </a:r>
            <a:r>
              <a:rPr b="1" lang="en" sz="1500"/>
              <a:t>same token generation index</a:t>
            </a:r>
            <a:r>
              <a:rPr lang="en" sz="1500"/>
              <a:t> (for decode phase)</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Problem 2</a:t>
            </a:r>
            <a:r>
              <a:rPr b="1" lang="en"/>
              <a:t>: How to Batch requests?</a:t>
            </a:r>
            <a:endParaRPr/>
          </a:p>
          <a:p>
            <a:pPr indent="0" lvl="0" marL="0" rtl="0" algn="l">
              <a:spcBef>
                <a:spcPts val="0"/>
              </a:spcBef>
              <a:spcAft>
                <a:spcPts val="0"/>
              </a:spcAft>
              <a:buNone/>
            </a:pPr>
            <a:r>
              <a:t/>
            </a:r>
            <a:endParaRPr/>
          </a:p>
        </p:txBody>
      </p:sp>
      <p:sp>
        <p:nvSpPr>
          <p:cNvPr id="658" name="Google Shape;65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Batching is applicable only when</a:t>
            </a:r>
            <a:endParaRPr sz="1600"/>
          </a:p>
          <a:p>
            <a:pPr indent="-323850" lvl="0" marL="457200" rtl="0" algn="l">
              <a:spcBef>
                <a:spcPts val="1200"/>
              </a:spcBef>
              <a:spcAft>
                <a:spcPts val="0"/>
              </a:spcAft>
              <a:buClr>
                <a:srgbClr val="FF0000"/>
              </a:buClr>
              <a:buSzPts val="1500"/>
              <a:buChar char="●"/>
            </a:pPr>
            <a:r>
              <a:rPr lang="en" sz="1500">
                <a:solidFill>
                  <a:srgbClr val="FF0000"/>
                </a:solidFill>
              </a:rPr>
              <a:t>Requests are in the </a:t>
            </a:r>
            <a:r>
              <a:rPr b="1" lang="en" sz="1500">
                <a:solidFill>
                  <a:srgbClr val="FF0000"/>
                </a:solidFill>
              </a:rPr>
              <a:t>same phase</a:t>
            </a:r>
            <a:endParaRPr b="1" sz="1500">
              <a:solidFill>
                <a:srgbClr val="FF0000"/>
              </a:solidFill>
            </a:endParaRPr>
          </a:p>
          <a:p>
            <a:pPr indent="-323850" lvl="0" marL="457200" rtl="0" algn="l">
              <a:spcBef>
                <a:spcPts val="0"/>
              </a:spcBef>
              <a:spcAft>
                <a:spcPts val="0"/>
              </a:spcAft>
              <a:buSzPts val="1500"/>
              <a:buChar char="●"/>
            </a:pPr>
            <a:r>
              <a:rPr lang="en" sz="1500"/>
              <a:t>Requests have the </a:t>
            </a:r>
            <a:r>
              <a:rPr b="1" lang="en" sz="1500"/>
              <a:t>same number of input tokens</a:t>
            </a:r>
            <a:r>
              <a:rPr lang="en" sz="1500"/>
              <a:t> (for prefill phase)</a:t>
            </a:r>
            <a:endParaRPr sz="1500"/>
          </a:p>
          <a:p>
            <a:pPr indent="-323850" lvl="0" marL="457200" rtl="0" algn="l">
              <a:spcBef>
                <a:spcPts val="0"/>
              </a:spcBef>
              <a:spcAft>
                <a:spcPts val="0"/>
              </a:spcAft>
              <a:buSzPts val="1500"/>
              <a:buChar char="●"/>
            </a:pPr>
            <a:r>
              <a:rPr lang="en" sz="1500"/>
              <a:t>Requests have the </a:t>
            </a:r>
            <a:r>
              <a:rPr b="1" lang="en" sz="1500"/>
              <a:t>same token generation index</a:t>
            </a:r>
            <a:r>
              <a:rPr lang="en" sz="1500"/>
              <a:t> (for decode phase)</a:t>
            </a:r>
            <a:endParaRPr sz="1500"/>
          </a:p>
        </p:txBody>
      </p:sp>
      <p:sp>
        <p:nvSpPr>
          <p:cNvPr id="659" name="Google Shape;659;p40"/>
          <p:cNvSpPr/>
          <p:nvPr/>
        </p:nvSpPr>
        <p:spPr>
          <a:xfrm>
            <a:off x="3662000" y="1656250"/>
            <a:ext cx="281100" cy="296400"/>
          </a:xfrm>
          <a:prstGeom prst="mathMultiply">
            <a:avLst>
              <a:gd fmla="val 2352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0" name="Google Shape;660;p40"/>
          <p:cNvSpPr/>
          <p:nvPr/>
        </p:nvSpPr>
        <p:spPr>
          <a:xfrm>
            <a:off x="596150" y="3357075"/>
            <a:ext cx="15006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 this </a:t>
            </a:r>
            <a:r>
              <a:rPr lang="en">
                <a:highlight>
                  <a:schemeClr val="accent4"/>
                </a:highlight>
              </a:rPr>
              <a:t>is</a:t>
            </a:r>
            <a:endParaRPr>
              <a:highlight>
                <a:schemeClr val="accent4"/>
              </a:highlight>
            </a:endParaRPr>
          </a:p>
        </p:txBody>
      </p:sp>
      <p:sp>
        <p:nvSpPr>
          <p:cNvPr id="661" name="Google Shape;661;p40"/>
          <p:cNvSpPr/>
          <p:nvPr/>
        </p:nvSpPr>
        <p:spPr>
          <a:xfrm>
            <a:off x="596150" y="3722950"/>
            <a:ext cx="12132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 A man </a:t>
            </a:r>
            <a:r>
              <a:rPr lang="en">
                <a:highlight>
                  <a:schemeClr val="accent4"/>
                </a:highlight>
              </a:rPr>
              <a:t>is</a:t>
            </a:r>
            <a:endParaRPr>
              <a:highlight>
                <a:schemeClr val="accent4"/>
              </a:highlight>
            </a:endParaRPr>
          </a:p>
        </p:txBody>
      </p:sp>
      <p:sp>
        <p:nvSpPr>
          <p:cNvPr id="662" name="Google Shape;662;p40"/>
          <p:cNvSpPr/>
          <p:nvPr/>
        </p:nvSpPr>
        <p:spPr>
          <a:xfrm>
            <a:off x="596150" y="4088825"/>
            <a:ext cx="12132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x4: </a:t>
            </a:r>
            <a:r>
              <a:rPr lang="en">
                <a:highlight>
                  <a:schemeClr val="accent4"/>
                </a:highlight>
              </a:rPr>
              <a:t>How are</a:t>
            </a:r>
            <a:endParaRPr>
              <a:highlight>
                <a:schemeClr val="accent4"/>
              </a:highlight>
            </a:endParaRPr>
          </a:p>
        </p:txBody>
      </p:sp>
      <p:sp>
        <p:nvSpPr>
          <p:cNvPr id="663" name="Google Shape;663;p40"/>
          <p:cNvSpPr txBox="1"/>
          <p:nvPr/>
        </p:nvSpPr>
        <p:spPr>
          <a:xfrm>
            <a:off x="2142500" y="3341025"/>
            <a:ext cx="11397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Decode Phase</a:t>
            </a:r>
            <a:endParaRPr sz="1100">
              <a:solidFill>
                <a:schemeClr val="dk2"/>
              </a:solidFill>
            </a:endParaRPr>
          </a:p>
        </p:txBody>
      </p:sp>
      <p:sp>
        <p:nvSpPr>
          <p:cNvPr id="664" name="Google Shape;664;p40"/>
          <p:cNvSpPr txBox="1"/>
          <p:nvPr/>
        </p:nvSpPr>
        <p:spPr>
          <a:xfrm>
            <a:off x="2142500" y="3698875"/>
            <a:ext cx="11397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Decode Phase</a:t>
            </a:r>
            <a:endParaRPr sz="1100">
              <a:solidFill>
                <a:schemeClr val="dk2"/>
              </a:solidFill>
            </a:endParaRPr>
          </a:p>
        </p:txBody>
      </p:sp>
      <p:sp>
        <p:nvSpPr>
          <p:cNvPr id="665" name="Google Shape;665;p40"/>
          <p:cNvSpPr txBox="1"/>
          <p:nvPr/>
        </p:nvSpPr>
        <p:spPr>
          <a:xfrm>
            <a:off x="2142500" y="4056725"/>
            <a:ext cx="11397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Prefill</a:t>
            </a:r>
            <a:r>
              <a:rPr lang="en" sz="1100">
                <a:solidFill>
                  <a:schemeClr val="dk2"/>
                </a:solidFill>
              </a:rPr>
              <a:t> Phase</a:t>
            </a:r>
            <a:endParaRPr sz="1100">
              <a:solidFill>
                <a:schemeClr val="dk2"/>
              </a:solidFill>
            </a:endParaRPr>
          </a:p>
        </p:txBody>
      </p:sp>
      <p:sp>
        <p:nvSpPr>
          <p:cNvPr id="666" name="Google Shape;666;p40"/>
          <p:cNvSpPr txBox="1"/>
          <p:nvPr/>
        </p:nvSpPr>
        <p:spPr>
          <a:xfrm>
            <a:off x="4163425" y="3341025"/>
            <a:ext cx="1625700" cy="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x1: </a:t>
            </a:r>
            <a:r>
              <a:rPr b="1" lang="en" sz="1600">
                <a:solidFill>
                  <a:schemeClr val="dk2"/>
                </a:solidFill>
              </a:rPr>
              <a:t>1xH</a:t>
            </a:r>
            <a:r>
              <a:rPr lang="en" sz="1600">
                <a:solidFill>
                  <a:schemeClr val="dk2"/>
                </a:solidFill>
              </a:rPr>
              <a:t> tensor</a:t>
            </a:r>
            <a:endParaRPr sz="1600">
              <a:solidFill>
                <a:schemeClr val="dk2"/>
              </a:solidFill>
            </a:endParaRPr>
          </a:p>
        </p:txBody>
      </p:sp>
      <p:sp>
        <p:nvSpPr>
          <p:cNvPr id="667" name="Google Shape;667;p40"/>
          <p:cNvSpPr txBox="1"/>
          <p:nvPr/>
        </p:nvSpPr>
        <p:spPr>
          <a:xfrm>
            <a:off x="4163425" y="3698875"/>
            <a:ext cx="1625700" cy="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x3: </a:t>
            </a:r>
            <a:r>
              <a:rPr b="1" lang="en" sz="1600">
                <a:solidFill>
                  <a:schemeClr val="dk2"/>
                </a:solidFill>
              </a:rPr>
              <a:t>1xH</a:t>
            </a:r>
            <a:r>
              <a:rPr lang="en" sz="1600">
                <a:solidFill>
                  <a:schemeClr val="dk2"/>
                </a:solidFill>
              </a:rPr>
              <a:t> tensor</a:t>
            </a:r>
            <a:endParaRPr sz="1600">
              <a:solidFill>
                <a:schemeClr val="dk2"/>
              </a:solidFill>
            </a:endParaRPr>
          </a:p>
        </p:txBody>
      </p:sp>
      <p:sp>
        <p:nvSpPr>
          <p:cNvPr id="668" name="Google Shape;668;p40"/>
          <p:cNvSpPr txBox="1"/>
          <p:nvPr/>
        </p:nvSpPr>
        <p:spPr>
          <a:xfrm>
            <a:off x="4163425" y="4056725"/>
            <a:ext cx="1625700" cy="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x4: </a:t>
            </a:r>
            <a:r>
              <a:rPr b="1" lang="en" sz="1600">
                <a:solidFill>
                  <a:schemeClr val="dk2"/>
                </a:solidFill>
              </a:rPr>
              <a:t>2</a:t>
            </a:r>
            <a:r>
              <a:rPr b="1" lang="en" sz="1600">
                <a:solidFill>
                  <a:schemeClr val="dk2"/>
                </a:solidFill>
              </a:rPr>
              <a:t>xH</a:t>
            </a:r>
            <a:r>
              <a:rPr lang="en" sz="1600">
                <a:solidFill>
                  <a:schemeClr val="dk2"/>
                </a:solidFill>
              </a:rPr>
              <a:t> tensor</a:t>
            </a:r>
            <a:endParaRPr sz="1600">
              <a:solidFill>
                <a:schemeClr val="dk2"/>
              </a:solidFill>
            </a:endParaRPr>
          </a:p>
        </p:txBody>
      </p:sp>
      <p:sp>
        <p:nvSpPr>
          <p:cNvPr id="669" name="Google Shape;669;p40"/>
          <p:cNvSpPr/>
          <p:nvPr/>
        </p:nvSpPr>
        <p:spPr>
          <a:xfrm>
            <a:off x="6511050" y="3263575"/>
            <a:ext cx="1922100" cy="1302000"/>
          </a:xfrm>
          <a:prstGeom prst="roundRect">
            <a:avLst>
              <a:gd fmla="val 16667" name="adj"/>
            </a:avLst>
          </a:prstGeom>
          <a:solidFill>
            <a:srgbClr val="F4CC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Cannot be coalesced to form [BxLxH] tensor</a:t>
            </a:r>
            <a:endParaRPr b="1">
              <a:solidFill>
                <a:schemeClr val="dk1"/>
              </a:solidFill>
            </a:endParaRPr>
          </a:p>
        </p:txBody>
      </p:sp>
      <p:sp>
        <p:nvSpPr>
          <p:cNvPr id="670" name="Google Shape;670;p40"/>
          <p:cNvSpPr/>
          <p:nvPr/>
        </p:nvSpPr>
        <p:spPr>
          <a:xfrm>
            <a:off x="5819675" y="3813950"/>
            <a:ext cx="546900" cy="264300"/>
          </a:xfrm>
          <a:prstGeom prst="rightArrow">
            <a:avLst>
              <a:gd fmla="val 50000" name="adj1"/>
              <a:gd fmla="val 50000" name="adj2"/>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1" name="Google Shape;671;p40"/>
          <p:cNvSpPr txBox="1"/>
          <p:nvPr/>
        </p:nvSpPr>
        <p:spPr>
          <a:xfrm>
            <a:off x="3878575" y="3022775"/>
            <a:ext cx="2036100" cy="39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u="sng">
                <a:solidFill>
                  <a:schemeClr val="dk1"/>
                </a:solidFill>
              </a:rPr>
              <a:t>Query Tensor</a:t>
            </a:r>
            <a:endParaRPr sz="1700" u="sng">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Problem 2</a:t>
            </a:r>
            <a:r>
              <a:rPr b="1" lang="en"/>
              <a:t>: How to Batch requests?</a:t>
            </a:r>
            <a:endParaRPr/>
          </a:p>
          <a:p>
            <a:pPr indent="0" lvl="0" marL="0" rtl="0" algn="l">
              <a:spcBef>
                <a:spcPts val="0"/>
              </a:spcBef>
              <a:spcAft>
                <a:spcPts val="0"/>
              </a:spcAft>
              <a:buNone/>
            </a:pPr>
            <a:r>
              <a:t/>
            </a:r>
            <a:endParaRPr/>
          </a:p>
        </p:txBody>
      </p:sp>
      <p:sp>
        <p:nvSpPr>
          <p:cNvPr id="677" name="Google Shape;67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Batching is applicable only when</a:t>
            </a:r>
            <a:endParaRPr sz="1600"/>
          </a:p>
          <a:p>
            <a:pPr indent="-323850" lvl="0" marL="457200" rtl="0" algn="l">
              <a:spcBef>
                <a:spcPts val="1200"/>
              </a:spcBef>
              <a:spcAft>
                <a:spcPts val="0"/>
              </a:spcAft>
              <a:buSzPts val="1500"/>
              <a:buChar char="●"/>
            </a:pPr>
            <a:r>
              <a:rPr lang="en" sz="1500"/>
              <a:t>Requests are in the </a:t>
            </a:r>
            <a:r>
              <a:rPr b="1" lang="en" sz="1500"/>
              <a:t>same phase</a:t>
            </a:r>
            <a:endParaRPr b="1" sz="1500"/>
          </a:p>
          <a:p>
            <a:pPr indent="-323850" lvl="0" marL="457200" rtl="0" algn="l">
              <a:spcBef>
                <a:spcPts val="0"/>
              </a:spcBef>
              <a:spcAft>
                <a:spcPts val="0"/>
              </a:spcAft>
              <a:buClr>
                <a:srgbClr val="FF0000"/>
              </a:buClr>
              <a:buSzPts val="1500"/>
              <a:buChar char="●"/>
            </a:pPr>
            <a:r>
              <a:rPr lang="en" sz="1500">
                <a:solidFill>
                  <a:srgbClr val="FF0000"/>
                </a:solidFill>
              </a:rPr>
              <a:t>Requests have the </a:t>
            </a:r>
            <a:r>
              <a:rPr b="1" lang="en" sz="1500">
                <a:solidFill>
                  <a:srgbClr val="FF0000"/>
                </a:solidFill>
              </a:rPr>
              <a:t>same number of input tokens</a:t>
            </a:r>
            <a:r>
              <a:rPr lang="en" sz="1500">
                <a:solidFill>
                  <a:srgbClr val="FF0000"/>
                </a:solidFill>
              </a:rPr>
              <a:t> (for prefill phase)</a:t>
            </a:r>
            <a:endParaRPr sz="1500">
              <a:solidFill>
                <a:srgbClr val="FF0000"/>
              </a:solidFill>
            </a:endParaRPr>
          </a:p>
          <a:p>
            <a:pPr indent="-323850" lvl="0" marL="457200" rtl="0" algn="l">
              <a:spcBef>
                <a:spcPts val="0"/>
              </a:spcBef>
              <a:spcAft>
                <a:spcPts val="0"/>
              </a:spcAft>
              <a:buSzPts val="1500"/>
              <a:buChar char="●"/>
            </a:pPr>
            <a:r>
              <a:rPr lang="en" sz="1500"/>
              <a:t>Requests have the </a:t>
            </a:r>
            <a:r>
              <a:rPr b="1" lang="en" sz="1500"/>
              <a:t>same token generation index</a:t>
            </a:r>
            <a:r>
              <a:rPr lang="en" sz="1500"/>
              <a:t> (for decode phase)</a:t>
            </a:r>
            <a:endParaRPr sz="1500"/>
          </a:p>
        </p:txBody>
      </p:sp>
      <p:sp>
        <p:nvSpPr>
          <p:cNvPr id="678" name="Google Shape;678;p41"/>
          <p:cNvSpPr/>
          <p:nvPr/>
        </p:nvSpPr>
        <p:spPr>
          <a:xfrm>
            <a:off x="6685825" y="1906975"/>
            <a:ext cx="281100" cy="296400"/>
          </a:xfrm>
          <a:prstGeom prst="mathMultiply">
            <a:avLst>
              <a:gd fmla="val 2352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9" name="Google Shape;679;p41"/>
          <p:cNvSpPr/>
          <p:nvPr/>
        </p:nvSpPr>
        <p:spPr>
          <a:xfrm>
            <a:off x="2972700" y="3157225"/>
            <a:ext cx="3198600" cy="1302000"/>
          </a:xfrm>
          <a:prstGeom prst="roundRect">
            <a:avLst>
              <a:gd fmla="val 16667" name="adj"/>
            </a:avLst>
          </a:prstGeom>
          <a:solidFill>
            <a:srgbClr val="F4CC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Same argument as previous.</a:t>
            </a:r>
            <a:br>
              <a:rPr b="1" lang="en">
                <a:solidFill>
                  <a:schemeClr val="dk1"/>
                </a:solidFill>
              </a:rPr>
            </a:br>
            <a:endParaRPr b="1">
              <a:solidFill>
                <a:schemeClr val="dk1"/>
              </a:solidFill>
            </a:endParaRPr>
          </a:p>
          <a:p>
            <a:pPr indent="0" lvl="0" marL="0" rtl="0" algn="ctr">
              <a:spcBef>
                <a:spcPts val="0"/>
              </a:spcBef>
              <a:spcAft>
                <a:spcPts val="0"/>
              </a:spcAft>
              <a:buNone/>
            </a:pPr>
            <a:r>
              <a:rPr b="1" lang="en">
                <a:solidFill>
                  <a:schemeClr val="dk1"/>
                </a:solidFill>
              </a:rPr>
              <a:t>Cannot be coalesced together in [BxLxH] tensor</a:t>
            </a:r>
            <a:endParaRPr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Serving Cost</a:t>
            </a:r>
            <a:endParaRPr b="1"/>
          </a:p>
        </p:txBody>
      </p:sp>
      <p:sp>
        <p:nvSpPr>
          <p:cNvPr id="71" name="Google Shape;71;p15"/>
          <p:cNvSpPr txBox="1"/>
          <p:nvPr>
            <p:ph idx="1" type="body"/>
          </p:nvPr>
        </p:nvSpPr>
        <p:spPr>
          <a:xfrm>
            <a:off x="155850" y="1162850"/>
            <a:ext cx="88323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In Azure, a GPT-3 175B instance requires 2 VMs, each of which has 8 NVIDIA A100 40GB GPUs</a:t>
            </a:r>
            <a:br>
              <a:rPr lang="en" sz="2200"/>
            </a:br>
            <a:endParaRPr sz="2200"/>
          </a:p>
          <a:p>
            <a:pPr indent="-368300" lvl="0" marL="457200" rtl="0" algn="l">
              <a:spcBef>
                <a:spcPts val="0"/>
              </a:spcBef>
              <a:spcAft>
                <a:spcPts val="0"/>
              </a:spcAft>
              <a:buSzPts val="2200"/>
              <a:buChar char="●"/>
            </a:pPr>
            <a:r>
              <a:rPr lang="en" sz="2200"/>
              <a:t>At Azure East US, VM price is $27.197/hour</a:t>
            </a:r>
            <a:br>
              <a:rPr lang="en" sz="2200"/>
            </a:br>
            <a:br>
              <a:rPr lang="en" sz="2200"/>
            </a:br>
            <a:r>
              <a:rPr lang="en" sz="2200"/>
              <a:t>2 VMs = $54.394/hour → $39,707.62/month → </a:t>
            </a:r>
            <a:r>
              <a:rPr b="1" lang="en" sz="2200">
                <a:solidFill>
                  <a:srgbClr val="FF0000"/>
                </a:solidFill>
              </a:rPr>
              <a:t>$476,491.44/year</a:t>
            </a:r>
            <a:br>
              <a:rPr lang="en" sz="2200"/>
            </a:br>
            <a:endParaRPr sz="2200"/>
          </a:p>
          <a:p>
            <a:pPr indent="-368300" lvl="0" marL="457200" rtl="0" algn="l">
              <a:spcBef>
                <a:spcPts val="0"/>
              </a:spcBef>
              <a:spcAft>
                <a:spcPts val="0"/>
              </a:spcAft>
              <a:buSzPts val="2200"/>
              <a:buChar char="●"/>
            </a:pPr>
            <a:r>
              <a:rPr lang="en" sz="2200"/>
              <a:t>Hosting 400 GPT-3 175B instances take $190.6M/year</a:t>
            </a:r>
            <a:endParaRPr sz="2200"/>
          </a:p>
        </p:txBody>
      </p:sp>
      <p:sp>
        <p:nvSpPr>
          <p:cNvPr id="72" name="Google Shape;72;p15"/>
          <p:cNvSpPr txBox="1"/>
          <p:nvPr/>
        </p:nvSpPr>
        <p:spPr>
          <a:xfrm>
            <a:off x="6118275" y="4811525"/>
            <a:ext cx="3025800" cy="2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Slide from official Orca presentation at OSDI’22</a:t>
            </a:r>
            <a:endParaRPr sz="10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42"/>
          <p:cNvSpPr/>
          <p:nvPr/>
        </p:nvSpPr>
        <p:spPr>
          <a:xfrm>
            <a:off x="3509800" y="3197750"/>
            <a:ext cx="2165400" cy="14967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5" name="Google Shape;68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rPr>
              <a:t>Problem 2</a:t>
            </a:r>
            <a:r>
              <a:rPr b="1" lang="en"/>
              <a:t>: How to Batch requests?</a:t>
            </a:r>
            <a:endParaRPr/>
          </a:p>
          <a:p>
            <a:pPr indent="0" lvl="0" marL="0" rtl="0" algn="l">
              <a:spcBef>
                <a:spcPts val="0"/>
              </a:spcBef>
              <a:spcAft>
                <a:spcPts val="0"/>
              </a:spcAft>
              <a:buNone/>
            </a:pPr>
            <a:r>
              <a:t/>
            </a:r>
            <a:endParaRPr/>
          </a:p>
        </p:txBody>
      </p:sp>
      <p:sp>
        <p:nvSpPr>
          <p:cNvPr id="686" name="Google Shape;68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Batching is applicable only when</a:t>
            </a:r>
            <a:endParaRPr sz="1600"/>
          </a:p>
          <a:p>
            <a:pPr indent="-323850" lvl="0" marL="457200" rtl="0" algn="l">
              <a:spcBef>
                <a:spcPts val="1200"/>
              </a:spcBef>
              <a:spcAft>
                <a:spcPts val="0"/>
              </a:spcAft>
              <a:buSzPts val="1500"/>
              <a:buChar char="●"/>
            </a:pPr>
            <a:r>
              <a:rPr lang="en" sz="1500"/>
              <a:t>Requests are in the </a:t>
            </a:r>
            <a:r>
              <a:rPr b="1" lang="en" sz="1500"/>
              <a:t>same phase</a:t>
            </a:r>
            <a:endParaRPr b="1" sz="1500"/>
          </a:p>
          <a:p>
            <a:pPr indent="-323850" lvl="0" marL="457200" rtl="0" algn="l">
              <a:spcBef>
                <a:spcPts val="0"/>
              </a:spcBef>
              <a:spcAft>
                <a:spcPts val="0"/>
              </a:spcAft>
              <a:buSzPts val="1500"/>
              <a:buChar char="●"/>
            </a:pPr>
            <a:r>
              <a:rPr lang="en" sz="1500"/>
              <a:t>Requests have the </a:t>
            </a:r>
            <a:r>
              <a:rPr b="1" lang="en" sz="1500"/>
              <a:t>same number of input tokens</a:t>
            </a:r>
            <a:r>
              <a:rPr lang="en" sz="1500"/>
              <a:t> (for prefill phase)</a:t>
            </a:r>
            <a:endParaRPr sz="1500"/>
          </a:p>
          <a:p>
            <a:pPr indent="-323850" lvl="0" marL="457200" rtl="0" algn="l">
              <a:spcBef>
                <a:spcPts val="0"/>
              </a:spcBef>
              <a:spcAft>
                <a:spcPts val="0"/>
              </a:spcAft>
              <a:buClr>
                <a:srgbClr val="FF0000"/>
              </a:buClr>
              <a:buSzPts val="1500"/>
              <a:buChar char="●"/>
            </a:pPr>
            <a:r>
              <a:rPr lang="en" sz="1500">
                <a:solidFill>
                  <a:srgbClr val="FF0000"/>
                </a:solidFill>
              </a:rPr>
              <a:t>Requests have the </a:t>
            </a:r>
            <a:r>
              <a:rPr b="1" lang="en" sz="1500">
                <a:solidFill>
                  <a:srgbClr val="FF0000"/>
                </a:solidFill>
              </a:rPr>
              <a:t>same token generation index</a:t>
            </a:r>
            <a:r>
              <a:rPr lang="en" sz="1500">
                <a:solidFill>
                  <a:srgbClr val="FF0000"/>
                </a:solidFill>
              </a:rPr>
              <a:t> (for decode phase)</a:t>
            </a:r>
            <a:endParaRPr sz="1500">
              <a:solidFill>
                <a:srgbClr val="FF0000"/>
              </a:solidFill>
            </a:endParaRPr>
          </a:p>
        </p:txBody>
      </p:sp>
      <p:sp>
        <p:nvSpPr>
          <p:cNvPr id="687" name="Google Shape;687;p42"/>
          <p:cNvSpPr/>
          <p:nvPr/>
        </p:nvSpPr>
        <p:spPr>
          <a:xfrm>
            <a:off x="6807400" y="2165275"/>
            <a:ext cx="281100" cy="296400"/>
          </a:xfrm>
          <a:prstGeom prst="mathMultiply">
            <a:avLst>
              <a:gd fmla="val 2352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8" name="Google Shape;688;p42"/>
          <p:cNvSpPr/>
          <p:nvPr/>
        </p:nvSpPr>
        <p:spPr>
          <a:xfrm>
            <a:off x="466975" y="3440625"/>
            <a:ext cx="17859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 this is</a:t>
            </a:r>
            <a:endParaRPr>
              <a:highlight>
                <a:schemeClr val="accent4"/>
              </a:highlight>
            </a:endParaRPr>
          </a:p>
        </p:txBody>
      </p:sp>
      <p:sp>
        <p:nvSpPr>
          <p:cNvPr id="689" name="Google Shape;689;p42"/>
          <p:cNvSpPr/>
          <p:nvPr/>
        </p:nvSpPr>
        <p:spPr>
          <a:xfrm>
            <a:off x="466975" y="3783150"/>
            <a:ext cx="17859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 I love you</a:t>
            </a:r>
            <a:endParaRPr>
              <a:highlight>
                <a:schemeClr val="accent4"/>
              </a:highlight>
            </a:endParaRPr>
          </a:p>
        </p:txBody>
      </p:sp>
      <p:sp>
        <p:nvSpPr>
          <p:cNvPr id="690" name="Google Shape;690;p42"/>
          <p:cNvSpPr/>
          <p:nvPr/>
        </p:nvSpPr>
        <p:spPr>
          <a:xfrm>
            <a:off x="466975" y="4125675"/>
            <a:ext cx="17859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x3: A man </a:t>
            </a:r>
            <a:endParaRPr>
              <a:highlight>
                <a:schemeClr val="accent4"/>
              </a:highlight>
            </a:endParaRPr>
          </a:p>
        </p:txBody>
      </p:sp>
      <p:sp>
        <p:nvSpPr>
          <p:cNvPr id="691" name="Google Shape;691;p42"/>
          <p:cNvSpPr txBox="1"/>
          <p:nvPr/>
        </p:nvSpPr>
        <p:spPr>
          <a:xfrm>
            <a:off x="2378025" y="3345775"/>
            <a:ext cx="790200" cy="12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|x1| = 4</a:t>
            </a:r>
            <a:endParaRPr>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lang="en">
                <a:solidFill>
                  <a:schemeClr val="dk2"/>
                </a:solidFill>
              </a:rPr>
              <a:t>|x2| = 3</a:t>
            </a:r>
            <a:endParaRPr>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a:solidFill>
                  <a:schemeClr val="dk2"/>
                </a:solidFill>
              </a:rPr>
              <a:t>|x3| = 2</a:t>
            </a:r>
            <a:endParaRPr>
              <a:solidFill>
                <a:schemeClr val="dk2"/>
              </a:solidFill>
            </a:endParaRPr>
          </a:p>
        </p:txBody>
      </p:sp>
      <p:sp>
        <p:nvSpPr>
          <p:cNvPr id="692" name="Google Shape;692;p42"/>
          <p:cNvSpPr/>
          <p:nvPr/>
        </p:nvSpPr>
        <p:spPr>
          <a:xfrm>
            <a:off x="6511050" y="3263575"/>
            <a:ext cx="1922100" cy="1302000"/>
          </a:xfrm>
          <a:prstGeom prst="roundRect">
            <a:avLst>
              <a:gd fmla="val 16667" name="adj"/>
            </a:avLst>
          </a:prstGeom>
          <a:solidFill>
            <a:srgbClr val="F4CC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Cannot be coalesced to form [BxLxH] tensor</a:t>
            </a:r>
            <a:endParaRPr b="1">
              <a:solidFill>
                <a:schemeClr val="dk1"/>
              </a:solidFill>
            </a:endParaRPr>
          </a:p>
        </p:txBody>
      </p:sp>
      <p:sp>
        <p:nvSpPr>
          <p:cNvPr id="693" name="Google Shape;693;p42"/>
          <p:cNvSpPr/>
          <p:nvPr/>
        </p:nvSpPr>
        <p:spPr>
          <a:xfrm>
            <a:off x="5819675" y="3813950"/>
            <a:ext cx="546900" cy="264300"/>
          </a:xfrm>
          <a:prstGeom prst="rightArrow">
            <a:avLst>
              <a:gd fmla="val 50000" name="adj1"/>
              <a:gd fmla="val 50000" name="adj2"/>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4" name="Google Shape;694;p42"/>
          <p:cNvSpPr txBox="1"/>
          <p:nvPr/>
        </p:nvSpPr>
        <p:spPr>
          <a:xfrm>
            <a:off x="5029475" y="3345775"/>
            <a:ext cx="790200" cy="12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a:t>
            </a:r>
            <a:r>
              <a:rPr baseline="-25000" lang="en">
                <a:solidFill>
                  <a:schemeClr val="dk2"/>
                </a:solidFill>
              </a:rPr>
              <a:t>1,1:4</a:t>
            </a:r>
            <a:endParaRPr baseline="-25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K</a:t>
            </a:r>
            <a:r>
              <a:rPr baseline="-25000" lang="en">
                <a:solidFill>
                  <a:schemeClr val="dk2"/>
                </a:solidFill>
              </a:rPr>
              <a:t>2,1:3</a:t>
            </a:r>
            <a:endParaRPr>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K</a:t>
            </a:r>
            <a:r>
              <a:rPr baseline="-25000" lang="en">
                <a:solidFill>
                  <a:schemeClr val="dk2"/>
                </a:solidFill>
              </a:rPr>
              <a:t>3,1:2</a:t>
            </a:r>
            <a:endParaRPr>
              <a:solidFill>
                <a:schemeClr val="dk2"/>
              </a:solidFill>
            </a:endParaRPr>
          </a:p>
        </p:txBody>
      </p:sp>
      <p:sp>
        <p:nvSpPr>
          <p:cNvPr id="695" name="Google Shape;695;p42"/>
          <p:cNvSpPr txBox="1"/>
          <p:nvPr/>
        </p:nvSpPr>
        <p:spPr>
          <a:xfrm>
            <a:off x="3821650" y="2869725"/>
            <a:ext cx="15417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Attention Scores</a:t>
            </a:r>
            <a:endParaRPr>
              <a:solidFill>
                <a:schemeClr val="dk1"/>
              </a:solidFill>
            </a:endParaRPr>
          </a:p>
        </p:txBody>
      </p:sp>
      <p:pic>
        <p:nvPicPr>
          <p:cNvPr id="696" name="Google Shape;696;p42"/>
          <p:cNvPicPr preferRelativeResize="0"/>
          <p:nvPr/>
        </p:nvPicPr>
        <p:blipFill>
          <a:blip r:embed="rId3">
            <a:alphaModFix/>
          </a:blip>
          <a:stretch>
            <a:fillRect/>
          </a:stretch>
        </p:blipFill>
        <p:spPr>
          <a:xfrm>
            <a:off x="3815535" y="3382225"/>
            <a:ext cx="1157864" cy="1223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AA84F"/>
                </a:solidFill>
              </a:rPr>
              <a:t>Solution</a:t>
            </a:r>
            <a:r>
              <a:rPr b="1" lang="en">
                <a:solidFill>
                  <a:srgbClr val="6AA84F"/>
                </a:solidFill>
              </a:rPr>
              <a:t> 2</a:t>
            </a:r>
            <a:r>
              <a:rPr b="1" lang="en"/>
              <a:t>: Selective Batching</a:t>
            </a:r>
            <a:endParaRPr/>
          </a:p>
          <a:p>
            <a:pPr indent="0" lvl="0" marL="0" rtl="0" algn="l">
              <a:spcBef>
                <a:spcPts val="0"/>
              </a:spcBef>
              <a:spcAft>
                <a:spcPts val="0"/>
              </a:spcAft>
              <a:buNone/>
            </a:pPr>
            <a:r>
              <a:t/>
            </a:r>
            <a:endParaRPr/>
          </a:p>
        </p:txBody>
      </p:sp>
      <p:pic>
        <p:nvPicPr>
          <p:cNvPr id="702" name="Google Shape;702;p43"/>
          <p:cNvPicPr preferRelativeResize="0"/>
          <p:nvPr/>
        </p:nvPicPr>
        <p:blipFill>
          <a:blip r:embed="rId3">
            <a:alphaModFix/>
          </a:blip>
          <a:stretch>
            <a:fillRect/>
          </a:stretch>
        </p:blipFill>
        <p:spPr>
          <a:xfrm>
            <a:off x="3844775" y="1405500"/>
            <a:ext cx="5233350" cy="3334850"/>
          </a:xfrm>
          <a:prstGeom prst="rect">
            <a:avLst/>
          </a:prstGeom>
          <a:noFill/>
          <a:ln>
            <a:noFill/>
          </a:ln>
        </p:spPr>
      </p:pic>
      <p:sp>
        <p:nvSpPr>
          <p:cNvPr id="703" name="Google Shape;703;p43"/>
          <p:cNvSpPr txBox="1"/>
          <p:nvPr/>
        </p:nvSpPr>
        <p:spPr>
          <a:xfrm>
            <a:off x="311700" y="1306775"/>
            <a:ext cx="3608700" cy="14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Only </a:t>
            </a:r>
            <a:r>
              <a:rPr b="1" lang="en" sz="1600">
                <a:solidFill>
                  <a:schemeClr val="dk2"/>
                </a:solidFill>
              </a:rPr>
              <a:t>Attention operation</a:t>
            </a:r>
            <a:r>
              <a:rPr lang="en" sz="1600">
                <a:solidFill>
                  <a:schemeClr val="dk2"/>
                </a:solidFill>
              </a:rPr>
              <a:t> does not work with batching tensors with diff. L</a:t>
            </a:r>
            <a:r>
              <a:rPr baseline="-25000" lang="en" sz="1600">
                <a:solidFill>
                  <a:schemeClr val="dk2"/>
                </a:solidFill>
              </a:rPr>
              <a:t>i </a:t>
            </a:r>
            <a:endParaRPr sz="16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rPr lang="en" sz="1600">
                <a:solidFill>
                  <a:schemeClr val="dk2"/>
                </a:solidFill>
              </a:rPr>
              <a:t>Batch for other ops. (Layer Norm, GeLU, etc.)</a:t>
            </a:r>
            <a:endParaRPr sz="16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 </a:t>
            </a:r>
            <a:endParaRPr sz="1800">
              <a:solidFill>
                <a:schemeClr val="dk2"/>
              </a:solidFill>
            </a:endParaRPr>
          </a:p>
        </p:txBody>
      </p:sp>
      <p:sp>
        <p:nvSpPr>
          <p:cNvPr id="704" name="Google Shape;704;p43"/>
          <p:cNvSpPr txBox="1"/>
          <p:nvPr/>
        </p:nvSpPr>
        <p:spPr>
          <a:xfrm>
            <a:off x="311700" y="3017525"/>
            <a:ext cx="3608700" cy="21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Coalesce [L</a:t>
            </a:r>
            <a:r>
              <a:rPr baseline="-25000" lang="en" sz="1600">
                <a:solidFill>
                  <a:schemeClr val="dk2"/>
                </a:solidFill>
              </a:rPr>
              <a:t>i</a:t>
            </a:r>
            <a:r>
              <a:rPr lang="en" sz="1600">
                <a:solidFill>
                  <a:schemeClr val="dk2"/>
                </a:solidFill>
              </a:rPr>
              <a:t>, H] tensor to [ΣL</a:t>
            </a:r>
            <a:r>
              <a:rPr baseline="-25000" lang="en" sz="1600">
                <a:solidFill>
                  <a:schemeClr val="dk2"/>
                </a:solidFill>
              </a:rPr>
              <a:t>i</a:t>
            </a:r>
            <a:r>
              <a:rPr lang="en" sz="1600">
                <a:solidFill>
                  <a:schemeClr val="dk2"/>
                </a:solidFill>
              </a:rPr>
              <a:t>, H] </a:t>
            </a:r>
            <a:br>
              <a:rPr lang="en" sz="1600">
                <a:solidFill>
                  <a:schemeClr val="dk2"/>
                </a:solidFill>
              </a:rPr>
            </a:br>
            <a:r>
              <a:rPr lang="en" sz="1600">
                <a:solidFill>
                  <a:schemeClr val="dk2"/>
                </a:solidFill>
              </a:rPr>
              <a:t>for batching</a:t>
            </a:r>
            <a:endParaRPr sz="16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x1: [1,H]</a:t>
            </a:r>
            <a:endParaRPr sz="1800">
              <a:solidFill>
                <a:schemeClr val="dk2"/>
              </a:solidFill>
            </a:endParaRPr>
          </a:p>
          <a:p>
            <a:pPr indent="0" lvl="0" marL="0" rtl="0" algn="l">
              <a:spcBef>
                <a:spcPts val="0"/>
              </a:spcBef>
              <a:spcAft>
                <a:spcPts val="0"/>
              </a:spcAft>
              <a:buNone/>
            </a:pPr>
            <a:r>
              <a:rPr lang="en" sz="1800">
                <a:solidFill>
                  <a:schemeClr val="dk2"/>
                </a:solidFill>
              </a:rPr>
              <a:t>x2: [1,H]</a:t>
            </a:r>
            <a:endParaRPr sz="1800">
              <a:solidFill>
                <a:schemeClr val="dk2"/>
              </a:solidFill>
            </a:endParaRPr>
          </a:p>
          <a:p>
            <a:pPr indent="0" lvl="0" marL="0" rtl="0" algn="l">
              <a:spcBef>
                <a:spcPts val="0"/>
              </a:spcBef>
              <a:spcAft>
                <a:spcPts val="0"/>
              </a:spcAft>
              <a:buNone/>
            </a:pPr>
            <a:r>
              <a:rPr lang="en" sz="1800">
                <a:solidFill>
                  <a:schemeClr val="dk2"/>
                </a:solidFill>
              </a:rPr>
              <a:t>x3: [2,H]          </a:t>
            </a:r>
            <a:endParaRPr sz="1800">
              <a:solidFill>
                <a:schemeClr val="dk2"/>
              </a:solidFill>
            </a:endParaRPr>
          </a:p>
          <a:p>
            <a:pPr indent="0" lvl="0" marL="0" rtl="0" algn="l">
              <a:spcBef>
                <a:spcPts val="0"/>
              </a:spcBef>
              <a:spcAft>
                <a:spcPts val="0"/>
              </a:spcAft>
              <a:buNone/>
            </a:pPr>
            <a:r>
              <a:rPr lang="en" sz="1800">
                <a:solidFill>
                  <a:schemeClr val="dk2"/>
                </a:solidFill>
              </a:rPr>
              <a:t>x4: [3,H]</a:t>
            </a:r>
            <a:endParaRPr sz="1800">
              <a:solidFill>
                <a:schemeClr val="dk2"/>
              </a:solidFill>
            </a:endParaRPr>
          </a:p>
        </p:txBody>
      </p:sp>
      <p:sp>
        <p:nvSpPr>
          <p:cNvPr id="705" name="Google Shape;705;p43"/>
          <p:cNvSpPr txBox="1"/>
          <p:nvPr/>
        </p:nvSpPr>
        <p:spPr>
          <a:xfrm>
            <a:off x="1913125" y="4087625"/>
            <a:ext cx="1056000" cy="44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[7,H] tensor</a:t>
            </a:r>
            <a:endParaRPr b="1" sz="1800">
              <a:solidFill>
                <a:schemeClr val="dk2"/>
              </a:solidFill>
            </a:endParaRPr>
          </a:p>
        </p:txBody>
      </p:sp>
      <p:sp>
        <p:nvSpPr>
          <p:cNvPr id="706" name="Google Shape;706;p43"/>
          <p:cNvSpPr/>
          <p:nvPr/>
        </p:nvSpPr>
        <p:spPr>
          <a:xfrm>
            <a:off x="1470700" y="4272725"/>
            <a:ext cx="546900" cy="264300"/>
          </a:xfrm>
          <a:prstGeom prst="rightArrow">
            <a:avLst>
              <a:gd fmla="val 50000" name="adj1"/>
              <a:gd fmla="val 50000" name="adj2"/>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7" name="Google Shape;707;p43"/>
          <p:cNvSpPr/>
          <p:nvPr/>
        </p:nvSpPr>
        <p:spPr>
          <a:xfrm rot="-2479334">
            <a:off x="2595189" y="3657051"/>
            <a:ext cx="1637000" cy="164109"/>
          </a:xfrm>
          <a:prstGeom prst="rightArrow">
            <a:avLst>
              <a:gd fmla="val 50000" name="adj1"/>
              <a:gd fmla="val 50000" name="adj2"/>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8" name="Google Shape;708;p43"/>
          <p:cNvSpPr/>
          <p:nvPr/>
        </p:nvSpPr>
        <p:spPr>
          <a:xfrm>
            <a:off x="3669450" y="3742625"/>
            <a:ext cx="1881900" cy="1254600"/>
          </a:xfrm>
          <a:prstGeom prst="roundRect">
            <a:avLst>
              <a:gd fmla="val 16667" name="adj"/>
            </a:avLst>
          </a:prstGeom>
          <a:solidFill>
            <a:srgbClr val="C9DAF8"/>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Use flattened 2D tensor without batch dimension</a:t>
            </a:r>
            <a:endParaRPr b="1">
              <a:solidFill>
                <a:schemeClr val="accent1"/>
              </a:solidFill>
            </a:endParaRPr>
          </a:p>
        </p:txBody>
      </p:sp>
      <p:sp>
        <p:nvSpPr>
          <p:cNvPr id="709" name="Google Shape;709;p43"/>
          <p:cNvSpPr/>
          <p:nvPr/>
        </p:nvSpPr>
        <p:spPr>
          <a:xfrm>
            <a:off x="3868525" y="2425400"/>
            <a:ext cx="1337700" cy="763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0" name="Google Shape;710;p43"/>
          <p:cNvSpPr/>
          <p:nvPr/>
        </p:nvSpPr>
        <p:spPr>
          <a:xfrm>
            <a:off x="8024900" y="2473250"/>
            <a:ext cx="976200" cy="1421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6AA84F"/>
                </a:solidFill>
              </a:rPr>
              <a:t>Solution 2</a:t>
            </a:r>
            <a:r>
              <a:rPr b="1" lang="en"/>
              <a:t>: Selective Batching</a:t>
            </a:r>
            <a:endParaRPr/>
          </a:p>
          <a:p>
            <a:pPr indent="0" lvl="0" marL="0" rtl="0" algn="l">
              <a:spcBef>
                <a:spcPts val="0"/>
              </a:spcBef>
              <a:spcAft>
                <a:spcPts val="0"/>
              </a:spcAft>
              <a:buNone/>
            </a:pPr>
            <a:r>
              <a:t/>
            </a:r>
            <a:endParaRPr/>
          </a:p>
        </p:txBody>
      </p:sp>
      <p:pic>
        <p:nvPicPr>
          <p:cNvPr id="716" name="Google Shape;716;p44"/>
          <p:cNvPicPr preferRelativeResize="0"/>
          <p:nvPr/>
        </p:nvPicPr>
        <p:blipFill>
          <a:blip r:embed="rId3">
            <a:alphaModFix/>
          </a:blip>
          <a:stretch>
            <a:fillRect/>
          </a:stretch>
        </p:blipFill>
        <p:spPr>
          <a:xfrm>
            <a:off x="3844775" y="1405500"/>
            <a:ext cx="5233350" cy="3334850"/>
          </a:xfrm>
          <a:prstGeom prst="rect">
            <a:avLst/>
          </a:prstGeom>
          <a:noFill/>
          <a:ln>
            <a:noFill/>
          </a:ln>
        </p:spPr>
      </p:pic>
      <p:sp>
        <p:nvSpPr>
          <p:cNvPr id="717" name="Google Shape;717;p44"/>
          <p:cNvSpPr txBox="1"/>
          <p:nvPr/>
        </p:nvSpPr>
        <p:spPr>
          <a:xfrm>
            <a:off x="311700" y="1306775"/>
            <a:ext cx="3608700" cy="14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Only </a:t>
            </a:r>
            <a:r>
              <a:rPr b="1" lang="en" sz="1600">
                <a:solidFill>
                  <a:schemeClr val="dk2"/>
                </a:solidFill>
              </a:rPr>
              <a:t>Attention operation</a:t>
            </a:r>
            <a:r>
              <a:rPr lang="en" sz="1600">
                <a:solidFill>
                  <a:schemeClr val="dk2"/>
                </a:solidFill>
              </a:rPr>
              <a:t> does not work with batching tensors with diff. L</a:t>
            </a:r>
            <a:r>
              <a:rPr baseline="-25000" lang="en" sz="1600">
                <a:solidFill>
                  <a:schemeClr val="dk2"/>
                </a:solidFill>
              </a:rPr>
              <a:t>i </a:t>
            </a:r>
            <a:endParaRPr sz="16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rPr lang="en" sz="1600">
                <a:solidFill>
                  <a:schemeClr val="dk2"/>
                </a:solidFill>
              </a:rPr>
              <a:t>Batch for other ops. (Layer Norm, GeLU, etc.)</a:t>
            </a:r>
            <a:endParaRPr sz="16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 </a:t>
            </a:r>
            <a:endParaRPr sz="1800">
              <a:solidFill>
                <a:schemeClr val="dk2"/>
              </a:solidFill>
            </a:endParaRPr>
          </a:p>
        </p:txBody>
      </p:sp>
      <p:sp>
        <p:nvSpPr>
          <p:cNvPr id="718" name="Google Shape;718;p44"/>
          <p:cNvSpPr txBox="1"/>
          <p:nvPr/>
        </p:nvSpPr>
        <p:spPr>
          <a:xfrm>
            <a:off x="311700" y="3017525"/>
            <a:ext cx="3608700" cy="21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Coalesce [L</a:t>
            </a:r>
            <a:r>
              <a:rPr baseline="-25000" lang="en" sz="1600">
                <a:solidFill>
                  <a:schemeClr val="dk2"/>
                </a:solidFill>
              </a:rPr>
              <a:t>i</a:t>
            </a:r>
            <a:r>
              <a:rPr lang="en" sz="1600">
                <a:solidFill>
                  <a:schemeClr val="dk2"/>
                </a:solidFill>
              </a:rPr>
              <a:t>, H] tensor to [ΣL</a:t>
            </a:r>
            <a:r>
              <a:rPr baseline="-25000" lang="en" sz="1600">
                <a:solidFill>
                  <a:schemeClr val="dk2"/>
                </a:solidFill>
              </a:rPr>
              <a:t>i</a:t>
            </a:r>
            <a:r>
              <a:rPr lang="en" sz="1600">
                <a:solidFill>
                  <a:schemeClr val="dk2"/>
                </a:solidFill>
              </a:rPr>
              <a:t>, H] </a:t>
            </a:r>
            <a:br>
              <a:rPr lang="en" sz="1600">
                <a:solidFill>
                  <a:schemeClr val="dk2"/>
                </a:solidFill>
              </a:rPr>
            </a:br>
            <a:r>
              <a:rPr lang="en" sz="1600">
                <a:solidFill>
                  <a:schemeClr val="dk2"/>
                </a:solidFill>
              </a:rPr>
              <a:t>for batching</a:t>
            </a:r>
            <a:endParaRPr sz="16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x1: [1,H]</a:t>
            </a:r>
            <a:endParaRPr sz="1800">
              <a:solidFill>
                <a:schemeClr val="dk2"/>
              </a:solidFill>
            </a:endParaRPr>
          </a:p>
          <a:p>
            <a:pPr indent="0" lvl="0" marL="0" rtl="0" algn="l">
              <a:spcBef>
                <a:spcPts val="0"/>
              </a:spcBef>
              <a:spcAft>
                <a:spcPts val="0"/>
              </a:spcAft>
              <a:buNone/>
            </a:pPr>
            <a:r>
              <a:rPr lang="en" sz="1800">
                <a:solidFill>
                  <a:schemeClr val="dk2"/>
                </a:solidFill>
              </a:rPr>
              <a:t>x2: [1,H]</a:t>
            </a:r>
            <a:endParaRPr sz="1800">
              <a:solidFill>
                <a:schemeClr val="dk2"/>
              </a:solidFill>
            </a:endParaRPr>
          </a:p>
          <a:p>
            <a:pPr indent="0" lvl="0" marL="0" rtl="0" algn="l">
              <a:spcBef>
                <a:spcPts val="0"/>
              </a:spcBef>
              <a:spcAft>
                <a:spcPts val="0"/>
              </a:spcAft>
              <a:buNone/>
            </a:pPr>
            <a:r>
              <a:rPr lang="en" sz="1800">
                <a:solidFill>
                  <a:schemeClr val="dk2"/>
                </a:solidFill>
              </a:rPr>
              <a:t>x3: [2,H]          </a:t>
            </a:r>
            <a:endParaRPr sz="1800">
              <a:solidFill>
                <a:schemeClr val="dk2"/>
              </a:solidFill>
            </a:endParaRPr>
          </a:p>
          <a:p>
            <a:pPr indent="0" lvl="0" marL="0" rtl="0" algn="l">
              <a:spcBef>
                <a:spcPts val="0"/>
              </a:spcBef>
              <a:spcAft>
                <a:spcPts val="0"/>
              </a:spcAft>
              <a:buNone/>
            </a:pPr>
            <a:r>
              <a:rPr lang="en" sz="1800">
                <a:solidFill>
                  <a:schemeClr val="dk2"/>
                </a:solidFill>
              </a:rPr>
              <a:t>x4: [3,H]</a:t>
            </a:r>
            <a:endParaRPr sz="1800">
              <a:solidFill>
                <a:schemeClr val="dk2"/>
              </a:solidFill>
            </a:endParaRPr>
          </a:p>
        </p:txBody>
      </p:sp>
      <p:sp>
        <p:nvSpPr>
          <p:cNvPr id="719" name="Google Shape;719;p44"/>
          <p:cNvSpPr txBox="1"/>
          <p:nvPr/>
        </p:nvSpPr>
        <p:spPr>
          <a:xfrm>
            <a:off x="1913125" y="4087625"/>
            <a:ext cx="1056000" cy="44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[7,H] tensor</a:t>
            </a:r>
            <a:endParaRPr b="1" sz="1800">
              <a:solidFill>
                <a:schemeClr val="dk2"/>
              </a:solidFill>
            </a:endParaRPr>
          </a:p>
        </p:txBody>
      </p:sp>
      <p:sp>
        <p:nvSpPr>
          <p:cNvPr id="720" name="Google Shape;720;p44"/>
          <p:cNvSpPr/>
          <p:nvPr/>
        </p:nvSpPr>
        <p:spPr>
          <a:xfrm>
            <a:off x="1470700" y="4272725"/>
            <a:ext cx="546900" cy="264300"/>
          </a:xfrm>
          <a:prstGeom prst="rightArrow">
            <a:avLst>
              <a:gd fmla="val 50000" name="adj1"/>
              <a:gd fmla="val 50000" name="adj2"/>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1" name="Google Shape;721;p44"/>
          <p:cNvSpPr/>
          <p:nvPr/>
        </p:nvSpPr>
        <p:spPr>
          <a:xfrm>
            <a:off x="5181325" y="1515875"/>
            <a:ext cx="2795400" cy="1878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2" name="Google Shape;722;p44"/>
          <p:cNvSpPr/>
          <p:nvPr/>
        </p:nvSpPr>
        <p:spPr>
          <a:xfrm>
            <a:off x="6847550" y="344975"/>
            <a:ext cx="1881900" cy="1254600"/>
          </a:xfrm>
          <a:prstGeom prst="roundRect">
            <a:avLst>
              <a:gd fmla="val 16667" name="adj"/>
            </a:avLst>
          </a:prstGeom>
          <a:solidFill>
            <a:srgbClr val="C9DAF8"/>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Split, process each request and merge tensors</a:t>
            </a:r>
            <a:endParaRPr b="1">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Orca System Overview</a:t>
            </a:r>
            <a:endParaRPr b="1"/>
          </a:p>
        </p:txBody>
      </p:sp>
      <p:cxnSp>
        <p:nvCxnSpPr>
          <p:cNvPr id="728" name="Google Shape;728;p45"/>
          <p:cNvCxnSpPr/>
          <p:nvPr/>
        </p:nvCxnSpPr>
        <p:spPr>
          <a:xfrm>
            <a:off x="435550" y="2551000"/>
            <a:ext cx="1130400" cy="0"/>
          </a:xfrm>
          <a:prstGeom prst="straightConnector1">
            <a:avLst/>
          </a:prstGeom>
          <a:noFill/>
          <a:ln cap="flat" cmpd="sng" w="28575">
            <a:solidFill>
              <a:schemeClr val="dk2"/>
            </a:solidFill>
            <a:prstDash val="solid"/>
            <a:round/>
            <a:headEnd len="med" w="med" type="none"/>
            <a:tailEnd len="med" w="med" type="triangle"/>
          </a:ln>
        </p:spPr>
      </p:cxnSp>
      <p:cxnSp>
        <p:nvCxnSpPr>
          <p:cNvPr id="729" name="Google Shape;729;p45"/>
          <p:cNvCxnSpPr/>
          <p:nvPr/>
        </p:nvCxnSpPr>
        <p:spPr>
          <a:xfrm rot="10800000">
            <a:off x="473500" y="3556900"/>
            <a:ext cx="1054500" cy="7200"/>
          </a:xfrm>
          <a:prstGeom prst="straightConnector1">
            <a:avLst/>
          </a:prstGeom>
          <a:noFill/>
          <a:ln cap="flat" cmpd="sng" w="28575">
            <a:solidFill>
              <a:schemeClr val="dk2"/>
            </a:solidFill>
            <a:prstDash val="solid"/>
            <a:round/>
            <a:headEnd len="med" w="med" type="none"/>
            <a:tailEnd len="med" w="med" type="triangle"/>
          </a:ln>
        </p:spPr>
      </p:cxnSp>
      <p:sp>
        <p:nvSpPr>
          <p:cNvPr id="730" name="Google Shape;730;p45"/>
          <p:cNvSpPr txBox="1"/>
          <p:nvPr/>
        </p:nvSpPr>
        <p:spPr>
          <a:xfrm>
            <a:off x="311700" y="21161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requests</a:t>
            </a:r>
            <a:endParaRPr sz="1800">
              <a:solidFill>
                <a:schemeClr val="dk2"/>
              </a:solidFill>
            </a:endParaRPr>
          </a:p>
        </p:txBody>
      </p:sp>
      <p:sp>
        <p:nvSpPr>
          <p:cNvPr id="731" name="Google Shape;731;p45"/>
          <p:cNvSpPr txBox="1"/>
          <p:nvPr/>
        </p:nvSpPr>
        <p:spPr>
          <a:xfrm>
            <a:off x="407800" y="314571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response</a:t>
            </a:r>
            <a:endParaRPr sz="1800">
              <a:solidFill>
                <a:schemeClr val="dk2"/>
              </a:solidFill>
            </a:endParaRPr>
          </a:p>
        </p:txBody>
      </p:sp>
      <p:sp>
        <p:nvSpPr>
          <p:cNvPr id="732" name="Google Shape;732;p45"/>
          <p:cNvSpPr/>
          <p:nvPr/>
        </p:nvSpPr>
        <p:spPr>
          <a:xfrm>
            <a:off x="1565950" y="1230825"/>
            <a:ext cx="7194000" cy="3585900"/>
          </a:xfrm>
          <a:prstGeom prst="rect">
            <a:avLst/>
          </a:prstGeom>
          <a:solidFill>
            <a:schemeClr val="lt1"/>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3" name="Google Shape;733;p45"/>
          <p:cNvSpPr/>
          <p:nvPr/>
        </p:nvSpPr>
        <p:spPr>
          <a:xfrm>
            <a:off x="1871675" y="1451100"/>
            <a:ext cx="32262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734" name="Google Shape;734;p45"/>
          <p:cNvSpPr/>
          <p:nvPr/>
        </p:nvSpPr>
        <p:spPr>
          <a:xfrm>
            <a:off x="1871675" y="3488025"/>
            <a:ext cx="6630000" cy="116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735" name="Google Shape;735;p45"/>
          <p:cNvSpPr/>
          <p:nvPr/>
        </p:nvSpPr>
        <p:spPr>
          <a:xfrm>
            <a:off x="6480650" y="1451100"/>
            <a:ext cx="20211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736" name="Google Shape;736;p45"/>
          <p:cNvSpPr txBox="1"/>
          <p:nvPr/>
        </p:nvSpPr>
        <p:spPr>
          <a:xfrm>
            <a:off x="6261050" y="145110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Execution Engine</a:t>
            </a:r>
            <a:endParaRPr b="1" sz="1600">
              <a:solidFill>
                <a:schemeClr val="dk2"/>
              </a:solidFill>
            </a:endParaRPr>
          </a:p>
        </p:txBody>
      </p:sp>
      <p:sp>
        <p:nvSpPr>
          <p:cNvPr id="737" name="Google Shape;737;p45"/>
          <p:cNvSpPr txBox="1"/>
          <p:nvPr/>
        </p:nvSpPr>
        <p:spPr>
          <a:xfrm>
            <a:off x="2254625" y="203205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738" name="Google Shape;738;p45"/>
          <p:cNvSpPr txBox="1"/>
          <p:nvPr/>
        </p:nvSpPr>
        <p:spPr>
          <a:xfrm>
            <a:off x="3956525" y="34880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739" name="Google Shape;739;p45"/>
          <p:cNvSpPr txBox="1"/>
          <p:nvPr/>
        </p:nvSpPr>
        <p:spPr>
          <a:xfrm>
            <a:off x="4443200" y="12308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ORCA</a:t>
            </a:r>
            <a:endParaRPr b="1" sz="1600">
              <a:solidFill>
                <a:schemeClr val="dk2"/>
              </a:solidFill>
            </a:endParaRPr>
          </a:p>
        </p:txBody>
      </p:sp>
      <p:cxnSp>
        <p:nvCxnSpPr>
          <p:cNvPr id="740" name="Google Shape;740;p45"/>
          <p:cNvCxnSpPr/>
          <p:nvPr/>
        </p:nvCxnSpPr>
        <p:spPr>
          <a:xfrm flipH="1" rot="10800000">
            <a:off x="5120700" y="1975450"/>
            <a:ext cx="1359900" cy="7500"/>
          </a:xfrm>
          <a:prstGeom prst="straightConnector1">
            <a:avLst/>
          </a:prstGeom>
          <a:noFill/>
          <a:ln cap="flat" cmpd="sng" w="19050">
            <a:solidFill>
              <a:schemeClr val="dk1"/>
            </a:solidFill>
            <a:prstDash val="solid"/>
            <a:round/>
            <a:headEnd len="med" w="med" type="none"/>
            <a:tailEnd len="med" w="med" type="triangle"/>
          </a:ln>
        </p:spPr>
      </p:cxnSp>
      <p:cxnSp>
        <p:nvCxnSpPr>
          <p:cNvPr id="741" name="Google Shape;741;p45"/>
          <p:cNvCxnSpPr/>
          <p:nvPr/>
        </p:nvCxnSpPr>
        <p:spPr>
          <a:xfrm flipH="1" rot="10800000">
            <a:off x="5097875" y="2526825"/>
            <a:ext cx="1359900" cy="7500"/>
          </a:xfrm>
          <a:prstGeom prst="straightConnector1">
            <a:avLst/>
          </a:prstGeom>
          <a:noFill/>
          <a:ln cap="flat" cmpd="sng" w="19050">
            <a:solidFill>
              <a:schemeClr val="dk1"/>
            </a:solidFill>
            <a:prstDash val="solid"/>
            <a:round/>
            <a:headEnd len="med" w="med" type="triangle"/>
            <a:tailEnd len="med" w="med" type="none"/>
          </a:ln>
        </p:spPr>
      </p:cxnSp>
      <p:sp>
        <p:nvSpPr>
          <p:cNvPr id="742" name="Google Shape;742;p45"/>
          <p:cNvSpPr txBox="1"/>
          <p:nvPr/>
        </p:nvSpPr>
        <p:spPr>
          <a:xfrm>
            <a:off x="5120700" y="1786225"/>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AA84F"/>
                </a:solidFill>
              </a:rPr>
              <a:t>schedule one iter</a:t>
            </a:r>
            <a:endParaRPr b="1">
              <a:solidFill>
                <a:srgbClr val="6AA84F"/>
              </a:solidFill>
            </a:endParaRPr>
          </a:p>
        </p:txBody>
      </p:sp>
      <p:cxnSp>
        <p:nvCxnSpPr>
          <p:cNvPr id="743" name="Google Shape;743;p45"/>
          <p:cNvCxnSpPr>
            <a:stCxn id="733" idx="2"/>
          </p:cNvCxnSpPr>
          <p:nvPr/>
        </p:nvCxnSpPr>
        <p:spPr>
          <a:xfrm>
            <a:off x="3484775" y="2955300"/>
            <a:ext cx="2400" cy="531900"/>
          </a:xfrm>
          <a:prstGeom prst="straightConnector1">
            <a:avLst/>
          </a:prstGeom>
          <a:noFill/>
          <a:ln cap="flat" cmpd="sng" w="9525">
            <a:solidFill>
              <a:schemeClr val="dk2"/>
            </a:solidFill>
            <a:prstDash val="solid"/>
            <a:round/>
            <a:headEnd len="med" w="med" type="triangle"/>
            <a:tailEnd len="med" w="med" type="triangle"/>
          </a:ln>
        </p:spPr>
      </p:cxnSp>
      <p:sp>
        <p:nvSpPr>
          <p:cNvPr id="744" name="Google Shape;744;p45"/>
          <p:cNvSpPr/>
          <p:nvPr/>
        </p:nvSpPr>
        <p:spPr>
          <a:xfrm>
            <a:off x="7327125" y="1915088"/>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a:t>
            </a:r>
            <a:endParaRPr/>
          </a:p>
        </p:txBody>
      </p:sp>
      <p:sp>
        <p:nvSpPr>
          <p:cNvPr id="745" name="Google Shape;745;p45"/>
          <p:cNvSpPr/>
          <p:nvPr/>
        </p:nvSpPr>
        <p:spPr>
          <a:xfrm>
            <a:off x="7327125" y="2301100"/>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 I love</a:t>
            </a:r>
            <a:endParaRPr/>
          </a:p>
        </p:txBody>
      </p:sp>
      <p:grpSp>
        <p:nvGrpSpPr>
          <p:cNvPr id="746" name="Google Shape;746;p45"/>
          <p:cNvGrpSpPr/>
          <p:nvPr/>
        </p:nvGrpSpPr>
        <p:grpSpPr>
          <a:xfrm>
            <a:off x="6712364" y="1888547"/>
            <a:ext cx="421050" cy="888674"/>
            <a:chOff x="7034575" y="2191250"/>
            <a:chExt cx="684300" cy="1441950"/>
          </a:xfrm>
        </p:grpSpPr>
        <p:sp>
          <p:nvSpPr>
            <p:cNvPr id="747" name="Google Shape;747;p45"/>
            <p:cNvSpPr/>
            <p:nvPr/>
          </p:nvSpPr>
          <p:spPr>
            <a:xfrm>
              <a:off x="7034575" y="329090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8" name="Google Shape;748;p45"/>
            <p:cNvSpPr/>
            <p:nvPr/>
          </p:nvSpPr>
          <p:spPr>
            <a:xfrm>
              <a:off x="7034575" y="2741075"/>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9" name="Google Shape;749;p45"/>
            <p:cNvSpPr/>
            <p:nvPr/>
          </p:nvSpPr>
          <p:spPr>
            <a:xfrm>
              <a:off x="7034575" y="219125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50" name="Google Shape;750;p45"/>
            <p:cNvCxnSpPr>
              <a:stCxn id="747" idx="0"/>
              <a:endCxn id="748" idx="2"/>
            </p:cNvCxnSpPr>
            <p:nvPr/>
          </p:nvCxnSpPr>
          <p:spPr>
            <a:xfrm rot="10800000">
              <a:off x="7376725" y="3083300"/>
              <a:ext cx="0" cy="207600"/>
            </a:xfrm>
            <a:prstGeom prst="straightConnector1">
              <a:avLst/>
            </a:prstGeom>
            <a:noFill/>
            <a:ln cap="flat" cmpd="sng" w="9525">
              <a:solidFill>
                <a:schemeClr val="dk1"/>
              </a:solidFill>
              <a:prstDash val="solid"/>
              <a:round/>
              <a:headEnd len="med" w="med" type="none"/>
              <a:tailEnd len="med" w="med" type="triangle"/>
            </a:ln>
          </p:spPr>
        </p:cxnSp>
        <p:cxnSp>
          <p:nvCxnSpPr>
            <p:cNvPr id="751" name="Google Shape;751;p45"/>
            <p:cNvCxnSpPr/>
            <p:nvPr/>
          </p:nvCxnSpPr>
          <p:spPr>
            <a:xfrm rot="10800000">
              <a:off x="7376725" y="2524588"/>
              <a:ext cx="0" cy="207600"/>
            </a:xfrm>
            <a:prstGeom prst="straightConnector1">
              <a:avLst/>
            </a:prstGeom>
            <a:noFill/>
            <a:ln cap="flat" cmpd="sng" w="9525">
              <a:solidFill>
                <a:schemeClr val="dk1"/>
              </a:solidFill>
              <a:prstDash val="solid"/>
              <a:round/>
              <a:headEnd len="med" w="med" type="none"/>
              <a:tailEnd len="med" w="med" type="triangle"/>
            </a:ln>
          </p:spPr>
        </p:cxnSp>
      </p:grpSp>
      <p:sp>
        <p:nvSpPr>
          <p:cNvPr id="752" name="Google Shape;752;p45"/>
          <p:cNvSpPr txBox="1"/>
          <p:nvPr/>
        </p:nvSpPr>
        <p:spPr>
          <a:xfrm>
            <a:off x="6457775" y="2777225"/>
            <a:ext cx="502200" cy="17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iter 1</a:t>
            </a:r>
            <a:endParaRPr sz="1100">
              <a:solidFill>
                <a:schemeClr val="dk1"/>
              </a:solidFill>
            </a:endParaRPr>
          </a:p>
        </p:txBody>
      </p:sp>
      <p:sp>
        <p:nvSpPr>
          <p:cNvPr id="753" name="Google Shape;753;p45"/>
          <p:cNvSpPr txBox="1"/>
          <p:nvPr/>
        </p:nvSpPr>
        <p:spPr>
          <a:xfrm>
            <a:off x="5158775" y="2469563"/>
            <a:ext cx="1359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AA84F"/>
                </a:solidFill>
              </a:rPr>
              <a:t>return result</a:t>
            </a:r>
            <a:endParaRPr b="1">
              <a:solidFill>
                <a:srgbClr val="6AA84F"/>
              </a:solidFill>
            </a:endParaRPr>
          </a:p>
        </p:txBody>
      </p:sp>
      <p:sp>
        <p:nvSpPr>
          <p:cNvPr id="754" name="Google Shape;754;p45"/>
          <p:cNvSpPr txBox="1"/>
          <p:nvPr/>
        </p:nvSpPr>
        <p:spPr>
          <a:xfrm>
            <a:off x="3277488" y="2955305"/>
            <a:ext cx="1294500" cy="53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8E7CC3"/>
                </a:solidFill>
              </a:rPr>
              <a:t>select requests</a:t>
            </a:r>
            <a:endParaRPr b="1">
              <a:solidFill>
                <a:srgbClr val="8E7CC3"/>
              </a:solidFill>
            </a:endParaRPr>
          </a:p>
        </p:txBody>
      </p:sp>
      <p:sp>
        <p:nvSpPr>
          <p:cNvPr id="755" name="Google Shape;755;p45"/>
          <p:cNvSpPr/>
          <p:nvPr/>
        </p:nvSpPr>
        <p:spPr>
          <a:xfrm>
            <a:off x="6115400" y="866250"/>
            <a:ext cx="2751600" cy="2673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Orca Scaling</a:t>
            </a:r>
            <a:endParaRPr b="1"/>
          </a:p>
        </p:txBody>
      </p:sp>
      <p:sp>
        <p:nvSpPr>
          <p:cNvPr id="761" name="Google Shape;761;p46"/>
          <p:cNvSpPr txBox="1"/>
          <p:nvPr>
            <p:ph idx="1" type="body"/>
          </p:nvPr>
        </p:nvSpPr>
        <p:spPr>
          <a:xfrm>
            <a:off x="311700" y="115250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200"/>
              <a:t>Composes </a:t>
            </a:r>
            <a:r>
              <a:rPr b="1" lang="en" sz="2200"/>
              <a:t>intra-layer </a:t>
            </a:r>
            <a:r>
              <a:rPr lang="en" sz="2200"/>
              <a:t>and </a:t>
            </a:r>
            <a:r>
              <a:rPr b="1" lang="en" sz="2200"/>
              <a:t>inter-layer</a:t>
            </a:r>
            <a:r>
              <a:rPr lang="en" sz="2200"/>
              <a:t> parallelism</a:t>
            </a:r>
            <a:endParaRPr sz="2200"/>
          </a:p>
        </p:txBody>
      </p:sp>
      <p:pic>
        <p:nvPicPr>
          <p:cNvPr id="762" name="Google Shape;762;p46"/>
          <p:cNvPicPr preferRelativeResize="0"/>
          <p:nvPr/>
        </p:nvPicPr>
        <p:blipFill>
          <a:blip r:embed="rId3">
            <a:alphaModFix/>
          </a:blip>
          <a:stretch>
            <a:fillRect/>
          </a:stretch>
        </p:blipFill>
        <p:spPr>
          <a:xfrm>
            <a:off x="833838" y="2065638"/>
            <a:ext cx="7945518" cy="2502374"/>
          </a:xfrm>
          <a:prstGeom prst="rect">
            <a:avLst/>
          </a:prstGeom>
          <a:noFill/>
          <a:ln>
            <a:noFill/>
          </a:ln>
        </p:spPr>
      </p:pic>
      <p:sp>
        <p:nvSpPr>
          <p:cNvPr id="763" name="Google Shape;763;p46"/>
          <p:cNvSpPr/>
          <p:nvPr/>
        </p:nvSpPr>
        <p:spPr>
          <a:xfrm>
            <a:off x="3308625" y="2064763"/>
            <a:ext cx="1367400" cy="25041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4" name="Google Shape;764;p46"/>
          <p:cNvSpPr txBox="1"/>
          <p:nvPr/>
        </p:nvSpPr>
        <p:spPr>
          <a:xfrm>
            <a:off x="3274125" y="4568900"/>
            <a:ext cx="1436400" cy="4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3C78D8"/>
                </a:solidFill>
              </a:rPr>
              <a:t>Intra-layer</a:t>
            </a:r>
            <a:endParaRPr b="1" sz="1800">
              <a:solidFill>
                <a:srgbClr val="3C78D8"/>
              </a:solidFill>
            </a:endParaRPr>
          </a:p>
        </p:txBody>
      </p:sp>
      <p:sp>
        <p:nvSpPr>
          <p:cNvPr id="765" name="Google Shape;765;p46"/>
          <p:cNvSpPr/>
          <p:nvPr/>
        </p:nvSpPr>
        <p:spPr>
          <a:xfrm>
            <a:off x="780900" y="2992375"/>
            <a:ext cx="8051400" cy="802500"/>
          </a:xfrm>
          <a:prstGeom prst="roundRect">
            <a:avLst>
              <a:gd fmla="val 16667" name="adj"/>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6" name="Google Shape;766;p46"/>
          <p:cNvSpPr txBox="1"/>
          <p:nvPr/>
        </p:nvSpPr>
        <p:spPr>
          <a:xfrm>
            <a:off x="-107520" y="2571744"/>
            <a:ext cx="1436400" cy="47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6AA84F"/>
                </a:solidFill>
              </a:rPr>
              <a:t>Inter-layer</a:t>
            </a:r>
            <a:endParaRPr b="1" sz="1800">
              <a:solidFill>
                <a:srgbClr val="6AA84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grpSp>
        <p:nvGrpSpPr>
          <p:cNvPr id="771" name="Google Shape;771;p47"/>
          <p:cNvGrpSpPr/>
          <p:nvPr/>
        </p:nvGrpSpPr>
        <p:grpSpPr>
          <a:xfrm>
            <a:off x="1723815" y="1112243"/>
            <a:ext cx="7107695" cy="3837245"/>
            <a:chOff x="2459450" y="1170675"/>
            <a:chExt cx="6372900" cy="3717900"/>
          </a:xfrm>
        </p:grpSpPr>
        <p:sp>
          <p:nvSpPr>
            <p:cNvPr id="772" name="Google Shape;772;p47"/>
            <p:cNvSpPr/>
            <p:nvPr/>
          </p:nvSpPr>
          <p:spPr>
            <a:xfrm>
              <a:off x="2459450" y="1170675"/>
              <a:ext cx="6372900" cy="371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3" name="Google Shape;773;p47"/>
            <p:cNvSpPr txBox="1"/>
            <p:nvPr/>
          </p:nvSpPr>
          <p:spPr>
            <a:xfrm>
              <a:off x="2459450" y="1170675"/>
              <a:ext cx="2535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Execution Engine</a:t>
              </a:r>
              <a:endParaRPr b="1" sz="2000">
                <a:solidFill>
                  <a:schemeClr val="dk1"/>
                </a:solidFill>
              </a:endParaRPr>
            </a:p>
          </p:txBody>
        </p:sp>
      </p:grpSp>
      <p:sp>
        <p:nvSpPr>
          <p:cNvPr id="774" name="Google Shape;77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Orca Execution Engine</a:t>
            </a:r>
            <a:endParaRPr b="1"/>
          </a:p>
        </p:txBody>
      </p:sp>
      <p:sp>
        <p:nvSpPr>
          <p:cNvPr id="775" name="Google Shape;775;p47"/>
          <p:cNvSpPr/>
          <p:nvPr/>
        </p:nvSpPr>
        <p:spPr>
          <a:xfrm>
            <a:off x="259750" y="2431250"/>
            <a:ext cx="1290600" cy="89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Scheduler</a:t>
            </a:r>
            <a:endParaRPr b="1" sz="1700"/>
          </a:p>
        </p:txBody>
      </p:sp>
      <p:sp>
        <p:nvSpPr>
          <p:cNvPr id="776" name="Google Shape;776;p47"/>
          <p:cNvSpPr/>
          <p:nvPr/>
        </p:nvSpPr>
        <p:spPr>
          <a:xfrm>
            <a:off x="2045475" y="2431250"/>
            <a:ext cx="1121400" cy="89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Engine Master</a:t>
            </a:r>
            <a:endParaRPr sz="1800"/>
          </a:p>
        </p:txBody>
      </p:sp>
      <p:grpSp>
        <p:nvGrpSpPr>
          <p:cNvPr id="777" name="Google Shape;777;p47"/>
          <p:cNvGrpSpPr/>
          <p:nvPr/>
        </p:nvGrpSpPr>
        <p:grpSpPr>
          <a:xfrm>
            <a:off x="3911425" y="1646925"/>
            <a:ext cx="1805100" cy="3134100"/>
            <a:chOff x="3911425" y="1646925"/>
            <a:chExt cx="1805100" cy="3134100"/>
          </a:xfrm>
        </p:grpSpPr>
        <p:grpSp>
          <p:nvGrpSpPr>
            <p:cNvPr id="778" name="Google Shape;778;p47"/>
            <p:cNvGrpSpPr/>
            <p:nvPr/>
          </p:nvGrpSpPr>
          <p:grpSpPr>
            <a:xfrm>
              <a:off x="3911425" y="1646925"/>
              <a:ext cx="1805100" cy="3134100"/>
              <a:chOff x="3911425" y="1646925"/>
              <a:chExt cx="1805100" cy="3134100"/>
            </a:xfrm>
          </p:grpSpPr>
          <p:sp>
            <p:nvSpPr>
              <p:cNvPr id="779" name="Google Shape;779;p47"/>
              <p:cNvSpPr/>
              <p:nvPr/>
            </p:nvSpPr>
            <p:spPr>
              <a:xfrm>
                <a:off x="3911425" y="1646925"/>
                <a:ext cx="1805100" cy="313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80" name="Google Shape;780;p47"/>
              <p:cNvCxnSpPr/>
              <p:nvPr/>
            </p:nvCxnSpPr>
            <p:spPr>
              <a:xfrm>
                <a:off x="3911425" y="2676225"/>
                <a:ext cx="1805100" cy="0"/>
              </a:xfrm>
              <a:prstGeom prst="straightConnector1">
                <a:avLst/>
              </a:prstGeom>
              <a:noFill/>
              <a:ln cap="flat" cmpd="sng" w="9525">
                <a:solidFill>
                  <a:schemeClr val="dk2"/>
                </a:solidFill>
                <a:prstDash val="solid"/>
                <a:round/>
                <a:headEnd len="med" w="med" type="none"/>
                <a:tailEnd len="med" w="med" type="none"/>
              </a:ln>
            </p:spPr>
          </p:cxnSp>
          <p:sp>
            <p:nvSpPr>
              <p:cNvPr id="781" name="Google Shape;781;p47"/>
              <p:cNvSpPr/>
              <p:nvPr/>
            </p:nvSpPr>
            <p:spPr>
              <a:xfrm>
                <a:off x="4226000" y="2046225"/>
                <a:ext cx="1121400" cy="39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782" name="Google Shape;782;p47"/>
              <p:cNvSpPr/>
              <p:nvPr/>
            </p:nvSpPr>
            <p:spPr>
              <a:xfrm>
                <a:off x="4226000" y="2805850"/>
                <a:ext cx="1182900" cy="1905000"/>
              </a:xfrm>
              <a:prstGeom prst="roundRect">
                <a:avLst>
                  <a:gd fmla="val 16667" name="adj"/>
                </a:avLst>
              </a:prstGeom>
              <a:no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3" name="Google Shape;783;p47"/>
              <p:cNvSpPr/>
              <p:nvPr/>
            </p:nvSpPr>
            <p:spPr>
              <a:xfrm>
                <a:off x="4368475" y="2906925"/>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L1-1</a:t>
                </a:r>
                <a:endParaRPr/>
              </a:p>
            </p:txBody>
          </p:sp>
          <p:sp>
            <p:nvSpPr>
              <p:cNvPr id="784" name="Google Shape;784;p47"/>
              <p:cNvSpPr/>
              <p:nvPr/>
            </p:nvSpPr>
            <p:spPr>
              <a:xfrm>
                <a:off x="4368475" y="3512488"/>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L1-2</a:t>
                </a:r>
                <a:endParaRPr/>
              </a:p>
            </p:txBody>
          </p:sp>
          <p:sp>
            <p:nvSpPr>
              <p:cNvPr id="785" name="Google Shape;785;p47"/>
              <p:cNvSpPr/>
              <p:nvPr/>
            </p:nvSpPr>
            <p:spPr>
              <a:xfrm>
                <a:off x="4368475" y="4118050"/>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L1-3</a:t>
                </a:r>
                <a:endParaRPr/>
              </a:p>
            </p:txBody>
          </p:sp>
        </p:grpSp>
        <p:sp>
          <p:nvSpPr>
            <p:cNvPr id="786" name="Google Shape;786;p47"/>
            <p:cNvSpPr txBox="1"/>
            <p:nvPr/>
          </p:nvSpPr>
          <p:spPr>
            <a:xfrm>
              <a:off x="3911425" y="1646925"/>
              <a:ext cx="13593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Control Plane</a:t>
              </a:r>
              <a:endParaRPr>
                <a:solidFill>
                  <a:schemeClr val="dk2"/>
                </a:solidFill>
              </a:endParaRPr>
            </a:p>
          </p:txBody>
        </p:sp>
      </p:grpSp>
      <p:grpSp>
        <p:nvGrpSpPr>
          <p:cNvPr id="787" name="Google Shape;787;p47"/>
          <p:cNvGrpSpPr/>
          <p:nvPr/>
        </p:nvGrpSpPr>
        <p:grpSpPr>
          <a:xfrm>
            <a:off x="6852175" y="1646925"/>
            <a:ext cx="1805100" cy="3134100"/>
            <a:chOff x="3911425" y="1646925"/>
            <a:chExt cx="1805100" cy="3134100"/>
          </a:xfrm>
        </p:grpSpPr>
        <p:grpSp>
          <p:nvGrpSpPr>
            <p:cNvPr id="788" name="Google Shape;788;p47"/>
            <p:cNvGrpSpPr/>
            <p:nvPr/>
          </p:nvGrpSpPr>
          <p:grpSpPr>
            <a:xfrm>
              <a:off x="3911425" y="1646925"/>
              <a:ext cx="1805100" cy="3134100"/>
              <a:chOff x="3911425" y="1646925"/>
              <a:chExt cx="1805100" cy="3134100"/>
            </a:xfrm>
          </p:grpSpPr>
          <p:sp>
            <p:nvSpPr>
              <p:cNvPr id="789" name="Google Shape;789;p47"/>
              <p:cNvSpPr/>
              <p:nvPr/>
            </p:nvSpPr>
            <p:spPr>
              <a:xfrm>
                <a:off x="3911425" y="1646925"/>
                <a:ext cx="1805100" cy="313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90" name="Google Shape;790;p47"/>
              <p:cNvCxnSpPr/>
              <p:nvPr/>
            </p:nvCxnSpPr>
            <p:spPr>
              <a:xfrm>
                <a:off x="3911425" y="2676225"/>
                <a:ext cx="1805100" cy="0"/>
              </a:xfrm>
              <a:prstGeom prst="straightConnector1">
                <a:avLst/>
              </a:prstGeom>
              <a:noFill/>
              <a:ln cap="flat" cmpd="sng" w="9525">
                <a:solidFill>
                  <a:schemeClr val="dk2"/>
                </a:solidFill>
                <a:prstDash val="solid"/>
                <a:round/>
                <a:headEnd len="med" w="med" type="none"/>
                <a:tailEnd len="med" w="med" type="none"/>
              </a:ln>
            </p:spPr>
          </p:cxnSp>
          <p:sp>
            <p:nvSpPr>
              <p:cNvPr id="791" name="Google Shape;791;p47"/>
              <p:cNvSpPr/>
              <p:nvPr/>
            </p:nvSpPr>
            <p:spPr>
              <a:xfrm>
                <a:off x="4226000" y="2046225"/>
                <a:ext cx="1121400" cy="39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792" name="Google Shape;792;p47"/>
              <p:cNvSpPr/>
              <p:nvPr/>
            </p:nvSpPr>
            <p:spPr>
              <a:xfrm>
                <a:off x="4226000" y="2805850"/>
                <a:ext cx="1182900" cy="1905000"/>
              </a:xfrm>
              <a:prstGeom prst="roundRect">
                <a:avLst>
                  <a:gd fmla="val 16667" name="adj"/>
                </a:avLst>
              </a:prstGeom>
              <a:no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3" name="Google Shape;793;p47"/>
              <p:cNvSpPr/>
              <p:nvPr/>
            </p:nvSpPr>
            <p:spPr>
              <a:xfrm>
                <a:off x="4368475" y="2906925"/>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L3-1</a:t>
                </a:r>
                <a:endParaRPr/>
              </a:p>
            </p:txBody>
          </p:sp>
          <p:sp>
            <p:nvSpPr>
              <p:cNvPr id="794" name="Google Shape;794;p47"/>
              <p:cNvSpPr/>
              <p:nvPr/>
            </p:nvSpPr>
            <p:spPr>
              <a:xfrm>
                <a:off x="4368475" y="3512488"/>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L3-2</a:t>
                </a:r>
                <a:endParaRPr/>
              </a:p>
            </p:txBody>
          </p:sp>
          <p:sp>
            <p:nvSpPr>
              <p:cNvPr id="795" name="Google Shape;795;p47"/>
              <p:cNvSpPr/>
              <p:nvPr/>
            </p:nvSpPr>
            <p:spPr>
              <a:xfrm>
                <a:off x="4368475" y="4118050"/>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L3-3</a:t>
                </a:r>
                <a:endParaRPr/>
              </a:p>
            </p:txBody>
          </p:sp>
        </p:grpSp>
        <p:sp>
          <p:nvSpPr>
            <p:cNvPr id="796" name="Google Shape;796;p47"/>
            <p:cNvSpPr txBox="1"/>
            <p:nvPr/>
          </p:nvSpPr>
          <p:spPr>
            <a:xfrm>
              <a:off x="3911425" y="1646925"/>
              <a:ext cx="13593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Control Plane</a:t>
              </a:r>
              <a:endParaRPr>
                <a:solidFill>
                  <a:schemeClr val="dk2"/>
                </a:solidFill>
              </a:endParaRPr>
            </a:p>
          </p:txBody>
        </p:sp>
      </p:grpSp>
      <p:sp>
        <p:nvSpPr>
          <p:cNvPr id="797" name="Google Shape;797;p47"/>
          <p:cNvSpPr txBox="1"/>
          <p:nvPr/>
        </p:nvSpPr>
        <p:spPr>
          <a:xfrm>
            <a:off x="6050050" y="3006525"/>
            <a:ext cx="4686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a:t>
            </a:r>
            <a:endParaRPr b="1" sz="1800">
              <a:solidFill>
                <a:schemeClr val="dk2"/>
              </a:solidFill>
            </a:endParaRPr>
          </a:p>
        </p:txBody>
      </p:sp>
      <p:sp>
        <p:nvSpPr>
          <p:cNvPr id="798" name="Google Shape;798;p47"/>
          <p:cNvSpPr/>
          <p:nvPr/>
        </p:nvSpPr>
        <p:spPr>
          <a:xfrm>
            <a:off x="4179700" y="3421425"/>
            <a:ext cx="4209300" cy="645300"/>
          </a:xfrm>
          <a:prstGeom prst="roundRect">
            <a:avLst>
              <a:gd fmla="val 16667" name="adj"/>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9" name="Google Shape;799;p47"/>
          <p:cNvSpPr txBox="1"/>
          <p:nvPr/>
        </p:nvSpPr>
        <p:spPr>
          <a:xfrm>
            <a:off x="4253275" y="1232025"/>
            <a:ext cx="11214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Worker 1</a:t>
            </a:r>
            <a:endParaRPr sz="1800">
              <a:solidFill>
                <a:schemeClr val="dk2"/>
              </a:solidFill>
            </a:endParaRPr>
          </a:p>
        </p:txBody>
      </p:sp>
      <p:sp>
        <p:nvSpPr>
          <p:cNvPr id="800" name="Google Shape;800;p47"/>
          <p:cNvSpPr txBox="1"/>
          <p:nvPr/>
        </p:nvSpPr>
        <p:spPr>
          <a:xfrm>
            <a:off x="7194025" y="1232025"/>
            <a:ext cx="11214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Worker 3</a:t>
            </a:r>
            <a:endParaRPr sz="1800">
              <a:solidFill>
                <a:schemeClr val="dk2"/>
              </a:solidFill>
            </a:endParaRPr>
          </a:p>
        </p:txBody>
      </p:sp>
      <p:sp>
        <p:nvSpPr>
          <p:cNvPr id="801" name="Google Shape;801;p47"/>
          <p:cNvSpPr txBox="1"/>
          <p:nvPr/>
        </p:nvSpPr>
        <p:spPr>
          <a:xfrm>
            <a:off x="7536575" y="445025"/>
            <a:ext cx="1193700" cy="36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3C78D8"/>
                </a:solidFill>
              </a:rPr>
              <a:t>Intra-layer</a:t>
            </a:r>
            <a:endParaRPr b="1" sz="1600">
              <a:solidFill>
                <a:srgbClr val="3C78D8"/>
              </a:solidFill>
            </a:endParaRPr>
          </a:p>
        </p:txBody>
      </p:sp>
      <p:sp>
        <p:nvSpPr>
          <p:cNvPr id="802" name="Google Shape;802;p47"/>
          <p:cNvSpPr txBox="1"/>
          <p:nvPr/>
        </p:nvSpPr>
        <p:spPr>
          <a:xfrm>
            <a:off x="7512725" y="697350"/>
            <a:ext cx="1241400" cy="36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6AA84F"/>
                </a:solidFill>
              </a:rPr>
              <a:t>Inter-layer</a:t>
            </a:r>
            <a:endParaRPr b="1" sz="1600">
              <a:solidFill>
                <a:srgbClr val="6AA84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grpSp>
        <p:nvGrpSpPr>
          <p:cNvPr id="807" name="Google Shape;807;p48"/>
          <p:cNvGrpSpPr/>
          <p:nvPr/>
        </p:nvGrpSpPr>
        <p:grpSpPr>
          <a:xfrm>
            <a:off x="1723815" y="1112243"/>
            <a:ext cx="7107695" cy="3837245"/>
            <a:chOff x="2459450" y="1170675"/>
            <a:chExt cx="6372900" cy="3717900"/>
          </a:xfrm>
        </p:grpSpPr>
        <p:sp>
          <p:nvSpPr>
            <p:cNvPr id="808" name="Google Shape;808;p48"/>
            <p:cNvSpPr/>
            <p:nvPr/>
          </p:nvSpPr>
          <p:spPr>
            <a:xfrm>
              <a:off x="2459450" y="1170675"/>
              <a:ext cx="6372900" cy="371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9" name="Google Shape;809;p48"/>
            <p:cNvSpPr txBox="1"/>
            <p:nvPr/>
          </p:nvSpPr>
          <p:spPr>
            <a:xfrm>
              <a:off x="2459450" y="1170675"/>
              <a:ext cx="2535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Execution Engine</a:t>
              </a:r>
              <a:endParaRPr b="1" sz="2000">
                <a:solidFill>
                  <a:schemeClr val="dk1"/>
                </a:solidFill>
              </a:endParaRPr>
            </a:p>
          </p:txBody>
        </p:sp>
      </p:grpSp>
      <p:sp>
        <p:nvSpPr>
          <p:cNvPr id="810" name="Google Shape;81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Orca Execution Engine</a:t>
            </a:r>
            <a:endParaRPr b="1"/>
          </a:p>
        </p:txBody>
      </p:sp>
      <p:sp>
        <p:nvSpPr>
          <p:cNvPr id="811" name="Google Shape;811;p48"/>
          <p:cNvSpPr/>
          <p:nvPr/>
        </p:nvSpPr>
        <p:spPr>
          <a:xfrm>
            <a:off x="2045475" y="2431250"/>
            <a:ext cx="1121400" cy="89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Engine Master</a:t>
            </a:r>
            <a:endParaRPr sz="1800"/>
          </a:p>
        </p:txBody>
      </p:sp>
      <p:grpSp>
        <p:nvGrpSpPr>
          <p:cNvPr id="812" name="Google Shape;812;p48"/>
          <p:cNvGrpSpPr/>
          <p:nvPr/>
        </p:nvGrpSpPr>
        <p:grpSpPr>
          <a:xfrm>
            <a:off x="3911425" y="1646925"/>
            <a:ext cx="1805100" cy="3134100"/>
            <a:chOff x="3911425" y="1646925"/>
            <a:chExt cx="1805100" cy="3134100"/>
          </a:xfrm>
        </p:grpSpPr>
        <p:grpSp>
          <p:nvGrpSpPr>
            <p:cNvPr id="813" name="Google Shape;813;p48"/>
            <p:cNvGrpSpPr/>
            <p:nvPr/>
          </p:nvGrpSpPr>
          <p:grpSpPr>
            <a:xfrm>
              <a:off x="3911425" y="1646925"/>
              <a:ext cx="1805100" cy="3134100"/>
              <a:chOff x="3911425" y="1646925"/>
              <a:chExt cx="1805100" cy="3134100"/>
            </a:xfrm>
          </p:grpSpPr>
          <p:sp>
            <p:nvSpPr>
              <p:cNvPr id="814" name="Google Shape;814;p48"/>
              <p:cNvSpPr/>
              <p:nvPr/>
            </p:nvSpPr>
            <p:spPr>
              <a:xfrm>
                <a:off x="3911425" y="1646925"/>
                <a:ext cx="1805100" cy="313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15" name="Google Shape;815;p48"/>
              <p:cNvCxnSpPr/>
              <p:nvPr/>
            </p:nvCxnSpPr>
            <p:spPr>
              <a:xfrm>
                <a:off x="3911425" y="2676225"/>
                <a:ext cx="1805100" cy="0"/>
              </a:xfrm>
              <a:prstGeom prst="straightConnector1">
                <a:avLst/>
              </a:prstGeom>
              <a:noFill/>
              <a:ln cap="flat" cmpd="sng" w="9525">
                <a:solidFill>
                  <a:schemeClr val="dk2"/>
                </a:solidFill>
                <a:prstDash val="solid"/>
                <a:round/>
                <a:headEnd len="med" w="med" type="none"/>
                <a:tailEnd len="med" w="med" type="none"/>
              </a:ln>
            </p:spPr>
          </p:cxnSp>
          <p:sp>
            <p:nvSpPr>
              <p:cNvPr id="816" name="Google Shape;816;p48"/>
              <p:cNvSpPr/>
              <p:nvPr/>
            </p:nvSpPr>
            <p:spPr>
              <a:xfrm>
                <a:off x="4226000" y="2046225"/>
                <a:ext cx="1121400" cy="39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817" name="Google Shape;817;p48"/>
              <p:cNvSpPr/>
              <p:nvPr/>
            </p:nvSpPr>
            <p:spPr>
              <a:xfrm>
                <a:off x="4226000" y="2805850"/>
                <a:ext cx="1182900" cy="1905000"/>
              </a:xfrm>
              <a:prstGeom prst="roundRect">
                <a:avLst>
                  <a:gd fmla="val 16667" name="adj"/>
                </a:avLst>
              </a:prstGeom>
              <a:no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8" name="Google Shape;818;p48"/>
              <p:cNvSpPr/>
              <p:nvPr/>
            </p:nvSpPr>
            <p:spPr>
              <a:xfrm>
                <a:off x="4368475" y="2906925"/>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L1-1</a:t>
                </a:r>
                <a:endParaRPr/>
              </a:p>
            </p:txBody>
          </p:sp>
          <p:sp>
            <p:nvSpPr>
              <p:cNvPr id="819" name="Google Shape;819;p48"/>
              <p:cNvSpPr/>
              <p:nvPr/>
            </p:nvSpPr>
            <p:spPr>
              <a:xfrm>
                <a:off x="4368475" y="3512488"/>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L1-2</a:t>
                </a:r>
                <a:endParaRPr/>
              </a:p>
            </p:txBody>
          </p:sp>
          <p:sp>
            <p:nvSpPr>
              <p:cNvPr id="820" name="Google Shape;820;p48"/>
              <p:cNvSpPr/>
              <p:nvPr/>
            </p:nvSpPr>
            <p:spPr>
              <a:xfrm>
                <a:off x="4368475" y="4118050"/>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L1-3</a:t>
                </a:r>
                <a:endParaRPr/>
              </a:p>
            </p:txBody>
          </p:sp>
        </p:grpSp>
        <p:sp>
          <p:nvSpPr>
            <p:cNvPr id="821" name="Google Shape;821;p48"/>
            <p:cNvSpPr txBox="1"/>
            <p:nvPr/>
          </p:nvSpPr>
          <p:spPr>
            <a:xfrm>
              <a:off x="3911425" y="1646925"/>
              <a:ext cx="13593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Control Plane</a:t>
              </a:r>
              <a:endParaRPr>
                <a:solidFill>
                  <a:schemeClr val="dk2"/>
                </a:solidFill>
              </a:endParaRPr>
            </a:p>
          </p:txBody>
        </p:sp>
      </p:grpSp>
      <p:grpSp>
        <p:nvGrpSpPr>
          <p:cNvPr id="822" name="Google Shape;822;p48"/>
          <p:cNvGrpSpPr/>
          <p:nvPr/>
        </p:nvGrpSpPr>
        <p:grpSpPr>
          <a:xfrm>
            <a:off x="6852175" y="1646925"/>
            <a:ext cx="1805100" cy="3134100"/>
            <a:chOff x="3911425" y="1646925"/>
            <a:chExt cx="1805100" cy="3134100"/>
          </a:xfrm>
        </p:grpSpPr>
        <p:grpSp>
          <p:nvGrpSpPr>
            <p:cNvPr id="823" name="Google Shape;823;p48"/>
            <p:cNvGrpSpPr/>
            <p:nvPr/>
          </p:nvGrpSpPr>
          <p:grpSpPr>
            <a:xfrm>
              <a:off x="3911425" y="1646925"/>
              <a:ext cx="1805100" cy="3134100"/>
              <a:chOff x="3911425" y="1646925"/>
              <a:chExt cx="1805100" cy="3134100"/>
            </a:xfrm>
          </p:grpSpPr>
          <p:sp>
            <p:nvSpPr>
              <p:cNvPr id="824" name="Google Shape;824;p48"/>
              <p:cNvSpPr/>
              <p:nvPr/>
            </p:nvSpPr>
            <p:spPr>
              <a:xfrm>
                <a:off x="3911425" y="1646925"/>
                <a:ext cx="1805100" cy="313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25" name="Google Shape;825;p48"/>
              <p:cNvCxnSpPr/>
              <p:nvPr/>
            </p:nvCxnSpPr>
            <p:spPr>
              <a:xfrm>
                <a:off x="3911425" y="2676225"/>
                <a:ext cx="1805100" cy="0"/>
              </a:xfrm>
              <a:prstGeom prst="straightConnector1">
                <a:avLst/>
              </a:prstGeom>
              <a:noFill/>
              <a:ln cap="flat" cmpd="sng" w="9525">
                <a:solidFill>
                  <a:schemeClr val="dk2"/>
                </a:solidFill>
                <a:prstDash val="solid"/>
                <a:round/>
                <a:headEnd len="med" w="med" type="none"/>
                <a:tailEnd len="med" w="med" type="none"/>
              </a:ln>
            </p:spPr>
          </p:cxnSp>
          <p:sp>
            <p:nvSpPr>
              <p:cNvPr id="826" name="Google Shape;826;p48"/>
              <p:cNvSpPr/>
              <p:nvPr/>
            </p:nvSpPr>
            <p:spPr>
              <a:xfrm>
                <a:off x="4226000" y="2046225"/>
                <a:ext cx="1121400" cy="39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827" name="Google Shape;827;p48"/>
              <p:cNvSpPr/>
              <p:nvPr/>
            </p:nvSpPr>
            <p:spPr>
              <a:xfrm>
                <a:off x="4226000" y="2805850"/>
                <a:ext cx="1182900" cy="1905000"/>
              </a:xfrm>
              <a:prstGeom prst="roundRect">
                <a:avLst>
                  <a:gd fmla="val 16667" name="adj"/>
                </a:avLst>
              </a:prstGeom>
              <a:no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8" name="Google Shape;828;p48"/>
              <p:cNvSpPr/>
              <p:nvPr/>
            </p:nvSpPr>
            <p:spPr>
              <a:xfrm>
                <a:off x="4368475" y="2906925"/>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L3-1</a:t>
                </a:r>
                <a:endParaRPr/>
              </a:p>
            </p:txBody>
          </p:sp>
          <p:sp>
            <p:nvSpPr>
              <p:cNvPr id="829" name="Google Shape;829;p48"/>
              <p:cNvSpPr/>
              <p:nvPr/>
            </p:nvSpPr>
            <p:spPr>
              <a:xfrm>
                <a:off x="4368475" y="3512488"/>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L3-2</a:t>
                </a:r>
                <a:endParaRPr/>
              </a:p>
            </p:txBody>
          </p:sp>
          <p:sp>
            <p:nvSpPr>
              <p:cNvPr id="830" name="Google Shape;830;p48"/>
              <p:cNvSpPr/>
              <p:nvPr/>
            </p:nvSpPr>
            <p:spPr>
              <a:xfrm>
                <a:off x="4368475" y="4118050"/>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L3-3</a:t>
                </a:r>
                <a:endParaRPr/>
              </a:p>
            </p:txBody>
          </p:sp>
        </p:grpSp>
        <p:sp>
          <p:nvSpPr>
            <p:cNvPr id="831" name="Google Shape;831;p48"/>
            <p:cNvSpPr txBox="1"/>
            <p:nvPr/>
          </p:nvSpPr>
          <p:spPr>
            <a:xfrm>
              <a:off x="3911425" y="1646925"/>
              <a:ext cx="13593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Control Plane</a:t>
              </a:r>
              <a:endParaRPr>
                <a:solidFill>
                  <a:schemeClr val="dk2"/>
                </a:solidFill>
              </a:endParaRPr>
            </a:p>
          </p:txBody>
        </p:sp>
      </p:grpSp>
      <p:sp>
        <p:nvSpPr>
          <p:cNvPr id="832" name="Google Shape;832;p48"/>
          <p:cNvSpPr txBox="1"/>
          <p:nvPr/>
        </p:nvSpPr>
        <p:spPr>
          <a:xfrm>
            <a:off x="6050050" y="3006525"/>
            <a:ext cx="4686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a:t>
            </a:r>
            <a:endParaRPr b="1" sz="1800">
              <a:solidFill>
                <a:schemeClr val="dk2"/>
              </a:solidFill>
            </a:endParaRPr>
          </a:p>
        </p:txBody>
      </p:sp>
      <p:sp>
        <p:nvSpPr>
          <p:cNvPr id="833" name="Google Shape;833;p48"/>
          <p:cNvSpPr/>
          <p:nvPr/>
        </p:nvSpPr>
        <p:spPr>
          <a:xfrm>
            <a:off x="4179700" y="3421425"/>
            <a:ext cx="4209300" cy="645300"/>
          </a:xfrm>
          <a:prstGeom prst="roundRect">
            <a:avLst>
              <a:gd fmla="val 16667" name="adj"/>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4" name="Google Shape;834;p48"/>
          <p:cNvSpPr txBox="1"/>
          <p:nvPr/>
        </p:nvSpPr>
        <p:spPr>
          <a:xfrm>
            <a:off x="4253275" y="1232025"/>
            <a:ext cx="11214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Worker 1</a:t>
            </a:r>
            <a:endParaRPr sz="1800">
              <a:solidFill>
                <a:schemeClr val="dk2"/>
              </a:solidFill>
            </a:endParaRPr>
          </a:p>
        </p:txBody>
      </p:sp>
      <p:sp>
        <p:nvSpPr>
          <p:cNvPr id="835" name="Google Shape;835;p48"/>
          <p:cNvSpPr txBox="1"/>
          <p:nvPr/>
        </p:nvSpPr>
        <p:spPr>
          <a:xfrm>
            <a:off x="7194025" y="1232025"/>
            <a:ext cx="11214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Worker 3</a:t>
            </a:r>
            <a:endParaRPr sz="1800">
              <a:solidFill>
                <a:schemeClr val="dk2"/>
              </a:solidFill>
            </a:endParaRPr>
          </a:p>
        </p:txBody>
      </p:sp>
      <p:cxnSp>
        <p:nvCxnSpPr>
          <p:cNvPr id="836" name="Google Shape;836;p48"/>
          <p:cNvCxnSpPr>
            <a:stCxn id="811" idx="3"/>
            <a:endCxn id="816" idx="1"/>
          </p:cNvCxnSpPr>
          <p:nvPr/>
        </p:nvCxnSpPr>
        <p:spPr>
          <a:xfrm flipH="1" rot="10800000">
            <a:off x="3166875" y="2245850"/>
            <a:ext cx="1059000" cy="630900"/>
          </a:xfrm>
          <a:prstGeom prst="straightConnector1">
            <a:avLst/>
          </a:prstGeom>
          <a:noFill/>
          <a:ln cap="flat" cmpd="sng" w="28575">
            <a:solidFill>
              <a:srgbClr val="8E7CC3"/>
            </a:solidFill>
            <a:prstDash val="solid"/>
            <a:round/>
            <a:headEnd len="med" w="med" type="none"/>
            <a:tailEnd len="med" w="med" type="triangle"/>
          </a:ln>
        </p:spPr>
      </p:cxnSp>
      <p:sp>
        <p:nvSpPr>
          <p:cNvPr id="837" name="Google Shape;837;p48"/>
          <p:cNvSpPr txBox="1"/>
          <p:nvPr/>
        </p:nvSpPr>
        <p:spPr>
          <a:xfrm rot="-1910103">
            <a:off x="3049307" y="1933208"/>
            <a:ext cx="1059006" cy="57275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E7CC3"/>
                </a:solidFill>
              </a:rPr>
              <a:t>Control Message</a:t>
            </a:r>
            <a:endParaRPr>
              <a:solidFill>
                <a:srgbClr val="8E7CC3"/>
              </a:solidFill>
            </a:endParaRPr>
          </a:p>
        </p:txBody>
      </p:sp>
      <p:sp>
        <p:nvSpPr>
          <p:cNvPr id="838" name="Google Shape;838;p48"/>
          <p:cNvSpPr/>
          <p:nvPr/>
        </p:nvSpPr>
        <p:spPr>
          <a:xfrm>
            <a:off x="259750" y="2431250"/>
            <a:ext cx="1290600" cy="89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Scheduler</a:t>
            </a:r>
            <a:endParaRPr b="1" sz="17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grpSp>
        <p:nvGrpSpPr>
          <p:cNvPr id="843" name="Google Shape;843;p49"/>
          <p:cNvGrpSpPr/>
          <p:nvPr/>
        </p:nvGrpSpPr>
        <p:grpSpPr>
          <a:xfrm>
            <a:off x="1723815" y="1112243"/>
            <a:ext cx="7107695" cy="3837245"/>
            <a:chOff x="2459450" y="1170675"/>
            <a:chExt cx="6372900" cy="3717900"/>
          </a:xfrm>
        </p:grpSpPr>
        <p:sp>
          <p:nvSpPr>
            <p:cNvPr id="844" name="Google Shape;844;p49"/>
            <p:cNvSpPr/>
            <p:nvPr/>
          </p:nvSpPr>
          <p:spPr>
            <a:xfrm>
              <a:off x="2459450" y="1170675"/>
              <a:ext cx="6372900" cy="371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5" name="Google Shape;845;p49"/>
            <p:cNvSpPr txBox="1"/>
            <p:nvPr/>
          </p:nvSpPr>
          <p:spPr>
            <a:xfrm>
              <a:off x="2459450" y="1170675"/>
              <a:ext cx="2535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Execution Engine</a:t>
              </a:r>
              <a:endParaRPr b="1" sz="2000">
                <a:solidFill>
                  <a:schemeClr val="dk1"/>
                </a:solidFill>
              </a:endParaRPr>
            </a:p>
          </p:txBody>
        </p:sp>
      </p:grpSp>
      <p:sp>
        <p:nvSpPr>
          <p:cNvPr id="846" name="Google Shape;846;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Orca Execution Engine</a:t>
            </a:r>
            <a:endParaRPr b="1"/>
          </a:p>
        </p:txBody>
      </p:sp>
      <p:sp>
        <p:nvSpPr>
          <p:cNvPr id="847" name="Google Shape;847;p49"/>
          <p:cNvSpPr/>
          <p:nvPr/>
        </p:nvSpPr>
        <p:spPr>
          <a:xfrm>
            <a:off x="2045475" y="2431250"/>
            <a:ext cx="1121400" cy="89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Engine Master</a:t>
            </a:r>
            <a:endParaRPr sz="1800"/>
          </a:p>
        </p:txBody>
      </p:sp>
      <p:grpSp>
        <p:nvGrpSpPr>
          <p:cNvPr id="848" name="Google Shape;848;p49"/>
          <p:cNvGrpSpPr/>
          <p:nvPr/>
        </p:nvGrpSpPr>
        <p:grpSpPr>
          <a:xfrm>
            <a:off x="3911425" y="1646925"/>
            <a:ext cx="1805100" cy="3134100"/>
            <a:chOff x="3911425" y="1646925"/>
            <a:chExt cx="1805100" cy="3134100"/>
          </a:xfrm>
        </p:grpSpPr>
        <p:grpSp>
          <p:nvGrpSpPr>
            <p:cNvPr id="849" name="Google Shape;849;p49"/>
            <p:cNvGrpSpPr/>
            <p:nvPr/>
          </p:nvGrpSpPr>
          <p:grpSpPr>
            <a:xfrm>
              <a:off x="3911425" y="1646925"/>
              <a:ext cx="1805100" cy="3134100"/>
              <a:chOff x="3911425" y="1646925"/>
              <a:chExt cx="1805100" cy="3134100"/>
            </a:xfrm>
          </p:grpSpPr>
          <p:sp>
            <p:nvSpPr>
              <p:cNvPr id="850" name="Google Shape;850;p49"/>
              <p:cNvSpPr/>
              <p:nvPr/>
            </p:nvSpPr>
            <p:spPr>
              <a:xfrm>
                <a:off x="3911425" y="1646925"/>
                <a:ext cx="1805100" cy="313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51" name="Google Shape;851;p49"/>
              <p:cNvCxnSpPr/>
              <p:nvPr/>
            </p:nvCxnSpPr>
            <p:spPr>
              <a:xfrm>
                <a:off x="3911425" y="2676225"/>
                <a:ext cx="1805100" cy="0"/>
              </a:xfrm>
              <a:prstGeom prst="straightConnector1">
                <a:avLst/>
              </a:prstGeom>
              <a:noFill/>
              <a:ln cap="flat" cmpd="sng" w="9525">
                <a:solidFill>
                  <a:schemeClr val="dk2"/>
                </a:solidFill>
                <a:prstDash val="solid"/>
                <a:round/>
                <a:headEnd len="med" w="med" type="none"/>
                <a:tailEnd len="med" w="med" type="none"/>
              </a:ln>
            </p:spPr>
          </p:cxnSp>
          <p:sp>
            <p:nvSpPr>
              <p:cNvPr id="852" name="Google Shape;852;p49"/>
              <p:cNvSpPr/>
              <p:nvPr/>
            </p:nvSpPr>
            <p:spPr>
              <a:xfrm>
                <a:off x="4226000" y="2046225"/>
                <a:ext cx="1121400" cy="39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853" name="Google Shape;853;p49"/>
              <p:cNvSpPr/>
              <p:nvPr/>
            </p:nvSpPr>
            <p:spPr>
              <a:xfrm>
                <a:off x="4368475" y="2906925"/>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L1-1</a:t>
                </a:r>
                <a:endParaRPr/>
              </a:p>
            </p:txBody>
          </p:sp>
          <p:sp>
            <p:nvSpPr>
              <p:cNvPr id="854" name="Google Shape;854;p49"/>
              <p:cNvSpPr/>
              <p:nvPr/>
            </p:nvSpPr>
            <p:spPr>
              <a:xfrm>
                <a:off x="4368475" y="3512488"/>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L1-2</a:t>
                </a:r>
                <a:endParaRPr/>
              </a:p>
            </p:txBody>
          </p:sp>
          <p:sp>
            <p:nvSpPr>
              <p:cNvPr id="855" name="Google Shape;855;p49"/>
              <p:cNvSpPr/>
              <p:nvPr/>
            </p:nvSpPr>
            <p:spPr>
              <a:xfrm>
                <a:off x="4368475" y="4118050"/>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L1-3</a:t>
                </a:r>
                <a:endParaRPr/>
              </a:p>
            </p:txBody>
          </p:sp>
        </p:grpSp>
        <p:sp>
          <p:nvSpPr>
            <p:cNvPr id="856" name="Google Shape;856;p49"/>
            <p:cNvSpPr txBox="1"/>
            <p:nvPr/>
          </p:nvSpPr>
          <p:spPr>
            <a:xfrm>
              <a:off x="3911425" y="1646925"/>
              <a:ext cx="13593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Control Plane</a:t>
              </a:r>
              <a:endParaRPr>
                <a:solidFill>
                  <a:schemeClr val="dk2"/>
                </a:solidFill>
              </a:endParaRPr>
            </a:p>
          </p:txBody>
        </p:sp>
      </p:grpSp>
      <p:grpSp>
        <p:nvGrpSpPr>
          <p:cNvPr id="857" name="Google Shape;857;p49"/>
          <p:cNvGrpSpPr/>
          <p:nvPr/>
        </p:nvGrpSpPr>
        <p:grpSpPr>
          <a:xfrm>
            <a:off x="6852175" y="1646925"/>
            <a:ext cx="1805100" cy="3134100"/>
            <a:chOff x="3911425" y="1646925"/>
            <a:chExt cx="1805100" cy="3134100"/>
          </a:xfrm>
        </p:grpSpPr>
        <p:grpSp>
          <p:nvGrpSpPr>
            <p:cNvPr id="858" name="Google Shape;858;p49"/>
            <p:cNvGrpSpPr/>
            <p:nvPr/>
          </p:nvGrpSpPr>
          <p:grpSpPr>
            <a:xfrm>
              <a:off x="3911425" y="1646925"/>
              <a:ext cx="1805100" cy="3134100"/>
              <a:chOff x="3911425" y="1646925"/>
              <a:chExt cx="1805100" cy="3134100"/>
            </a:xfrm>
          </p:grpSpPr>
          <p:sp>
            <p:nvSpPr>
              <p:cNvPr id="859" name="Google Shape;859;p49"/>
              <p:cNvSpPr/>
              <p:nvPr/>
            </p:nvSpPr>
            <p:spPr>
              <a:xfrm>
                <a:off x="3911425" y="1646925"/>
                <a:ext cx="1805100" cy="313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60" name="Google Shape;860;p49"/>
              <p:cNvCxnSpPr/>
              <p:nvPr/>
            </p:nvCxnSpPr>
            <p:spPr>
              <a:xfrm>
                <a:off x="3911425" y="2676225"/>
                <a:ext cx="1805100" cy="0"/>
              </a:xfrm>
              <a:prstGeom prst="straightConnector1">
                <a:avLst/>
              </a:prstGeom>
              <a:noFill/>
              <a:ln cap="flat" cmpd="sng" w="9525">
                <a:solidFill>
                  <a:schemeClr val="dk2"/>
                </a:solidFill>
                <a:prstDash val="solid"/>
                <a:round/>
                <a:headEnd len="med" w="med" type="none"/>
                <a:tailEnd len="med" w="med" type="none"/>
              </a:ln>
            </p:spPr>
          </p:cxnSp>
          <p:sp>
            <p:nvSpPr>
              <p:cNvPr id="861" name="Google Shape;861;p49"/>
              <p:cNvSpPr/>
              <p:nvPr/>
            </p:nvSpPr>
            <p:spPr>
              <a:xfrm>
                <a:off x="4226000" y="2046225"/>
                <a:ext cx="1121400" cy="39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862" name="Google Shape;862;p49"/>
              <p:cNvSpPr/>
              <p:nvPr/>
            </p:nvSpPr>
            <p:spPr>
              <a:xfrm>
                <a:off x="4368475" y="2906925"/>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L3-1</a:t>
                </a:r>
                <a:endParaRPr/>
              </a:p>
            </p:txBody>
          </p:sp>
          <p:sp>
            <p:nvSpPr>
              <p:cNvPr id="863" name="Google Shape;863;p49"/>
              <p:cNvSpPr/>
              <p:nvPr/>
            </p:nvSpPr>
            <p:spPr>
              <a:xfrm>
                <a:off x="4368475" y="3512488"/>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L3-2</a:t>
                </a:r>
                <a:endParaRPr/>
              </a:p>
            </p:txBody>
          </p:sp>
          <p:sp>
            <p:nvSpPr>
              <p:cNvPr id="864" name="Google Shape;864;p49"/>
              <p:cNvSpPr/>
              <p:nvPr/>
            </p:nvSpPr>
            <p:spPr>
              <a:xfrm>
                <a:off x="4368475" y="4118050"/>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L3-3</a:t>
                </a:r>
                <a:endParaRPr/>
              </a:p>
            </p:txBody>
          </p:sp>
        </p:grpSp>
        <p:sp>
          <p:nvSpPr>
            <p:cNvPr id="865" name="Google Shape;865;p49"/>
            <p:cNvSpPr txBox="1"/>
            <p:nvPr/>
          </p:nvSpPr>
          <p:spPr>
            <a:xfrm>
              <a:off x="3911425" y="1646925"/>
              <a:ext cx="13593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Control Plane</a:t>
              </a:r>
              <a:endParaRPr>
                <a:solidFill>
                  <a:schemeClr val="dk2"/>
                </a:solidFill>
              </a:endParaRPr>
            </a:p>
          </p:txBody>
        </p:sp>
      </p:grpSp>
      <p:sp>
        <p:nvSpPr>
          <p:cNvPr id="866" name="Google Shape;866;p49"/>
          <p:cNvSpPr txBox="1"/>
          <p:nvPr/>
        </p:nvSpPr>
        <p:spPr>
          <a:xfrm>
            <a:off x="6050050" y="3006525"/>
            <a:ext cx="4686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a:t>
            </a:r>
            <a:endParaRPr b="1" sz="1800">
              <a:solidFill>
                <a:schemeClr val="dk2"/>
              </a:solidFill>
            </a:endParaRPr>
          </a:p>
        </p:txBody>
      </p:sp>
      <p:sp>
        <p:nvSpPr>
          <p:cNvPr id="867" name="Google Shape;867;p49"/>
          <p:cNvSpPr txBox="1"/>
          <p:nvPr/>
        </p:nvSpPr>
        <p:spPr>
          <a:xfrm>
            <a:off x="4253275" y="1232025"/>
            <a:ext cx="11214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Worker 1</a:t>
            </a:r>
            <a:endParaRPr sz="1800">
              <a:solidFill>
                <a:schemeClr val="dk2"/>
              </a:solidFill>
            </a:endParaRPr>
          </a:p>
        </p:txBody>
      </p:sp>
      <p:sp>
        <p:nvSpPr>
          <p:cNvPr id="868" name="Google Shape;868;p49"/>
          <p:cNvSpPr txBox="1"/>
          <p:nvPr/>
        </p:nvSpPr>
        <p:spPr>
          <a:xfrm>
            <a:off x="7194025" y="1232025"/>
            <a:ext cx="11214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Worker 3</a:t>
            </a:r>
            <a:endParaRPr sz="1800">
              <a:solidFill>
                <a:schemeClr val="dk2"/>
              </a:solidFill>
            </a:endParaRPr>
          </a:p>
        </p:txBody>
      </p:sp>
      <p:cxnSp>
        <p:nvCxnSpPr>
          <p:cNvPr id="869" name="Google Shape;869;p49"/>
          <p:cNvCxnSpPr>
            <a:stCxn id="852" idx="3"/>
            <a:endCxn id="861" idx="1"/>
          </p:cNvCxnSpPr>
          <p:nvPr/>
        </p:nvCxnSpPr>
        <p:spPr>
          <a:xfrm>
            <a:off x="5347400" y="2245875"/>
            <a:ext cx="1819500" cy="0"/>
          </a:xfrm>
          <a:prstGeom prst="straightConnector1">
            <a:avLst/>
          </a:prstGeom>
          <a:noFill/>
          <a:ln cap="flat" cmpd="sng" w="28575">
            <a:solidFill>
              <a:srgbClr val="8E7CC3"/>
            </a:solidFill>
            <a:prstDash val="solid"/>
            <a:round/>
            <a:headEnd len="med" w="med" type="none"/>
            <a:tailEnd len="med" w="med" type="triangle"/>
          </a:ln>
        </p:spPr>
      </p:cxnSp>
      <p:sp>
        <p:nvSpPr>
          <p:cNvPr id="870" name="Google Shape;870;p49"/>
          <p:cNvSpPr/>
          <p:nvPr/>
        </p:nvSpPr>
        <p:spPr>
          <a:xfrm>
            <a:off x="259750" y="2431250"/>
            <a:ext cx="1290600" cy="89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Scheduler</a:t>
            </a:r>
            <a:endParaRPr b="1" sz="1700"/>
          </a:p>
        </p:txBody>
      </p:sp>
      <p:sp>
        <p:nvSpPr>
          <p:cNvPr id="871" name="Google Shape;871;p49"/>
          <p:cNvSpPr/>
          <p:nvPr/>
        </p:nvSpPr>
        <p:spPr>
          <a:xfrm>
            <a:off x="3771225" y="2246200"/>
            <a:ext cx="605225" cy="932650"/>
          </a:xfrm>
          <a:custGeom>
            <a:rect b="b" l="l" r="r" t="t"/>
            <a:pathLst>
              <a:path extrusionOk="0" h="37306" w="24209">
                <a:moveTo>
                  <a:pt x="18653" y="0"/>
                </a:moveTo>
                <a:lnTo>
                  <a:pt x="0" y="0"/>
                </a:lnTo>
                <a:lnTo>
                  <a:pt x="0" y="37306"/>
                </a:lnTo>
                <a:lnTo>
                  <a:pt x="24209" y="37306"/>
                </a:lnTo>
              </a:path>
            </a:pathLst>
          </a:custGeom>
          <a:noFill/>
          <a:ln cap="flat" cmpd="sng" w="28575">
            <a:solidFill>
              <a:srgbClr val="8E7CC3"/>
            </a:solidFill>
            <a:prstDash val="solid"/>
            <a:round/>
            <a:headEnd len="med" w="med" type="none"/>
            <a:tailEnd len="med" w="med" type="triangle"/>
          </a:ln>
        </p:spPr>
      </p:sp>
      <p:sp>
        <p:nvSpPr>
          <p:cNvPr id="872" name="Google Shape;872;p49"/>
          <p:cNvSpPr/>
          <p:nvPr/>
        </p:nvSpPr>
        <p:spPr>
          <a:xfrm>
            <a:off x="3771225" y="3188775"/>
            <a:ext cx="595300" cy="545700"/>
          </a:xfrm>
          <a:custGeom>
            <a:rect b="b" l="l" r="r" t="t"/>
            <a:pathLst>
              <a:path extrusionOk="0" h="21828" w="23812">
                <a:moveTo>
                  <a:pt x="0" y="0"/>
                </a:moveTo>
                <a:lnTo>
                  <a:pt x="0" y="21828"/>
                </a:lnTo>
                <a:lnTo>
                  <a:pt x="23812" y="21828"/>
                </a:lnTo>
              </a:path>
            </a:pathLst>
          </a:custGeom>
          <a:noFill/>
          <a:ln cap="flat" cmpd="sng" w="28575">
            <a:solidFill>
              <a:srgbClr val="8E7CC3"/>
            </a:solidFill>
            <a:prstDash val="solid"/>
            <a:round/>
            <a:headEnd len="med" w="med" type="none"/>
            <a:tailEnd len="med" w="med" type="triangle"/>
          </a:ln>
        </p:spPr>
      </p:sp>
      <p:sp>
        <p:nvSpPr>
          <p:cNvPr id="873" name="Google Shape;873;p49"/>
          <p:cNvSpPr/>
          <p:nvPr/>
        </p:nvSpPr>
        <p:spPr>
          <a:xfrm>
            <a:off x="3776200" y="3727725"/>
            <a:ext cx="595300" cy="645290"/>
          </a:xfrm>
          <a:custGeom>
            <a:rect b="b" l="l" r="r" t="t"/>
            <a:pathLst>
              <a:path extrusionOk="0" h="21828" w="23812">
                <a:moveTo>
                  <a:pt x="0" y="0"/>
                </a:moveTo>
                <a:lnTo>
                  <a:pt x="0" y="21828"/>
                </a:lnTo>
                <a:lnTo>
                  <a:pt x="23812" y="21828"/>
                </a:lnTo>
              </a:path>
            </a:pathLst>
          </a:custGeom>
          <a:noFill/>
          <a:ln cap="flat" cmpd="sng" w="28575">
            <a:solidFill>
              <a:srgbClr val="8E7CC3"/>
            </a:solidFill>
            <a:prstDash val="solid"/>
            <a:round/>
            <a:headEnd len="med" w="med" type="none"/>
            <a:tailEnd len="med" w="med" type="triangle"/>
          </a:ln>
        </p:spPr>
      </p:sp>
      <p:sp>
        <p:nvSpPr>
          <p:cNvPr id="874" name="Google Shape;874;p49"/>
          <p:cNvSpPr/>
          <p:nvPr/>
        </p:nvSpPr>
        <p:spPr>
          <a:xfrm>
            <a:off x="6701750" y="2339075"/>
            <a:ext cx="605225" cy="932650"/>
          </a:xfrm>
          <a:custGeom>
            <a:rect b="b" l="l" r="r" t="t"/>
            <a:pathLst>
              <a:path extrusionOk="0" h="37306" w="24209">
                <a:moveTo>
                  <a:pt x="18653" y="0"/>
                </a:moveTo>
                <a:lnTo>
                  <a:pt x="0" y="0"/>
                </a:lnTo>
                <a:lnTo>
                  <a:pt x="0" y="37306"/>
                </a:lnTo>
                <a:lnTo>
                  <a:pt x="24209" y="37306"/>
                </a:lnTo>
              </a:path>
            </a:pathLst>
          </a:custGeom>
          <a:noFill/>
          <a:ln cap="flat" cmpd="sng" w="28575">
            <a:solidFill>
              <a:srgbClr val="8E7CC3"/>
            </a:solidFill>
            <a:prstDash val="solid"/>
            <a:round/>
            <a:headEnd len="med" w="med" type="none"/>
            <a:tailEnd len="med" w="med" type="triangle"/>
          </a:ln>
        </p:spPr>
      </p:sp>
      <p:sp>
        <p:nvSpPr>
          <p:cNvPr id="875" name="Google Shape;875;p49"/>
          <p:cNvSpPr/>
          <p:nvPr/>
        </p:nvSpPr>
        <p:spPr>
          <a:xfrm>
            <a:off x="6701750" y="3281650"/>
            <a:ext cx="595300" cy="545700"/>
          </a:xfrm>
          <a:custGeom>
            <a:rect b="b" l="l" r="r" t="t"/>
            <a:pathLst>
              <a:path extrusionOk="0" h="21828" w="23812">
                <a:moveTo>
                  <a:pt x="0" y="0"/>
                </a:moveTo>
                <a:lnTo>
                  <a:pt x="0" y="21828"/>
                </a:lnTo>
                <a:lnTo>
                  <a:pt x="23812" y="21828"/>
                </a:lnTo>
              </a:path>
            </a:pathLst>
          </a:custGeom>
          <a:noFill/>
          <a:ln cap="flat" cmpd="sng" w="28575">
            <a:solidFill>
              <a:srgbClr val="8E7CC3"/>
            </a:solidFill>
            <a:prstDash val="solid"/>
            <a:round/>
            <a:headEnd len="med" w="med" type="none"/>
            <a:tailEnd len="med" w="med" type="triangle"/>
          </a:ln>
        </p:spPr>
      </p:sp>
      <p:sp>
        <p:nvSpPr>
          <p:cNvPr id="876" name="Google Shape;876;p49"/>
          <p:cNvSpPr/>
          <p:nvPr/>
        </p:nvSpPr>
        <p:spPr>
          <a:xfrm>
            <a:off x="6706725" y="3820600"/>
            <a:ext cx="595300" cy="645290"/>
          </a:xfrm>
          <a:custGeom>
            <a:rect b="b" l="l" r="r" t="t"/>
            <a:pathLst>
              <a:path extrusionOk="0" h="21828" w="23812">
                <a:moveTo>
                  <a:pt x="0" y="0"/>
                </a:moveTo>
                <a:lnTo>
                  <a:pt x="0" y="21828"/>
                </a:lnTo>
                <a:lnTo>
                  <a:pt x="23812" y="21828"/>
                </a:lnTo>
              </a:path>
            </a:pathLst>
          </a:custGeom>
          <a:noFill/>
          <a:ln cap="flat" cmpd="sng" w="28575">
            <a:solidFill>
              <a:srgbClr val="8E7CC3"/>
            </a:solidFill>
            <a:prstDash val="solid"/>
            <a:round/>
            <a:headEnd len="med" w="med" type="none"/>
            <a:tailEnd len="med" w="med" type="triangle"/>
          </a:ln>
        </p:spPr>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grpSp>
        <p:nvGrpSpPr>
          <p:cNvPr id="881" name="Google Shape;881;p50"/>
          <p:cNvGrpSpPr/>
          <p:nvPr/>
        </p:nvGrpSpPr>
        <p:grpSpPr>
          <a:xfrm>
            <a:off x="1723815" y="1112243"/>
            <a:ext cx="7107695" cy="3837245"/>
            <a:chOff x="2459450" y="1170675"/>
            <a:chExt cx="6372900" cy="3717900"/>
          </a:xfrm>
        </p:grpSpPr>
        <p:sp>
          <p:nvSpPr>
            <p:cNvPr id="882" name="Google Shape;882;p50"/>
            <p:cNvSpPr/>
            <p:nvPr/>
          </p:nvSpPr>
          <p:spPr>
            <a:xfrm>
              <a:off x="2459450" y="1170675"/>
              <a:ext cx="6372900" cy="371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3" name="Google Shape;883;p50"/>
            <p:cNvSpPr txBox="1"/>
            <p:nvPr/>
          </p:nvSpPr>
          <p:spPr>
            <a:xfrm>
              <a:off x="2459450" y="1170675"/>
              <a:ext cx="2535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Execution Engine</a:t>
              </a:r>
              <a:endParaRPr b="1" sz="2000">
                <a:solidFill>
                  <a:schemeClr val="dk1"/>
                </a:solidFill>
              </a:endParaRPr>
            </a:p>
          </p:txBody>
        </p:sp>
      </p:grpSp>
      <p:sp>
        <p:nvSpPr>
          <p:cNvPr id="884" name="Google Shape;88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Orca Execution Engine</a:t>
            </a:r>
            <a:endParaRPr b="1"/>
          </a:p>
        </p:txBody>
      </p:sp>
      <p:sp>
        <p:nvSpPr>
          <p:cNvPr id="885" name="Google Shape;885;p50"/>
          <p:cNvSpPr/>
          <p:nvPr/>
        </p:nvSpPr>
        <p:spPr>
          <a:xfrm>
            <a:off x="2045475" y="2431250"/>
            <a:ext cx="1121400" cy="89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Engine Master</a:t>
            </a:r>
            <a:endParaRPr sz="1800"/>
          </a:p>
        </p:txBody>
      </p:sp>
      <p:grpSp>
        <p:nvGrpSpPr>
          <p:cNvPr id="886" name="Google Shape;886;p50"/>
          <p:cNvGrpSpPr/>
          <p:nvPr/>
        </p:nvGrpSpPr>
        <p:grpSpPr>
          <a:xfrm>
            <a:off x="3911425" y="1646925"/>
            <a:ext cx="1805100" cy="3134100"/>
            <a:chOff x="3911425" y="1646925"/>
            <a:chExt cx="1805100" cy="3134100"/>
          </a:xfrm>
        </p:grpSpPr>
        <p:grpSp>
          <p:nvGrpSpPr>
            <p:cNvPr id="887" name="Google Shape;887;p50"/>
            <p:cNvGrpSpPr/>
            <p:nvPr/>
          </p:nvGrpSpPr>
          <p:grpSpPr>
            <a:xfrm>
              <a:off x="3911425" y="1646925"/>
              <a:ext cx="1805100" cy="3134100"/>
              <a:chOff x="3911425" y="1646925"/>
              <a:chExt cx="1805100" cy="3134100"/>
            </a:xfrm>
          </p:grpSpPr>
          <p:sp>
            <p:nvSpPr>
              <p:cNvPr id="888" name="Google Shape;888;p50"/>
              <p:cNvSpPr/>
              <p:nvPr/>
            </p:nvSpPr>
            <p:spPr>
              <a:xfrm>
                <a:off x="3911425" y="1646925"/>
                <a:ext cx="1805100" cy="313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89" name="Google Shape;889;p50"/>
              <p:cNvCxnSpPr/>
              <p:nvPr/>
            </p:nvCxnSpPr>
            <p:spPr>
              <a:xfrm>
                <a:off x="3911425" y="2676225"/>
                <a:ext cx="1805100" cy="0"/>
              </a:xfrm>
              <a:prstGeom prst="straightConnector1">
                <a:avLst/>
              </a:prstGeom>
              <a:noFill/>
              <a:ln cap="flat" cmpd="sng" w="9525">
                <a:solidFill>
                  <a:schemeClr val="dk2"/>
                </a:solidFill>
                <a:prstDash val="solid"/>
                <a:round/>
                <a:headEnd len="med" w="med" type="none"/>
                <a:tailEnd len="med" w="med" type="none"/>
              </a:ln>
            </p:spPr>
          </p:cxnSp>
          <p:sp>
            <p:nvSpPr>
              <p:cNvPr id="890" name="Google Shape;890;p50"/>
              <p:cNvSpPr/>
              <p:nvPr/>
            </p:nvSpPr>
            <p:spPr>
              <a:xfrm>
                <a:off x="4226000" y="2046225"/>
                <a:ext cx="1121400" cy="39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891" name="Google Shape;891;p50"/>
              <p:cNvSpPr/>
              <p:nvPr/>
            </p:nvSpPr>
            <p:spPr>
              <a:xfrm>
                <a:off x="4368475" y="2906925"/>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L1-1</a:t>
                </a:r>
                <a:endParaRPr/>
              </a:p>
            </p:txBody>
          </p:sp>
          <p:sp>
            <p:nvSpPr>
              <p:cNvPr id="892" name="Google Shape;892;p50"/>
              <p:cNvSpPr/>
              <p:nvPr/>
            </p:nvSpPr>
            <p:spPr>
              <a:xfrm>
                <a:off x="4368475" y="3512488"/>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L1-2</a:t>
                </a:r>
                <a:endParaRPr/>
              </a:p>
            </p:txBody>
          </p:sp>
          <p:sp>
            <p:nvSpPr>
              <p:cNvPr id="893" name="Google Shape;893;p50"/>
              <p:cNvSpPr/>
              <p:nvPr/>
            </p:nvSpPr>
            <p:spPr>
              <a:xfrm>
                <a:off x="4368475" y="4118050"/>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L1-3</a:t>
                </a:r>
                <a:endParaRPr/>
              </a:p>
            </p:txBody>
          </p:sp>
        </p:grpSp>
        <p:sp>
          <p:nvSpPr>
            <p:cNvPr id="894" name="Google Shape;894;p50"/>
            <p:cNvSpPr txBox="1"/>
            <p:nvPr/>
          </p:nvSpPr>
          <p:spPr>
            <a:xfrm>
              <a:off x="3911425" y="1646925"/>
              <a:ext cx="13593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Control Plane</a:t>
              </a:r>
              <a:endParaRPr>
                <a:solidFill>
                  <a:schemeClr val="dk2"/>
                </a:solidFill>
              </a:endParaRPr>
            </a:p>
          </p:txBody>
        </p:sp>
      </p:grpSp>
      <p:grpSp>
        <p:nvGrpSpPr>
          <p:cNvPr id="895" name="Google Shape;895;p50"/>
          <p:cNvGrpSpPr/>
          <p:nvPr/>
        </p:nvGrpSpPr>
        <p:grpSpPr>
          <a:xfrm>
            <a:off x="6852175" y="1646925"/>
            <a:ext cx="1805100" cy="3134100"/>
            <a:chOff x="3911425" y="1646925"/>
            <a:chExt cx="1805100" cy="3134100"/>
          </a:xfrm>
        </p:grpSpPr>
        <p:grpSp>
          <p:nvGrpSpPr>
            <p:cNvPr id="896" name="Google Shape;896;p50"/>
            <p:cNvGrpSpPr/>
            <p:nvPr/>
          </p:nvGrpSpPr>
          <p:grpSpPr>
            <a:xfrm>
              <a:off x="3911425" y="1646925"/>
              <a:ext cx="1805100" cy="3134100"/>
              <a:chOff x="3911425" y="1646925"/>
              <a:chExt cx="1805100" cy="3134100"/>
            </a:xfrm>
          </p:grpSpPr>
          <p:sp>
            <p:nvSpPr>
              <p:cNvPr id="897" name="Google Shape;897;p50"/>
              <p:cNvSpPr/>
              <p:nvPr/>
            </p:nvSpPr>
            <p:spPr>
              <a:xfrm>
                <a:off x="3911425" y="1646925"/>
                <a:ext cx="1805100" cy="313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98" name="Google Shape;898;p50"/>
              <p:cNvCxnSpPr/>
              <p:nvPr/>
            </p:nvCxnSpPr>
            <p:spPr>
              <a:xfrm>
                <a:off x="3911425" y="2676225"/>
                <a:ext cx="1805100" cy="0"/>
              </a:xfrm>
              <a:prstGeom prst="straightConnector1">
                <a:avLst/>
              </a:prstGeom>
              <a:noFill/>
              <a:ln cap="flat" cmpd="sng" w="9525">
                <a:solidFill>
                  <a:schemeClr val="dk2"/>
                </a:solidFill>
                <a:prstDash val="solid"/>
                <a:round/>
                <a:headEnd len="med" w="med" type="none"/>
                <a:tailEnd len="med" w="med" type="none"/>
              </a:ln>
            </p:spPr>
          </p:cxnSp>
          <p:sp>
            <p:nvSpPr>
              <p:cNvPr id="899" name="Google Shape;899;p50"/>
              <p:cNvSpPr/>
              <p:nvPr/>
            </p:nvSpPr>
            <p:spPr>
              <a:xfrm>
                <a:off x="4226000" y="2046225"/>
                <a:ext cx="1121400" cy="39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900" name="Google Shape;900;p50"/>
              <p:cNvSpPr/>
              <p:nvPr/>
            </p:nvSpPr>
            <p:spPr>
              <a:xfrm>
                <a:off x="4368475" y="2906925"/>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L3-1</a:t>
                </a:r>
                <a:endParaRPr/>
              </a:p>
            </p:txBody>
          </p:sp>
          <p:sp>
            <p:nvSpPr>
              <p:cNvPr id="901" name="Google Shape;901;p50"/>
              <p:cNvSpPr/>
              <p:nvPr/>
            </p:nvSpPr>
            <p:spPr>
              <a:xfrm>
                <a:off x="4368475" y="3512488"/>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L3-2</a:t>
                </a:r>
                <a:endParaRPr/>
              </a:p>
            </p:txBody>
          </p:sp>
          <p:sp>
            <p:nvSpPr>
              <p:cNvPr id="902" name="Google Shape;902;p50"/>
              <p:cNvSpPr/>
              <p:nvPr/>
            </p:nvSpPr>
            <p:spPr>
              <a:xfrm>
                <a:off x="4368475" y="4118050"/>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L3-3</a:t>
                </a:r>
                <a:endParaRPr/>
              </a:p>
            </p:txBody>
          </p:sp>
        </p:grpSp>
        <p:sp>
          <p:nvSpPr>
            <p:cNvPr id="903" name="Google Shape;903;p50"/>
            <p:cNvSpPr txBox="1"/>
            <p:nvPr/>
          </p:nvSpPr>
          <p:spPr>
            <a:xfrm>
              <a:off x="3911425" y="1646925"/>
              <a:ext cx="13593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Control Plane</a:t>
              </a:r>
              <a:endParaRPr>
                <a:solidFill>
                  <a:schemeClr val="dk2"/>
                </a:solidFill>
              </a:endParaRPr>
            </a:p>
          </p:txBody>
        </p:sp>
      </p:grpSp>
      <p:sp>
        <p:nvSpPr>
          <p:cNvPr id="904" name="Google Shape;904;p50"/>
          <p:cNvSpPr txBox="1"/>
          <p:nvPr/>
        </p:nvSpPr>
        <p:spPr>
          <a:xfrm>
            <a:off x="6050050" y="3006525"/>
            <a:ext cx="4686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a:t>
            </a:r>
            <a:endParaRPr b="1" sz="1800">
              <a:solidFill>
                <a:schemeClr val="dk2"/>
              </a:solidFill>
            </a:endParaRPr>
          </a:p>
        </p:txBody>
      </p:sp>
      <p:sp>
        <p:nvSpPr>
          <p:cNvPr id="905" name="Google Shape;905;p50"/>
          <p:cNvSpPr txBox="1"/>
          <p:nvPr/>
        </p:nvSpPr>
        <p:spPr>
          <a:xfrm>
            <a:off x="4253275" y="1232025"/>
            <a:ext cx="11214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Worker 1</a:t>
            </a:r>
            <a:endParaRPr sz="1800">
              <a:solidFill>
                <a:schemeClr val="dk2"/>
              </a:solidFill>
            </a:endParaRPr>
          </a:p>
        </p:txBody>
      </p:sp>
      <p:sp>
        <p:nvSpPr>
          <p:cNvPr id="906" name="Google Shape;906;p50"/>
          <p:cNvSpPr txBox="1"/>
          <p:nvPr/>
        </p:nvSpPr>
        <p:spPr>
          <a:xfrm>
            <a:off x="7194025" y="1232025"/>
            <a:ext cx="11214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Worker 3</a:t>
            </a:r>
            <a:endParaRPr sz="1800">
              <a:solidFill>
                <a:schemeClr val="dk2"/>
              </a:solidFill>
            </a:endParaRPr>
          </a:p>
        </p:txBody>
      </p:sp>
      <p:cxnSp>
        <p:nvCxnSpPr>
          <p:cNvPr id="907" name="Google Shape;907;p50"/>
          <p:cNvCxnSpPr>
            <a:endCxn id="900" idx="1"/>
          </p:cNvCxnSpPr>
          <p:nvPr/>
        </p:nvCxnSpPr>
        <p:spPr>
          <a:xfrm>
            <a:off x="5259325" y="3152775"/>
            <a:ext cx="2049900" cy="0"/>
          </a:xfrm>
          <a:prstGeom prst="straightConnector1">
            <a:avLst/>
          </a:prstGeom>
          <a:noFill/>
          <a:ln cap="flat" cmpd="sng" w="28575">
            <a:solidFill>
              <a:srgbClr val="980000"/>
            </a:solidFill>
            <a:prstDash val="solid"/>
            <a:round/>
            <a:headEnd len="med" w="med" type="none"/>
            <a:tailEnd len="med" w="med" type="triangle"/>
          </a:ln>
        </p:spPr>
      </p:cxnSp>
      <p:sp>
        <p:nvSpPr>
          <p:cNvPr id="908" name="Google Shape;908;p50"/>
          <p:cNvSpPr/>
          <p:nvPr/>
        </p:nvSpPr>
        <p:spPr>
          <a:xfrm>
            <a:off x="5272250" y="3154675"/>
            <a:ext cx="417475" cy="572671"/>
          </a:xfrm>
          <a:custGeom>
            <a:rect b="b" l="l" r="r" t="t"/>
            <a:pathLst>
              <a:path extrusionOk="0" h="26488" w="16699">
                <a:moveTo>
                  <a:pt x="0" y="0"/>
                </a:moveTo>
                <a:cubicBezTo>
                  <a:pt x="2782" y="2540"/>
                  <a:pt x="16632" y="10825"/>
                  <a:pt x="16692" y="15240"/>
                </a:cubicBezTo>
                <a:cubicBezTo>
                  <a:pt x="16753" y="19655"/>
                  <a:pt x="3085" y="24613"/>
                  <a:pt x="363" y="26488"/>
                </a:cubicBezTo>
              </a:path>
            </a:pathLst>
          </a:custGeom>
          <a:noFill/>
          <a:ln cap="flat" cmpd="sng" w="28575">
            <a:solidFill>
              <a:srgbClr val="980000"/>
            </a:solidFill>
            <a:prstDash val="solid"/>
            <a:round/>
            <a:headEnd len="med" w="med" type="triangle"/>
            <a:tailEnd len="med" w="med" type="triangle"/>
          </a:ln>
        </p:spPr>
      </p:sp>
      <p:cxnSp>
        <p:nvCxnSpPr>
          <p:cNvPr id="909" name="Google Shape;909;p50"/>
          <p:cNvCxnSpPr>
            <a:stCxn id="892" idx="3"/>
            <a:endCxn id="901" idx="1"/>
          </p:cNvCxnSpPr>
          <p:nvPr/>
        </p:nvCxnSpPr>
        <p:spPr>
          <a:xfrm>
            <a:off x="5259475" y="3758338"/>
            <a:ext cx="2049900" cy="0"/>
          </a:xfrm>
          <a:prstGeom prst="straightConnector1">
            <a:avLst/>
          </a:prstGeom>
          <a:noFill/>
          <a:ln cap="flat" cmpd="sng" w="28575">
            <a:solidFill>
              <a:srgbClr val="980000"/>
            </a:solidFill>
            <a:prstDash val="solid"/>
            <a:round/>
            <a:headEnd len="med" w="med" type="none"/>
            <a:tailEnd len="med" w="med" type="triangle"/>
          </a:ln>
        </p:spPr>
      </p:cxnSp>
      <p:sp>
        <p:nvSpPr>
          <p:cNvPr id="910" name="Google Shape;910;p50"/>
          <p:cNvSpPr txBox="1"/>
          <p:nvPr/>
        </p:nvSpPr>
        <p:spPr>
          <a:xfrm>
            <a:off x="5689725" y="2803325"/>
            <a:ext cx="12534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80000"/>
                </a:solidFill>
              </a:rPr>
              <a:t>Tensor Data</a:t>
            </a:r>
            <a:endParaRPr b="1">
              <a:solidFill>
                <a:srgbClr val="980000"/>
              </a:solidFill>
            </a:endParaRPr>
          </a:p>
        </p:txBody>
      </p:sp>
      <p:sp>
        <p:nvSpPr>
          <p:cNvPr id="911" name="Google Shape;911;p50"/>
          <p:cNvSpPr/>
          <p:nvPr/>
        </p:nvSpPr>
        <p:spPr>
          <a:xfrm>
            <a:off x="5272250" y="3787600"/>
            <a:ext cx="417475" cy="547043"/>
          </a:xfrm>
          <a:custGeom>
            <a:rect b="b" l="l" r="r" t="t"/>
            <a:pathLst>
              <a:path extrusionOk="0" h="26488" w="16699">
                <a:moveTo>
                  <a:pt x="0" y="0"/>
                </a:moveTo>
                <a:cubicBezTo>
                  <a:pt x="2782" y="2540"/>
                  <a:pt x="16632" y="10825"/>
                  <a:pt x="16692" y="15240"/>
                </a:cubicBezTo>
                <a:cubicBezTo>
                  <a:pt x="16753" y="19655"/>
                  <a:pt x="3085" y="24613"/>
                  <a:pt x="363" y="26488"/>
                </a:cubicBezTo>
              </a:path>
            </a:pathLst>
          </a:custGeom>
          <a:noFill/>
          <a:ln cap="flat" cmpd="sng" w="28575">
            <a:solidFill>
              <a:srgbClr val="980000"/>
            </a:solidFill>
            <a:prstDash val="solid"/>
            <a:round/>
            <a:headEnd len="med" w="med" type="triangle"/>
            <a:tailEnd len="med" w="med" type="triangle"/>
          </a:ln>
        </p:spPr>
      </p:sp>
      <p:cxnSp>
        <p:nvCxnSpPr>
          <p:cNvPr id="912" name="Google Shape;912;p50"/>
          <p:cNvCxnSpPr>
            <a:stCxn id="893" idx="3"/>
            <a:endCxn id="902" idx="1"/>
          </p:cNvCxnSpPr>
          <p:nvPr/>
        </p:nvCxnSpPr>
        <p:spPr>
          <a:xfrm>
            <a:off x="5259475" y="4363900"/>
            <a:ext cx="2049900" cy="0"/>
          </a:xfrm>
          <a:prstGeom prst="straightConnector1">
            <a:avLst/>
          </a:prstGeom>
          <a:noFill/>
          <a:ln cap="flat" cmpd="sng" w="28575">
            <a:solidFill>
              <a:srgbClr val="980000"/>
            </a:solidFill>
            <a:prstDash val="solid"/>
            <a:round/>
            <a:headEnd len="med" w="med" type="none"/>
            <a:tailEnd len="med" w="med" type="triangle"/>
          </a:ln>
        </p:spPr>
      </p:cxnSp>
      <p:sp>
        <p:nvSpPr>
          <p:cNvPr id="913" name="Google Shape;913;p50"/>
          <p:cNvSpPr/>
          <p:nvPr/>
        </p:nvSpPr>
        <p:spPr>
          <a:xfrm>
            <a:off x="259750" y="2431250"/>
            <a:ext cx="1290600" cy="89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Scheduler</a:t>
            </a:r>
            <a:endParaRPr b="1" sz="1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grpSp>
        <p:nvGrpSpPr>
          <p:cNvPr id="918" name="Google Shape;918;p51"/>
          <p:cNvGrpSpPr/>
          <p:nvPr/>
        </p:nvGrpSpPr>
        <p:grpSpPr>
          <a:xfrm>
            <a:off x="1723815" y="1112243"/>
            <a:ext cx="7107695" cy="3837245"/>
            <a:chOff x="2459450" y="1170675"/>
            <a:chExt cx="6372900" cy="3717900"/>
          </a:xfrm>
        </p:grpSpPr>
        <p:sp>
          <p:nvSpPr>
            <p:cNvPr id="919" name="Google Shape;919;p51"/>
            <p:cNvSpPr/>
            <p:nvPr/>
          </p:nvSpPr>
          <p:spPr>
            <a:xfrm>
              <a:off x="2459450" y="1170675"/>
              <a:ext cx="6372900" cy="371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0" name="Google Shape;920;p51"/>
            <p:cNvSpPr txBox="1"/>
            <p:nvPr/>
          </p:nvSpPr>
          <p:spPr>
            <a:xfrm>
              <a:off x="2459450" y="1170675"/>
              <a:ext cx="2535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Execution Engine</a:t>
              </a:r>
              <a:endParaRPr b="1" sz="2000">
                <a:solidFill>
                  <a:schemeClr val="dk1"/>
                </a:solidFill>
              </a:endParaRPr>
            </a:p>
          </p:txBody>
        </p:sp>
      </p:grpSp>
      <p:sp>
        <p:nvSpPr>
          <p:cNvPr id="921" name="Google Shape;92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Orca Execution Engine</a:t>
            </a:r>
            <a:endParaRPr b="1"/>
          </a:p>
        </p:txBody>
      </p:sp>
      <p:sp>
        <p:nvSpPr>
          <p:cNvPr id="922" name="Google Shape;922;p51"/>
          <p:cNvSpPr/>
          <p:nvPr/>
        </p:nvSpPr>
        <p:spPr>
          <a:xfrm>
            <a:off x="2045475" y="2431250"/>
            <a:ext cx="1121400" cy="89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Engine Master</a:t>
            </a:r>
            <a:endParaRPr sz="1800"/>
          </a:p>
        </p:txBody>
      </p:sp>
      <p:grpSp>
        <p:nvGrpSpPr>
          <p:cNvPr id="923" name="Google Shape;923;p51"/>
          <p:cNvGrpSpPr/>
          <p:nvPr/>
        </p:nvGrpSpPr>
        <p:grpSpPr>
          <a:xfrm>
            <a:off x="3911425" y="1646925"/>
            <a:ext cx="1805100" cy="3134100"/>
            <a:chOff x="3911425" y="1646925"/>
            <a:chExt cx="1805100" cy="3134100"/>
          </a:xfrm>
        </p:grpSpPr>
        <p:grpSp>
          <p:nvGrpSpPr>
            <p:cNvPr id="924" name="Google Shape;924;p51"/>
            <p:cNvGrpSpPr/>
            <p:nvPr/>
          </p:nvGrpSpPr>
          <p:grpSpPr>
            <a:xfrm>
              <a:off x="3911425" y="1646925"/>
              <a:ext cx="1805100" cy="3134100"/>
              <a:chOff x="3911425" y="1646925"/>
              <a:chExt cx="1805100" cy="3134100"/>
            </a:xfrm>
          </p:grpSpPr>
          <p:sp>
            <p:nvSpPr>
              <p:cNvPr id="925" name="Google Shape;925;p51"/>
              <p:cNvSpPr/>
              <p:nvPr/>
            </p:nvSpPr>
            <p:spPr>
              <a:xfrm>
                <a:off x="3911425" y="1646925"/>
                <a:ext cx="1805100" cy="313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26" name="Google Shape;926;p51"/>
              <p:cNvCxnSpPr/>
              <p:nvPr/>
            </p:nvCxnSpPr>
            <p:spPr>
              <a:xfrm>
                <a:off x="3911425" y="2676225"/>
                <a:ext cx="1805100" cy="0"/>
              </a:xfrm>
              <a:prstGeom prst="straightConnector1">
                <a:avLst/>
              </a:prstGeom>
              <a:noFill/>
              <a:ln cap="flat" cmpd="sng" w="9525">
                <a:solidFill>
                  <a:schemeClr val="dk2"/>
                </a:solidFill>
                <a:prstDash val="solid"/>
                <a:round/>
                <a:headEnd len="med" w="med" type="none"/>
                <a:tailEnd len="med" w="med" type="none"/>
              </a:ln>
            </p:spPr>
          </p:cxnSp>
          <p:sp>
            <p:nvSpPr>
              <p:cNvPr id="927" name="Google Shape;927;p51"/>
              <p:cNvSpPr/>
              <p:nvPr/>
            </p:nvSpPr>
            <p:spPr>
              <a:xfrm>
                <a:off x="4226000" y="2046225"/>
                <a:ext cx="1121400" cy="39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928" name="Google Shape;928;p51"/>
              <p:cNvSpPr/>
              <p:nvPr/>
            </p:nvSpPr>
            <p:spPr>
              <a:xfrm>
                <a:off x="4368475" y="2906925"/>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L1-1</a:t>
                </a:r>
                <a:endParaRPr/>
              </a:p>
            </p:txBody>
          </p:sp>
          <p:sp>
            <p:nvSpPr>
              <p:cNvPr id="929" name="Google Shape;929;p51"/>
              <p:cNvSpPr/>
              <p:nvPr/>
            </p:nvSpPr>
            <p:spPr>
              <a:xfrm>
                <a:off x="4368475" y="3512488"/>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L1-2</a:t>
                </a:r>
                <a:endParaRPr/>
              </a:p>
            </p:txBody>
          </p:sp>
          <p:sp>
            <p:nvSpPr>
              <p:cNvPr id="930" name="Google Shape;930;p51"/>
              <p:cNvSpPr/>
              <p:nvPr/>
            </p:nvSpPr>
            <p:spPr>
              <a:xfrm>
                <a:off x="4368475" y="4118050"/>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L1-3</a:t>
                </a:r>
                <a:endParaRPr/>
              </a:p>
            </p:txBody>
          </p:sp>
        </p:grpSp>
        <p:sp>
          <p:nvSpPr>
            <p:cNvPr id="931" name="Google Shape;931;p51"/>
            <p:cNvSpPr txBox="1"/>
            <p:nvPr/>
          </p:nvSpPr>
          <p:spPr>
            <a:xfrm>
              <a:off x="3911425" y="1646925"/>
              <a:ext cx="13593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Control Plane</a:t>
              </a:r>
              <a:endParaRPr>
                <a:solidFill>
                  <a:schemeClr val="dk2"/>
                </a:solidFill>
              </a:endParaRPr>
            </a:p>
          </p:txBody>
        </p:sp>
      </p:grpSp>
      <p:grpSp>
        <p:nvGrpSpPr>
          <p:cNvPr id="932" name="Google Shape;932;p51"/>
          <p:cNvGrpSpPr/>
          <p:nvPr/>
        </p:nvGrpSpPr>
        <p:grpSpPr>
          <a:xfrm>
            <a:off x="6852175" y="1646925"/>
            <a:ext cx="1805100" cy="3134100"/>
            <a:chOff x="3911425" y="1646925"/>
            <a:chExt cx="1805100" cy="3134100"/>
          </a:xfrm>
        </p:grpSpPr>
        <p:grpSp>
          <p:nvGrpSpPr>
            <p:cNvPr id="933" name="Google Shape;933;p51"/>
            <p:cNvGrpSpPr/>
            <p:nvPr/>
          </p:nvGrpSpPr>
          <p:grpSpPr>
            <a:xfrm>
              <a:off x="3911425" y="1646925"/>
              <a:ext cx="1805100" cy="3134100"/>
              <a:chOff x="3911425" y="1646925"/>
              <a:chExt cx="1805100" cy="3134100"/>
            </a:xfrm>
          </p:grpSpPr>
          <p:sp>
            <p:nvSpPr>
              <p:cNvPr id="934" name="Google Shape;934;p51"/>
              <p:cNvSpPr/>
              <p:nvPr/>
            </p:nvSpPr>
            <p:spPr>
              <a:xfrm>
                <a:off x="3911425" y="1646925"/>
                <a:ext cx="1805100" cy="313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35" name="Google Shape;935;p51"/>
              <p:cNvCxnSpPr/>
              <p:nvPr/>
            </p:nvCxnSpPr>
            <p:spPr>
              <a:xfrm>
                <a:off x="3911425" y="2676225"/>
                <a:ext cx="1805100" cy="0"/>
              </a:xfrm>
              <a:prstGeom prst="straightConnector1">
                <a:avLst/>
              </a:prstGeom>
              <a:noFill/>
              <a:ln cap="flat" cmpd="sng" w="9525">
                <a:solidFill>
                  <a:schemeClr val="dk2"/>
                </a:solidFill>
                <a:prstDash val="solid"/>
                <a:round/>
                <a:headEnd len="med" w="med" type="none"/>
                <a:tailEnd len="med" w="med" type="none"/>
              </a:ln>
            </p:spPr>
          </p:cxnSp>
          <p:sp>
            <p:nvSpPr>
              <p:cNvPr id="936" name="Google Shape;936;p51"/>
              <p:cNvSpPr/>
              <p:nvPr/>
            </p:nvSpPr>
            <p:spPr>
              <a:xfrm>
                <a:off x="4226000" y="2046225"/>
                <a:ext cx="1121400" cy="39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937" name="Google Shape;937;p51"/>
              <p:cNvSpPr/>
              <p:nvPr/>
            </p:nvSpPr>
            <p:spPr>
              <a:xfrm>
                <a:off x="4368475" y="2906925"/>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L3-1</a:t>
                </a:r>
                <a:endParaRPr/>
              </a:p>
            </p:txBody>
          </p:sp>
          <p:sp>
            <p:nvSpPr>
              <p:cNvPr id="938" name="Google Shape;938;p51"/>
              <p:cNvSpPr/>
              <p:nvPr/>
            </p:nvSpPr>
            <p:spPr>
              <a:xfrm>
                <a:off x="4368475" y="3512488"/>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L3-2</a:t>
                </a:r>
                <a:endParaRPr/>
              </a:p>
            </p:txBody>
          </p:sp>
          <p:sp>
            <p:nvSpPr>
              <p:cNvPr id="939" name="Google Shape;939;p51"/>
              <p:cNvSpPr/>
              <p:nvPr/>
            </p:nvSpPr>
            <p:spPr>
              <a:xfrm>
                <a:off x="4368475" y="4118050"/>
                <a:ext cx="891000" cy="49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GPU</a:t>
                </a:r>
                <a:endParaRPr/>
              </a:p>
              <a:p>
                <a:pPr indent="0" lvl="0" marL="0" rtl="0" algn="ctr">
                  <a:spcBef>
                    <a:spcPts val="0"/>
                  </a:spcBef>
                  <a:spcAft>
                    <a:spcPts val="0"/>
                  </a:spcAft>
                  <a:buNone/>
                </a:pPr>
                <a:r>
                  <a:rPr lang="en"/>
                  <a:t>L3-3</a:t>
                </a:r>
                <a:endParaRPr/>
              </a:p>
            </p:txBody>
          </p:sp>
        </p:grpSp>
        <p:sp>
          <p:nvSpPr>
            <p:cNvPr id="940" name="Google Shape;940;p51"/>
            <p:cNvSpPr txBox="1"/>
            <p:nvPr/>
          </p:nvSpPr>
          <p:spPr>
            <a:xfrm>
              <a:off x="3911425" y="1646925"/>
              <a:ext cx="13593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Control Plane</a:t>
              </a:r>
              <a:endParaRPr>
                <a:solidFill>
                  <a:schemeClr val="dk2"/>
                </a:solidFill>
              </a:endParaRPr>
            </a:p>
          </p:txBody>
        </p:sp>
      </p:grpSp>
      <p:sp>
        <p:nvSpPr>
          <p:cNvPr id="941" name="Google Shape;941;p51"/>
          <p:cNvSpPr txBox="1"/>
          <p:nvPr/>
        </p:nvSpPr>
        <p:spPr>
          <a:xfrm>
            <a:off x="6050050" y="3006525"/>
            <a:ext cx="4686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a:t>
            </a:r>
            <a:endParaRPr b="1" sz="1800">
              <a:solidFill>
                <a:schemeClr val="dk2"/>
              </a:solidFill>
            </a:endParaRPr>
          </a:p>
        </p:txBody>
      </p:sp>
      <p:sp>
        <p:nvSpPr>
          <p:cNvPr id="942" name="Google Shape;942;p51"/>
          <p:cNvSpPr/>
          <p:nvPr/>
        </p:nvSpPr>
        <p:spPr>
          <a:xfrm>
            <a:off x="2645625" y="1581700"/>
            <a:ext cx="5902975" cy="852250"/>
          </a:xfrm>
          <a:custGeom>
            <a:rect b="b" l="l" r="r" t="t"/>
            <a:pathLst>
              <a:path extrusionOk="0" h="34090" w="236119">
                <a:moveTo>
                  <a:pt x="226594" y="26570"/>
                </a:moveTo>
                <a:lnTo>
                  <a:pt x="236119" y="26570"/>
                </a:lnTo>
                <a:lnTo>
                  <a:pt x="236119" y="0"/>
                </a:lnTo>
                <a:lnTo>
                  <a:pt x="0" y="0"/>
                </a:lnTo>
                <a:lnTo>
                  <a:pt x="0" y="34090"/>
                </a:lnTo>
              </a:path>
            </a:pathLst>
          </a:custGeom>
          <a:noFill/>
          <a:ln cap="flat" cmpd="sng" w="28575">
            <a:solidFill>
              <a:srgbClr val="45818E"/>
            </a:solidFill>
            <a:prstDash val="solid"/>
            <a:round/>
            <a:headEnd len="med" w="med" type="none"/>
            <a:tailEnd len="med" w="med" type="triangle"/>
          </a:ln>
        </p:spPr>
      </p:sp>
      <p:sp>
        <p:nvSpPr>
          <p:cNvPr id="943" name="Google Shape;943;p51"/>
          <p:cNvSpPr txBox="1"/>
          <p:nvPr/>
        </p:nvSpPr>
        <p:spPr>
          <a:xfrm>
            <a:off x="5290050" y="1232013"/>
            <a:ext cx="9651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5818E"/>
                </a:solidFill>
              </a:rPr>
              <a:t>Tokens</a:t>
            </a:r>
            <a:endParaRPr>
              <a:solidFill>
                <a:srgbClr val="45818E"/>
              </a:solidFill>
            </a:endParaRPr>
          </a:p>
        </p:txBody>
      </p:sp>
      <p:sp>
        <p:nvSpPr>
          <p:cNvPr id="944" name="Google Shape;944;p51"/>
          <p:cNvSpPr/>
          <p:nvPr/>
        </p:nvSpPr>
        <p:spPr>
          <a:xfrm>
            <a:off x="259750" y="2431250"/>
            <a:ext cx="1290600" cy="89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Scheduler</a:t>
            </a:r>
            <a:endParaRPr b="1" sz="1700"/>
          </a:p>
        </p:txBody>
      </p:sp>
      <p:cxnSp>
        <p:nvCxnSpPr>
          <p:cNvPr id="945" name="Google Shape;945;p51"/>
          <p:cNvCxnSpPr>
            <a:stCxn id="922" idx="1"/>
            <a:endCxn id="944" idx="3"/>
          </p:cNvCxnSpPr>
          <p:nvPr/>
        </p:nvCxnSpPr>
        <p:spPr>
          <a:xfrm rot="10800000">
            <a:off x="1550475" y="2876750"/>
            <a:ext cx="495000" cy="0"/>
          </a:xfrm>
          <a:prstGeom prst="straightConnector1">
            <a:avLst/>
          </a:prstGeom>
          <a:noFill/>
          <a:ln cap="flat" cmpd="sng" w="28575">
            <a:solidFill>
              <a:srgbClr val="45818E"/>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a:t>
            </a:r>
            <a:endParaRPr b="1"/>
          </a:p>
        </p:txBody>
      </p:sp>
      <p:sp>
        <p:nvSpPr>
          <p:cNvPr id="78" name="Google Shape;78;p16"/>
          <p:cNvSpPr txBox="1"/>
          <p:nvPr>
            <p:ph idx="1" type="body"/>
          </p:nvPr>
        </p:nvSpPr>
        <p:spPr>
          <a:xfrm>
            <a:off x="155850" y="1856225"/>
            <a:ext cx="8832300" cy="18459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2400"/>
              <a:t>Improve inference serving of “Transformer”-based generative model by </a:t>
            </a:r>
            <a:r>
              <a:rPr b="1" lang="en" sz="2400">
                <a:solidFill>
                  <a:srgbClr val="1155CC"/>
                </a:solidFill>
              </a:rPr>
              <a:t>reducing the </a:t>
            </a:r>
            <a:r>
              <a:rPr b="1" lang="en" sz="2400">
                <a:solidFill>
                  <a:srgbClr val="1155CC"/>
                </a:solidFill>
              </a:rPr>
              <a:t>latency</a:t>
            </a:r>
            <a:r>
              <a:rPr b="1" lang="en" sz="2400">
                <a:solidFill>
                  <a:srgbClr val="1155CC"/>
                </a:solidFill>
              </a:rPr>
              <a:t> of requests</a:t>
            </a:r>
            <a:r>
              <a:rPr b="1" lang="en" sz="2400"/>
              <a:t> and </a:t>
            </a:r>
            <a:r>
              <a:rPr b="1" lang="en" sz="2400">
                <a:solidFill>
                  <a:srgbClr val="6AA84F"/>
                </a:solidFill>
              </a:rPr>
              <a:t>increasing the overall throughput</a:t>
            </a:r>
            <a:endParaRPr b="1" sz="2400">
              <a:solidFill>
                <a:srgbClr val="6AA84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Orca System Overview</a:t>
            </a:r>
            <a:endParaRPr b="1"/>
          </a:p>
        </p:txBody>
      </p:sp>
      <p:cxnSp>
        <p:nvCxnSpPr>
          <p:cNvPr id="951" name="Google Shape;951;p52"/>
          <p:cNvCxnSpPr/>
          <p:nvPr/>
        </p:nvCxnSpPr>
        <p:spPr>
          <a:xfrm>
            <a:off x="435550" y="2551000"/>
            <a:ext cx="1130400" cy="0"/>
          </a:xfrm>
          <a:prstGeom prst="straightConnector1">
            <a:avLst/>
          </a:prstGeom>
          <a:noFill/>
          <a:ln cap="flat" cmpd="sng" w="28575">
            <a:solidFill>
              <a:schemeClr val="dk2"/>
            </a:solidFill>
            <a:prstDash val="solid"/>
            <a:round/>
            <a:headEnd len="med" w="med" type="none"/>
            <a:tailEnd len="med" w="med" type="triangle"/>
          </a:ln>
        </p:spPr>
      </p:cxnSp>
      <p:cxnSp>
        <p:nvCxnSpPr>
          <p:cNvPr id="952" name="Google Shape;952;p52"/>
          <p:cNvCxnSpPr/>
          <p:nvPr/>
        </p:nvCxnSpPr>
        <p:spPr>
          <a:xfrm rot="10800000">
            <a:off x="473500" y="3556900"/>
            <a:ext cx="1054500" cy="7200"/>
          </a:xfrm>
          <a:prstGeom prst="straightConnector1">
            <a:avLst/>
          </a:prstGeom>
          <a:noFill/>
          <a:ln cap="flat" cmpd="sng" w="28575">
            <a:solidFill>
              <a:schemeClr val="dk2"/>
            </a:solidFill>
            <a:prstDash val="solid"/>
            <a:round/>
            <a:headEnd len="med" w="med" type="none"/>
            <a:tailEnd len="med" w="med" type="triangle"/>
          </a:ln>
        </p:spPr>
      </p:cxnSp>
      <p:sp>
        <p:nvSpPr>
          <p:cNvPr id="953" name="Google Shape;953;p52"/>
          <p:cNvSpPr txBox="1"/>
          <p:nvPr/>
        </p:nvSpPr>
        <p:spPr>
          <a:xfrm>
            <a:off x="311700" y="21161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requests</a:t>
            </a:r>
            <a:endParaRPr sz="1800">
              <a:solidFill>
                <a:schemeClr val="dk2"/>
              </a:solidFill>
            </a:endParaRPr>
          </a:p>
        </p:txBody>
      </p:sp>
      <p:sp>
        <p:nvSpPr>
          <p:cNvPr id="954" name="Google Shape;954;p52"/>
          <p:cNvSpPr txBox="1"/>
          <p:nvPr/>
        </p:nvSpPr>
        <p:spPr>
          <a:xfrm>
            <a:off x="407800" y="314571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response</a:t>
            </a:r>
            <a:endParaRPr sz="1800">
              <a:solidFill>
                <a:schemeClr val="dk2"/>
              </a:solidFill>
            </a:endParaRPr>
          </a:p>
        </p:txBody>
      </p:sp>
      <p:sp>
        <p:nvSpPr>
          <p:cNvPr id="955" name="Google Shape;955;p52"/>
          <p:cNvSpPr/>
          <p:nvPr/>
        </p:nvSpPr>
        <p:spPr>
          <a:xfrm>
            <a:off x="1565950" y="1230825"/>
            <a:ext cx="7194000" cy="3585900"/>
          </a:xfrm>
          <a:prstGeom prst="rect">
            <a:avLst/>
          </a:prstGeom>
          <a:solidFill>
            <a:schemeClr val="lt1"/>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6" name="Google Shape;956;p52"/>
          <p:cNvSpPr/>
          <p:nvPr/>
        </p:nvSpPr>
        <p:spPr>
          <a:xfrm>
            <a:off x="1871675" y="1451100"/>
            <a:ext cx="32262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957" name="Google Shape;957;p52"/>
          <p:cNvSpPr/>
          <p:nvPr/>
        </p:nvSpPr>
        <p:spPr>
          <a:xfrm>
            <a:off x="1871675" y="3488025"/>
            <a:ext cx="6630000" cy="116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958" name="Google Shape;958;p52"/>
          <p:cNvSpPr/>
          <p:nvPr/>
        </p:nvSpPr>
        <p:spPr>
          <a:xfrm>
            <a:off x="6480650" y="1451100"/>
            <a:ext cx="2021100" cy="1504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959" name="Google Shape;959;p52"/>
          <p:cNvSpPr txBox="1"/>
          <p:nvPr/>
        </p:nvSpPr>
        <p:spPr>
          <a:xfrm>
            <a:off x="6261050" y="145110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Execution Engine</a:t>
            </a:r>
            <a:endParaRPr b="1" sz="1600">
              <a:solidFill>
                <a:schemeClr val="dk2"/>
              </a:solidFill>
            </a:endParaRPr>
          </a:p>
        </p:txBody>
      </p:sp>
      <p:sp>
        <p:nvSpPr>
          <p:cNvPr id="960" name="Google Shape;960;p52"/>
          <p:cNvSpPr txBox="1"/>
          <p:nvPr/>
        </p:nvSpPr>
        <p:spPr>
          <a:xfrm>
            <a:off x="2254625" y="2032050"/>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961" name="Google Shape;961;p52"/>
          <p:cNvSpPr txBox="1"/>
          <p:nvPr/>
        </p:nvSpPr>
        <p:spPr>
          <a:xfrm>
            <a:off x="3956525" y="34880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962" name="Google Shape;962;p52"/>
          <p:cNvSpPr txBox="1"/>
          <p:nvPr/>
        </p:nvSpPr>
        <p:spPr>
          <a:xfrm>
            <a:off x="4443200" y="12308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ORCA</a:t>
            </a:r>
            <a:endParaRPr b="1" sz="1600">
              <a:solidFill>
                <a:schemeClr val="dk2"/>
              </a:solidFill>
            </a:endParaRPr>
          </a:p>
        </p:txBody>
      </p:sp>
      <p:cxnSp>
        <p:nvCxnSpPr>
          <p:cNvPr id="963" name="Google Shape;963;p52"/>
          <p:cNvCxnSpPr/>
          <p:nvPr/>
        </p:nvCxnSpPr>
        <p:spPr>
          <a:xfrm flipH="1" rot="10800000">
            <a:off x="5120700" y="1975450"/>
            <a:ext cx="1359900" cy="7500"/>
          </a:xfrm>
          <a:prstGeom prst="straightConnector1">
            <a:avLst/>
          </a:prstGeom>
          <a:noFill/>
          <a:ln cap="flat" cmpd="sng" w="19050">
            <a:solidFill>
              <a:schemeClr val="dk1"/>
            </a:solidFill>
            <a:prstDash val="solid"/>
            <a:round/>
            <a:headEnd len="med" w="med" type="none"/>
            <a:tailEnd len="med" w="med" type="triangle"/>
          </a:ln>
        </p:spPr>
      </p:cxnSp>
      <p:cxnSp>
        <p:nvCxnSpPr>
          <p:cNvPr id="964" name="Google Shape;964;p52"/>
          <p:cNvCxnSpPr/>
          <p:nvPr/>
        </p:nvCxnSpPr>
        <p:spPr>
          <a:xfrm flipH="1" rot="10800000">
            <a:off x="5097875" y="2526825"/>
            <a:ext cx="1359900" cy="7500"/>
          </a:xfrm>
          <a:prstGeom prst="straightConnector1">
            <a:avLst/>
          </a:prstGeom>
          <a:noFill/>
          <a:ln cap="flat" cmpd="sng" w="19050">
            <a:solidFill>
              <a:schemeClr val="dk1"/>
            </a:solidFill>
            <a:prstDash val="solid"/>
            <a:round/>
            <a:headEnd len="med" w="med" type="triangle"/>
            <a:tailEnd len="med" w="med" type="none"/>
          </a:ln>
        </p:spPr>
      </p:cxnSp>
      <p:sp>
        <p:nvSpPr>
          <p:cNvPr id="965" name="Google Shape;965;p52"/>
          <p:cNvSpPr txBox="1"/>
          <p:nvPr/>
        </p:nvSpPr>
        <p:spPr>
          <a:xfrm>
            <a:off x="5120700" y="1786225"/>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AA84F"/>
                </a:solidFill>
              </a:rPr>
              <a:t>schedule one iter</a:t>
            </a:r>
            <a:endParaRPr b="1">
              <a:solidFill>
                <a:srgbClr val="6AA84F"/>
              </a:solidFill>
            </a:endParaRPr>
          </a:p>
        </p:txBody>
      </p:sp>
      <p:cxnSp>
        <p:nvCxnSpPr>
          <p:cNvPr id="966" name="Google Shape;966;p52"/>
          <p:cNvCxnSpPr>
            <a:stCxn id="956" idx="2"/>
          </p:cNvCxnSpPr>
          <p:nvPr/>
        </p:nvCxnSpPr>
        <p:spPr>
          <a:xfrm>
            <a:off x="3484775" y="2955300"/>
            <a:ext cx="2400" cy="531900"/>
          </a:xfrm>
          <a:prstGeom prst="straightConnector1">
            <a:avLst/>
          </a:prstGeom>
          <a:noFill/>
          <a:ln cap="flat" cmpd="sng" w="9525">
            <a:solidFill>
              <a:schemeClr val="dk2"/>
            </a:solidFill>
            <a:prstDash val="solid"/>
            <a:round/>
            <a:headEnd len="med" w="med" type="triangle"/>
            <a:tailEnd len="med" w="med" type="triangle"/>
          </a:ln>
        </p:spPr>
      </p:cxnSp>
      <p:sp>
        <p:nvSpPr>
          <p:cNvPr id="967" name="Google Shape;967;p52"/>
          <p:cNvSpPr/>
          <p:nvPr/>
        </p:nvSpPr>
        <p:spPr>
          <a:xfrm>
            <a:off x="7327125" y="1915088"/>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a:t>
            </a:r>
            <a:endParaRPr/>
          </a:p>
        </p:txBody>
      </p:sp>
      <p:sp>
        <p:nvSpPr>
          <p:cNvPr id="968" name="Google Shape;968;p52"/>
          <p:cNvSpPr/>
          <p:nvPr/>
        </p:nvSpPr>
        <p:spPr>
          <a:xfrm>
            <a:off x="7327125" y="2301100"/>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 I love</a:t>
            </a:r>
            <a:endParaRPr/>
          </a:p>
        </p:txBody>
      </p:sp>
      <p:grpSp>
        <p:nvGrpSpPr>
          <p:cNvPr id="969" name="Google Shape;969;p52"/>
          <p:cNvGrpSpPr/>
          <p:nvPr/>
        </p:nvGrpSpPr>
        <p:grpSpPr>
          <a:xfrm>
            <a:off x="6712364" y="1888547"/>
            <a:ext cx="421050" cy="888674"/>
            <a:chOff x="7034575" y="2191250"/>
            <a:chExt cx="684300" cy="1441950"/>
          </a:xfrm>
        </p:grpSpPr>
        <p:sp>
          <p:nvSpPr>
            <p:cNvPr id="970" name="Google Shape;970;p52"/>
            <p:cNvSpPr/>
            <p:nvPr/>
          </p:nvSpPr>
          <p:spPr>
            <a:xfrm>
              <a:off x="7034575" y="329090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1" name="Google Shape;971;p52"/>
            <p:cNvSpPr/>
            <p:nvPr/>
          </p:nvSpPr>
          <p:spPr>
            <a:xfrm>
              <a:off x="7034575" y="2741075"/>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2" name="Google Shape;972;p52"/>
            <p:cNvSpPr/>
            <p:nvPr/>
          </p:nvSpPr>
          <p:spPr>
            <a:xfrm>
              <a:off x="7034575" y="219125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73" name="Google Shape;973;p52"/>
            <p:cNvCxnSpPr>
              <a:stCxn id="970" idx="0"/>
              <a:endCxn id="971" idx="2"/>
            </p:cNvCxnSpPr>
            <p:nvPr/>
          </p:nvCxnSpPr>
          <p:spPr>
            <a:xfrm rot="10800000">
              <a:off x="7376725" y="3083300"/>
              <a:ext cx="0" cy="207600"/>
            </a:xfrm>
            <a:prstGeom prst="straightConnector1">
              <a:avLst/>
            </a:prstGeom>
            <a:noFill/>
            <a:ln cap="flat" cmpd="sng" w="9525">
              <a:solidFill>
                <a:schemeClr val="dk1"/>
              </a:solidFill>
              <a:prstDash val="solid"/>
              <a:round/>
              <a:headEnd len="med" w="med" type="none"/>
              <a:tailEnd len="med" w="med" type="triangle"/>
            </a:ln>
          </p:spPr>
        </p:cxnSp>
        <p:cxnSp>
          <p:nvCxnSpPr>
            <p:cNvPr id="974" name="Google Shape;974;p52"/>
            <p:cNvCxnSpPr/>
            <p:nvPr/>
          </p:nvCxnSpPr>
          <p:spPr>
            <a:xfrm rot="10800000">
              <a:off x="7376725" y="2524588"/>
              <a:ext cx="0" cy="207600"/>
            </a:xfrm>
            <a:prstGeom prst="straightConnector1">
              <a:avLst/>
            </a:prstGeom>
            <a:noFill/>
            <a:ln cap="flat" cmpd="sng" w="9525">
              <a:solidFill>
                <a:schemeClr val="dk1"/>
              </a:solidFill>
              <a:prstDash val="solid"/>
              <a:round/>
              <a:headEnd len="med" w="med" type="none"/>
              <a:tailEnd len="med" w="med" type="triangle"/>
            </a:ln>
          </p:spPr>
        </p:cxnSp>
      </p:grpSp>
      <p:sp>
        <p:nvSpPr>
          <p:cNvPr id="975" name="Google Shape;975;p52"/>
          <p:cNvSpPr txBox="1"/>
          <p:nvPr/>
        </p:nvSpPr>
        <p:spPr>
          <a:xfrm>
            <a:off x="6457775" y="2777225"/>
            <a:ext cx="502200" cy="17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iter 1</a:t>
            </a:r>
            <a:endParaRPr sz="1100">
              <a:solidFill>
                <a:schemeClr val="dk1"/>
              </a:solidFill>
            </a:endParaRPr>
          </a:p>
        </p:txBody>
      </p:sp>
      <p:sp>
        <p:nvSpPr>
          <p:cNvPr id="976" name="Google Shape;976;p52"/>
          <p:cNvSpPr txBox="1"/>
          <p:nvPr/>
        </p:nvSpPr>
        <p:spPr>
          <a:xfrm>
            <a:off x="5158775" y="2469563"/>
            <a:ext cx="1359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AA84F"/>
                </a:solidFill>
              </a:rPr>
              <a:t>return result</a:t>
            </a:r>
            <a:endParaRPr b="1">
              <a:solidFill>
                <a:srgbClr val="6AA84F"/>
              </a:solidFill>
            </a:endParaRPr>
          </a:p>
        </p:txBody>
      </p:sp>
      <p:sp>
        <p:nvSpPr>
          <p:cNvPr id="977" name="Google Shape;977;p52"/>
          <p:cNvSpPr txBox="1"/>
          <p:nvPr/>
        </p:nvSpPr>
        <p:spPr>
          <a:xfrm>
            <a:off x="3277488" y="2955305"/>
            <a:ext cx="1294500" cy="53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8E7CC3"/>
                </a:solidFill>
              </a:rPr>
              <a:t>select requests</a:t>
            </a:r>
            <a:endParaRPr b="1">
              <a:solidFill>
                <a:srgbClr val="8E7CC3"/>
              </a:solidFill>
            </a:endParaRPr>
          </a:p>
        </p:txBody>
      </p:sp>
      <p:sp>
        <p:nvSpPr>
          <p:cNvPr id="978" name="Google Shape;978;p52"/>
          <p:cNvSpPr/>
          <p:nvPr/>
        </p:nvSpPr>
        <p:spPr>
          <a:xfrm>
            <a:off x="1774475" y="1103325"/>
            <a:ext cx="3423000" cy="24465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Schedul</a:t>
            </a:r>
            <a:r>
              <a:rPr b="1" lang="en"/>
              <a:t>er</a:t>
            </a:r>
            <a:endParaRPr b="1"/>
          </a:p>
        </p:txBody>
      </p:sp>
      <p:sp>
        <p:nvSpPr>
          <p:cNvPr id="984" name="Google Shape;984;p53"/>
          <p:cNvSpPr txBox="1"/>
          <p:nvPr>
            <p:ph idx="1" type="body"/>
          </p:nvPr>
        </p:nvSpPr>
        <p:spPr>
          <a:xfrm>
            <a:off x="311700" y="1152475"/>
            <a:ext cx="8520600" cy="369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Enforces iteration-level </a:t>
            </a:r>
            <a:r>
              <a:rPr b="1" lang="en"/>
              <a:t>first-come-first-served (FCFS)</a:t>
            </a:r>
            <a:r>
              <a:rPr lang="en"/>
              <a:t> property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Maximum batch size → Throughput vs. Latency control knob</a:t>
            </a:r>
            <a:endParaRPr b="1"/>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Keep track of </a:t>
            </a:r>
            <a:r>
              <a:rPr lang="en"/>
              <a:t>number of reserved slots to avoid deadlock</a:t>
            </a:r>
            <a:endParaRPr/>
          </a:p>
          <a:p>
            <a:pPr indent="-317500" lvl="1" marL="914400" rtl="0" algn="l">
              <a:spcBef>
                <a:spcPts val="0"/>
              </a:spcBef>
              <a:spcAft>
                <a:spcPts val="0"/>
              </a:spcAft>
              <a:buSzPts val="1400"/>
              <a:buChar char="○"/>
            </a:pPr>
            <a:r>
              <a:rPr lang="en"/>
              <a:t>Slot :=  memory required for storing an Attention key and value for a single token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Reserves</a:t>
            </a:r>
            <a:r>
              <a:rPr lang="en"/>
              <a:t> max_tokens</a:t>
            </a:r>
            <a:r>
              <a:rPr b="1" lang="en"/>
              <a:t> </a:t>
            </a:r>
            <a:r>
              <a:rPr lang="en"/>
              <a:t>memory slots per request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Scheduling Algorithm: Selecting a Batch</a:t>
            </a:r>
            <a:endParaRPr b="1"/>
          </a:p>
        </p:txBody>
      </p:sp>
      <p:sp>
        <p:nvSpPr>
          <p:cNvPr id="990" name="Google Shape;990;p54"/>
          <p:cNvSpPr/>
          <p:nvPr/>
        </p:nvSpPr>
        <p:spPr>
          <a:xfrm>
            <a:off x="2423150" y="1017725"/>
            <a:ext cx="6409200" cy="3656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991" name="Google Shape;991;p54"/>
          <p:cNvSpPr/>
          <p:nvPr/>
        </p:nvSpPr>
        <p:spPr>
          <a:xfrm>
            <a:off x="682950" y="1052550"/>
            <a:ext cx="1198200" cy="362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992" name="Google Shape;992;p54"/>
          <p:cNvSpPr txBox="1"/>
          <p:nvPr/>
        </p:nvSpPr>
        <p:spPr>
          <a:xfrm>
            <a:off x="7508350" y="1017725"/>
            <a:ext cx="1323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993" name="Google Shape;993;p54"/>
          <p:cNvSpPr txBox="1"/>
          <p:nvPr/>
        </p:nvSpPr>
        <p:spPr>
          <a:xfrm>
            <a:off x="339450" y="4674450"/>
            <a:ext cx="18852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994" name="Google Shape;994;p54"/>
          <p:cNvSpPr/>
          <p:nvPr/>
        </p:nvSpPr>
        <p:spPr>
          <a:xfrm>
            <a:off x="880950" y="1231613"/>
            <a:ext cx="8022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R1</a:t>
            </a:r>
            <a:endParaRPr/>
          </a:p>
        </p:txBody>
      </p:sp>
      <p:sp>
        <p:nvSpPr>
          <p:cNvPr id="995" name="Google Shape;995;p54"/>
          <p:cNvSpPr/>
          <p:nvPr/>
        </p:nvSpPr>
        <p:spPr>
          <a:xfrm>
            <a:off x="880950" y="2097100"/>
            <a:ext cx="8022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R2</a:t>
            </a:r>
            <a:endParaRPr/>
          </a:p>
        </p:txBody>
      </p:sp>
      <p:sp>
        <p:nvSpPr>
          <p:cNvPr id="996" name="Google Shape;996;p54"/>
          <p:cNvSpPr/>
          <p:nvPr/>
        </p:nvSpPr>
        <p:spPr>
          <a:xfrm>
            <a:off x="880950" y="3011238"/>
            <a:ext cx="8022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R3</a:t>
            </a:r>
            <a:endParaRPr/>
          </a:p>
        </p:txBody>
      </p:sp>
      <p:sp>
        <p:nvSpPr>
          <p:cNvPr id="997" name="Google Shape;997;p54"/>
          <p:cNvSpPr/>
          <p:nvPr/>
        </p:nvSpPr>
        <p:spPr>
          <a:xfrm>
            <a:off x="880950" y="3842838"/>
            <a:ext cx="8022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R4</a:t>
            </a:r>
            <a:endParaRPr/>
          </a:p>
        </p:txBody>
      </p:sp>
      <p:sp>
        <p:nvSpPr>
          <p:cNvPr id="998" name="Google Shape;998;p54"/>
          <p:cNvSpPr txBox="1"/>
          <p:nvPr/>
        </p:nvSpPr>
        <p:spPr>
          <a:xfrm>
            <a:off x="2498350" y="1017725"/>
            <a:ext cx="3390000" cy="10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Parameters: </a:t>
            </a:r>
            <a:r>
              <a:rPr i="1" lang="en" sz="1800">
                <a:solidFill>
                  <a:schemeClr val="dk2"/>
                </a:solidFill>
              </a:rPr>
              <a:t>n</a:t>
            </a:r>
            <a:r>
              <a:rPr i="1" lang="en" sz="1800">
                <a:solidFill>
                  <a:schemeClr val="dk2"/>
                </a:solidFill>
              </a:rPr>
              <a:t>um workers</a:t>
            </a:r>
            <a:r>
              <a:rPr lang="en" sz="1800">
                <a:solidFill>
                  <a:schemeClr val="dk2"/>
                </a:solidFill>
              </a:rPr>
              <a:t>,</a:t>
            </a:r>
            <a:endParaRPr sz="1800">
              <a:solidFill>
                <a:schemeClr val="dk2"/>
              </a:solidFill>
            </a:endParaRPr>
          </a:p>
          <a:p>
            <a:pPr indent="0" lvl="0" marL="914400" rtl="0" algn="l">
              <a:spcBef>
                <a:spcPts val="0"/>
              </a:spcBef>
              <a:spcAft>
                <a:spcPts val="0"/>
              </a:spcAft>
              <a:buNone/>
            </a:pPr>
            <a:r>
              <a:rPr lang="en" sz="1800">
                <a:solidFill>
                  <a:schemeClr val="dk2"/>
                </a:solidFill>
              </a:rPr>
              <a:t>      </a:t>
            </a:r>
            <a:r>
              <a:rPr i="1" lang="en" sz="1800">
                <a:solidFill>
                  <a:schemeClr val="dk2"/>
                </a:solidFill>
              </a:rPr>
              <a:t>max batch size</a:t>
            </a:r>
            <a:r>
              <a:rPr lang="en" sz="1800">
                <a:solidFill>
                  <a:schemeClr val="dk2"/>
                </a:solidFill>
              </a:rPr>
              <a:t>,</a:t>
            </a:r>
            <a:endParaRPr sz="1800">
              <a:solidFill>
                <a:schemeClr val="dk2"/>
              </a:solidFill>
            </a:endParaRPr>
          </a:p>
          <a:p>
            <a:pPr indent="0" lvl="0" marL="914400" rtl="0" algn="l">
              <a:spcBef>
                <a:spcPts val="0"/>
              </a:spcBef>
              <a:spcAft>
                <a:spcPts val="0"/>
              </a:spcAft>
              <a:buNone/>
            </a:pPr>
            <a:r>
              <a:rPr lang="en" sz="1800">
                <a:solidFill>
                  <a:schemeClr val="dk2"/>
                </a:solidFill>
              </a:rPr>
              <a:t>      </a:t>
            </a:r>
            <a:r>
              <a:rPr i="1" lang="en" sz="1800">
                <a:solidFill>
                  <a:schemeClr val="dk2"/>
                </a:solidFill>
              </a:rPr>
              <a:t>num K/V slots</a:t>
            </a:r>
            <a:endParaRPr i="1" sz="1800">
              <a:solidFill>
                <a:schemeClr val="dk2"/>
              </a:solidFill>
            </a:endParaRPr>
          </a:p>
        </p:txBody>
      </p:sp>
      <p:grpSp>
        <p:nvGrpSpPr>
          <p:cNvPr id="999" name="Google Shape;999;p54"/>
          <p:cNvGrpSpPr/>
          <p:nvPr/>
        </p:nvGrpSpPr>
        <p:grpSpPr>
          <a:xfrm>
            <a:off x="3121250" y="3549325"/>
            <a:ext cx="5013000" cy="476400"/>
            <a:chOff x="2714050" y="3536800"/>
            <a:chExt cx="5013000" cy="476400"/>
          </a:xfrm>
        </p:grpSpPr>
        <p:sp>
          <p:nvSpPr>
            <p:cNvPr id="1000" name="Google Shape;1000;p54"/>
            <p:cNvSpPr/>
            <p:nvPr/>
          </p:nvSpPr>
          <p:spPr>
            <a:xfrm>
              <a:off x="27140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1" name="Google Shape;1001;p54"/>
            <p:cNvSpPr/>
            <p:nvPr/>
          </p:nvSpPr>
          <p:spPr>
            <a:xfrm>
              <a:off x="32153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2" name="Google Shape;1002;p54"/>
            <p:cNvSpPr/>
            <p:nvPr/>
          </p:nvSpPr>
          <p:spPr>
            <a:xfrm>
              <a:off x="37166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3" name="Google Shape;1003;p54"/>
            <p:cNvSpPr/>
            <p:nvPr/>
          </p:nvSpPr>
          <p:spPr>
            <a:xfrm>
              <a:off x="42179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4" name="Google Shape;1004;p54"/>
            <p:cNvSpPr/>
            <p:nvPr/>
          </p:nvSpPr>
          <p:spPr>
            <a:xfrm>
              <a:off x="47192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5" name="Google Shape;1005;p54"/>
            <p:cNvSpPr/>
            <p:nvPr/>
          </p:nvSpPr>
          <p:spPr>
            <a:xfrm>
              <a:off x="52205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6" name="Google Shape;1006;p54"/>
            <p:cNvSpPr/>
            <p:nvPr/>
          </p:nvSpPr>
          <p:spPr>
            <a:xfrm>
              <a:off x="57218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7" name="Google Shape;1007;p54"/>
            <p:cNvSpPr/>
            <p:nvPr/>
          </p:nvSpPr>
          <p:spPr>
            <a:xfrm>
              <a:off x="62231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8" name="Google Shape;1008;p54"/>
            <p:cNvSpPr/>
            <p:nvPr/>
          </p:nvSpPr>
          <p:spPr>
            <a:xfrm>
              <a:off x="67244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9" name="Google Shape;1009;p54"/>
            <p:cNvSpPr/>
            <p:nvPr/>
          </p:nvSpPr>
          <p:spPr>
            <a:xfrm>
              <a:off x="72257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010" name="Google Shape;1010;p54"/>
          <p:cNvSpPr txBox="1"/>
          <p:nvPr/>
        </p:nvSpPr>
        <p:spPr>
          <a:xfrm>
            <a:off x="4965800" y="4025725"/>
            <a:ext cx="13239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2"/>
                </a:solidFill>
              </a:rPr>
              <a:t>num slots</a:t>
            </a:r>
            <a:endParaRPr sz="1800">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Scheduling Algorithm: Selecting a Batch</a:t>
            </a:r>
            <a:endParaRPr b="1"/>
          </a:p>
        </p:txBody>
      </p:sp>
      <p:sp>
        <p:nvSpPr>
          <p:cNvPr id="1016" name="Google Shape;1016;p55"/>
          <p:cNvSpPr/>
          <p:nvPr/>
        </p:nvSpPr>
        <p:spPr>
          <a:xfrm>
            <a:off x="2423150" y="1017725"/>
            <a:ext cx="6409200" cy="3656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1017" name="Google Shape;1017;p55"/>
          <p:cNvSpPr/>
          <p:nvPr/>
        </p:nvSpPr>
        <p:spPr>
          <a:xfrm>
            <a:off x="682950" y="1052550"/>
            <a:ext cx="1198200" cy="362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1018" name="Google Shape;1018;p55"/>
          <p:cNvSpPr txBox="1"/>
          <p:nvPr/>
        </p:nvSpPr>
        <p:spPr>
          <a:xfrm>
            <a:off x="7508350" y="1017725"/>
            <a:ext cx="1323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1019" name="Google Shape;1019;p55"/>
          <p:cNvSpPr txBox="1"/>
          <p:nvPr/>
        </p:nvSpPr>
        <p:spPr>
          <a:xfrm>
            <a:off x="339450" y="4674450"/>
            <a:ext cx="18852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1020" name="Google Shape;1020;p55"/>
          <p:cNvSpPr/>
          <p:nvPr/>
        </p:nvSpPr>
        <p:spPr>
          <a:xfrm>
            <a:off x="880950" y="1231613"/>
            <a:ext cx="8022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R1</a:t>
            </a:r>
            <a:endParaRPr/>
          </a:p>
        </p:txBody>
      </p:sp>
      <p:sp>
        <p:nvSpPr>
          <p:cNvPr id="1021" name="Google Shape;1021;p55"/>
          <p:cNvSpPr/>
          <p:nvPr/>
        </p:nvSpPr>
        <p:spPr>
          <a:xfrm>
            <a:off x="880950" y="2097100"/>
            <a:ext cx="8022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R2</a:t>
            </a:r>
            <a:endParaRPr/>
          </a:p>
        </p:txBody>
      </p:sp>
      <p:sp>
        <p:nvSpPr>
          <p:cNvPr id="1022" name="Google Shape;1022;p55"/>
          <p:cNvSpPr/>
          <p:nvPr/>
        </p:nvSpPr>
        <p:spPr>
          <a:xfrm>
            <a:off x="880950" y="3011238"/>
            <a:ext cx="8022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R3</a:t>
            </a:r>
            <a:endParaRPr/>
          </a:p>
        </p:txBody>
      </p:sp>
      <p:sp>
        <p:nvSpPr>
          <p:cNvPr id="1023" name="Google Shape;1023;p55"/>
          <p:cNvSpPr/>
          <p:nvPr/>
        </p:nvSpPr>
        <p:spPr>
          <a:xfrm>
            <a:off x="880950" y="3842838"/>
            <a:ext cx="8022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R4</a:t>
            </a:r>
            <a:endParaRPr/>
          </a:p>
        </p:txBody>
      </p:sp>
      <p:sp>
        <p:nvSpPr>
          <p:cNvPr id="1024" name="Google Shape;1024;p55"/>
          <p:cNvSpPr txBox="1"/>
          <p:nvPr/>
        </p:nvSpPr>
        <p:spPr>
          <a:xfrm>
            <a:off x="2498350" y="1017725"/>
            <a:ext cx="4088400" cy="10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Parameters: </a:t>
            </a:r>
            <a:r>
              <a:rPr i="1" lang="en" sz="1800">
                <a:solidFill>
                  <a:schemeClr val="dk2"/>
                </a:solidFill>
              </a:rPr>
              <a:t>num workers</a:t>
            </a:r>
            <a:r>
              <a:rPr lang="en" sz="1800">
                <a:solidFill>
                  <a:schemeClr val="dk2"/>
                </a:solidFill>
              </a:rPr>
              <a:t>,</a:t>
            </a:r>
            <a:endParaRPr sz="1800">
              <a:solidFill>
                <a:schemeClr val="dk2"/>
              </a:solidFill>
            </a:endParaRPr>
          </a:p>
          <a:p>
            <a:pPr indent="0" lvl="0" marL="914400" rtl="0" algn="l">
              <a:spcBef>
                <a:spcPts val="0"/>
              </a:spcBef>
              <a:spcAft>
                <a:spcPts val="0"/>
              </a:spcAft>
              <a:buNone/>
            </a:pPr>
            <a:r>
              <a:rPr lang="en" sz="1800">
                <a:solidFill>
                  <a:schemeClr val="dk2"/>
                </a:solidFill>
              </a:rPr>
              <a:t>      </a:t>
            </a:r>
            <a:r>
              <a:rPr i="1" lang="en" sz="1800">
                <a:solidFill>
                  <a:schemeClr val="dk2"/>
                </a:solidFill>
              </a:rPr>
              <a:t>max batch size</a:t>
            </a:r>
            <a:r>
              <a:rPr lang="en" sz="1800">
                <a:solidFill>
                  <a:schemeClr val="dk2"/>
                </a:solidFill>
              </a:rPr>
              <a:t> </a:t>
            </a:r>
            <a:r>
              <a:rPr i="1" lang="en" sz="1800">
                <a:solidFill>
                  <a:schemeClr val="dk2"/>
                </a:solidFill>
              </a:rPr>
              <a:t>= 3</a:t>
            </a:r>
            <a:r>
              <a:rPr lang="en" sz="1800">
                <a:solidFill>
                  <a:schemeClr val="dk2"/>
                </a:solidFill>
              </a:rPr>
              <a:t>,</a:t>
            </a:r>
            <a:endParaRPr sz="1800">
              <a:solidFill>
                <a:schemeClr val="dk2"/>
              </a:solidFill>
            </a:endParaRPr>
          </a:p>
          <a:p>
            <a:pPr indent="0" lvl="0" marL="914400" rtl="0" algn="l">
              <a:spcBef>
                <a:spcPts val="0"/>
              </a:spcBef>
              <a:spcAft>
                <a:spcPts val="0"/>
              </a:spcAft>
              <a:buNone/>
            </a:pPr>
            <a:r>
              <a:rPr lang="en" sz="1800">
                <a:solidFill>
                  <a:schemeClr val="dk2"/>
                </a:solidFill>
              </a:rPr>
              <a:t>      </a:t>
            </a:r>
            <a:r>
              <a:rPr i="1" lang="en" sz="1800">
                <a:solidFill>
                  <a:schemeClr val="dk2"/>
                </a:solidFill>
              </a:rPr>
              <a:t>num K/V slots</a:t>
            </a:r>
            <a:r>
              <a:rPr lang="en" sz="1800">
                <a:solidFill>
                  <a:schemeClr val="dk2"/>
                </a:solidFill>
              </a:rPr>
              <a:t> = 10</a:t>
            </a:r>
            <a:endParaRPr sz="1800">
              <a:solidFill>
                <a:schemeClr val="dk2"/>
              </a:solidFill>
            </a:endParaRPr>
          </a:p>
        </p:txBody>
      </p:sp>
      <p:sp>
        <p:nvSpPr>
          <p:cNvPr id="1025" name="Google Shape;1025;p55"/>
          <p:cNvSpPr/>
          <p:nvPr/>
        </p:nvSpPr>
        <p:spPr>
          <a:xfrm>
            <a:off x="806775" y="1130500"/>
            <a:ext cx="977400" cy="2628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026" name="Google Shape;1026;p55"/>
          <p:cNvGrpSpPr/>
          <p:nvPr/>
        </p:nvGrpSpPr>
        <p:grpSpPr>
          <a:xfrm>
            <a:off x="3121250" y="3549325"/>
            <a:ext cx="5013000" cy="476400"/>
            <a:chOff x="2714050" y="3536800"/>
            <a:chExt cx="5013000" cy="476400"/>
          </a:xfrm>
        </p:grpSpPr>
        <p:sp>
          <p:nvSpPr>
            <p:cNvPr id="1027" name="Google Shape;1027;p55"/>
            <p:cNvSpPr/>
            <p:nvPr/>
          </p:nvSpPr>
          <p:spPr>
            <a:xfrm>
              <a:off x="27140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8" name="Google Shape;1028;p55"/>
            <p:cNvSpPr/>
            <p:nvPr/>
          </p:nvSpPr>
          <p:spPr>
            <a:xfrm>
              <a:off x="32153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9" name="Google Shape;1029;p55"/>
            <p:cNvSpPr/>
            <p:nvPr/>
          </p:nvSpPr>
          <p:spPr>
            <a:xfrm>
              <a:off x="37166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0" name="Google Shape;1030;p55"/>
            <p:cNvSpPr/>
            <p:nvPr/>
          </p:nvSpPr>
          <p:spPr>
            <a:xfrm>
              <a:off x="42179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1" name="Google Shape;1031;p55"/>
            <p:cNvSpPr/>
            <p:nvPr/>
          </p:nvSpPr>
          <p:spPr>
            <a:xfrm>
              <a:off x="47192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2" name="Google Shape;1032;p55"/>
            <p:cNvSpPr/>
            <p:nvPr/>
          </p:nvSpPr>
          <p:spPr>
            <a:xfrm>
              <a:off x="52205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3" name="Google Shape;1033;p55"/>
            <p:cNvSpPr/>
            <p:nvPr/>
          </p:nvSpPr>
          <p:spPr>
            <a:xfrm>
              <a:off x="57218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4" name="Google Shape;1034;p55"/>
            <p:cNvSpPr/>
            <p:nvPr/>
          </p:nvSpPr>
          <p:spPr>
            <a:xfrm>
              <a:off x="62231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5" name="Google Shape;1035;p55"/>
            <p:cNvSpPr/>
            <p:nvPr/>
          </p:nvSpPr>
          <p:spPr>
            <a:xfrm>
              <a:off x="67244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6" name="Google Shape;1036;p55"/>
            <p:cNvSpPr/>
            <p:nvPr/>
          </p:nvSpPr>
          <p:spPr>
            <a:xfrm>
              <a:off x="72257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037" name="Google Shape;1037;p55"/>
          <p:cNvSpPr txBox="1"/>
          <p:nvPr/>
        </p:nvSpPr>
        <p:spPr>
          <a:xfrm>
            <a:off x="4965800" y="4025725"/>
            <a:ext cx="13239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800">
                <a:solidFill>
                  <a:schemeClr val="dk2"/>
                </a:solidFill>
              </a:rPr>
              <a:t>num slots</a:t>
            </a:r>
            <a:endParaRPr sz="1800">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Scheduling Algorithm: Selecting a Batch</a:t>
            </a:r>
            <a:endParaRPr b="1"/>
          </a:p>
        </p:txBody>
      </p:sp>
      <p:sp>
        <p:nvSpPr>
          <p:cNvPr id="1043" name="Google Shape;1043;p56"/>
          <p:cNvSpPr/>
          <p:nvPr/>
        </p:nvSpPr>
        <p:spPr>
          <a:xfrm>
            <a:off x="2423150" y="1017725"/>
            <a:ext cx="6409200" cy="3656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1044" name="Google Shape;1044;p56"/>
          <p:cNvSpPr/>
          <p:nvPr/>
        </p:nvSpPr>
        <p:spPr>
          <a:xfrm>
            <a:off x="682950" y="1052550"/>
            <a:ext cx="1198200" cy="362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1045" name="Google Shape;1045;p56"/>
          <p:cNvSpPr txBox="1"/>
          <p:nvPr/>
        </p:nvSpPr>
        <p:spPr>
          <a:xfrm>
            <a:off x="7508350" y="1017725"/>
            <a:ext cx="1323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1046" name="Google Shape;1046;p56"/>
          <p:cNvSpPr txBox="1"/>
          <p:nvPr/>
        </p:nvSpPr>
        <p:spPr>
          <a:xfrm>
            <a:off x="339450" y="4674450"/>
            <a:ext cx="18852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1047" name="Google Shape;1047;p56"/>
          <p:cNvSpPr/>
          <p:nvPr/>
        </p:nvSpPr>
        <p:spPr>
          <a:xfrm>
            <a:off x="806775" y="1894900"/>
            <a:ext cx="974100" cy="1872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8" name="Google Shape;1048;p56"/>
          <p:cNvSpPr/>
          <p:nvPr/>
        </p:nvSpPr>
        <p:spPr>
          <a:xfrm>
            <a:off x="3121250" y="2822400"/>
            <a:ext cx="30129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R1</a:t>
            </a:r>
            <a:br>
              <a:rPr lang="en"/>
            </a:br>
            <a:r>
              <a:rPr lang="en"/>
              <a:t>max tokens = 6</a:t>
            </a:r>
            <a:endParaRPr/>
          </a:p>
        </p:txBody>
      </p:sp>
      <p:sp>
        <p:nvSpPr>
          <p:cNvPr id="1049" name="Google Shape;1049;p56"/>
          <p:cNvSpPr/>
          <p:nvPr/>
        </p:nvSpPr>
        <p:spPr>
          <a:xfrm>
            <a:off x="880950" y="2097100"/>
            <a:ext cx="8022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R2</a:t>
            </a:r>
            <a:endParaRPr/>
          </a:p>
        </p:txBody>
      </p:sp>
      <p:sp>
        <p:nvSpPr>
          <p:cNvPr id="1050" name="Google Shape;1050;p56"/>
          <p:cNvSpPr/>
          <p:nvPr/>
        </p:nvSpPr>
        <p:spPr>
          <a:xfrm>
            <a:off x="880950" y="3011238"/>
            <a:ext cx="8022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R3</a:t>
            </a:r>
            <a:endParaRPr/>
          </a:p>
        </p:txBody>
      </p:sp>
      <p:sp>
        <p:nvSpPr>
          <p:cNvPr id="1051" name="Google Shape;1051;p56"/>
          <p:cNvSpPr/>
          <p:nvPr/>
        </p:nvSpPr>
        <p:spPr>
          <a:xfrm>
            <a:off x="880950" y="3842838"/>
            <a:ext cx="8022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R4</a:t>
            </a:r>
            <a:endParaRPr/>
          </a:p>
        </p:txBody>
      </p:sp>
      <p:sp>
        <p:nvSpPr>
          <p:cNvPr id="1052" name="Google Shape;1052;p56"/>
          <p:cNvSpPr txBox="1"/>
          <p:nvPr/>
        </p:nvSpPr>
        <p:spPr>
          <a:xfrm>
            <a:off x="2498350" y="1017725"/>
            <a:ext cx="4088400" cy="10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Parameters: </a:t>
            </a:r>
            <a:r>
              <a:rPr i="1" lang="en" sz="1800">
                <a:solidFill>
                  <a:schemeClr val="dk2"/>
                </a:solidFill>
              </a:rPr>
              <a:t>num workers</a:t>
            </a:r>
            <a:r>
              <a:rPr lang="en" sz="1800">
                <a:solidFill>
                  <a:schemeClr val="dk2"/>
                </a:solidFill>
              </a:rPr>
              <a:t>,</a:t>
            </a:r>
            <a:endParaRPr sz="1800">
              <a:solidFill>
                <a:schemeClr val="dk2"/>
              </a:solidFill>
            </a:endParaRPr>
          </a:p>
          <a:p>
            <a:pPr indent="0" lvl="0" marL="914400" rtl="0" algn="l">
              <a:spcBef>
                <a:spcPts val="0"/>
              </a:spcBef>
              <a:spcAft>
                <a:spcPts val="0"/>
              </a:spcAft>
              <a:buNone/>
            </a:pPr>
            <a:r>
              <a:rPr lang="en" sz="1800">
                <a:solidFill>
                  <a:schemeClr val="dk2"/>
                </a:solidFill>
              </a:rPr>
              <a:t>      </a:t>
            </a:r>
            <a:r>
              <a:rPr i="1" lang="en" sz="1800">
                <a:solidFill>
                  <a:schemeClr val="dk2"/>
                </a:solidFill>
              </a:rPr>
              <a:t>max batch size</a:t>
            </a:r>
            <a:r>
              <a:rPr lang="en" sz="1800">
                <a:solidFill>
                  <a:schemeClr val="dk2"/>
                </a:solidFill>
              </a:rPr>
              <a:t> </a:t>
            </a:r>
            <a:r>
              <a:rPr i="1" lang="en" sz="1800">
                <a:solidFill>
                  <a:schemeClr val="dk2"/>
                </a:solidFill>
              </a:rPr>
              <a:t>= 3</a:t>
            </a:r>
            <a:r>
              <a:rPr lang="en" sz="1800">
                <a:solidFill>
                  <a:schemeClr val="dk2"/>
                </a:solidFill>
              </a:rPr>
              <a:t>,</a:t>
            </a:r>
            <a:endParaRPr sz="1800">
              <a:solidFill>
                <a:schemeClr val="dk2"/>
              </a:solidFill>
            </a:endParaRPr>
          </a:p>
          <a:p>
            <a:pPr indent="0" lvl="0" marL="914400" rtl="0" algn="l">
              <a:spcBef>
                <a:spcPts val="0"/>
              </a:spcBef>
              <a:spcAft>
                <a:spcPts val="0"/>
              </a:spcAft>
              <a:buNone/>
            </a:pPr>
            <a:r>
              <a:rPr lang="en" sz="1800">
                <a:solidFill>
                  <a:schemeClr val="dk2"/>
                </a:solidFill>
              </a:rPr>
              <a:t>      </a:t>
            </a:r>
            <a:r>
              <a:rPr i="1" lang="en" sz="1800">
                <a:solidFill>
                  <a:schemeClr val="dk2"/>
                </a:solidFill>
              </a:rPr>
              <a:t>num K/V slots</a:t>
            </a:r>
            <a:r>
              <a:rPr lang="en" sz="1800">
                <a:solidFill>
                  <a:schemeClr val="dk2"/>
                </a:solidFill>
              </a:rPr>
              <a:t> = 10</a:t>
            </a:r>
            <a:endParaRPr sz="1800">
              <a:solidFill>
                <a:schemeClr val="dk2"/>
              </a:solidFill>
            </a:endParaRPr>
          </a:p>
        </p:txBody>
      </p:sp>
      <p:grpSp>
        <p:nvGrpSpPr>
          <p:cNvPr id="1053" name="Google Shape;1053;p56"/>
          <p:cNvGrpSpPr/>
          <p:nvPr/>
        </p:nvGrpSpPr>
        <p:grpSpPr>
          <a:xfrm>
            <a:off x="3121250" y="3549325"/>
            <a:ext cx="5013000" cy="476400"/>
            <a:chOff x="2714050" y="3536800"/>
            <a:chExt cx="5013000" cy="476400"/>
          </a:xfrm>
        </p:grpSpPr>
        <p:sp>
          <p:nvSpPr>
            <p:cNvPr id="1054" name="Google Shape;1054;p56"/>
            <p:cNvSpPr/>
            <p:nvPr/>
          </p:nvSpPr>
          <p:spPr>
            <a:xfrm>
              <a:off x="27140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5" name="Google Shape;1055;p56"/>
            <p:cNvSpPr/>
            <p:nvPr/>
          </p:nvSpPr>
          <p:spPr>
            <a:xfrm>
              <a:off x="32153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6" name="Google Shape;1056;p56"/>
            <p:cNvSpPr/>
            <p:nvPr/>
          </p:nvSpPr>
          <p:spPr>
            <a:xfrm>
              <a:off x="37166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7" name="Google Shape;1057;p56"/>
            <p:cNvSpPr/>
            <p:nvPr/>
          </p:nvSpPr>
          <p:spPr>
            <a:xfrm>
              <a:off x="42179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8" name="Google Shape;1058;p56"/>
            <p:cNvSpPr/>
            <p:nvPr/>
          </p:nvSpPr>
          <p:spPr>
            <a:xfrm>
              <a:off x="47192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9" name="Google Shape;1059;p56"/>
            <p:cNvSpPr/>
            <p:nvPr/>
          </p:nvSpPr>
          <p:spPr>
            <a:xfrm>
              <a:off x="52205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0" name="Google Shape;1060;p56"/>
            <p:cNvSpPr/>
            <p:nvPr/>
          </p:nvSpPr>
          <p:spPr>
            <a:xfrm>
              <a:off x="57218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1" name="Google Shape;1061;p56"/>
            <p:cNvSpPr/>
            <p:nvPr/>
          </p:nvSpPr>
          <p:spPr>
            <a:xfrm>
              <a:off x="62231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2" name="Google Shape;1062;p56"/>
            <p:cNvSpPr/>
            <p:nvPr/>
          </p:nvSpPr>
          <p:spPr>
            <a:xfrm>
              <a:off x="67244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3" name="Google Shape;1063;p56"/>
            <p:cNvSpPr/>
            <p:nvPr/>
          </p:nvSpPr>
          <p:spPr>
            <a:xfrm>
              <a:off x="72257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064" name="Google Shape;1064;p56"/>
          <p:cNvSpPr txBox="1"/>
          <p:nvPr/>
        </p:nvSpPr>
        <p:spPr>
          <a:xfrm>
            <a:off x="4965800" y="4025725"/>
            <a:ext cx="13239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2"/>
                </a:solidFill>
              </a:rPr>
              <a:t>num slots</a:t>
            </a:r>
            <a:endParaRPr sz="1800">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Scheduling Algorithm: Selecting a Batch</a:t>
            </a:r>
            <a:endParaRPr b="1"/>
          </a:p>
        </p:txBody>
      </p:sp>
      <p:sp>
        <p:nvSpPr>
          <p:cNvPr id="1070" name="Google Shape;1070;p57"/>
          <p:cNvSpPr/>
          <p:nvPr/>
        </p:nvSpPr>
        <p:spPr>
          <a:xfrm>
            <a:off x="2423150" y="1017725"/>
            <a:ext cx="6409200" cy="3656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1071" name="Google Shape;1071;p57"/>
          <p:cNvSpPr/>
          <p:nvPr/>
        </p:nvSpPr>
        <p:spPr>
          <a:xfrm>
            <a:off x="682950" y="1052550"/>
            <a:ext cx="1198200" cy="362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1072" name="Google Shape;1072;p57"/>
          <p:cNvSpPr txBox="1"/>
          <p:nvPr/>
        </p:nvSpPr>
        <p:spPr>
          <a:xfrm>
            <a:off x="7508350" y="1017725"/>
            <a:ext cx="1323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1073" name="Google Shape;1073;p57"/>
          <p:cNvSpPr txBox="1"/>
          <p:nvPr/>
        </p:nvSpPr>
        <p:spPr>
          <a:xfrm>
            <a:off x="339450" y="4674450"/>
            <a:ext cx="18852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1074" name="Google Shape;1074;p57"/>
          <p:cNvSpPr/>
          <p:nvPr/>
        </p:nvSpPr>
        <p:spPr>
          <a:xfrm>
            <a:off x="806775" y="2822400"/>
            <a:ext cx="974100" cy="944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5" name="Google Shape;1075;p57"/>
          <p:cNvSpPr/>
          <p:nvPr/>
        </p:nvSpPr>
        <p:spPr>
          <a:xfrm>
            <a:off x="3121250" y="2822400"/>
            <a:ext cx="29586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R1</a:t>
            </a:r>
            <a:br>
              <a:rPr lang="en"/>
            </a:br>
            <a:r>
              <a:rPr lang="en"/>
              <a:t>max tokens = 6</a:t>
            </a:r>
            <a:endParaRPr/>
          </a:p>
        </p:txBody>
      </p:sp>
      <p:sp>
        <p:nvSpPr>
          <p:cNvPr id="1076" name="Google Shape;1076;p57"/>
          <p:cNvSpPr/>
          <p:nvPr/>
        </p:nvSpPr>
        <p:spPr>
          <a:xfrm>
            <a:off x="6171725" y="2822400"/>
            <a:ext cx="14118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R2</a:t>
            </a:r>
            <a:endParaRPr/>
          </a:p>
          <a:p>
            <a:pPr indent="0" lvl="0" marL="0" rtl="0" algn="ctr">
              <a:spcBef>
                <a:spcPts val="0"/>
              </a:spcBef>
              <a:spcAft>
                <a:spcPts val="0"/>
              </a:spcAft>
              <a:buNone/>
            </a:pPr>
            <a:r>
              <a:rPr lang="en"/>
              <a:t>max tokens = 3</a:t>
            </a:r>
            <a:endParaRPr/>
          </a:p>
        </p:txBody>
      </p:sp>
      <p:sp>
        <p:nvSpPr>
          <p:cNvPr id="1077" name="Google Shape;1077;p57"/>
          <p:cNvSpPr/>
          <p:nvPr/>
        </p:nvSpPr>
        <p:spPr>
          <a:xfrm>
            <a:off x="880950" y="3011238"/>
            <a:ext cx="8022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R3</a:t>
            </a:r>
            <a:endParaRPr/>
          </a:p>
        </p:txBody>
      </p:sp>
      <p:sp>
        <p:nvSpPr>
          <p:cNvPr id="1078" name="Google Shape;1078;p57"/>
          <p:cNvSpPr/>
          <p:nvPr/>
        </p:nvSpPr>
        <p:spPr>
          <a:xfrm>
            <a:off x="880950" y="3842838"/>
            <a:ext cx="8022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R4</a:t>
            </a:r>
            <a:endParaRPr/>
          </a:p>
        </p:txBody>
      </p:sp>
      <p:sp>
        <p:nvSpPr>
          <p:cNvPr id="1079" name="Google Shape;1079;p57"/>
          <p:cNvSpPr txBox="1"/>
          <p:nvPr/>
        </p:nvSpPr>
        <p:spPr>
          <a:xfrm>
            <a:off x="2498350" y="1017725"/>
            <a:ext cx="4088400" cy="10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Parameters: </a:t>
            </a:r>
            <a:r>
              <a:rPr i="1" lang="en" sz="1800">
                <a:solidFill>
                  <a:schemeClr val="dk2"/>
                </a:solidFill>
              </a:rPr>
              <a:t>num workers</a:t>
            </a:r>
            <a:r>
              <a:rPr lang="en" sz="1800">
                <a:solidFill>
                  <a:schemeClr val="dk2"/>
                </a:solidFill>
              </a:rPr>
              <a:t>,</a:t>
            </a:r>
            <a:endParaRPr sz="1800">
              <a:solidFill>
                <a:schemeClr val="dk2"/>
              </a:solidFill>
            </a:endParaRPr>
          </a:p>
          <a:p>
            <a:pPr indent="0" lvl="0" marL="914400" rtl="0" algn="l">
              <a:spcBef>
                <a:spcPts val="0"/>
              </a:spcBef>
              <a:spcAft>
                <a:spcPts val="0"/>
              </a:spcAft>
              <a:buNone/>
            </a:pPr>
            <a:r>
              <a:rPr lang="en" sz="1800">
                <a:solidFill>
                  <a:schemeClr val="dk2"/>
                </a:solidFill>
              </a:rPr>
              <a:t>      </a:t>
            </a:r>
            <a:r>
              <a:rPr i="1" lang="en" sz="1800">
                <a:solidFill>
                  <a:schemeClr val="dk2"/>
                </a:solidFill>
              </a:rPr>
              <a:t>max batch size</a:t>
            </a:r>
            <a:r>
              <a:rPr lang="en" sz="1800">
                <a:solidFill>
                  <a:schemeClr val="dk2"/>
                </a:solidFill>
              </a:rPr>
              <a:t> </a:t>
            </a:r>
            <a:r>
              <a:rPr i="1" lang="en" sz="1800">
                <a:solidFill>
                  <a:schemeClr val="dk2"/>
                </a:solidFill>
              </a:rPr>
              <a:t>= 3</a:t>
            </a:r>
            <a:r>
              <a:rPr lang="en" sz="1800">
                <a:solidFill>
                  <a:schemeClr val="dk2"/>
                </a:solidFill>
              </a:rPr>
              <a:t>,</a:t>
            </a:r>
            <a:endParaRPr sz="1800">
              <a:solidFill>
                <a:schemeClr val="dk2"/>
              </a:solidFill>
            </a:endParaRPr>
          </a:p>
          <a:p>
            <a:pPr indent="0" lvl="0" marL="914400" rtl="0" algn="l">
              <a:spcBef>
                <a:spcPts val="0"/>
              </a:spcBef>
              <a:spcAft>
                <a:spcPts val="0"/>
              </a:spcAft>
              <a:buNone/>
            </a:pPr>
            <a:r>
              <a:rPr lang="en" sz="1800">
                <a:solidFill>
                  <a:schemeClr val="dk2"/>
                </a:solidFill>
              </a:rPr>
              <a:t>      </a:t>
            </a:r>
            <a:r>
              <a:rPr i="1" lang="en" sz="1800">
                <a:solidFill>
                  <a:schemeClr val="dk2"/>
                </a:solidFill>
              </a:rPr>
              <a:t>num K/V slots</a:t>
            </a:r>
            <a:r>
              <a:rPr lang="en" sz="1800">
                <a:solidFill>
                  <a:schemeClr val="dk2"/>
                </a:solidFill>
              </a:rPr>
              <a:t> = 10</a:t>
            </a:r>
            <a:endParaRPr sz="1800">
              <a:solidFill>
                <a:schemeClr val="dk2"/>
              </a:solidFill>
            </a:endParaRPr>
          </a:p>
        </p:txBody>
      </p:sp>
      <p:grpSp>
        <p:nvGrpSpPr>
          <p:cNvPr id="1080" name="Google Shape;1080;p57"/>
          <p:cNvGrpSpPr/>
          <p:nvPr/>
        </p:nvGrpSpPr>
        <p:grpSpPr>
          <a:xfrm>
            <a:off x="3121250" y="3549325"/>
            <a:ext cx="5013000" cy="476400"/>
            <a:chOff x="2714050" y="3536800"/>
            <a:chExt cx="5013000" cy="476400"/>
          </a:xfrm>
        </p:grpSpPr>
        <p:sp>
          <p:nvSpPr>
            <p:cNvPr id="1081" name="Google Shape;1081;p57"/>
            <p:cNvSpPr/>
            <p:nvPr/>
          </p:nvSpPr>
          <p:spPr>
            <a:xfrm>
              <a:off x="27140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2" name="Google Shape;1082;p57"/>
            <p:cNvSpPr/>
            <p:nvPr/>
          </p:nvSpPr>
          <p:spPr>
            <a:xfrm>
              <a:off x="32153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3" name="Google Shape;1083;p57"/>
            <p:cNvSpPr/>
            <p:nvPr/>
          </p:nvSpPr>
          <p:spPr>
            <a:xfrm>
              <a:off x="37166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4" name="Google Shape;1084;p57"/>
            <p:cNvSpPr/>
            <p:nvPr/>
          </p:nvSpPr>
          <p:spPr>
            <a:xfrm>
              <a:off x="42179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5" name="Google Shape;1085;p57"/>
            <p:cNvSpPr/>
            <p:nvPr/>
          </p:nvSpPr>
          <p:spPr>
            <a:xfrm>
              <a:off x="47192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6" name="Google Shape;1086;p57"/>
            <p:cNvSpPr/>
            <p:nvPr/>
          </p:nvSpPr>
          <p:spPr>
            <a:xfrm>
              <a:off x="52205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7" name="Google Shape;1087;p57"/>
            <p:cNvSpPr/>
            <p:nvPr/>
          </p:nvSpPr>
          <p:spPr>
            <a:xfrm>
              <a:off x="57218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8" name="Google Shape;1088;p57"/>
            <p:cNvSpPr/>
            <p:nvPr/>
          </p:nvSpPr>
          <p:spPr>
            <a:xfrm>
              <a:off x="62231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9" name="Google Shape;1089;p57"/>
            <p:cNvSpPr/>
            <p:nvPr/>
          </p:nvSpPr>
          <p:spPr>
            <a:xfrm>
              <a:off x="67244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0" name="Google Shape;1090;p57"/>
            <p:cNvSpPr/>
            <p:nvPr/>
          </p:nvSpPr>
          <p:spPr>
            <a:xfrm>
              <a:off x="72257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091" name="Google Shape;1091;p57"/>
          <p:cNvSpPr txBox="1"/>
          <p:nvPr/>
        </p:nvSpPr>
        <p:spPr>
          <a:xfrm>
            <a:off x="4965800" y="4025725"/>
            <a:ext cx="13239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2"/>
                </a:solidFill>
              </a:rPr>
              <a:t>num slots</a:t>
            </a:r>
            <a:endParaRPr sz="180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Scheduling Algorithm: Selecting a Batch</a:t>
            </a:r>
            <a:endParaRPr b="1"/>
          </a:p>
        </p:txBody>
      </p:sp>
      <p:sp>
        <p:nvSpPr>
          <p:cNvPr id="1097" name="Google Shape;1097;p58"/>
          <p:cNvSpPr/>
          <p:nvPr/>
        </p:nvSpPr>
        <p:spPr>
          <a:xfrm>
            <a:off x="2423150" y="1017725"/>
            <a:ext cx="6409200" cy="3656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1098" name="Google Shape;1098;p58"/>
          <p:cNvSpPr/>
          <p:nvPr/>
        </p:nvSpPr>
        <p:spPr>
          <a:xfrm>
            <a:off x="682950" y="1052550"/>
            <a:ext cx="1198200" cy="362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1099" name="Google Shape;1099;p58"/>
          <p:cNvSpPr txBox="1"/>
          <p:nvPr/>
        </p:nvSpPr>
        <p:spPr>
          <a:xfrm>
            <a:off x="7508350" y="1017725"/>
            <a:ext cx="1323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1100" name="Google Shape;1100;p58"/>
          <p:cNvSpPr txBox="1"/>
          <p:nvPr/>
        </p:nvSpPr>
        <p:spPr>
          <a:xfrm>
            <a:off x="339450" y="4674450"/>
            <a:ext cx="18852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1101" name="Google Shape;1101;p58"/>
          <p:cNvSpPr/>
          <p:nvPr/>
        </p:nvSpPr>
        <p:spPr>
          <a:xfrm>
            <a:off x="3121250" y="2822400"/>
            <a:ext cx="29586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R1</a:t>
            </a:r>
            <a:br>
              <a:rPr lang="en"/>
            </a:br>
            <a:r>
              <a:rPr lang="en"/>
              <a:t>max tokens = 6</a:t>
            </a:r>
            <a:endParaRPr/>
          </a:p>
        </p:txBody>
      </p:sp>
      <p:sp>
        <p:nvSpPr>
          <p:cNvPr id="1102" name="Google Shape;1102;p58"/>
          <p:cNvSpPr/>
          <p:nvPr/>
        </p:nvSpPr>
        <p:spPr>
          <a:xfrm>
            <a:off x="6171725" y="2822400"/>
            <a:ext cx="14118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R2</a:t>
            </a:r>
            <a:endParaRPr/>
          </a:p>
          <a:p>
            <a:pPr indent="0" lvl="0" marL="0" rtl="0" algn="ctr">
              <a:spcBef>
                <a:spcPts val="0"/>
              </a:spcBef>
              <a:spcAft>
                <a:spcPts val="0"/>
              </a:spcAft>
              <a:buNone/>
            </a:pPr>
            <a:r>
              <a:rPr lang="en"/>
              <a:t>max tokens = 3</a:t>
            </a:r>
            <a:endParaRPr/>
          </a:p>
        </p:txBody>
      </p:sp>
      <p:sp>
        <p:nvSpPr>
          <p:cNvPr id="1103" name="Google Shape;1103;p58"/>
          <p:cNvSpPr/>
          <p:nvPr/>
        </p:nvSpPr>
        <p:spPr>
          <a:xfrm>
            <a:off x="7675400" y="2822400"/>
            <a:ext cx="10362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R3</a:t>
            </a:r>
            <a:endParaRPr/>
          </a:p>
          <a:p>
            <a:pPr indent="0" lvl="0" marL="0" rtl="0" algn="ctr">
              <a:spcBef>
                <a:spcPts val="0"/>
              </a:spcBef>
              <a:spcAft>
                <a:spcPts val="0"/>
              </a:spcAft>
              <a:buNone/>
            </a:pPr>
            <a:r>
              <a:rPr lang="en"/>
              <a:t>max tokens = 2</a:t>
            </a:r>
            <a:endParaRPr/>
          </a:p>
        </p:txBody>
      </p:sp>
      <p:sp>
        <p:nvSpPr>
          <p:cNvPr id="1104" name="Google Shape;1104;p58"/>
          <p:cNvSpPr/>
          <p:nvPr/>
        </p:nvSpPr>
        <p:spPr>
          <a:xfrm>
            <a:off x="880950" y="3842838"/>
            <a:ext cx="8022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R4</a:t>
            </a:r>
            <a:endParaRPr/>
          </a:p>
        </p:txBody>
      </p:sp>
      <p:sp>
        <p:nvSpPr>
          <p:cNvPr id="1105" name="Google Shape;1105;p58"/>
          <p:cNvSpPr txBox="1"/>
          <p:nvPr/>
        </p:nvSpPr>
        <p:spPr>
          <a:xfrm>
            <a:off x="2498350" y="1017725"/>
            <a:ext cx="4088400" cy="10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Parameters: </a:t>
            </a:r>
            <a:r>
              <a:rPr i="1" lang="en" sz="1800">
                <a:solidFill>
                  <a:schemeClr val="dk2"/>
                </a:solidFill>
              </a:rPr>
              <a:t>num workers</a:t>
            </a:r>
            <a:r>
              <a:rPr lang="en" sz="1800">
                <a:solidFill>
                  <a:schemeClr val="dk2"/>
                </a:solidFill>
              </a:rPr>
              <a:t>,</a:t>
            </a:r>
            <a:endParaRPr sz="1800">
              <a:solidFill>
                <a:schemeClr val="dk2"/>
              </a:solidFill>
            </a:endParaRPr>
          </a:p>
          <a:p>
            <a:pPr indent="0" lvl="0" marL="914400" rtl="0" algn="l">
              <a:spcBef>
                <a:spcPts val="0"/>
              </a:spcBef>
              <a:spcAft>
                <a:spcPts val="0"/>
              </a:spcAft>
              <a:buNone/>
            </a:pPr>
            <a:r>
              <a:rPr lang="en" sz="1800">
                <a:solidFill>
                  <a:schemeClr val="dk2"/>
                </a:solidFill>
              </a:rPr>
              <a:t>      </a:t>
            </a:r>
            <a:r>
              <a:rPr i="1" lang="en" sz="1800">
                <a:solidFill>
                  <a:schemeClr val="dk2"/>
                </a:solidFill>
              </a:rPr>
              <a:t>max batch size</a:t>
            </a:r>
            <a:r>
              <a:rPr lang="en" sz="1800">
                <a:solidFill>
                  <a:schemeClr val="dk2"/>
                </a:solidFill>
              </a:rPr>
              <a:t> </a:t>
            </a:r>
            <a:r>
              <a:rPr i="1" lang="en" sz="1800">
                <a:solidFill>
                  <a:schemeClr val="dk2"/>
                </a:solidFill>
              </a:rPr>
              <a:t>= 3</a:t>
            </a:r>
            <a:r>
              <a:rPr lang="en" sz="1800">
                <a:solidFill>
                  <a:schemeClr val="dk2"/>
                </a:solidFill>
              </a:rPr>
              <a:t>,</a:t>
            </a:r>
            <a:endParaRPr sz="1800">
              <a:solidFill>
                <a:schemeClr val="dk2"/>
              </a:solidFill>
            </a:endParaRPr>
          </a:p>
          <a:p>
            <a:pPr indent="0" lvl="0" marL="914400" rtl="0" algn="l">
              <a:spcBef>
                <a:spcPts val="0"/>
              </a:spcBef>
              <a:spcAft>
                <a:spcPts val="0"/>
              </a:spcAft>
              <a:buNone/>
            </a:pPr>
            <a:r>
              <a:rPr lang="en" sz="1800">
                <a:solidFill>
                  <a:schemeClr val="dk2"/>
                </a:solidFill>
              </a:rPr>
              <a:t>      </a:t>
            </a:r>
            <a:r>
              <a:rPr i="1" lang="en" sz="1800">
                <a:solidFill>
                  <a:schemeClr val="dk2"/>
                </a:solidFill>
              </a:rPr>
              <a:t>num K/V slots</a:t>
            </a:r>
            <a:r>
              <a:rPr lang="en" sz="1800">
                <a:solidFill>
                  <a:schemeClr val="dk2"/>
                </a:solidFill>
              </a:rPr>
              <a:t> = 10</a:t>
            </a:r>
            <a:endParaRPr sz="1800">
              <a:solidFill>
                <a:schemeClr val="dk2"/>
              </a:solidFill>
            </a:endParaRPr>
          </a:p>
        </p:txBody>
      </p:sp>
      <p:grpSp>
        <p:nvGrpSpPr>
          <p:cNvPr id="1106" name="Google Shape;1106;p58"/>
          <p:cNvGrpSpPr/>
          <p:nvPr/>
        </p:nvGrpSpPr>
        <p:grpSpPr>
          <a:xfrm>
            <a:off x="3121250" y="3549325"/>
            <a:ext cx="5013000" cy="476400"/>
            <a:chOff x="2714050" y="3536800"/>
            <a:chExt cx="5013000" cy="476400"/>
          </a:xfrm>
        </p:grpSpPr>
        <p:sp>
          <p:nvSpPr>
            <p:cNvPr id="1107" name="Google Shape;1107;p58"/>
            <p:cNvSpPr/>
            <p:nvPr/>
          </p:nvSpPr>
          <p:spPr>
            <a:xfrm>
              <a:off x="27140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8" name="Google Shape;1108;p58"/>
            <p:cNvSpPr/>
            <p:nvPr/>
          </p:nvSpPr>
          <p:spPr>
            <a:xfrm>
              <a:off x="32153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9" name="Google Shape;1109;p58"/>
            <p:cNvSpPr/>
            <p:nvPr/>
          </p:nvSpPr>
          <p:spPr>
            <a:xfrm>
              <a:off x="37166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0" name="Google Shape;1110;p58"/>
            <p:cNvSpPr/>
            <p:nvPr/>
          </p:nvSpPr>
          <p:spPr>
            <a:xfrm>
              <a:off x="42179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1" name="Google Shape;1111;p58"/>
            <p:cNvSpPr/>
            <p:nvPr/>
          </p:nvSpPr>
          <p:spPr>
            <a:xfrm>
              <a:off x="47192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2" name="Google Shape;1112;p58"/>
            <p:cNvSpPr/>
            <p:nvPr/>
          </p:nvSpPr>
          <p:spPr>
            <a:xfrm>
              <a:off x="52205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3" name="Google Shape;1113;p58"/>
            <p:cNvSpPr/>
            <p:nvPr/>
          </p:nvSpPr>
          <p:spPr>
            <a:xfrm>
              <a:off x="57218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4" name="Google Shape;1114;p58"/>
            <p:cNvSpPr/>
            <p:nvPr/>
          </p:nvSpPr>
          <p:spPr>
            <a:xfrm>
              <a:off x="62231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5" name="Google Shape;1115;p58"/>
            <p:cNvSpPr/>
            <p:nvPr/>
          </p:nvSpPr>
          <p:spPr>
            <a:xfrm>
              <a:off x="67244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6" name="Google Shape;1116;p58"/>
            <p:cNvSpPr/>
            <p:nvPr/>
          </p:nvSpPr>
          <p:spPr>
            <a:xfrm>
              <a:off x="72257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17" name="Google Shape;1117;p58"/>
          <p:cNvSpPr txBox="1"/>
          <p:nvPr/>
        </p:nvSpPr>
        <p:spPr>
          <a:xfrm>
            <a:off x="4965800" y="4025725"/>
            <a:ext cx="13239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2"/>
                </a:solidFill>
              </a:rPr>
              <a:t>num slots</a:t>
            </a:r>
            <a:endParaRPr sz="1800">
              <a:solidFill>
                <a:schemeClr val="dk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Scheduling Algorithm: Selecting a Batch</a:t>
            </a:r>
            <a:endParaRPr b="1"/>
          </a:p>
        </p:txBody>
      </p:sp>
      <p:sp>
        <p:nvSpPr>
          <p:cNvPr id="1123" name="Google Shape;1123;p59"/>
          <p:cNvSpPr/>
          <p:nvPr/>
        </p:nvSpPr>
        <p:spPr>
          <a:xfrm>
            <a:off x="2423150" y="1017725"/>
            <a:ext cx="6409200" cy="3656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1124" name="Google Shape;1124;p59"/>
          <p:cNvSpPr/>
          <p:nvPr/>
        </p:nvSpPr>
        <p:spPr>
          <a:xfrm>
            <a:off x="682950" y="1052550"/>
            <a:ext cx="1198200" cy="362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1125" name="Google Shape;1125;p59"/>
          <p:cNvSpPr txBox="1"/>
          <p:nvPr/>
        </p:nvSpPr>
        <p:spPr>
          <a:xfrm>
            <a:off x="7508350" y="1017725"/>
            <a:ext cx="1323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Scheduler</a:t>
            </a:r>
            <a:endParaRPr b="1" sz="1800">
              <a:solidFill>
                <a:schemeClr val="dk2"/>
              </a:solidFill>
            </a:endParaRPr>
          </a:p>
        </p:txBody>
      </p:sp>
      <p:sp>
        <p:nvSpPr>
          <p:cNvPr id="1126" name="Google Shape;1126;p59"/>
          <p:cNvSpPr txBox="1"/>
          <p:nvPr/>
        </p:nvSpPr>
        <p:spPr>
          <a:xfrm>
            <a:off x="339450" y="4674450"/>
            <a:ext cx="18852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Request Pool</a:t>
            </a:r>
            <a:endParaRPr b="1" sz="1600">
              <a:solidFill>
                <a:schemeClr val="dk2"/>
              </a:solidFill>
            </a:endParaRPr>
          </a:p>
        </p:txBody>
      </p:sp>
      <p:sp>
        <p:nvSpPr>
          <p:cNvPr id="1127" name="Google Shape;1127;p59"/>
          <p:cNvSpPr/>
          <p:nvPr/>
        </p:nvSpPr>
        <p:spPr>
          <a:xfrm>
            <a:off x="3121250" y="2822400"/>
            <a:ext cx="29586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R1</a:t>
            </a:r>
            <a:br>
              <a:rPr lang="en"/>
            </a:br>
            <a:r>
              <a:rPr lang="en"/>
              <a:t>max tokens = 6</a:t>
            </a:r>
            <a:endParaRPr/>
          </a:p>
        </p:txBody>
      </p:sp>
      <p:sp>
        <p:nvSpPr>
          <p:cNvPr id="1128" name="Google Shape;1128;p59"/>
          <p:cNvSpPr/>
          <p:nvPr/>
        </p:nvSpPr>
        <p:spPr>
          <a:xfrm>
            <a:off x="6171725" y="2822400"/>
            <a:ext cx="14118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R2</a:t>
            </a:r>
            <a:endParaRPr/>
          </a:p>
          <a:p>
            <a:pPr indent="0" lvl="0" marL="0" rtl="0" algn="ctr">
              <a:spcBef>
                <a:spcPts val="0"/>
              </a:spcBef>
              <a:spcAft>
                <a:spcPts val="0"/>
              </a:spcAft>
              <a:buNone/>
            </a:pPr>
            <a:r>
              <a:rPr lang="en"/>
              <a:t>max tokens = 3</a:t>
            </a:r>
            <a:endParaRPr/>
          </a:p>
        </p:txBody>
      </p:sp>
      <p:sp>
        <p:nvSpPr>
          <p:cNvPr id="1129" name="Google Shape;1129;p59"/>
          <p:cNvSpPr/>
          <p:nvPr/>
        </p:nvSpPr>
        <p:spPr>
          <a:xfrm>
            <a:off x="7675400" y="2822400"/>
            <a:ext cx="10362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R3</a:t>
            </a:r>
            <a:endParaRPr/>
          </a:p>
          <a:p>
            <a:pPr indent="0" lvl="0" marL="0" rtl="0" algn="ctr">
              <a:spcBef>
                <a:spcPts val="0"/>
              </a:spcBef>
              <a:spcAft>
                <a:spcPts val="0"/>
              </a:spcAft>
              <a:buNone/>
            </a:pPr>
            <a:r>
              <a:rPr lang="en"/>
              <a:t>max tokens = 2</a:t>
            </a:r>
            <a:endParaRPr/>
          </a:p>
        </p:txBody>
      </p:sp>
      <p:sp>
        <p:nvSpPr>
          <p:cNvPr id="1130" name="Google Shape;1130;p59"/>
          <p:cNvSpPr/>
          <p:nvPr/>
        </p:nvSpPr>
        <p:spPr>
          <a:xfrm>
            <a:off x="880950" y="3842838"/>
            <a:ext cx="802200" cy="651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R4</a:t>
            </a:r>
            <a:endParaRPr/>
          </a:p>
        </p:txBody>
      </p:sp>
      <p:sp>
        <p:nvSpPr>
          <p:cNvPr id="1131" name="Google Shape;1131;p59"/>
          <p:cNvSpPr txBox="1"/>
          <p:nvPr/>
        </p:nvSpPr>
        <p:spPr>
          <a:xfrm>
            <a:off x="2498350" y="1017725"/>
            <a:ext cx="4088400" cy="10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Parameters: </a:t>
            </a:r>
            <a:r>
              <a:rPr i="1" lang="en" sz="1800">
                <a:solidFill>
                  <a:schemeClr val="dk2"/>
                </a:solidFill>
              </a:rPr>
              <a:t>num workers</a:t>
            </a:r>
            <a:r>
              <a:rPr lang="en" sz="1800">
                <a:solidFill>
                  <a:schemeClr val="dk2"/>
                </a:solidFill>
              </a:rPr>
              <a:t>,</a:t>
            </a:r>
            <a:endParaRPr sz="1800">
              <a:solidFill>
                <a:schemeClr val="dk2"/>
              </a:solidFill>
            </a:endParaRPr>
          </a:p>
          <a:p>
            <a:pPr indent="0" lvl="0" marL="914400" rtl="0" algn="l">
              <a:spcBef>
                <a:spcPts val="0"/>
              </a:spcBef>
              <a:spcAft>
                <a:spcPts val="0"/>
              </a:spcAft>
              <a:buNone/>
            </a:pPr>
            <a:r>
              <a:rPr lang="en" sz="1800">
                <a:solidFill>
                  <a:schemeClr val="dk2"/>
                </a:solidFill>
              </a:rPr>
              <a:t>      </a:t>
            </a:r>
            <a:r>
              <a:rPr i="1" lang="en" sz="1800">
                <a:solidFill>
                  <a:schemeClr val="dk2"/>
                </a:solidFill>
              </a:rPr>
              <a:t>max batch size</a:t>
            </a:r>
            <a:r>
              <a:rPr lang="en" sz="1800">
                <a:solidFill>
                  <a:schemeClr val="dk2"/>
                </a:solidFill>
              </a:rPr>
              <a:t> </a:t>
            </a:r>
            <a:r>
              <a:rPr i="1" lang="en" sz="1800">
                <a:solidFill>
                  <a:schemeClr val="dk2"/>
                </a:solidFill>
              </a:rPr>
              <a:t>= 3</a:t>
            </a:r>
            <a:r>
              <a:rPr lang="en" sz="1800">
                <a:solidFill>
                  <a:schemeClr val="dk2"/>
                </a:solidFill>
              </a:rPr>
              <a:t>,</a:t>
            </a:r>
            <a:endParaRPr sz="1800">
              <a:solidFill>
                <a:schemeClr val="dk2"/>
              </a:solidFill>
            </a:endParaRPr>
          </a:p>
          <a:p>
            <a:pPr indent="0" lvl="0" marL="914400" rtl="0" algn="l">
              <a:spcBef>
                <a:spcPts val="0"/>
              </a:spcBef>
              <a:spcAft>
                <a:spcPts val="0"/>
              </a:spcAft>
              <a:buNone/>
            </a:pPr>
            <a:r>
              <a:rPr lang="en" sz="1800">
                <a:solidFill>
                  <a:schemeClr val="dk2"/>
                </a:solidFill>
              </a:rPr>
              <a:t>      </a:t>
            </a:r>
            <a:r>
              <a:rPr i="1" lang="en" sz="1800">
                <a:solidFill>
                  <a:schemeClr val="dk2"/>
                </a:solidFill>
              </a:rPr>
              <a:t>num K/V slots</a:t>
            </a:r>
            <a:r>
              <a:rPr lang="en" sz="1800">
                <a:solidFill>
                  <a:schemeClr val="dk2"/>
                </a:solidFill>
              </a:rPr>
              <a:t> = 10</a:t>
            </a:r>
            <a:endParaRPr sz="1800">
              <a:solidFill>
                <a:schemeClr val="dk2"/>
              </a:solidFill>
            </a:endParaRPr>
          </a:p>
        </p:txBody>
      </p:sp>
      <p:grpSp>
        <p:nvGrpSpPr>
          <p:cNvPr id="1132" name="Google Shape;1132;p59"/>
          <p:cNvGrpSpPr/>
          <p:nvPr/>
        </p:nvGrpSpPr>
        <p:grpSpPr>
          <a:xfrm>
            <a:off x="3121250" y="3549325"/>
            <a:ext cx="5013000" cy="476400"/>
            <a:chOff x="2714050" y="3536800"/>
            <a:chExt cx="5013000" cy="476400"/>
          </a:xfrm>
        </p:grpSpPr>
        <p:sp>
          <p:nvSpPr>
            <p:cNvPr id="1133" name="Google Shape;1133;p59"/>
            <p:cNvSpPr/>
            <p:nvPr/>
          </p:nvSpPr>
          <p:spPr>
            <a:xfrm>
              <a:off x="27140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4" name="Google Shape;1134;p59"/>
            <p:cNvSpPr/>
            <p:nvPr/>
          </p:nvSpPr>
          <p:spPr>
            <a:xfrm>
              <a:off x="32153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5" name="Google Shape;1135;p59"/>
            <p:cNvSpPr/>
            <p:nvPr/>
          </p:nvSpPr>
          <p:spPr>
            <a:xfrm>
              <a:off x="37166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6" name="Google Shape;1136;p59"/>
            <p:cNvSpPr/>
            <p:nvPr/>
          </p:nvSpPr>
          <p:spPr>
            <a:xfrm>
              <a:off x="42179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7" name="Google Shape;1137;p59"/>
            <p:cNvSpPr/>
            <p:nvPr/>
          </p:nvSpPr>
          <p:spPr>
            <a:xfrm>
              <a:off x="47192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8" name="Google Shape;1138;p59"/>
            <p:cNvSpPr/>
            <p:nvPr/>
          </p:nvSpPr>
          <p:spPr>
            <a:xfrm>
              <a:off x="52205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9" name="Google Shape;1139;p59"/>
            <p:cNvSpPr/>
            <p:nvPr/>
          </p:nvSpPr>
          <p:spPr>
            <a:xfrm>
              <a:off x="57218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0" name="Google Shape;1140;p59"/>
            <p:cNvSpPr/>
            <p:nvPr/>
          </p:nvSpPr>
          <p:spPr>
            <a:xfrm>
              <a:off x="62231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1" name="Google Shape;1141;p59"/>
            <p:cNvSpPr/>
            <p:nvPr/>
          </p:nvSpPr>
          <p:spPr>
            <a:xfrm>
              <a:off x="67244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2" name="Google Shape;1142;p59"/>
            <p:cNvSpPr/>
            <p:nvPr/>
          </p:nvSpPr>
          <p:spPr>
            <a:xfrm>
              <a:off x="7225750" y="3536800"/>
              <a:ext cx="5013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43" name="Google Shape;1143;p59"/>
          <p:cNvSpPr txBox="1"/>
          <p:nvPr/>
        </p:nvSpPr>
        <p:spPr>
          <a:xfrm>
            <a:off x="4965800" y="4025725"/>
            <a:ext cx="13239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2"/>
                </a:solidFill>
              </a:rPr>
              <a:t>num slots</a:t>
            </a:r>
            <a:endParaRPr sz="1800">
              <a:solidFill>
                <a:schemeClr val="dk2"/>
              </a:solidFill>
            </a:endParaRPr>
          </a:p>
        </p:txBody>
      </p:sp>
      <p:grpSp>
        <p:nvGrpSpPr>
          <p:cNvPr id="1144" name="Google Shape;1144;p59"/>
          <p:cNvGrpSpPr/>
          <p:nvPr/>
        </p:nvGrpSpPr>
        <p:grpSpPr>
          <a:xfrm>
            <a:off x="7592200" y="2758350"/>
            <a:ext cx="1194700" cy="779700"/>
            <a:chOff x="7592200" y="2758350"/>
            <a:chExt cx="1194700" cy="779700"/>
          </a:xfrm>
        </p:grpSpPr>
        <p:cxnSp>
          <p:nvCxnSpPr>
            <p:cNvPr id="1145" name="Google Shape;1145;p59"/>
            <p:cNvCxnSpPr/>
            <p:nvPr/>
          </p:nvCxnSpPr>
          <p:spPr>
            <a:xfrm>
              <a:off x="7592200" y="2758350"/>
              <a:ext cx="1156200" cy="779700"/>
            </a:xfrm>
            <a:prstGeom prst="straightConnector1">
              <a:avLst/>
            </a:prstGeom>
            <a:noFill/>
            <a:ln cap="flat" cmpd="sng" w="38100">
              <a:solidFill>
                <a:srgbClr val="FF0000"/>
              </a:solidFill>
              <a:prstDash val="solid"/>
              <a:round/>
              <a:headEnd len="med" w="med" type="none"/>
              <a:tailEnd len="med" w="med" type="none"/>
            </a:ln>
          </p:spPr>
        </p:cxnSp>
        <p:cxnSp>
          <p:nvCxnSpPr>
            <p:cNvPr id="1146" name="Google Shape;1146;p59"/>
            <p:cNvCxnSpPr/>
            <p:nvPr/>
          </p:nvCxnSpPr>
          <p:spPr>
            <a:xfrm flipH="1">
              <a:off x="7675400" y="2775300"/>
              <a:ext cx="1111500" cy="745800"/>
            </a:xfrm>
            <a:prstGeom prst="straightConnector1">
              <a:avLst/>
            </a:prstGeom>
            <a:noFill/>
            <a:ln cap="flat" cmpd="sng" w="38100">
              <a:solidFill>
                <a:srgbClr val="FF0000"/>
              </a:solidFill>
              <a:prstDash val="solid"/>
              <a:round/>
              <a:headEnd len="med" w="med" type="none"/>
              <a:tailEnd len="med" w="med" type="none"/>
            </a:ln>
          </p:spPr>
        </p:cxn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Scheduling Algorithm: Processing Batches</a:t>
            </a:r>
            <a:endParaRPr b="1"/>
          </a:p>
        </p:txBody>
      </p:sp>
      <p:sp>
        <p:nvSpPr>
          <p:cNvPr id="1152" name="Google Shape;1152;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Multiple</a:t>
            </a:r>
            <a:r>
              <a:rPr lang="en"/>
              <a:t> batches are scheduled across workers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Number</a:t>
            </a:r>
            <a:r>
              <a:rPr lang="en"/>
              <a:t> of </a:t>
            </a:r>
            <a:r>
              <a:rPr b="1" lang="en"/>
              <a:t>scheduled batches </a:t>
            </a:r>
            <a:r>
              <a:rPr lang="en"/>
              <a:t>equals number of </a:t>
            </a:r>
            <a:r>
              <a:rPr b="1" lang="en"/>
              <a:t>workers</a:t>
            </a:r>
            <a:endParaRPr b="1"/>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Workers are always </a:t>
            </a:r>
            <a:r>
              <a:rPr lang="en"/>
              <a:t>busy</a:t>
            </a:r>
            <a:r>
              <a:rPr lang="en"/>
              <a:t>, minimal idle time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Smoother, more efficient pipelining without microbatches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Scheduling Algorithm: Processing Batches</a:t>
            </a:r>
            <a:endParaRPr b="1"/>
          </a:p>
        </p:txBody>
      </p:sp>
      <p:grpSp>
        <p:nvGrpSpPr>
          <p:cNvPr id="1158" name="Google Shape;1158;p61"/>
          <p:cNvGrpSpPr/>
          <p:nvPr/>
        </p:nvGrpSpPr>
        <p:grpSpPr>
          <a:xfrm>
            <a:off x="318815" y="2853369"/>
            <a:ext cx="4033418" cy="1424917"/>
            <a:chOff x="364700" y="1945100"/>
            <a:chExt cx="3860100" cy="1056825"/>
          </a:xfrm>
        </p:grpSpPr>
        <p:cxnSp>
          <p:nvCxnSpPr>
            <p:cNvPr id="1159" name="Google Shape;1159;p61"/>
            <p:cNvCxnSpPr/>
            <p:nvPr/>
          </p:nvCxnSpPr>
          <p:spPr>
            <a:xfrm flipH="1" rot="10800000">
              <a:off x="364700" y="1945100"/>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160" name="Google Shape;1160;p61"/>
            <p:cNvCxnSpPr/>
            <p:nvPr/>
          </p:nvCxnSpPr>
          <p:spPr>
            <a:xfrm flipH="1" rot="10800000">
              <a:off x="364700" y="2467213"/>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161" name="Google Shape;1161;p61"/>
            <p:cNvCxnSpPr/>
            <p:nvPr/>
          </p:nvCxnSpPr>
          <p:spPr>
            <a:xfrm flipH="1" rot="10800000">
              <a:off x="364700" y="2989325"/>
              <a:ext cx="3860100" cy="12600"/>
            </a:xfrm>
            <a:prstGeom prst="straightConnector1">
              <a:avLst/>
            </a:prstGeom>
            <a:noFill/>
            <a:ln cap="flat" cmpd="sng" w="19050">
              <a:solidFill>
                <a:schemeClr val="dk2"/>
              </a:solidFill>
              <a:prstDash val="solid"/>
              <a:round/>
              <a:headEnd len="med" w="med" type="none"/>
              <a:tailEnd len="med" w="med" type="none"/>
            </a:ln>
          </p:spPr>
        </p:cxnSp>
      </p:grpSp>
      <p:cxnSp>
        <p:nvCxnSpPr>
          <p:cNvPr id="1162" name="Google Shape;1162;p61"/>
          <p:cNvCxnSpPr>
            <a:stCxn id="1157" idx="2"/>
          </p:cNvCxnSpPr>
          <p:nvPr/>
        </p:nvCxnSpPr>
        <p:spPr>
          <a:xfrm flipH="1">
            <a:off x="4563000" y="1017725"/>
            <a:ext cx="9000" cy="4131600"/>
          </a:xfrm>
          <a:prstGeom prst="straightConnector1">
            <a:avLst/>
          </a:prstGeom>
          <a:noFill/>
          <a:ln cap="flat" cmpd="sng" w="38100">
            <a:solidFill>
              <a:schemeClr val="dk2"/>
            </a:solidFill>
            <a:prstDash val="dash"/>
            <a:round/>
            <a:headEnd len="med" w="med" type="none"/>
            <a:tailEnd len="med" w="med" type="none"/>
          </a:ln>
        </p:spPr>
      </p:cxnSp>
      <p:sp>
        <p:nvSpPr>
          <p:cNvPr id="1163" name="Google Shape;1163;p61"/>
          <p:cNvSpPr txBox="1"/>
          <p:nvPr/>
        </p:nvSpPr>
        <p:spPr>
          <a:xfrm>
            <a:off x="1482850" y="4481625"/>
            <a:ext cx="1691100" cy="47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ORCA</a:t>
            </a:r>
            <a:endParaRPr b="1" sz="1800">
              <a:solidFill>
                <a:schemeClr val="dk2"/>
              </a:solidFill>
            </a:endParaRPr>
          </a:p>
        </p:txBody>
      </p:sp>
      <p:sp>
        <p:nvSpPr>
          <p:cNvPr id="1164" name="Google Shape;1164;p61"/>
          <p:cNvSpPr txBox="1"/>
          <p:nvPr/>
        </p:nvSpPr>
        <p:spPr>
          <a:xfrm>
            <a:off x="5639000" y="4481625"/>
            <a:ext cx="2335200" cy="47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FasterTransformer</a:t>
            </a:r>
            <a:endParaRPr b="1" sz="1800">
              <a:solidFill>
                <a:schemeClr val="dk2"/>
              </a:solidFill>
            </a:endParaRPr>
          </a:p>
        </p:txBody>
      </p:sp>
      <p:grpSp>
        <p:nvGrpSpPr>
          <p:cNvPr id="1165" name="Google Shape;1165;p61"/>
          <p:cNvGrpSpPr/>
          <p:nvPr/>
        </p:nvGrpSpPr>
        <p:grpSpPr>
          <a:xfrm>
            <a:off x="4782765" y="2836594"/>
            <a:ext cx="4033418" cy="1424917"/>
            <a:chOff x="364700" y="1945100"/>
            <a:chExt cx="3860100" cy="1056825"/>
          </a:xfrm>
        </p:grpSpPr>
        <p:cxnSp>
          <p:nvCxnSpPr>
            <p:cNvPr id="1166" name="Google Shape;1166;p61"/>
            <p:cNvCxnSpPr/>
            <p:nvPr/>
          </p:nvCxnSpPr>
          <p:spPr>
            <a:xfrm flipH="1" rot="10800000">
              <a:off x="364700" y="1945100"/>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167" name="Google Shape;1167;p61"/>
            <p:cNvCxnSpPr/>
            <p:nvPr/>
          </p:nvCxnSpPr>
          <p:spPr>
            <a:xfrm flipH="1" rot="10800000">
              <a:off x="364700" y="2467213"/>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168" name="Google Shape;1168;p61"/>
            <p:cNvCxnSpPr/>
            <p:nvPr/>
          </p:nvCxnSpPr>
          <p:spPr>
            <a:xfrm flipH="1" rot="10800000">
              <a:off x="364700" y="2989325"/>
              <a:ext cx="3860100" cy="12600"/>
            </a:xfrm>
            <a:prstGeom prst="straightConnector1">
              <a:avLst/>
            </a:prstGeom>
            <a:noFill/>
            <a:ln cap="flat" cmpd="sng" w="19050">
              <a:solidFill>
                <a:schemeClr val="dk2"/>
              </a:solidFill>
              <a:prstDash val="solid"/>
              <a:round/>
              <a:headEnd len="med" w="med" type="none"/>
              <a:tailEnd len="med" w="med" type="none"/>
            </a:ln>
          </p:spPr>
        </p:cxnSp>
      </p:grpSp>
      <p:sp>
        <p:nvSpPr>
          <p:cNvPr id="1169" name="Google Shape;1169;p61"/>
          <p:cNvSpPr/>
          <p:nvPr/>
        </p:nvSpPr>
        <p:spPr>
          <a:xfrm>
            <a:off x="318813" y="1494963"/>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1170" name="Google Shape;1170;p61"/>
          <p:cNvSpPr/>
          <p:nvPr/>
        </p:nvSpPr>
        <p:spPr>
          <a:xfrm>
            <a:off x="965538" y="1494963"/>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1171" name="Google Shape;1171;p61"/>
          <p:cNvSpPr/>
          <p:nvPr/>
        </p:nvSpPr>
        <p:spPr>
          <a:xfrm>
            <a:off x="1612263" y="1494963"/>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1172" name="Google Shape;1172;p61"/>
          <p:cNvSpPr/>
          <p:nvPr/>
        </p:nvSpPr>
        <p:spPr>
          <a:xfrm>
            <a:off x="2258988" y="1494963"/>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1173" name="Google Shape;1173;p61"/>
          <p:cNvSpPr/>
          <p:nvPr/>
        </p:nvSpPr>
        <p:spPr>
          <a:xfrm>
            <a:off x="2905713" y="1494963"/>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1174" name="Google Shape;1174;p61"/>
          <p:cNvSpPr/>
          <p:nvPr/>
        </p:nvSpPr>
        <p:spPr>
          <a:xfrm>
            <a:off x="3552438" y="1494963"/>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1175" name="Google Shape;1175;p61"/>
          <p:cNvSpPr txBox="1"/>
          <p:nvPr/>
        </p:nvSpPr>
        <p:spPr>
          <a:xfrm>
            <a:off x="56700" y="23790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W1</a:t>
            </a:r>
            <a:endParaRPr b="1" sz="1800">
              <a:solidFill>
                <a:schemeClr val="dk2"/>
              </a:solidFill>
            </a:endParaRPr>
          </a:p>
        </p:txBody>
      </p:sp>
      <p:sp>
        <p:nvSpPr>
          <p:cNvPr id="1176" name="Google Shape;1176;p61"/>
          <p:cNvSpPr txBox="1"/>
          <p:nvPr/>
        </p:nvSpPr>
        <p:spPr>
          <a:xfrm>
            <a:off x="56700" y="31097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W2</a:t>
            </a:r>
            <a:endParaRPr b="1" sz="1800">
              <a:solidFill>
                <a:schemeClr val="dk2"/>
              </a:solidFill>
            </a:endParaRPr>
          </a:p>
        </p:txBody>
      </p:sp>
      <p:sp>
        <p:nvSpPr>
          <p:cNvPr id="1177" name="Google Shape;1177;p61"/>
          <p:cNvSpPr txBox="1"/>
          <p:nvPr/>
        </p:nvSpPr>
        <p:spPr>
          <a:xfrm>
            <a:off x="56700" y="38404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W3</a:t>
            </a:r>
            <a:endParaRPr b="1" sz="1800">
              <a:solidFill>
                <a:schemeClr val="dk2"/>
              </a:solidFill>
            </a:endParaRPr>
          </a:p>
        </p:txBody>
      </p:sp>
      <p:sp>
        <p:nvSpPr>
          <p:cNvPr id="1178" name="Google Shape;1178;p61"/>
          <p:cNvSpPr txBox="1"/>
          <p:nvPr/>
        </p:nvSpPr>
        <p:spPr>
          <a:xfrm>
            <a:off x="4563000" y="23790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P1</a:t>
            </a:r>
            <a:endParaRPr b="1" sz="1800">
              <a:solidFill>
                <a:schemeClr val="dk2"/>
              </a:solidFill>
            </a:endParaRPr>
          </a:p>
        </p:txBody>
      </p:sp>
      <p:sp>
        <p:nvSpPr>
          <p:cNvPr id="1179" name="Google Shape;1179;p61"/>
          <p:cNvSpPr txBox="1"/>
          <p:nvPr/>
        </p:nvSpPr>
        <p:spPr>
          <a:xfrm>
            <a:off x="4563000" y="31097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P2</a:t>
            </a:r>
            <a:endParaRPr b="1" sz="1800">
              <a:solidFill>
                <a:schemeClr val="dk2"/>
              </a:solidFill>
            </a:endParaRPr>
          </a:p>
        </p:txBody>
      </p:sp>
      <p:sp>
        <p:nvSpPr>
          <p:cNvPr id="1180" name="Google Shape;1180;p61"/>
          <p:cNvSpPr txBox="1"/>
          <p:nvPr/>
        </p:nvSpPr>
        <p:spPr>
          <a:xfrm>
            <a:off x="4563000" y="38404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P3</a:t>
            </a:r>
            <a:endParaRPr b="1" sz="1800">
              <a:solidFill>
                <a:schemeClr val="dk2"/>
              </a:solidFill>
            </a:endParaRPr>
          </a:p>
        </p:txBody>
      </p:sp>
      <p:sp>
        <p:nvSpPr>
          <p:cNvPr id="1181" name="Google Shape;1181;p61"/>
          <p:cNvSpPr txBox="1"/>
          <p:nvPr/>
        </p:nvSpPr>
        <p:spPr>
          <a:xfrm>
            <a:off x="318825" y="1109475"/>
            <a:ext cx="14025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Requests:</a:t>
            </a:r>
            <a:endParaRPr>
              <a:solidFill>
                <a:schemeClr val="dk2"/>
              </a:solidFill>
            </a:endParaRPr>
          </a:p>
        </p:txBody>
      </p:sp>
      <p:sp>
        <p:nvSpPr>
          <p:cNvPr id="1182" name="Google Shape;1182;p61"/>
          <p:cNvSpPr/>
          <p:nvPr/>
        </p:nvSpPr>
        <p:spPr>
          <a:xfrm>
            <a:off x="4782763"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1183" name="Google Shape;1183;p61"/>
          <p:cNvSpPr/>
          <p:nvPr/>
        </p:nvSpPr>
        <p:spPr>
          <a:xfrm>
            <a:off x="5429488"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1184" name="Google Shape;1184;p61"/>
          <p:cNvSpPr/>
          <p:nvPr/>
        </p:nvSpPr>
        <p:spPr>
          <a:xfrm>
            <a:off x="6076213"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1185" name="Google Shape;1185;p61"/>
          <p:cNvSpPr/>
          <p:nvPr/>
        </p:nvSpPr>
        <p:spPr>
          <a:xfrm>
            <a:off x="6722938"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1186" name="Google Shape;1186;p61"/>
          <p:cNvSpPr/>
          <p:nvPr/>
        </p:nvSpPr>
        <p:spPr>
          <a:xfrm>
            <a:off x="7369663"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1187" name="Google Shape;1187;p61"/>
          <p:cNvSpPr/>
          <p:nvPr/>
        </p:nvSpPr>
        <p:spPr>
          <a:xfrm>
            <a:off x="8016388"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1188" name="Google Shape;1188;p61"/>
          <p:cNvSpPr txBox="1"/>
          <p:nvPr/>
        </p:nvSpPr>
        <p:spPr>
          <a:xfrm>
            <a:off x="4782775" y="1088688"/>
            <a:ext cx="14025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Requests:</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How Inference works in Generative Language Models</a:t>
            </a:r>
            <a:endParaRPr b="1"/>
          </a:p>
        </p:txBody>
      </p:sp>
      <p:sp>
        <p:nvSpPr>
          <p:cNvPr id="84" name="Google Shape;84;p17"/>
          <p:cNvSpPr/>
          <p:nvPr/>
        </p:nvSpPr>
        <p:spPr>
          <a:xfrm>
            <a:off x="1324325" y="3588025"/>
            <a:ext cx="1358400" cy="663600"/>
          </a:xfrm>
          <a:prstGeom prst="roundRect">
            <a:avLst>
              <a:gd fmla="val 16667" name="adj"/>
            </a:avLst>
          </a:prstGeom>
          <a:solidFill>
            <a:srgbClr val="C9DAF8"/>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Layer 1</a:t>
            </a:r>
            <a:endParaRPr sz="1500"/>
          </a:p>
        </p:txBody>
      </p:sp>
      <p:sp>
        <p:nvSpPr>
          <p:cNvPr id="85" name="Google Shape;85;p17"/>
          <p:cNvSpPr/>
          <p:nvPr/>
        </p:nvSpPr>
        <p:spPr>
          <a:xfrm>
            <a:off x="1324325" y="2661950"/>
            <a:ext cx="1358400" cy="663600"/>
          </a:xfrm>
          <a:prstGeom prst="roundRect">
            <a:avLst>
              <a:gd fmla="val 16667" name="adj"/>
            </a:avLst>
          </a:prstGeom>
          <a:solidFill>
            <a:srgbClr val="C9DAF8"/>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Layer 2</a:t>
            </a:r>
            <a:endParaRPr sz="1500"/>
          </a:p>
        </p:txBody>
      </p:sp>
      <p:sp>
        <p:nvSpPr>
          <p:cNvPr id="86" name="Google Shape;86;p17"/>
          <p:cNvSpPr/>
          <p:nvPr/>
        </p:nvSpPr>
        <p:spPr>
          <a:xfrm>
            <a:off x="1324325" y="1735875"/>
            <a:ext cx="1358400" cy="663600"/>
          </a:xfrm>
          <a:prstGeom prst="roundRect">
            <a:avLst>
              <a:gd fmla="val 16667" name="adj"/>
            </a:avLst>
          </a:prstGeom>
          <a:solidFill>
            <a:srgbClr val="C9DAF8"/>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Layer 3</a:t>
            </a:r>
            <a:endParaRPr sz="1500"/>
          </a:p>
        </p:txBody>
      </p:sp>
      <p:cxnSp>
        <p:nvCxnSpPr>
          <p:cNvPr id="87" name="Google Shape;87;p17"/>
          <p:cNvCxnSpPr>
            <a:stCxn id="85" idx="0"/>
            <a:endCxn id="86" idx="2"/>
          </p:cNvCxnSpPr>
          <p:nvPr/>
        </p:nvCxnSpPr>
        <p:spPr>
          <a:xfrm rot="10800000">
            <a:off x="2003525" y="2399450"/>
            <a:ext cx="0" cy="262500"/>
          </a:xfrm>
          <a:prstGeom prst="straightConnector1">
            <a:avLst/>
          </a:prstGeom>
          <a:noFill/>
          <a:ln cap="flat" cmpd="sng" w="19050">
            <a:solidFill>
              <a:srgbClr val="000000"/>
            </a:solidFill>
            <a:prstDash val="solid"/>
            <a:round/>
            <a:headEnd len="med" w="med" type="none"/>
            <a:tailEnd len="med" w="med" type="triangle"/>
          </a:ln>
        </p:spPr>
      </p:cxnSp>
      <p:cxnSp>
        <p:nvCxnSpPr>
          <p:cNvPr id="88" name="Google Shape;88;p17"/>
          <p:cNvCxnSpPr/>
          <p:nvPr/>
        </p:nvCxnSpPr>
        <p:spPr>
          <a:xfrm rot="10800000">
            <a:off x="2003525" y="3325550"/>
            <a:ext cx="0" cy="262500"/>
          </a:xfrm>
          <a:prstGeom prst="straightConnector1">
            <a:avLst/>
          </a:prstGeom>
          <a:noFill/>
          <a:ln cap="flat" cmpd="sng" w="19050">
            <a:solidFill>
              <a:srgbClr val="000000"/>
            </a:solidFill>
            <a:prstDash val="solid"/>
            <a:round/>
            <a:headEnd len="med" w="med" type="none"/>
            <a:tailEnd len="med" w="med" type="triangle"/>
          </a:ln>
        </p:spPr>
      </p:cxnSp>
      <p:sp>
        <p:nvSpPr>
          <p:cNvPr id="89" name="Google Shape;89;p17"/>
          <p:cNvSpPr txBox="1"/>
          <p:nvPr/>
        </p:nvSpPr>
        <p:spPr>
          <a:xfrm>
            <a:off x="1273225" y="4593900"/>
            <a:ext cx="4014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rPr>
              <a:t>I</a:t>
            </a:r>
            <a:endParaRPr sz="1800">
              <a:solidFill>
                <a:schemeClr val="dk2"/>
              </a:solidFill>
            </a:endParaRPr>
          </a:p>
        </p:txBody>
      </p:sp>
      <p:sp>
        <p:nvSpPr>
          <p:cNvPr id="90" name="Google Shape;90;p17"/>
          <p:cNvSpPr txBox="1"/>
          <p:nvPr/>
        </p:nvSpPr>
        <p:spPr>
          <a:xfrm>
            <a:off x="1623725" y="4593900"/>
            <a:ext cx="689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rPr>
              <a:t>think</a:t>
            </a:r>
            <a:endParaRPr sz="1800">
              <a:solidFill>
                <a:schemeClr val="dk2"/>
              </a:solidFill>
            </a:endParaRPr>
          </a:p>
        </p:txBody>
      </p:sp>
      <p:sp>
        <p:nvSpPr>
          <p:cNvPr id="91" name="Google Shape;91;p17"/>
          <p:cNvSpPr txBox="1"/>
          <p:nvPr/>
        </p:nvSpPr>
        <p:spPr>
          <a:xfrm>
            <a:off x="2335125" y="4593900"/>
            <a:ext cx="689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2"/>
                </a:solidFill>
              </a:rPr>
              <a:t>this</a:t>
            </a:r>
            <a:endParaRPr sz="1800">
              <a:solidFill>
                <a:schemeClr val="dk2"/>
              </a:solidFill>
            </a:endParaRPr>
          </a:p>
        </p:txBody>
      </p:sp>
      <p:sp>
        <p:nvSpPr>
          <p:cNvPr id="92" name="Google Shape;92;p17"/>
          <p:cNvSpPr/>
          <p:nvPr/>
        </p:nvSpPr>
        <p:spPr>
          <a:xfrm>
            <a:off x="1161425" y="1555500"/>
            <a:ext cx="1669500" cy="2862000"/>
          </a:xfrm>
          <a:prstGeom prst="rect">
            <a:avLst/>
          </a:prstGeom>
          <a:noFill/>
          <a:ln cap="flat" cmpd="sng" w="19050">
            <a:solidFill>
              <a:srgbClr val="000000"/>
            </a:solidFill>
            <a:prstDash val="lg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3" name="Google Shape;93;p17"/>
          <p:cNvCxnSpPr>
            <a:stCxn id="89" idx="0"/>
          </p:cNvCxnSpPr>
          <p:nvPr/>
        </p:nvCxnSpPr>
        <p:spPr>
          <a:xfrm flipH="1" rot="10800000">
            <a:off x="1473925" y="4272300"/>
            <a:ext cx="226800" cy="321600"/>
          </a:xfrm>
          <a:prstGeom prst="straightConnector1">
            <a:avLst/>
          </a:prstGeom>
          <a:noFill/>
          <a:ln cap="flat" cmpd="sng" w="19050">
            <a:solidFill>
              <a:schemeClr val="dk2"/>
            </a:solidFill>
            <a:prstDash val="solid"/>
            <a:round/>
            <a:headEnd len="med" w="med" type="none"/>
            <a:tailEnd len="med" w="med" type="triangle"/>
          </a:ln>
        </p:spPr>
      </p:cxnSp>
      <p:cxnSp>
        <p:nvCxnSpPr>
          <p:cNvPr id="94" name="Google Shape;94;p17"/>
          <p:cNvCxnSpPr/>
          <p:nvPr/>
        </p:nvCxnSpPr>
        <p:spPr>
          <a:xfrm rot="10800000">
            <a:off x="2000525" y="4272300"/>
            <a:ext cx="8700" cy="394200"/>
          </a:xfrm>
          <a:prstGeom prst="straightConnector1">
            <a:avLst/>
          </a:prstGeom>
          <a:noFill/>
          <a:ln cap="flat" cmpd="sng" w="19050">
            <a:solidFill>
              <a:schemeClr val="dk2"/>
            </a:solidFill>
            <a:prstDash val="solid"/>
            <a:round/>
            <a:headEnd len="med" w="med" type="none"/>
            <a:tailEnd len="med" w="med" type="triangle"/>
          </a:ln>
        </p:spPr>
      </p:cxnSp>
      <p:cxnSp>
        <p:nvCxnSpPr>
          <p:cNvPr id="95" name="Google Shape;95;p17"/>
          <p:cNvCxnSpPr/>
          <p:nvPr/>
        </p:nvCxnSpPr>
        <p:spPr>
          <a:xfrm rot="10800000">
            <a:off x="2309025" y="4267213"/>
            <a:ext cx="211800" cy="311100"/>
          </a:xfrm>
          <a:prstGeom prst="straightConnector1">
            <a:avLst/>
          </a:prstGeom>
          <a:noFill/>
          <a:ln cap="flat" cmpd="sng" w="19050">
            <a:solidFill>
              <a:schemeClr val="dk2"/>
            </a:solidFill>
            <a:prstDash val="solid"/>
            <a:round/>
            <a:headEnd len="med" w="med" type="none"/>
            <a:tailEnd len="med" w="med" type="triangle"/>
          </a:ln>
        </p:spPr>
      </p:cxnSp>
      <p:sp>
        <p:nvSpPr>
          <p:cNvPr id="96" name="Google Shape;96;p17"/>
          <p:cNvSpPr/>
          <p:nvPr/>
        </p:nvSpPr>
        <p:spPr>
          <a:xfrm>
            <a:off x="3955150" y="3595275"/>
            <a:ext cx="1358400" cy="663600"/>
          </a:xfrm>
          <a:prstGeom prst="roundRect">
            <a:avLst>
              <a:gd fmla="val 16667" name="adj"/>
            </a:avLst>
          </a:prstGeom>
          <a:solidFill>
            <a:srgbClr val="C9DAF8"/>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Layer 1</a:t>
            </a:r>
            <a:endParaRPr sz="1500"/>
          </a:p>
        </p:txBody>
      </p:sp>
      <p:sp>
        <p:nvSpPr>
          <p:cNvPr id="97" name="Google Shape;97;p17"/>
          <p:cNvSpPr/>
          <p:nvPr/>
        </p:nvSpPr>
        <p:spPr>
          <a:xfrm>
            <a:off x="3955150" y="2669200"/>
            <a:ext cx="1358400" cy="663600"/>
          </a:xfrm>
          <a:prstGeom prst="roundRect">
            <a:avLst>
              <a:gd fmla="val 16667" name="adj"/>
            </a:avLst>
          </a:prstGeom>
          <a:solidFill>
            <a:srgbClr val="C9DAF8"/>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Layer 2</a:t>
            </a:r>
            <a:endParaRPr sz="1500"/>
          </a:p>
        </p:txBody>
      </p:sp>
      <p:sp>
        <p:nvSpPr>
          <p:cNvPr id="98" name="Google Shape;98;p17"/>
          <p:cNvSpPr/>
          <p:nvPr/>
        </p:nvSpPr>
        <p:spPr>
          <a:xfrm>
            <a:off x="3955150" y="1743125"/>
            <a:ext cx="1358400" cy="663600"/>
          </a:xfrm>
          <a:prstGeom prst="roundRect">
            <a:avLst>
              <a:gd fmla="val 16667" name="adj"/>
            </a:avLst>
          </a:prstGeom>
          <a:solidFill>
            <a:srgbClr val="C9DAF8"/>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Layer 3</a:t>
            </a:r>
            <a:endParaRPr sz="1500"/>
          </a:p>
        </p:txBody>
      </p:sp>
      <p:cxnSp>
        <p:nvCxnSpPr>
          <p:cNvPr id="99" name="Google Shape;99;p17"/>
          <p:cNvCxnSpPr>
            <a:stCxn id="97" idx="0"/>
            <a:endCxn id="98" idx="2"/>
          </p:cNvCxnSpPr>
          <p:nvPr/>
        </p:nvCxnSpPr>
        <p:spPr>
          <a:xfrm rot="10800000">
            <a:off x="4634350" y="2406700"/>
            <a:ext cx="0" cy="262500"/>
          </a:xfrm>
          <a:prstGeom prst="straightConnector1">
            <a:avLst/>
          </a:prstGeom>
          <a:noFill/>
          <a:ln cap="flat" cmpd="sng" w="19050">
            <a:solidFill>
              <a:srgbClr val="000000"/>
            </a:solidFill>
            <a:prstDash val="solid"/>
            <a:round/>
            <a:headEnd len="med" w="med" type="none"/>
            <a:tailEnd len="med" w="med" type="triangle"/>
          </a:ln>
        </p:spPr>
      </p:cxnSp>
      <p:cxnSp>
        <p:nvCxnSpPr>
          <p:cNvPr id="100" name="Google Shape;100;p17"/>
          <p:cNvCxnSpPr/>
          <p:nvPr/>
        </p:nvCxnSpPr>
        <p:spPr>
          <a:xfrm rot="10800000">
            <a:off x="4634350" y="3332800"/>
            <a:ext cx="0" cy="262500"/>
          </a:xfrm>
          <a:prstGeom prst="straightConnector1">
            <a:avLst/>
          </a:prstGeom>
          <a:noFill/>
          <a:ln cap="flat" cmpd="sng" w="19050">
            <a:solidFill>
              <a:srgbClr val="000000"/>
            </a:solidFill>
            <a:prstDash val="solid"/>
            <a:round/>
            <a:headEnd len="med" w="med" type="none"/>
            <a:tailEnd len="med" w="med" type="triangle"/>
          </a:ln>
        </p:spPr>
      </p:cxnSp>
      <p:sp>
        <p:nvSpPr>
          <p:cNvPr id="101" name="Google Shape;101;p17"/>
          <p:cNvSpPr/>
          <p:nvPr/>
        </p:nvSpPr>
        <p:spPr>
          <a:xfrm>
            <a:off x="3792250" y="1576463"/>
            <a:ext cx="1669500" cy="2862000"/>
          </a:xfrm>
          <a:prstGeom prst="rect">
            <a:avLst/>
          </a:prstGeom>
          <a:noFill/>
          <a:ln cap="flat" cmpd="sng" w="19050">
            <a:solidFill>
              <a:srgbClr val="000000"/>
            </a:solidFill>
            <a:prstDash val="lg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7"/>
          <p:cNvSpPr/>
          <p:nvPr/>
        </p:nvSpPr>
        <p:spPr>
          <a:xfrm>
            <a:off x="6734175" y="3588025"/>
            <a:ext cx="1358400" cy="663600"/>
          </a:xfrm>
          <a:prstGeom prst="roundRect">
            <a:avLst>
              <a:gd fmla="val 16667" name="adj"/>
            </a:avLst>
          </a:prstGeom>
          <a:solidFill>
            <a:srgbClr val="C9DAF8"/>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Layer 1</a:t>
            </a:r>
            <a:endParaRPr sz="1500"/>
          </a:p>
        </p:txBody>
      </p:sp>
      <p:sp>
        <p:nvSpPr>
          <p:cNvPr id="103" name="Google Shape;103;p17"/>
          <p:cNvSpPr/>
          <p:nvPr/>
        </p:nvSpPr>
        <p:spPr>
          <a:xfrm>
            <a:off x="6734175" y="2661950"/>
            <a:ext cx="1358400" cy="663600"/>
          </a:xfrm>
          <a:prstGeom prst="roundRect">
            <a:avLst>
              <a:gd fmla="val 16667" name="adj"/>
            </a:avLst>
          </a:prstGeom>
          <a:solidFill>
            <a:srgbClr val="C9DAF8"/>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Layer 2</a:t>
            </a:r>
            <a:endParaRPr sz="1500"/>
          </a:p>
        </p:txBody>
      </p:sp>
      <p:sp>
        <p:nvSpPr>
          <p:cNvPr id="104" name="Google Shape;104;p17"/>
          <p:cNvSpPr/>
          <p:nvPr/>
        </p:nvSpPr>
        <p:spPr>
          <a:xfrm>
            <a:off x="6734175" y="1735875"/>
            <a:ext cx="1358400" cy="663600"/>
          </a:xfrm>
          <a:prstGeom prst="roundRect">
            <a:avLst>
              <a:gd fmla="val 16667" name="adj"/>
            </a:avLst>
          </a:prstGeom>
          <a:solidFill>
            <a:srgbClr val="C9DAF8"/>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Layer 3</a:t>
            </a:r>
            <a:endParaRPr sz="1500"/>
          </a:p>
        </p:txBody>
      </p:sp>
      <p:cxnSp>
        <p:nvCxnSpPr>
          <p:cNvPr id="105" name="Google Shape;105;p17"/>
          <p:cNvCxnSpPr>
            <a:stCxn id="103" idx="0"/>
            <a:endCxn id="104" idx="2"/>
          </p:cNvCxnSpPr>
          <p:nvPr/>
        </p:nvCxnSpPr>
        <p:spPr>
          <a:xfrm rot="10800000">
            <a:off x="7413375" y="2399450"/>
            <a:ext cx="0" cy="262500"/>
          </a:xfrm>
          <a:prstGeom prst="straightConnector1">
            <a:avLst/>
          </a:prstGeom>
          <a:noFill/>
          <a:ln cap="flat" cmpd="sng" w="19050">
            <a:solidFill>
              <a:srgbClr val="000000"/>
            </a:solidFill>
            <a:prstDash val="solid"/>
            <a:round/>
            <a:headEnd len="med" w="med" type="none"/>
            <a:tailEnd len="med" w="med" type="triangle"/>
          </a:ln>
        </p:spPr>
      </p:cxnSp>
      <p:cxnSp>
        <p:nvCxnSpPr>
          <p:cNvPr id="106" name="Google Shape;106;p17"/>
          <p:cNvCxnSpPr/>
          <p:nvPr/>
        </p:nvCxnSpPr>
        <p:spPr>
          <a:xfrm rot="10800000">
            <a:off x="7413375" y="3325550"/>
            <a:ext cx="0" cy="262500"/>
          </a:xfrm>
          <a:prstGeom prst="straightConnector1">
            <a:avLst/>
          </a:prstGeom>
          <a:noFill/>
          <a:ln cap="flat" cmpd="sng" w="19050">
            <a:solidFill>
              <a:srgbClr val="000000"/>
            </a:solidFill>
            <a:prstDash val="solid"/>
            <a:round/>
            <a:headEnd len="med" w="med" type="none"/>
            <a:tailEnd len="med" w="med" type="triangle"/>
          </a:ln>
        </p:spPr>
      </p:cxnSp>
      <p:sp>
        <p:nvSpPr>
          <p:cNvPr id="107" name="Google Shape;107;p17"/>
          <p:cNvSpPr/>
          <p:nvPr/>
        </p:nvSpPr>
        <p:spPr>
          <a:xfrm>
            <a:off x="6571275" y="1530788"/>
            <a:ext cx="1669500" cy="2862000"/>
          </a:xfrm>
          <a:prstGeom prst="rect">
            <a:avLst/>
          </a:prstGeom>
          <a:noFill/>
          <a:ln cap="flat" cmpd="sng" w="19050">
            <a:solidFill>
              <a:srgbClr val="000000"/>
            </a:solidFill>
            <a:prstDash val="lg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7"/>
          <p:cNvSpPr txBox="1"/>
          <p:nvPr/>
        </p:nvSpPr>
        <p:spPr>
          <a:xfrm>
            <a:off x="1660025" y="1067163"/>
            <a:ext cx="6897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is</a:t>
            </a:r>
            <a:endParaRPr sz="1800">
              <a:solidFill>
                <a:schemeClr val="dk2"/>
              </a:solidFill>
            </a:endParaRPr>
          </a:p>
        </p:txBody>
      </p:sp>
      <p:sp>
        <p:nvSpPr>
          <p:cNvPr id="109" name="Google Shape;109;p17"/>
          <p:cNvSpPr txBox="1"/>
          <p:nvPr/>
        </p:nvSpPr>
        <p:spPr>
          <a:xfrm>
            <a:off x="4289500" y="4593888"/>
            <a:ext cx="6897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is</a:t>
            </a:r>
            <a:endParaRPr sz="1800">
              <a:solidFill>
                <a:schemeClr val="dk2"/>
              </a:solidFill>
            </a:endParaRPr>
          </a:p>
        </p:txBody>
      </p:sp>
      <p:sp>
        <p:nvSpPr>
          <p:cNvPr id="110" name="Google Shape;110;p17"/>
          <p:cNvSpPr txBox="1"/>
          <p:nvPr/>
        </p:nvSpPr>
        <p:spPr>
          <a:xfrm>
            <a:off x="4190050" y="1067150"/>
            <a:ext cx="8334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great</a:t>
            </a:r>
            <a:endParaRPr sz="1800">
              <a:solidFill>
                <a:schemeClr val="dk2"/>
              </a:solidFill>
            </a:endParaRPr>
          </a:p>
        </p:txBody>
      </p:sp>
      <p:sp>
        <p:nvSpPr>
          <p:cNvPr id="111" name="Google Shape;111;p17"/>
          <p:cNvSpPr txBox="1"/>
          <p:nvPr/>
        </p:nvSpPr>
        <p:spPr>
          <a:xfrm>
            <a:off x="6955275" y="4593900"/>
            <a:ext cx="8334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great</a:t>
            </a:r>
            <a:endParaRPr sz="1800">
              <a:solidFill>
                <a:schemeClr val="dk2"/>
              </a:solidFill>
            </a:endParaRPr>
          </a:p>
        </p:txBody>
      </p:sp>
      <p:sp>
        <p:nvSpPr>
          <p:cNvPr id="112" name="Google Shape;112;p17"/>
          <p:cNvSpPr txBox="1"/>
          <p:nvPr/>
        </p:nvSpPr>
        <p:spPr>
          <a:xfrm>
            <a:off x="6863775" y="1067163"/>
            <a:ext cx="10164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&lt;EOS&gt;</a:t>
            </a:r>
            <a:endParaRPr sz="1800">
              <a:solidFill>
                <a:schemeClr val="dk2"/>
              </a:solidFill>
            </a:endParaRPr>
          </a:p>
        </p:txBody>
      </p:sp>
      <p:cxnSp>
        <p:nvCxnSpPr>
          <p:cNvPr id="113" name="Google Shape;113;p17"/>
          <p:cNvCxnSpPr/>
          <p:nvPr/>
        </p:nvCxnSpPr>
        <p:spPr>
          <a:xfrm flipH="1" rot="10800000">
            <a:off x="2001425" y="1379100"/>
            <a:ext cx="6900" cy="353400"/>
          </a:xfrm>
          <a:prstGeom prst="straightConnector1">
            <a:avLst/>
          </a:prstGeom>
          <a:noFill/>
          <a:ln cap="flat" cmpd="sng" w="19050">
            <a:solidFill>
              <a:schemeClr val="dk2"/>
            </a:solidFill>
            <a:prstDash val="solid"/>
            <a:round/>
            <a:headEnd len="med" w="med" type="none"/>
            <a:tailEnd len="med" w="med" type="triangle"/>
          </a:ln>
        </p:spPr>
      </p:cxnSp>
      <p:cxnSp>
        <p:nvCxnSpPr>
          <p:cNvPr id="114" name="Google Shape;114;p17"/>
          <p:cNvCxnSpPr/>
          <p:nvPr/>
        </p:nvCxnSpPr>
        <p:spPr>
          <a:xfrm flipH="1" rot="10800000">
            <a:off x="4623550" y="1379100"/>
            <a:ext cx="6900" cy="353400"/>
          </a:xfrm>
          <a:prstGeom prst="straightConnector1">
            <a:avLst/>
          </a:prstGeom>
          <a:noFill/>
          <a:ln cap="flat" cmpd="sng" w="19050">
            <a:solidFill>
              <a:schemeClr val="dk2"/>
            </a:solidFill>
            <a:prstDash val="solid"/>
            <a:round/>
            <a:headEnd len="med" w="med" type="none"/>
            <a:tailEnd len="med" w="med" type="triangle"/>
          </a:ln>
        </p:spPr>
      </p:cxnSp>
      <p:cxnSp>
        <p:nvCxnSpPr>
          <p:cNvPr id="115" name="Google Shape;115;p17"/>
          <p:cNvCxnSpPr/>
          <p:nvPr/>
        </p:nvCxnSpPr>
        <p:spPr>
          <a:xfrm flipH="1" rot="10800000">
            <a:off x="7402575" y="1379100"/>
            <a:ext cx="6900" cy="353400"/>
          </a:xfrm>
          <a:prstGeom prst="straightConnector1">
            <a:avLst/>
          </a:prstGeom>
          <a:noFill/>
          <a:ln cap="flat" cmpd="sng" w="19050">
            <a:solidFill>
              <a:schemeClr val="dk2"/>
            </a:solidFill>
            <a:prstDash val="solid"/>
            <a:round/>
            <a:headEnd len="med" w="med" type="none"/>
            <a:tailEnd len="med" w="med" type="triangle"/>
          </a:ln>
        </p:spPr>
      </p:cxnSp>
      <p:cxnSp>
        <p:nvCxnSpPr>
          <p:cNvPr id="116" name="Google Shape;116;p17"/>
          <p:cNvCxnSpPr>
            <a:stCxn id="109" idx="0"/>
          </p:cNvCxnSpPr>
          <p:nvPr/>
        </p:nvCxnSpPr>
        <p:spPr>
          <a:xfrm rot="10800000">
            <a:off x="4630450" y="4246188"/>
            <a:ext cx="3900" cy="347700"/>
          </a:xfrm>
          <a:prstGeom prst="straightConnector1">
            <a:avLst/>
          </a:prstGeom>
          <a:noFill/>
          <a:ln cap="flat" cmpd="sng" w="19050">
            <a:solidFill>
              <a:schemeClr val="dk2"/>
            </a:solidFill>
            <a:prstDash val="solid"/>
            <a:round/>
            <a:headEnd len="med" w="med" type="none"/>
            <a:tailEnd len="med" w="med" type="triangle"/>
          </a:ln>
        </p:spPr>
      </p:cxnSp>
      <p:cxnSp>
        <p:nvCxnSpPr>
          <p:cNvPr id="117" name="Google Shape;117;p17"/>
          <p:cNvCxnSpPr/>
          <p:nvPr/>
        </p:nvCxnSpPr>
        <p:spPr>
          <a:xfrm flipH="1" rot="10800000">
            <a:off x="7402575" y="4246075"/>
            <a:ext cx="6900" cy="353400"/>
          </a:xfrm>
          <a:prstGeom prst="straightConnector1">
            <a:avLst/>
          </a:prstGeom>
          <a:noFill/>
          <a:ln cap="flat" cmpd="sng" w="19050">
            <a:solidFill>
              <a:schemeClr val="dk2"/>
            </a:solidFill>
            <a:prstDash val="solid"/>
            <a:round/>
            <a:headEnd len="med" w="med" type="none"/>
            <a:tailEnd len="med" w="med" type="triangle"/>
          </a:ln>
        </p:spPr>
      </p:cxnSp>
      <p:cxnSp>
        <p:nvCxnSpPr>
          <p:cNvPr id="118" name="Google Shape;118;p17"/>
          <p:cNvCxnSpPr>
            <a:stCxn id="108" idx="3"/>
            <a:endCxn id="109" idx="1"/>
          </p:cNvCxnSpPr>
          <p:nvPr/>
        </p:nvCxnSpPr>
        <p:spPr>
          <a:xfrm>
            <a:off x="2349725" y="1198413"/>
            <a:ext cx="1939800" cy="3526800"/>
          </a:xfrm>
          <a:prstGeom prst="bentConnector3">
            <a:avLst>
              <a:gd fmla="val 49999" name="adj1"/>
            </a:avLst>
          </a:prstGeom>
          <a:noFill/>
          <a:ln cap="flat" cmpd="sng" w="19050">
            <a:solidFill>
              <a:schemeClr val="dk2"/>
            </a:solidFill>
            <a:prstDash val="solid"/>
            <a:round/>
            <a:headEnd len="med" w="med" type="none"/>
            <a:tailEnd len="med" w="med" type="triangle"/>
          </a:ln>
        </p:spPr>
      </p:cxnSp>
      <p:cxnSp>
        <p:nvCxnSpPr>
          <p:cNvPr id="119" name="Google Shape;119;p17"/>
          <p:cNvCxnSpPr>
            <a:stCxn id="110" idx="3"/>
            <a:endCxn id="111" idx="1"/>
          </p:cNvCxnSpPr>
          <p:nvPr/>
        </p:nvCxnSpPr>
        <p:spPr>
          <a:xfrm>
            <a:off x="5023450" y="1198400"/>
            <a:ext cx="1931700" cy="3526800"/>
          </a:xfrm>
          <a:prstGeom prst="bentConnector3">
            <a:avLst>
              <a:gd fmla="val 50003" name="adj1"/>
            </a:avLst>
          </a:prstGeom>
          <a:noFill/>
          <a:ln cap="flat" cmpd="sng" w="19050">
            <a:solidFill>
              <a:schemeClr val="dk2"/>
            </a:solidFill>
            <a:prstDash val="solid"/>
            <a:round/>
            <a:headEnd len="med" w="med" type="none"/>
            <a:tailEnd len="med" w="med" type="triangle"/>
          </a:ln>
        </p:spPr>
      </p:cxnSp>
      <p:sp>
        <p:nvSpPr>
          <p:cNvPr id="120" name="Google Shape;120;p17"/>
          <p:cNvSpPr txBox="1"/>
          <p:nvPr/>
        </p:nvSpPr>
        <p:spPr>
          <a:xfrm>
            <a:off x="983725" y="1245550"/>
            <a:ext cx="7170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iter 1</a:t>
            </a:r>
            <a:endParaRPr>
              <a:solidFill>
                <a:srgbClr val="FF0000"/>
              </a:solidFill>
            </a:endParaRPr>
          </a:p>
        </p:txBody>
      </p:sp>
      <p:sp>
        <p:nvSpPr>
          <p:cNvPr id="121" name="Google Shape;121;p17"/>
          <p:cNvSpPr txBox="1"/>
          <p:nvPr/>
        </p:nvSpPr>
        <p:spPr>
          <a:xfrm>
            <a:off x="3697500" y="1249175"/>
            <a:ext cx="7170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iter 2</a:t>
            </a:r>
            <a:endParaRPr>
              <a:solidFill>
                <a:srgbClr val="FF0000"/>
              </a:solidFill>
            </a:endParaRPr>
          </a:p>
        </p:txBody>
      </p:sp>
      <p:sp>
        <p:nvSpPr>
          <p:cNvPr id="122" name="Google Shape;122;p17"/>
          <p:cNvSpPr txBox="1"/>
          <p:nvPr/>
        </p:nvSpPr>
        <p:spPr>
          <a:xfrm>
            <a:off x="6411275" y="1249175"/>
            <a:ext cx="7170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rPr>
              <a:t>iter 3</a:t>
            </a:r>
            <a:endParaRPr>
              <a:solidFill>
                <a:srgbClr val="FF0000"/>
              </a:solidFill>
            </a:endParaRPr>
          </a:p>
        </p:txBody>
      </p:sp>
      <p:sp>
        <p:nvSpPr>
          <p:cNvPr id="123" name="Google Shape;123;p17"/>
          <p:cNvSpPr txBox="1"/>
          <p:nvPr/>
        </p:nvSpPr>
        <p:spPr>
          <a:xfrm rot="-5400000">
            <a:off x="-196475" y="2830550"/>
            <a:ext cx="20979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2000">
                <a:solidFill>
                  <a:schemeClr val="dk1"/>
                </a:solidFill>
              </a:rPr>
              <a:t>Prefill Phase</a:t>
            </a:r>
            <a:endParaRPr i="1" sz="2000">
              <a:solidFill>
                <a:schemeClr val="dk1"/>
              </a:solidFill>
            </a:endParaRPr>
          </a:p>
        </p:txBody>
      </p:sp>
      <p:sp>
        <p:nvSpPr>
          <p:cNvPr id="124" name="Google Shape;124;p17"/>
          <p:cNvSpPr txBox="1"/>
          <p:nvPr/>
        </p:nvSpPr>
        <p:spPr>
          <a:xfrm rot="-5400000">
            <a:off x="2307825" y="2876225"/>
            <a:ext cx="25287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2000">
                <a:solidFill>
                  <a:schemeClr val="dk1"/>
                </a:solidFill>
              </a:rPr>
              <a:t>Decode</a:t>
            </a:r>
            <a:r>
              <a:rPr i="1" lang="en" sz="2000">
                <a:solidFill>
                  <a:schemeClr val="dk1"/>
                </a:solidFill>
              </a:rPr>
              <a:t> Phase</a:t>
            </a:r>
            <a:endParaRPr i="1" sz="2000">
              <a:solidFill>
                <a:schemeClr val="dk1"/>
              </a:solidFill>
            </a:endParaRPr>
          </a:p>
        </p:txBody>
      </p:sp>
      <p:sp>
        <p:nvSpPr>
          <p:cNvPr id="125" name="Google Shape;125;p17"/>
          <p:cNvSpPr txBox="1"/>
          <p:nvPr/>
        </p:nvSpPr>
        <p:spPr>
          <a:xfrm rot="-5400000">
            <a:off x="5099100" y="2876225"/>
            <a:ext cx="2528700" cy="26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2000">
                <a:solidFill>
                  <a:schemeClr val="dk1"/>
                </a:solidFill>
              </a:rPr>
              <a:t>Decode</a:t>
            </a:r>
            <a:r>
              <a:rPr i="1" lang="en" sz="2000">
                <a:solidFill>
                  <a:schemeClr val="dk1"/>
                </a:solidFill>
              </a:rPr>
              <a:t> Phase</a:t>
            </a:r>
            <a:endParaRPr i="1"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Scheduling Algorithm: Processing Batches</a:t>
            </a:r>
            <a:endParaRPr b="1"/>
          </a:p>
        </p:txBody>
      </p:sp>
      <p:grpSp>
        <p:nvGrpSpPr>
          <p:cNvPr id="1194" name="Google Shape;1194;p62"/>
          <p:cNvGrpSpPr/>
          <p:nvPr/>
        </p:nvGrpSpPr>
        <p:grpSpPr>
          <a:xfrm>
            <a:off x="318815" y="2853369"/>
            <a:ext cx="4033418" cy="1424917"/>
            <a:chOff x="364700" y="1945100"/>
            <a:chExt cx="3860100" cy="1056825"/>
          </a:xfrm>
        </p:grpSpPr>
        <p:cxnSp>
          <p:nvCxnSpPr>
            <p:cNvPr id="1195" name="Google Shape;1195;p62"/>
            <p:cNvCxnSpPr/>
            <p:nvPr/>
          </p:nvCxnSpPr>
          <p:spPr>
            <a:xfrm flipH="1" rot="10800000">
              <a:off x="364700" y="1945100"/>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196" name="Google Shape;1196;p62"/>
            <p:cNvCxnSpPr/>
            <p:nvPr/>
          </p:nvCxnSpPr>
          <p:spPr>
            <a:xfrm flipH="1" rot="10800000">
              <a:off x="364700" y="2467213"/>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197" name="Google Shape;1197;p62"/>
            <p:cNvCxnSpPr/>
            <p:nvPr/>
          </p:nvCxnSpPr>
          <p:spPr>
            <a:xfrm flipH="1" rot="10800000">
              <a:off x="364700" y="2989325"/>
              <a:ext cx="3860100" cy="12600"/>
            </a:xfrm>
            <a:prstGeom prst="straightConnector1">
              <a:avLst/>
            </a:prstGeom>
            <a:noFill/>
            <a:ln cap="flat" cmpd="sng" w="19050">
              <a:solidFill>
                <a:schemeClr val="dk2"/>
              </a:solidFill>
              <a:prstDash val="solid"/>
              <a:round/>
              <a:headEnd len="med" w="med" type="none"/>
              <a:tailEnd len="med" w="med" type="none"/>
            </a:ln>
          </p:spPr>
        </p:cxnSp>
      </p:grpSp>
      <p:cxnSp>
        <p:nvCxnSpPr>
          <p:cNvPr id="1198" name="Google Shape;1198;p62"/>
          <p:cNvCxnSpPr>
            <a:stCxn id="1193" idx="2"/>
          </p:cNvCxnSpPr>
          <p:nvPr/>
        </p:nvCxnSpPr>
        <p:spPr>
          <a:xfrm flipH="1">
            <a:off x="4563000" y="1017725"/>
            <a:ext cx="9000" cy="4131600"/>
          </a:xfrm>
          <a:prstGeom prst="straightConnector1">
            <a:avLst/>
          </a:prstGeom>
          <a:noFill/>
          <a:ln cap="flat" cmpd="sng" w="38100">
            <a:solidFill>
              <a:schemeClr val="dk2"/>
            </a:solidFill>
            <a:prstDash val="dash"/>
            <a:round/>
            <a:headEnd len="med" w="med" type="none"/>
            <a:tailEnd len="med" w="med" type="none"/>
          </a:ln>
        </p:spPr>
      </p:cxnSp>
      <p:sp>
        <p:nvSpPr>
          <p:cNvPr id="1199" name="Google Shape;1199;p62"/>
          <p:cNvSpPr txBox="1"/>
          <p:nvPr/>
        </p:nvSpPr>
        <p:spPr>
          <a:xfrm>
            <a:off x="1482850" y="4481625"/>
            <a:ext cx="1691100" cy="47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ORCA</a:t>
            </a:r>
            <a:endParaRPr b="1" sz="1800">
              <a:solidFill>
                <a:schemeClr val="dk2"/>
              </a:solidFill>
            </a:endParaRPr>
          </a:p>
        </p:txBody>
      </p:sp>
      <p:sp>
        <p:nvSpPr>
          <p:cNvPr id="1200" name="Google Shape;1200;p62"/>
          <p:cNvSpPr txBox="1"/>
          <p:nvPr/>
        </p:nvSpPr>
        <p:spPr>
          <a:xfrm>
            <a:off x="5639000" y="4481625"/>
            <a:ext cx="2335200" cy="47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FasterTransformer</a:t>
            </a:r>
            <a:endParaRPr b="1" sz="1800">
              <a:solidFill>
                <a:schemeClr val="dk2"/>
              </a:solidFill>
            </a:endParaRPr>
          </a:p>
        </p:txBody>
      </p:sp>
      <p:grpSp>
        <p:nvGrpSpPr>
          <p:cNvPr id="1201" name="Google Shape;1201;p62"/>
          <p:cNvGrpSpPr/>
          <p:nvPr/>
        </p:nvGrpSpPr>
        <p:grpSpPr>
          <a:xfrm>
            <a:off x="4782765" y="2836594"/>
            <a:ext cx="4033418" cy="1424917"/>
            <a:chOff x="364700" y="1945100"/>
            <a:chExt cx="3860100" cy="1056825"/>
          </a:xfrm>
        </p:grpSpPr>
        <p:cxnSp>
          <p:nvCxnSpPr>
            <p:cNvPr id="1202" name="Google Shape;1202;p62"/>
            <p:cNvCxnSpPr/>
            <p:nvPr/>
          </p:nvCxnSpPr>
          <p:spPr>
            <a:xfrm flipH="1" rot="10800000">
              <a:off x="364700" y="1945100"/>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203" name="Google Shape;1203;p62"/>
            <p:cNvCxnSpPr/>
            <p:nvPr/>
          </p:nvCxnSpPr>
          <p:spPr>
            <a:xfrm flipH="1" rot="10800000">
              <a:off x="364700" y="2467213"/>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204" name="Google Shape;1204;p62"/>
            <p:cNvCxnSpPr/>
            <p:nvPr/>
          </p:nvCxnSpPr>
          <p:spPr>
            <a:xfrm flipH="1" rot="10800000">
              <a:off x="364700" y="2989325"/>
              <a:ext cx="3860100" cy="12600"/>
            </a:xfrm>
            <a:prstGeom prst="straightConnector1">
              <a:avLst/>
            </a:prstGeom>
            <a:noFill/>
            <a:ln cap="flat" cmpd="sng" w="19050">
              <a:solidFill>
                <a:schemeClr val="dk2"/>
              </a:solidFill>
              <a:prstDash val="solid"/>
              <a:round/>
              <a:headEnd len="med" w="med" type="none"/>
              <a:tailEnd len="med" w="med" type="none"/>
            </a:ln>
          </p:spPr>
        </p:cxnSp>
      </p:grpSp>
      <p:sp>
        <p:nvSpPr>
          <p:cNvPr id="1205" name="Google Shape;1205;p62"/>
          <p:cNvSpPr/>
          <p:nvPr/>
        </p:nvSpPr>
        <p:spPr>
          <a:xfrm>
            <a:off x="1612263" y="1494963"/>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1206" name="Google Shape;1206;p62"/>
          <p:cNvSpPr/>
          <p:nvPr/>
        </p:nvSpPr>
        <p:spPr>
          <a:xfrm>
            <a:off x="2258988" y="1494963"/>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1207" name="Google Shape;1207;p62"/>
          <p:cNvSpPr/>
          <p:nvPr/>
        </p:nvSpPr>
        <p:spPr>
          <a:xfrm>
            <a:off x="2905713" y="1494963"/>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1208" name="Google Shape;1208;p62"/>
          <p:cNvSpPr/>
          <p:nvPr/>
        </p:nvSpPr>
        <p:spPr>
          <a:xfrm>
            <a:off x="3552438" y="1494963"/>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1209" name="Google Shape;1209;p62"/>
          <p:cNvSpPr txBox="1"/>
          <p:nvPr/>
        </p:nvSpPr>
        <p:spPr>
          <a:xfrm>
            <a:off x="56700" y="23790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W1</a:t>
            </a:r>
            <a:endParaRPr b="1" sz="1800">
              <a:solidFill>
                <a:schemeClr val="dk2"/>
              </a:solidFill>
            </a:endParaRPr>
          </a:p>
        </p:txBody>
      </p:sp>
      <p:sp>
        <p:nvSpPr>
          <p:cNvPr id="1210" name="Google Shape;1210;p62"/>
          <p:cNvSpPr txBox="1"/>
          <p:nvPr/>
        </p:nvSpPr>
        <p:spPr>
          <a:xfrm>
            <a:off x="56700" y="31097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W2</a:t>
            </a:r>
            <a:endParaRPr b="1" sz="1800">
              <a:solidFill>
                <a:schemeClr val="dk2"/>
              </a:solidFill>
            </a:endParaRPr>
          </a:p>
        </p:txBody>
      </p:sp>
      <p:sp>
        <p:nvSpPr>
          <p:cNvPr id="1211" name="Google Shape;1211;p62"/>
          <p:cNvSpPr txBox="1"/>
          <p:nvPr/>
        </p:nvSpPr>
        <p:spPr>
          <a:xfrm>
            <a:off x="56700" y="38404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W3</a:t>
            </a:r>
            <a:endParaRPr b="1" sz="1800">
              <a:solidFill>
                <a:schemeClr val="dk2"/>
              </a:solidFill>
            </a:endParaRPr>
          </a:p>
        </p:txBody>
      </p:sp>
      <p:sp>
        <p:nvSpPr>
          <p:cNvPr id="1212" name="Google Shape;1212;p62"/>
          <p:cNvSpPr txBox="1"/>
          <p:nvPr/>
        </p:nvSpPr>
        <p:spPr>
          <a:xfrm>
            <a:off x="4563000" y="23790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P1</a:t>
            </a:r>
            <a:endParaRPr b="1" sz="1800">
              <a:solidFill>
                <a:schemeClr val="dk2"/>
              </a:solidFill>
            </a:endParaRPr>
          </a:p>
        </p:txBody>
      </p:sp>
      <p:sp>
        <p:nvSpPr>
          <p:cNvPr id="1213" name="Google Shape;1213;p62"/>
          <p:cNvSpPr txBox="1"/>
          <p:nvPr/>
        </p:nvSpPr>
        <p:spPr>
          <a:xfrm>
            <a:off x="4563000" y="31097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P2</a:t>
            </a:r>
            <a:endParaRPr b="1" sz="1800">
              <a:solidFill>
                <a:schemeClr val="dk2"/>
              </a:solidFill>
            </a:endParaRPr>
          </a:p>
        </p:txBody>
      </p:sp>
      <p:sp>
        <p:nvSpPr>
          <p:cNvPr id="1214" name="Google Shape;1214;p62"/>
          <p:cNvSpPr txBox="1"/>
          <p:nvPr/>
        </p:nvSpPr>
        <p:spPr>
          <a:xfrm>
            <a:off x="4563000" y="38404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P3</a:t>
            </a:r>
            <a:endParaRPr b="1" sz="1800">
              <a:solidFill>
                <a:schemeClr val="dk2"/>
              </a:solidFill>
            </a:endParaRPr>
          </a:p>
        </p:txBody>
      </p:sp>
      <p:sp>
        <p:nvSpPr>
          <p:cNvPr id="1215" name="Google Shape;1215;p62"/>
          <p:cNvSpPr txBox="1"/>
          <p:nvPr/>
        </p:nvSpPr>
        <p:spPr>
          <a:xfrm>
            <a:off x="318825" y="1109475"/>
            <a:ext cx="14025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Requests:</a:t>
            </a:r>
            <a:endParaRPr>
              <a:solidFill>
                <a:schemeClr val="dk2"/>
              </a:solidFill>
            </a:endParaRPr>
          </a:p>
        </p:txBody>
      </p:sp>
      <p:sp>
        <p:nvSpPr>
          <p:cNvPr id="1216" name="Google Shape;1216;p62"/>
          <p:cNvSpPr/>
          <p:nvPr/>
        </p:nvSpPr>
        <p:spPr>
          <a:xfrm>
            <a:off x="6076213"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1217" name="Google Shape;1217;p62"/>
          <p:cNvSpPr/>
          <p:nvPr/>
        </p:nvSpPr>
        <p:spPr>
          <a:xfrm>
            <a:off x="6722938"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1218" name="Google Shape;1218;p62"/>
          <p:cNvSpPr/>
          <p:nvPr/>
        </p:nvSpPr>
        <p:spPr>
          <a:xfrm>
            <a:off x="7369663"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1219" name="Google Shape;1219;p62"/>
          <p:cNvSpPr/>
          <p:nvPr/>
        </p:nvSpPr>
        <p:spPr>
          <a:xfrm>
            <a:off x="8016388"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1220" name="Google Shape;1220;p62"/>
          <p:cNvSpPr txBox="1"/>
          <p:nvPr/>
        </p:nvSpPr>
        <p:spPr>
          <a:xfrm>
            <a:off x="4782775" y="1088688"/>
            <a:ext cx="14025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Requests:</a:t>
            </a:r>
            <a:endParaRPr>
              <a:solidFill>
                <a:schemeClr val="dk2"/>
              </a:solidFill>
            </a:endParaRPr>
          </a:p>
        </p:txBody>
      </p:sp>
      <p:sp>
        <p:nvSpPr>
          <p:cNvPr id="1221" name="Google Shape;1221;p62"/>
          <p:cNvSpPr/>
          <p:nvPr/>
        </p:nvSpPr>
        <p:spPr>
          <a:xfrm>
            <a:off x="5161975" y="2209600"/>
            <a:ext cx="9144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	</a:t>
            </a:r>
            <a:r>
              <a:rPr lang="en"/>
              <a:t>B</a:t>
            </a:r>
            <a:r>
              <a:rPr baseline="-25000" lang="en"/>
              <a:t>1</a:t>
            </a:r>
            <a:endParaRPr baseline="-25000"/>
          </a:p>
        </p:txBody>
      </p:sp>
      <p:sp>
        <p:nvSpPr>
          <p:cNvPr id="1222" name="Google Shape;1222;p62"/>
          <p:cNvSpPr/>
          <p:nvPr/>
        </p:nvSpPr>
        <p:spPr>
          <a:xfrm>
            <a:off x="638401" y="2209600"/>
            <a:ext cx="6441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a:t>
            </a:r>
            <a:r>
              <a:rPr lang="en"/>
              <a:t>B</a:t>
            </a:r>
            <a:r>
              <a:rPr baseline="-25000" lang="en"/>
              <a:t>1</a:t>
            </a:r>
            <a:endParaRPr baseline="-25000"/>
          </a:p>
        </p:txBody>
      </p:sp>
      <p:sp>
        <p:nvSpPr>
          <p:cNvPr id="1223" name="Google Shape;1223;p62"/>
          <p:cNvSpPr/>
          <p:nvPr/>
        </p:nvSpPr>
        <p:spPr>
          <a:xfrm>
            <a:off x="1282501" y="2924325"/>
            <a:ext cx="6441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a:t>
            </a:r>
            <a:r>
              <a:rPr lang="en"/>
              <a:t>B</a:t>
            </a:r>
            <a:r>
              <a:rPr baseline="-25000" lang="en"/>
              <a:t>1</a:t>
            </a:r>
            <a:endParaRPr baseline="-25000"/>
          </a:p>
        </p:txBody>
      </p:sp>
      <p:sp>
        <p:nvSpPr>
          <p:cNvPr id="1224" name="Google Shape;1224;p62"/>
          <p:cNvSpPr/>
          <p:nvPr/>
        </p:nvSpPr>
        <p:spPr>
          <a:xfrm>
            <a:off x="1926601" y="3634500"/>
            <a:ext cx="6441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a:t>
            </a:r>
            <a:r>
              <a:rPr lang="en"/>
              <a:t>B</a:t>
            </a:r>
            <a:r>
              <a:rPr baseline="-25000" lang="en"/>
              <a:t>1</a:t>
            </a:r>
            <a:endParaRPr baseline="-25000"/>
          </a:p>
        </p:txBody>
      </p:sp>
      <p:sp>
        <p:nvSpPr>
          <p:cNvPr id="1225" name="Google Shape;1225;p62"/>
          <p:cNvSpPr/>
          <p:nvPr/>
        </p:nvSpPr>
        <p:spPr>
          <a:xfrm>
            <a:off x="5639000" y="2924325"/>
            <a:ext cx="9144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	</a:t>
            </a:r>
            <a:r>
              <a:rPr lang="en"/>
              <a:t>B</a:t>
            </a:r>
            <a:r>
              <a:rPr baseline="-25000" lang="en"/>
              <a:t>1</a:t>
            </a:r>
            <a:endParaRPr baseline="-25000"/>
          </a:p>
        </p:txBody>
      </p:sp>
      <p:sp>
        <p:nvSpPr>
          <p:cNvPr id="1226" name="Google Shape;1226;p62"/>
          <p:cNvSpPr/>
          <p:nvPr/>
        </p:nvSpPr>
        <p:spPr>
          <a:xfrm>
            <a:off x="6185275" y="3634500"/>
            <a:ext cx="9144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	</a:t>
            </a:r>
            <a:r>
              <a:rPr lang="en"/>
              <a:t>B</a:t>
            </a:r>
            <a:r>
              <a:rPr baseline="-25000" lang="en"/>
              <a:t>1</a:t>
            </a:r>
            <a:endParaRPr baseline="-25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Scheduling Algorithm: Processing Batches</a:t>
            </a:r>
            <a:endParaRPr b="1"/>
          </a:p>
        </p:txBody>
      </p:sp>
      <p:grpSp>
        <p:nvGrpSpPr>
          <p:cNvPr id="1232" name="Google Shape;1232;p63"/>
          <p:cNvGrpSpPr/>
          <p:nvPr/>
        </p:nvGrpSpPr>
        <p:grpSpPr>
          <a:xfrm>
            <a:off x="318815" y="2853369"/>
            <a:ext cx="4033418" cy="1424917"/>
            <a:chOff x="364700" y="1945100"/>
            <a:chExt cx="3860100" cy="1056825"/>
          </a:xfrm>
        </p:grpSpPr>
        <p:cxnSp>
          <p:nvCxnSpPr>
            <p:cNvPr id="1233" name="Google Shape;1233;p63"/>
            <p:cNvCxnSpPr/>
            <p:nvPr/>
          </p:nvCxnSpPr>
          <p:spPr>
            <a:xfrm flipH="1" rot="10800000">
              <a:off x="364700" y="1945100"/>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234" name="Google Shape;1234;p63"/>
            <p:cNvCxnSpPr/>
            <p:nvPr/>
          </p:nvCxnSpPr>
          <p:spPr>
            <a:xfrm flipH="1" rot="10800000">
              <a:off x="364700" y="2467213"/>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235" name="Google Shape;1235;p63"/>
            <p:cNvCxnSpPr/>
            <p:nvPr/>
          </p:nvCxnSpPr>
          <p:spPr>
            <a:xfrm flipH="1" rot="10800000">
              <a:off x="364700" y="2989325"/>
              <a:ext cx="3860100" cy="12600"/>
            </a:xfrm>
            <a:prstGeom prst="straightConnector1">
              <a:avLst/>
            </a:prstGeom>
            <a:noFill/>
            <a:ln cap="flat" cmpd="sng" w="19050">
              <a:solidFill>
                <a:schemeClr val="dk2"/>
              </a:solidFill>
              <a:prstDash val="solid"/>
              <a:round/>
              <a:headEnd len="med" w="med" type="none"/>
              <a:tailEnd len="med" w="med" type="none"/>
            </a:ln>
          </p:spPr>
        </p:cxnSp>
      </p:grpSp>
      <p:cxnSp>
        <p:nvCxnSpPr>
          <p:cNvPr id="1236" name="Google Shape;1236;p63"/>
          <p:cNvCxnSpPr>
            <a:stCxn id="1231" idx="2"/>
          </p:cNvCxnSpPr>
          <p:nvPr/>
        </p:nvCxnSpPr>
        <p:spPr>
          <a:xfrm flipH="1">
            <a:off x="4563000" y="1017725"/>
            <a:ext cx="9000" cy="4131600"/>
          </a:xfrm>
          <a:prstGeom prst="straightConnector1">
            <a:avLst/>
          </a:prstGeom>
          <a:noFill/>
          <a:ln cap="flat" cmpd="sng" w="38100">
            <a:solidFill>
              <a:schemeClr val="dk2"/>
            </a:solidFill>
            <a:prstDash val="dash"/>
            <a:round/>
            <a:headEnd len="med" w="med" type="none"/>
            <a:tailEnd len="med" w="med" type="none"/>
          </a:ln>
        </p:spPr>
      </p:cxnSp>
      <p:sp>
        <p:nvSpPr>
          <p:cNvPr id="1237" name="Google Shape;1237;p63"/>
          <p:cNvSpPr txBox="1"/>
          <p:nvPr/>
        </p:nvSpPr>
        <p:spPr>
          <a:xfrm>
            <a:off x="1482850" y="4481625"/>
            <a:ext cx="1691100" cy="47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ORCA</a:t>
            </a:r>
            <a:endParaRPr b="1" sz="1800">
              <a:solidFill>
                <a:schemeClr val="dk2"/>
              </a:solidFill>
            </a:endParaRPr>
          </a:p>
        </p:txBody>
      </p:sp>
      <p:sp>
        <p:nvSpPr>
          <p:cNvPr id="1238" name="Google Shape;1238;p63"/>
          <p:cNvSpPr txBox="1"/>
          <p:nvPr/>
        </p:nvSpPr>
        <p:spPr>
          <a:xfrm>
            <a:off x="5639000" y="4481625"/>
            <a:ext cx="2335200" cy="47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FasterTransformer</a:t>
            </a:r>
            <a:endParaRPr b="1" sz="1800">
              <a:solidFill>
                <a:schemeClr val="dk2"/>
              </a:solidFill>
            </a:endParaRPr>
          </a:p>
        </p:txBody>
      </p:sp>
      <p:grpSp>
        <p:nvGrpSpPr>
          <p:cNvPr id="1239" name="Google Shape;1239;p63"/>
          <p:cNvGrpSpPr/>
          <p:nvPr/>
        </p:nvGrpSpPr>
        <p:grpSpPr>
          <a:xfrm>
            <a:off x="4782765" y="2836594"/>
            <a:ext cx="4033418" cy="1424917"/>
            <a:chOff x="364700" y="1945100"/>
            <a:chExt cx="3860100" cy="1056825"/>
          </a:xfrm>
        </p:grpSpPr>
        <p:cxnSp>
          <p:nvCxnSpPr>
            <p:cNvPr id="1240" name="Google Shape;1240;p63"/>
            <p:cNvCxnSpPr/>
            <p:nvPr/>
          </p:nvCxnSpPr>
          <p:spPr>
            <a:xfrm flipH="1" rot="10800000">
              <a:off x="364700" y="1945100"/>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241" name="Google Shape;1241;p63"/>
            <p:cNvCxnSpPr/>
            <p:nvPr/>
          </p:nvCxnSpPr>
          <p:spPr>
            <a:xfrm flipH="1" rot="10800000">
              <a:off x="364700" y="2467213"/>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242" name="Google Shape;1242;p63"/>
            <p:cNvCxnSpPr/>
            <p:nvPr/>
          </p:nvCxnSpPr>
          <p:spPr>
            <a:xfrm flipH="1" rot="10800000">
              <a:off x="364700" y="2989325"/>
              <a:ext cx="3860100" cy="12600"/>
            </a:xfrm>
            <a:prstGeom prst="straightConnector1">
              <a:avLst/>
            </a:prstGeom>
            <a:noFill/>
            <a:ln cap="flat" cmpd="sng" w="19050">
              <a:solidFill>
                <a:schemeClr val="dk2"/>
              </a:solidFill>
              <a:prstDash val="solid"/>
              <a:round/>
              <a:headEnd len="med" w="med" type="none"/>
              <a:tailEnd len="med" w="med" type="none"/>
            </a:ln>
          </p:spPr>
        </p:cxnSp>
      </p:grpSp>
      <p:sp>
        <p:nvSpPr>
          <p:cNvPr id="1243" name="Google Shape;1243;p63"/>
          <p:cNvSpPr/>
          <p:nvPr/>
        </p:nvSpPr>
        <p:spPr>
          <a:xfrm>
            <a:off x="2905713" y="1494963"/>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1244" name="Google Shape;1244;p63"/>
          <p:cNvSpPr/>
          <p:nvPr/>
        </p:nvSpPr>
        <p:spPr>
          <a:xfrm>
            <a:off x="3552438" y="1494963"/>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1245" name="Google Shape;1245;p63"/>
          <p:cNvSpPr txBox="1"/>
          <p:nvPr/>
        </p:nvSpPr>
        <p:spPr>
          <a:xfrm>
            <a:off x="56700" y="23790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W1</a:t>
            </a:r>
            <a:endParaRPr b="1" sz="1800">
              <a:solidFill>
                <a:schemeClr val="dk2"/>
              </a:solidFill>
            </a:endParaRPr>
          </a:p>
        </p:txBody>
      </p:sp>
      <p:sp>
        <p:nvSpPr>
          <p:cNvPr id="1246" name="Google Shape;1246;p63"/>
          <p:cNvSpPr txBox="1"/>
          <p:nvPr/>
        </p:nvSpPr>
        <p:spPr>
          <a:xfrm>
            <a:off x="56700" y="31097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W2</a:t>
            </a:r>
            <a:endParaRPr b="1" sz="1800">
              <a:solidFill>
                <a:schemeClr val="dk2"/>
              </a:solidFill>
            </a:endParaRPr>
          </a:p>
        </p:txBody>
      </p:sp>
      <p:sp>
        <p:nvSpPr>
          <p:cNvPr id="1247" name="Google Shape;1247;p63"/>
          <p:cNvSpPr txBox="1"/>
          <p:nvPr/>
        </p:nvSpPr>
        <p:spPr>
          <a:xfrm>
            <a:off x="56700" y="38404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W3</a:t>
            </a:r>
            <a:endParaRPr b="1" sz="1800">
              <a:solidFill>
                <a:schemeClr val="dk2"/>
              </a:solidFill>
            </a:endParaRPr>
          </a:p>
        </p:txBody>
      </p:sp>
      <p:sp>
        <p:nvSpPr>
          <p:cNvPr id="1248" name="Google Shape;1248;p63"/>
          <p:cNvSpPr txBox="1"/>
          <p:nvPr/>
        </p:nvSpPr>
        <p:spPr>
          <a:xfrm>
            <a:off x="4563000" y="23790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P1</a:t>
            </a:r>
            <a:endParaRPr b="1" sz="1800">
              <a:solidFill>
                <a:schemeClr val="dk2"/>
              </a:solidFill>
            </a:endParaRPr>
          </a:p>
        </p:txBody>
      </p:sp>
      <p:sp>
        <p:nvSpPr>
          <p:cNvPr id="1249" name="Google Shape;1249;p63"/>
          <p:cNvSpPr txBox="1"/>
          <p:nvPr/>
        </p:nvSpPr>
        <p:spPr>
          <a:xfrm>
            <a:off x="4563000" y="31097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P2</a:t>
            </a:r>
            <a:endParaRPr b="1" sz="1800">
              <a:solidFill>
                <a:schemeClr val="dk2"/>
              </a:solidFill>
            </a:endParaRPr>
          </a:p>
        </p:txBody>
      </p:sp>
      <p:sp>
        <p:nvSpPr>
          <p:cNvPr id="1250" name="Google Shape;1250;p63"/>
          <p:cNvSpPr txBox="1"/>
          <p:nvPr/>
        </p:nvSpPr>
        <p:spPr>
          <a:xfrm>
            <a:off x="4563000" y="38404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P3</a:t>
            </a:r>
            <a:endParaRPr b="1" sz="1800">
              <a:solidFill>
                <a:schemeClr val="dk2"/>
              </a:solidFill>
            </a:endParaRPr>
          </a:p>
        </p:txBody>
      </p:sp>
      <p:sp>
        <p:nvSpPr>
          <p:cNvPr id="1251" name="Google Shape;1251;p63"/>
          <p:cNvSpPr txBox="1"/>
          <p:nvPr/>
        </p:nvSpPr>
        <p:spPr>
          <a:xfrm>
            <a:off x="318825" y="1109475"/>
            <a:ext cx="14025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Requests:</a:t>
            </a:r>
            <a:endParaRPr>
              <a:solidFill>
                <a:schemeClr val="dk2"/>
              </a:solidFill>
            </a:endParaRPr>
          </a:p>
        </p:txBody>
      </p:sp>
      <p:sp>
        <p:nvSpPr>
          <p:cNvPr id="1252" name="Google Shape;1252;p63"/>
          <p:cNvSpPr/>
          <p:nvPr/>
        </p:nvSpPr>
        <p:spPr>
          <a:xfrm>
            <a:off x="6076213"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1253" name="Google Shape;1253;p63"/>
          <p:cNvSpPr/>
          <p:nvPr/>
        </p:nvSpPr>
        <p:spPr>
          <a:xfrm>
            <a:off x="6722938"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1254" name="Google Shape;1254;p63"/>
          <p:cNvSpPr/>
          <p:nvPr/>
        </p:nvSpPr>
        <p:spPr>
          <a:xfrm>
            <a:off x="7369663"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1255" name="Google Shape;1255;p63"/>
          <p:cNvSpPr/>
          <p:nvPr/>
        </p:nvSpPr>
        <p:spPr>
          <a:xfrm>
            <a:off x="8016388"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1256" name="Google Shape;1256;p63"/>
          <p:cNvSpPr txBox="1"/>
          <p:nvPr/>
        </p:nvSpPr>
        <p:spPr>
          <a:xfrm>
            <a:off x="4782775" y="1088688"/>
            <a:ext cx="14025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Requests:</a:t>
            </a:r>
            <a:endParaRPr>
              <a:solidFill>
                <a:schemeClr val="dk2"/>
              </a:solidFill>
            </a:endParaRPr>
          </a:p>
        </p:txBody>
      </p:sp>
      <p:sp>
        <p:nvSpPr>
          <p:cNvPr id="1257" name="Google Shape;1257;p63"/>
          <p:cNvSpPr/>
          <p:nvPr/>
        </p:nvSpPr>
        <p:spPr>
          <a:xfrm>
            <a:off x="5161975" y="2209600"/>
            <a:ext cx="9144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	</a:t>
            </a:r>
            <a:r>
              <a:rPr lang="en"/>
              <a:t>B</a:t>
            </a:r>
            <a:r>
              <a:rPr baseline="-25000" lang="en"/>
              <a:t>1</a:t>
            </a:r>
            <a:endParaRPr baseline="-25000"/>
          </a:p>
        </p:txBody>
      </p:sp>
      <p:sp>
        <p:nvSpPr>
          <p:cNvPr id="1258" name="Google Shape;1258;p63"/>
          <p:cNvSpPr/>
          <p:nvPr/>
        </p:nvSpPr>
        <p:spPr>
          <a:xfrm>
            <a:off x="638401" y="2209600"/>
            <a:ext cx="6441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a:t>
            </a:r>
            <a:r>
              <a:rPr lang="en"/>
              <a:t>B</a:t>
            </a:r>
            <a:r>
              <a:rPr baseline="-25000" lang="en"/>
              <a:t>1</a:t>
            </a:r>
            <a:endParaRPr baseline="-25000"/>
          </a:p>
        </p:txBody>
      </p:sp>
      <p:sp>
        <p:nvSpPr>
          <p:cNvPr id="1259" name="Google Shape;1259;p63"/>
          <p:cNvSpPr/>
          <p:nvPr/>
        </p:nvSpPr>
        <p:spPr>
          <a:xfrm>
            <a:off x="1282501" y="2924325"/>
            <a:ext cx="6441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a:t>
            </a:r>
            <a:r>
              <a:rPr lang="en"/>
              <a:t>B</a:t>
            </a:r>
            <a:r>
              <a:rPr baseline="-25000" lang="en"/>
              <a:t>1</a:t>
            </a:r>
            <a:endParaRPr baseline="-25000"/>
          </a:p>
        </p:txBody>
      </p:sp>
      <p:sp>
        <p:nvSpPr>
          <p:cNvPr id="1260" name="Google Shape;1260;p63"/>
          <p:cNvSpPr/>
          <p:nvPr/>
        </p:nvSpPr>
        <p:spPr>
          <a:xfrm>
            <a:off x="1926601" y="3634500"/>
            <a:ext cx="6441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a:t>
            </a:r>
            <a:r>
              <a:rPr lang="en"/>
              <a:t>B</a:t>
            </a:r>
            <a:r>
              <a:rPr baseline="-25000" lang="en"/>
              <a:t>1</a:t>
            </a:r>
            <a:endParaRPr baseline="-25000"/>
          </a:p>
        </p:txBody>
      </p:sp>
      <p:sp>
        <p:nvSpPr>
          <p:cNvPr id="1261" name="Google Shape;1261;p63"/>
          <p:cNvSpPr/>
          <p:nvPr/>
        </p:nvSpPr>
        <p:spPr>
          <a:xfrm>
            <a:off x="5639000" y="2924325"/>
            <a:ext cx="9144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	</a:t>
            </a:r>
            <a:r>
              <a:rPr lang="en"/>
              <a:t>B</a:t>
            </a:r>
            <a:r>
              <a:rPr baseline="-25000" lang="en"/>
              <a:t>1</a:t>
            </a:r>
            <a:endParaRPr baseline="-25000"/>
          </a:p>
        </p:txBody>
      </p:sp>
      <p:sp>
        <p:nvSpPr>
          <p:cNvPr id="1262" name="Google Shape;1262;p63"/>
          <p:cNvSpPr/>
          <p:nvPr/>
        </p:nvSpPr>
        <p:spPr>
          <a:xfrm>
            <a:off x="6185275" y="3634500"/>
            <a:ext cx="9144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	</a:t>
            </a:r>
            <a:r>
              <a:rPr lang="en"/>
              <a:t>B</a:t>
            </a:r>
            <a:r>
              <a:rPr baseline="-25000" lang="en"/>
              <a:t>1</a:t>
            </a:r>
            <a:endParaRPr baseline="-25000"/>
          </a:p>
        </p:txBody>
      </p:sp>
      <p:sp>
        <p:nvSpPr>
          <p:cNvPr id="1263" name="Google Shape;1263;p63"/>
          <p:cNvSpPr/>
          <p:nvPr/>
        </p:nvSpPr>
        <p:spPr>
          <a:xfrm>
            <a:off x="1282501" y="2209650"/>
            <a:ext cx="644100" cy="6270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r>
              <a:rPr baseline="-25000" lang="en"/>
              <a:t>1</a:t>
            </a:r>
            <a:r>
              <a:rPr lang="en"/>
              <a:t>D</a:t>
            </a:r>
            <a:r>
              <a:rPr baseline="-25000" lang="en"/>
              <a:t>1</a:t>
            </a:r>
            <a:endParaRPr baseline="-25000"/>
          </a:p>
        </p:txBody>
      </p:sp>
      <p:sp>
        <p:nvSpPr>
          <p:cNvPr id="1264" name="Google Shape;1264;p63"/>
          <p:cNvSpPr/>
          <p:nvPr/>
        </p:nvSpPr>
        <p:spPr>
          <a:xfrm>
            <a:off x="1926601" y="2922075"/>
            <a:ext cx="644100" cy="6270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r>
              <a:rPr baseline="-25000" lang="en"/>
              <a:t>1</a:t>
            </a:r>
            <a:r>
              <a:rPr lang="en"/>
              <a:t>D</a:t>
            </a:r>
            <a:r>
              <a:rPr baseline="-25000" lang="en"/>
              <a:t>1</a:t>
            </a:r>
            <a:endParaRPr baseline="-25000"/>
          </a:p>
        </p:txBody>
      </p:sp>
      <p:sp>
        <p:nvSpPr>
          <p:cNvPr id="1265" name="Google Shape;1265;p63"/>
          <p:cNvSpPr/>
          <p:nvPr/>
        </p:nvSpPr>
        <p:spPr>
          <a:xfrm>
            <a:off x="2570701" y="3634500"/>
            <a:ext cx="644100" cy="6270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r>
              <a:rPr baseline="-25000" lang="en"/>
              <a:t>1</a:t>
            </a:r>
            <a:r>
              <a:rPr lang="en"/>
              <a:t>D</a:t>
            </a:r>
            <a:r>
              <a:rPr baseline="-25000" lang="en"/>
              <a:t>1</a:t>
            </a:r>
            <a:endParaRPr baseline="-25000"/>
          </a:p>
        </p:txBody>
      </p:sp>
      <p:sp>
        <p:nvSpPr>
          <p:cNvPr id="1266" name="Google Shape;1266;p63"/>
          <p:cNvSpPr/>
          <p:nvPr/>
        </p:nvSpPr>
        <p:spPr>
          <a:xfrm>
            <a:off x="6666350" y="2209650"/>
            <a:ext cx="914400" cy="6270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2</a:t>
            </a:r>
            <a:r>
              <a:rPr baseline="-25000" lang="en"/>
              <a:t>	</a:t>
            </a:r>
            <a:r>
              <a:rPr lang="en"/>
              <a:t>B</a:t>
            </a:r>
            <a:r>
              <a:rPr baseline="-25000" lang="en"/>
              <a:t>2</a:t>
            </a:r>
            <a:endParaRPr baseline="-25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Scheduling Algorithm: Processing Batches</a:t>
            </a:r>
            <a:endParaRPr b="1"/>
          </a:p>
        </p:txBody>
      </p:sp>
      <p:grpSp>
        <p:nvGrpSpPr>
          <p:cNvPr id="1272" name="Google Shape;1272;p64"/>
          <p:cNvGrpSpPr/>
          <p:nvPr/>
        </p:nvGrpSpPr>
        <p:grpSpPr>
          <a:xfrm>
            <a:off x="318815" y="2853369"/>
            <a:ext cx="4033418" cy="1424917"/>
            <a:chOff x="364700" y="1945100"/>
            <a:chExt cx="3860100" cy="1056825"/>
          </a:xfrm>
        </p:grpSpPr>
        <p:cxnSp>
          <p:nvCxnSpPr>
            <p:cNvPr id="1273" name="Google Shape;1273;p64"/>
            <p:cNvCxnSpPr/>
            <p:nvPr/>
          </p:nvCxnSpPr>
          <p:spPr>
            <a:xfrm flipH="1" rot="10800000">
              <a:off x="364700" y="1945100"/>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274" name="Google Shape;1274;p64"/>
            <p:cNvCxnSpPr/>
            <p:nvPr/>
          </p:nvCxnSpPr>
          <p:spPr>
            <a:xfrm flipH="1" rot="10800000">
              <a:off x="364700" y="2467213"/>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275" name="Google Shape;1275;p64"/>
            <p:cNvCxnSpPr/>
            <p:nvPr/>
          </p:nvCxnSpPr>
          <p:spPr>
            <a:xfrm flipH="1" rot="10800000">
              <a:off x="364700" y="2989325"/>
              <a:ext cx="3860100" cy="12600"/>
            </a:xfrm>
            <a:prstGeom prst="straightConnector1">
              <a:avLst/>
            </a:prstGeom>
            <a:noFill/>
            <a:ln cap="flat" cmpd="sng" w="19050">
              <a:solidFill>
                <a:schemeClr val="dk2"/>
              </a:solidFill>
              <a:prstDash val="solid"/>
              <a:round/>
              <a:headEnd len="med" w="med" type="none"/>
              <a:tailEnd len="med" w="med" type="none"/>
            </a:ln>
          </p:spPr>
        </p:cxnSp>
      </p:grpSp>
      <p:cxnSp>
        <p:nvCxnSpPr>
          <p:cNvPr id="1276" name="Google Shape;1276;p64"/>
          <p:cNvCxnSpPr>
            <a:stCxn id="1271" idx="2"/>
          </p:cNvCxnSpPr>
          <p:nvPr/>
        </p:nvCxnSpPr>
        <p:spPr>
          <a:xfrm flipH="1">
            <a:off x="4563000" y="1017725"/>
            <a:ext cx="9000" cy="4131600"/>
          </a:xfrm>
          <a:prstGeom prst="straightConnector1">
            <a:avLst/>
          </a:prstGeom>
          <a:noFill/>
          <a:ln cap="flat" cmpd="sng" w="38100">
            <a:solidFill>
              <a:schemeClr val="dk2"/>
            </a:solidFill>
            <a:prstDash val="dash"/>
            <a:round/>
            <a:headEnd len="med" w="med" type="none"/>
            <a:tailEnd len="med" w="med" type="none"/>
          </a:ln>
        </p:spPr>
      </p:cxnSp>
      <p:sp>
        <p:nvSpPr>
          <p:cNvPr id="1277" name="Google Shape;1277;p64"/>
          <p:cNvSpPr txBox="1"/>
          <p:nvPr/>
        </p:nvSpPr>
        <p:spPr>
          <a:xfrm>
            <a:off x="1482850" y="4481625"/>
            <a:ext cx="1691100" cy="47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ORCA</a:t>
            </a:r>
            <a:endParaRPr b="1" sz="1800">
              <a:solidFill>
                <a:schemeClr val="dk2"/>
              </a:solidFill>
            </a:endParaRPr>
          </a:p>
        </p:txBody>
      </p:sp>
      <p:sp>
        <p:nvSpPr>
          <p:cNvPr id="1278" name="Google Shape;1278;p64"/>
          <p:cNvSpPr txBox="1"/>
          <p:nvPr/>
        </p:nvSpPr>
        <p:spPr>
          <a:xfrm>
            <a:off x="5639000" y="4481625"/>
            <a:ext cx="2335200" cy="47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FasterTransformer</a:t>
            </a:r>
            <a:endParaRPr b="1" sz="1800">
              <a:solidFill>
                <a:schemeClr val="dk2"/>
              </a:solidFill>
            </a:endParaRPr>
          </a:p>
        </p:txBody>
      </p:sp>
      <p:grpSp>
        <p:nvGrpSpPr>
          <p:cNvPr id="1279" name="Google Shape;1279;p64"/>
          <p:cNvGrpSpPr/>
          <p:nvPr/>
        </p:nvGrpSpPr>
        <p:grpSpPr>
          <a:xfrm>
            <a:off x="4782765" y="2836594"/>
            <a:ext cx="4033418" cy="1424917"/>
            <a:chOff x="364700" y="1945100"/>
            <a:chExt cx="3860100" cy="1056825"/>
          </a:xfrm>
        </p:grpSpPr>
        <p:cxnSp>
          <p:nvCxnSpPr>
            <p:cNvPr id="1280" name="Google Shape;1280;p64"/>
            <p:cNvCxnSpPr/>
            <p:nvPr/>
          </p:nvCxnSpPr>
          <p:spPr>
            <a:xfrm flipH="1" rot="10800000">
              <a:off x="364700" y="1945100"/>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281" name="Google Shape;1281;p64"/>
            <p:cNvCxnSpPr/>
            <p:nvPr/>
          </p:nvCxnSpPr>
          <p:spPr>
            <a:xfrm flipH="1" rot="10800000">
              <a:off x="364700" y="2467213"/>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282" name="Google Shape;1282;p64"/>
            <p:cNvCxnSpPr/>
            <p:nvPr/>
          </p:nvCxnSpPr>
          <p:spPr>
            <a:xfrm flipH="1" rot="10800000">
              <a:off x="364700" y="2989325"/>
              <a:ext cx="3860100" cy="12600"/>
            </a:xfrm>
            <a:prstGeom prst="straightConnector1">
              <a:avLst/>
            </a:prstGeom>
            <a:noFill/>
            <a:ln cap="flat" cmpd="sng" w="19050">
              <a:solidFill>
                <a:schemeClr val="dk2"/>
              </a:solidFill>
              <a:prstDash val="solid"/>
              <a:round/>
              <a:headEnd len="med" w="med" type="none"/>
              <a:tailEnd len="med" w="med" type="none"/>
            </a:ln>
          </p:spPr>
        </p:cxnSp>
      </p:grpSp>
      <p:sp>
        <p:nvSpPr>
          <p:cNvPr id="1283" name="Google Shape;1283;p64"/>
          <p:cNvSpPr txBox="1"/>
          <p:nvPr/>
        </p:nvSpPr>
        <p:spPr>
          <a:xfrm>
            <a:off x="56700" y="23790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W1</a:t>
            </a:r>
            <a:endParaRPr b="1" sz="1800">
              <a:solidFill>
                <a:schemeClr val="dk2"/>
              </a:solidFill>
            </a:endParaRPr>
          </a:p>
        </p:txBody>
      </p:sp>
      <p:sp>
        <p:nvSpPr>
          <p:cNvPr id="1284" name="Google Shape;1284;p64"/>
          <p:cNvSpPr txBox="1"/>
          <p:nvPr/>
        </p:nvSpPr>
        <p:spPr>
          <a:xfrm>
            <a:off x="56700" y="31097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W2</a:t>
            </a:r>
            <a:endParaRPr b="1" sz="1800">
              <a:solidFill>
                <a:schemeClr val="dk2"/>
              </a:solidFill>
            </a:endParaRPr>
          </a:p>
        </p:txBody>
      </p:sp>
      <p:sp>
        <p:nvSpPr>
          <p:cNvPr id="1285" name="Google Shape;1285;p64"/>
          <p:cNvSpPr txBox="1"/>
          <p:nvPr/>
        </p:nvSpPr>
        <p:spPr>
          <a:xfrm>
            <a:off x="56700" y="38404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W3</a:t>
            </a:r>
            <a:endParaRPr b="1" sz="1800">
              <a:solidFill>
                <a:schemeClr val="dk2"/>
              </a:solidFill>
            </a:endParaRPr>
          </a:p>
        </p:txBody>
      </p:sp>
      <p:sp>
        <p:nvSpPr>
          <p:cNvPr id="1286" name="Google Shape;1286;p64"/>
          <p:cNvSpPr txBox="1"/>
          <p:nvPr/>
        </p:nvSpPr>
        <p:spPr>
          <a:xfrm>
            <a:off x="4563000" y="23790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P1</a:t>
            </a:r>
            <a:endParaRPr b="1" sz="1800">
              <a:solidFill>
                <a:schemeClr val="dk2"/>
              </a:solidFill>
            </a:endParaRPr>
          </a:p>
        </p:txBody>
      </p:sp>
      <p:sp>
        <p:nvSpPr>
          <p:cNvPr id="1287" name="Google Shape;1287;p64"/>
          <p:cNvSpPr txBox="1"/>
          <p:nvPr/>
        </p:nvSpPr>
        <p:spPr>
          <a:xfrm>
            <a:off x="4563000" y="31097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P2</a:t>
            </a:r>
            <a:endParaRPr b="1" sz="1800">
              <a:solidFill>
                <a:schemeClr val="dk2"/>
              </a:solidFill>
            </a:endParaRPr>
          </a:p>
        </p:txBody>
      </p:sp>
      <p:sp>
        <p:nvSpPr>
          <p:cNvPr id="1288" name="Google Shape;1288;p64"/>
          <p:cNvSpPr txBox="1"/>
          <p:nvPr/>
        </p:nvSpPr>
        <p:spPr>
          <a:xfrm>
            <a:off x="4563000" y="38404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P3</a:t>
            </a:r>
            <a:endParaRPr b="1" sz="1800">
              <a:solidFill>
                <a:schemeClr val="dk2"/>
              </a:solidFill>
            </a:endParaRPr>
          </a:p>
        </p:txBody>
      </p:sp>
      <p:sp>
        <p:nvSpPr>
          <p:cNvPr id="1289" name="Google Shape;1289;p64"/>
          <p:cNvSpPr txBox="1"/>
          <p:nvPr/>
        </p:nvSpPr>
        <p:spPr>
          <a:xfrm>
            <a:off x="318825" y="1109475"/>
            <a:ext cx="14025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Requests:</a:t>
            </a:r>
            <a:endParaRPr>
              <a:solidFill>
                <a:schemeClr val="dk2"/>
              </a:solidFill>
            </a:endParaRPr>
          </a:p>
        </p:txBody>
      </p:sp>
      <p:sp>
        <p:nvSpPr>
          <p:cNvPr id="1290" name="Google Shape;1290;p64"/>
          <p:cNvSpPr/>
          <p:nvPr/>
        </p:nvSpPr>
        <p:spPr>
          <a:xfrm>
            <a:off x="6076213"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1291" name="Google Shape;1291;p64"/>
          <p:cNvSpPr/>
          <p:nvPr/>
        </p:nvSpPr>
        <p:spPr>
          <a:xfrm>
            <a:off x="6722938"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1292" name="Google Shape;1292;p64"/>
          <p:cNvSpPr/>
          <p:nvPr/>
        </p:nvSpPr>
        <p:spPr>
          <a:xfrm>
            <a:off x="7369663"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1293" name="Google Shape;1293;p64"/>
          <p:cNvSpPr/>
          <p:nvPr/>
        </p:nvSpPr>
        <p:spPr>
          <a:xfrm>
            <a:off x="8016388"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1294" name="Google Shape;1294;p64"/>
          <p:cNvSpPr txBox="1"/>
          <p:nvPr/>
        </p:nvSpPr>
        <p:spPr>
          <a:xfrm>
            <a:off x="4782775" y="1088688"/>
            <a:ext cx="14025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Requests:</a:t>
            </a:r>
            <a:endParaRPr>
              <a:solidFill>
                <a:schemeClr val="dk2"/>
              </a:solidFill>
            </a:endParaRPr>
          </a:p>
        </p:txBody>
      </p:sp>
      <p:sp>
        <p:nvSpPr>
          <p:cNvPr id="1295" name="Google Shape;1295;p64"/>
          <p:cNvSpPr/>
          <p:nvPr/>
        </p:nvSpPr>
        <p:spPr>
          <a:xfrm>
            <a:off x="5161975" y="2209600"/>
            <a:ext cx="9144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	</a:t>
            </a:r>
            <a:r>
              <a:rPr lang="en"/>
              <a:t>B</a:t>
            </a:r>
            <a:r>
              <a:rPr baseline="-25000" lang="en"/>
              <a:t>1</a:t>
            </a:r>
            <a:endParaRPr baseline="-25000"/>
          </a:p>
        </p:txBody>
      </p:sp>
      <p:sp>
        <p:nvSpPr>
          <p:cNvPr id="1296" name="Google Shape;1296;p64"/>
          <p:cNvSpPr/>
          <p:nvPr/>
        </p:nvSpPr>
        <p:spPr>
          <a:xfrm>
            <a:off x="638401" y="2209600"/>
            <a:ext cx="6441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a:t>
            </a:r>
            <a:r>
              <a:rPr lang="en"/>
              <a:t>B</a:t>
            </a:r>
            <a:r>
              <a:rPr baseline="-25000" lang="en"/>
              <a:t>1</a:t>
            </a:r>
            <a:endParaRPr baseline="-25000"/>
          </a:p>
        </p:txBody>
      </p:sp>
      <p:sp>
        <p:nvSpPr>
          <p:cNvPr id="1297" name="Google Shape;1297;p64"/>
          <p:cNvSpPr/>
          <p:nvPr/>
        </p:nvSpPr>
        <p:spPr>
          <a:xfrm>
            <a:off x="1282501" y="2924325"/>
            <a:ext cx="6441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a:t>
            </a:r>
            <a:r>
              <a:rPr lang="en"/>
              <a:t>B</a:t>
            </a:r>
            <a:r>
              <a:rPr baseline="-25000" lang="en"/>
              <a:t>1</a:t>
            </a:r>
            <a:endParaRPr baseline="-25000"/>
          </a:p>
        </p:txBody>
      </p:sp>
      <p:sp>
        <p:nvSpPr>
          <p:cNvPr id="1298" name="Google Shape;1298;p64"/>
          <p:cNvSpPr/>
          <p:nvPr/>
        </p:nvSpPr>
        <p:spPr>
          <a:xfrm>
            <a:off x="1926601" y="3634500"/>
            <a:ext cx="6441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a:t>
            </a:r>
            <a:r>
              <a:rPr lang="en"/>
              <a:t>B</a:t>
            </a:r>
            <a:r>
              <a:rPr baseline="-25000" lang="en"/>
              <a:t>1</a:t>
            </a:r>
            <a:endParaRPr baseline="-25000"/>
          </a:p>
        </p:txBody>
      </p:sp>
      <p:sp>
        <p:nvSpPr>
          <p:cNvPr id="1299" name="Google Shape;1299;p64"/>
          <p:cNvSpPr/>
          <p:nvPr/>
        </p:nvSpPr>
        <p:spPr>
          <a:xfrm>
            <a:off x="5639000" y="2924325"/>
            <a:ext cx="9144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	</a:t>
            </a:r>
            <a:r>
              <a:rPr lang="en"/>
              <a:t>B</a:t>
            </a:r>
            <a:r>
              <a:rPr baseline="-25000" lang="en"/>
              <a:t>1</a:t>
            </a:r>
            <a:endParaRPr baseline="-25000"/>
          </a:p>
        </p:txBody>
      </p:sp>
      <p:sp>
        <p:nvSpPr>
          <p:cNvPr id="1300" name="Google Shape;1300;p64"/>
          <p:cNvSpPr/>
          <p:nvPr/>
        </p:nvSpPr>
        <p:spPr>
          <a:xfrm>
            <a:off x="6185275" y="3634500"/>
            <a:ext cx="9144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	</a:t>
            </a:r>
            <a:r>
              <a:rPr lang="en"/>
              <a:t>B</a:t>
            </a:r>
            <a:r>
              <a:rPr baseline="-25000" lang="en"/>
              <a:t>1</a:t>
            </a:r>
            <a:endParaRPr baseline="-25000"/>
          </a:p>
        </p:txBody>
      </p:sp>
      <p:sp>
        <p:nvSpPr>
          <p:cNvPr id="1301" name="Google Shape;1301;p64"/>
          <p:cNvSpPr/>
          <p:nvPr/>
        </p:nvSpPr>
        <p:spPr>
          <a:xfrm>
            <a:off x="1282501" y="2209650"/>
            <a:ext cx="644100" cy="6270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r>
              <a:rPr baseline="-25000" lang="en"/>
              <a:t>1</a:t>
            </a:r>
            <a:r>
              <a:rPr lang="en"/>
              <a:t>D</a:t>
            </a:r>
            <a:r>
              <a:rPr baseline="-25000" lang="en"/>
              <a:t>1</a:t>
            </a:r>
            <a:endParaRPr baseline="-25000"/>
          </a:p>
        </p:txBody>
      </p:sp>
      <p:sp>
        <p:nvSpPr>
          <p:cNvPr id="1302" name="Google Shape;1302;p64"/>
          <p:cNvSpPr/>
          <p:nvPr/>
        </p:nvSpPr>
        <p:spPr>
          <a:xfrm>
            <a:off x="1926601" y="2922075"/>
            <a:ext cx="644100" cy="6270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r>
              <a:rPr baseline="-25000" lang="en"/>
              <a:t>1</a:t>
            </a:r>
            <a:r>
              <a:rPr lang="en"/>
              <a:t>D</a:t>
            </a:r>
            <a:r>
              <a:rPr baseline="-25000" lang="en"/>
              <a:t>1</a:t>
            </a:r>
            <a:endParaRPr baseline="-25000"/>
          </a:p>
        </p:txBody>
      </p:sp>
      <p:sp>
        <p:nvSpPr>
          <p:cNvPr id="1303" name="Google Shape;1303;p64"/>
          <p:cNvSpPr/>
          <p:nvPr/>
        </p:nvSpPr>
        <p:spPr>
          <a:xfrm>
            <a:off x="2570701" y="3634500"/>
            <a:ext cx="644100" cy="6270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r>
              <a:rPr baseline="-25000" lang="en"/>
              <a:t>1</a:t>
            </a:r>
            <a:r>
              <a:rPr lang="en"/>
              <a:t>D</a:t>
            </a:r>
            <a:r>
              <a:rPr baseline="-25000" lang="en"/>
              <a:t>1</a:t>
            </a:r>
            <a:endParaRPr baseline="-25000"/>
          </a:p>
        </p:txBody>
      </p:sp>
      <p:sp>
        <p:nvSpPr>
          <p:cNvPr id="1304" name="Google Shape;1304;p64"/>
          <p:cNvSpPr/>
          <p:nvPr/>
        </p:nvSpPr>
        <p:spPr>
          <a:xfrm>
            <a:off x="6666350" y="2209650"/>
            <a:ext cx="914400" cy="6270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2	</a:t>
            </a:r>
            <a:r>
              <a:rPr lang="en"/>
              <a:t>B</a:t>
            </a:r>
            <a:r>
              <a:rPr baseline="-25000" lang="en"/>
              <a:t>2</a:t>
            </a:r>
            <a:endParaRPr baseline="-25000"/>
          </a:p>
        </p:txBody>
      </p:sp>
      <p:sp>
        <p:nvSpPr>
          <p:cNvPr id="1305" name="Google Shape;1305;p64"/>
          <p:cNvSpPr/>
          <p:nvPr/>
        </p:nvSpPr>
        <p:spPr>
          <a:xfrm>
            <a:off x="7208400" y="2922075"/>
            <a:ext cx="914400" cy="6270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2	</a:t>
            </a:r>
            <a:r>
              <a:rPr lang="en"/>
              <a:t>B</a:t>
            </a:r>
            <a:r>
              <a:rPr baseline="-25000" lang="en"/>
              <a:t>2</a:t>
            </a:r>
            <a:endParaRPr baseline="-25000"/>
          </a:p>
        </p:txBody>
      </p:sp>
      <p:sp>
        <p:nvSpPr>
          <p:cNvPr id="1306" name="Google Shape;1306;p64"/>
          <p:cNvSpPr/>
          <p:nvPr/>
        </p:nvSpPr>
        <p:spPr>
          <a:xfrm>
            <a:off x="7775850" y="3634500"/>
            <a:ext cx="914400" cy="6270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2	</a:t>
            </a:r>
            <a:r>
              <a:rPr lang="en"/>
              <a:t>B</a:t>
            </a:r>
            <a:r>
              <a:rPr baseline="-25000" lang="en"/>
              <a:t>2</a:t>
            </a:r>
            <a:endParaRPr baseline="-25000"/>
          </a:p>
        </p:txBody>
      </p:sp>
      <p:sp>
        <p:nvSpPr>
          <p:cNvPr id="1307" name="Google Shape;1307;p64"/>
          <p:cNvSpPr/>
          <p:nvPr/>
        </p:nvSpPr>
        <p:spPr>
          <a:xfrm>
            <a:off x="8271675" y="2209638"/>
            <a:ext cx="544500" cy="627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3</a:t>
            </a:r>
            <a:endParaRPr baseline="-25000"/>
          </a:p>
        </p:txBody>
      </p:sp>
      <p:sp>
        <p:nvSpPr>
          <p:cNvPr id="1308" name="Google Shape;1308;p64"/>
          <p:cNvSpPr/>
          <p:nvPr/>
        </p:nvSpPr>
        <p:spPr>
          <a:xfrm>
            <a:off x="1926601" y="2214150"/>
            <a:ext cx="644100" cy="6270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r>
              <a:rPr baseline="-25000" lang="en"/>
              <a:t>1</a:t>
            </a:r>
            <a:r>
              <a:rPr lang="en"/>
              <a:t>F</a:t>
            </a:r>
            <a:r>
              <a:rPr baseline="-25000" lang="en"/>
              <a:t>1</a:t>
            </a:r>
            <a:endParaRPr baseline="-25000"/>
          </a:p>
        </p:txBody>
      </p:sp>
      <p:sp>
        <p:nvSpPr>
          <p:cNvPr id="1309" name="Google Shape;1309;p64"/>
          <p:cNvSpPr/>
          <p:nvPr/>
        </p:nvSpPr>
        <p:spPr>
          <a:xfrm>
            <a:off x="2570701" y="2924325"/>
            <a:ext cx="644100" cy="6270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r>
              <a:rPr baseline="-25000" lang="en"/>
              <a:t>1</a:t>
            </a:r>
            <a:r>
              <a:rPr lang="en"/>
              <a:t>F</a:t>
            </a:r>
            <a:r>
              <a:rPr baseline="-25000" lang="en"/>
              <a:t>1</a:t>
            </a:r>
            <a:endParaRPr baseline="-25000"/>
          </a:p>
        </p:txBody>
      </p:sp>
      <p:sp>
        <p:nvSpPr>
          <p:cNvPr id="1310" name="Google Shape;1310;p64"/>
          <p:cNvSpPr/>
          <p:nvPr/>
        </p:nvSpPr>
        <p:spPr>
          <a:xfrm>
            <a:off x="3244801" y="3634500"/>
            <a:ext cx="644100" cy="6270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r>
              <a:rPr baseline="-25000" lang="en"/>
              <a:t>1</a:t>
            </a:r>
            <a:r>
              <a:rPr lang="en"/>
              <a:t>F</a:t>
            </a:r>
            <a:r>
              <a:rPr baseline="-25000" lang="en"/>
              <a:t>1</a:t>
            </a:r>
            <a:endParaRPr baseline="-25000"/>
          </a:p>
        </p:txBody>
      </p:sp>
      <p:sp>
        <p:nvSpPr>
          <p:cNvPr id="1311" name="Google Shape;1311;p64"/>
          <p:cNvSpPr/>
          <p:nvPr/>
        </p:nvSpPr>
        <p:spPr>
          <a:xfrm>
            <a:off x="3244801" y="2924325"/>
            <a:ext cx="644100" cy="6270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2</a:t>
            </a:r>
            <a:r>
              <a:rPr lang="en"/>
              <a:t>B</a:t>
            </a:r>
            <a:r>
              <a:rPr baseline="-25000" lang="en"/>
              <a:t>2</a:t>
            </a:r>
            <a:endParaRPr baseline="-25000"/>
          </a:p>
        </p:txBody>
      </p:sp>
      <p:sp>
        <p:nvSpPr>
          <p:cNvPr id="1312" name="Google Shape;1312;p64"/>
          <p:cNvSpPr/>
          <p:nvPr/>
        </p:nvSpPr>
        <p:spPr>
          <a:xfrm>
            <a:off x="2578139" y="2214150"/>
            <a:ext cx="644100" cy="6270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2</a:t>
            </a:r>
            <a:r>
              <a:rPr lang="en"/>
              <a:t>B</a:t>
            </a:r>
            <a:r>
              <a:rPr baseline="-25000" lang="en"/>
              <a:t>2</a:t>
            </a:r>
            <a:endParaRPr baseline="-25000"/>
          </a:p>
        </p:txBody>
      </p:sp>
      <p:sp>
        <p:nvSpPr>
          <p:cNvPr id="1313" name="Google Shape;1313;p64"/>
          <p:cNvSpPr/>
          <p:nvPr/>
        </p:nvSpPr>
        <p:spPr>
          <a:xfrm>
            <a:off x="3885076" y="3634500"/>
            <a:ext cx="644100" cy="6270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2</a:t>
            </a:r>
            <a:r>
              <a:rPr lang="en"/>
              <a:t>B</a:t>
            </a:r>
            <a:r>
              <a:rPr baseline="-25000" lang="en"/>
              <a:t>2</a:t>
            </a:r>
            <a:endParaRPr baseline="-25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Scheduling Algorithm: Processing Batches</a:t>
            </a:r>
            <a:endParaRPr b="1"/>
          </a:p>
        </p:txBody>
      </p:sp>
      <p:grpSp>
        <p:nvGrpSpPr>
          <p:cNvPr id="1319" name="Google Shape;1319;p65"/>
          <p:cNvGrpSpPr/>
          <p:nvPr/>
        </p:nvGrpSpPr>
        <p:grpSpPr>
          <a:xfrm>
            <a:off x="318815" y="2853369"/>
            <a:ext cx="4033418" cy="1424917"/>
            <a:chOff x="364700" y="1945100"/>
            <a:chExt cx="3860100" cy="1056825"/>
          </a:xfrm>
        </p:grpSpPr>
        <p:cxnSp>
          <p:nvCxnSpPr>
            <p:cNvPr id="1320" name="Google Shape;1320;p65"/>
            <p:cNvCxnSpPr/>
            <p:nvPr/>
          </p:nvCxnSpPr>
          <p:spPr>
            <a:xfrm flipH="1" rot="10800000">
              <a:off x="364700" y="1945100"/>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321" name="Google Shape;1321;p65"/>
            <p:cNvCxnSpPr/>
            <p:nvPr/>
          </p:nvCxnSpPr>
          <p:spPr>
            <a:xfrm flipH="1" rot="10800000">
              <a:off x="364700" y="2467213"/>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322" name="Google Shape;1322;p65"/>
            <p:cNvCxnSpPr/>
            <p:nvPr/>
          </p:nvCxnSpPr>
          <p:spPr>
            <a:xfrm flipH="1" rot="10800000">
              <a:off x="364700" y="2989325"/>
              <a:ext cx="3860100" cy="12600"/>
            </a:xfrm>
            <a:prstGeom prst="straightConnector1">
              <a:avLst/>
            </a:prstGeom>
            <a:noFill/>
            <a:ln cap="flat" cmpd="sng" w="19050">
              <a:solidFill>
                <a:schemeClr val="dk2"/>
              </a:solidFill>
              <a:prstDash val="solid"/>
              <a:round/>
              <a:headEnd len="med" w="med" type="none"/>
              <a:tailEnd len="med" w="med" type="none"/>
            </a:ln>
          </p:spPr>
        </p:cxnSp>
      </p:grpSp>
      <p:cxnSp>
        <p:nvCxnSpPr>
          <p:cNvPr id="1323" name="Google Shape;1323;p65"/>
          <p:cNvCxnSpPr>
            <a:stCxn id="1318" idx="2"/>
          </p:cNvCxnSpPr>
          <p:nvPr/>
        </p:nvCxnSpPr>
        <p:spPr>
          <a:xfrm flipH="1">
            <a:off x="4563000" y="1017725"/>
            <a:ext cx="9000" cy="4131600"/>
          </a:xfrm>
          <a:prstGeom prst="straightConnector1">
            <a:avLst/>
          </a:prstGeom>
          <a:noFill/>
          <a:ln cap="flat" cmpd="sng" w="38100">
            <a:solidFill>
              <a:schemeClr val="dk2"/>
            </a:solidFill>
            <a:prstDash val="dash"/>
            <a:round/>
            <a:headEnd len="med" w="med" type="none"/>
            <a:tailEnd len="med" w="med" type="none"/>
          </a:ln>
        </p:spPr>
      </p:cxnSp>
      <p:sp>
        <p:nvSpPr>
          <p:cNvPr id="1324" name="Google Shape;1324;p65"/>
          <p:cNvSpPr txBox="1"/>
          <p:nvPr/>
        </p:nvSpPr>
        <p:spPr>
          <a:xfrm>
            <a:off x="1482850" y="4481625"/>
            <a:ext cx="1691100" cy="47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ORCA</a:t>
            </a:r>
            <a:endParaRPr b="1" sz="1800">
              <a:solidFill>
                <a:schemeClr val="dk2"/>
              </a:solidFill>
            </a:endParaRPr>
          </a:p>
        </p:txBody>
      </p:sp>
      <p:sp>
        <p:nvSpPr>
          <p:cNvPr id="1325" name="Google Shape;1325;p65"/>
          <p:cNvSpPr txBox="1"/>
          <p:nvPr/>
        </p:nvSpPr>
        <p:spPr>
          <a:xfrm>
            <a:off x="5639000" y="4481625"/>
            <a:ext cx="2335200" cy="47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FasterTransformer</a:t>
            </a:r>
            <a:endParaRPr b="1" sz="1800">
              <a:solidFill>
                <a:schemeClr val="dk2"/>
              </a:solidFill>
            </a:endParaRPr>
          </a:p>
        </p:txBody>
      </p:sp>
      <p:grpSp>
        <p:nvGrpSpPr>
          <p:cNvPr id="1326" name="Google Shape;1326;p65"/>
          <p:cNvGrpSpPr/>
          <p:nvPr/>
        </p:nvGrpSpPr>
        <p:grpSpPr>
          <a:xfrm>
            <a:off x="4782765" y="2836594"/>
            <a:ext cx="4033418" cy="1424917"/>
            <a:chOff x="364700" y="1945100"/>
            <a:chExt cx="3860100" cy="1056825"/>
          </a:xfrm>
        </p:grpSpPr>
        <p:cxnSp>
          <p:nvCxnSpPr>
            <p:cNvPr id="1327" name="Google Shape;1327;p65"/>
            <p:cNvCxnSpPr/>
            <p:nvPr/>
          </p:nvCxnSpPr>
          <p:spPr>
            <a:xfrm flipH="1" rot="10800000">
              <a:off x="364700" y="1945100"/>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328" name="Google Shape;1328;p65"/>
            <p:cNvCxnSpPr/>
            <p:nvPr/>
          </p:nvCxnSpPr>
          <p:spPr>
            <a:xfrm flipH="1" rot="10800000">
              <a:off x="364700" y="2467213"/>
              <a:ext cx="3860100" cy="12600"/>
            </a:xfrm>
            <a:prstGeom prst="straightConnector1">
              <a:avLst/>
            </a:prstGeom>
            <a:noFill/>
            <a:ln cap="flat" cmpd="sng" w="19050">
              <a:solidFill>
                <a:schemeClr val="dk2"/>
              </a:solidFill>
              <a:prstDash val="solid"/>
              <a:round/>
              <a:headEnd len="med" w="med" type="none"/>
              <a:tailEnd len="med" w="med" type="none"/>
            </a:ln>
          </p:spPr>
        </p:cxnSp>
        <p:cxnSp>
          <p:nvCxnSpPr>
            <p:cNvPr id="1329" name="Google Shape;1329;p65"/>
            <p:cNvCxnSpPr/>
            <p:nvPr/>
          </p:nvCxnSpPr>
          <p:spPr>
            <a:xfrm flipH="1" rot="10800000">
              <a:off x="364700" y="2989325"/>
              <a:ext cx="3860100" cy="12600"/>
            </a:xfrm>
            <a:prstGeom prst="straightConnector1">
              <a:avLst/>
            </a:prstGeom>
            <a:noFill/>
            <a:ln cap="flat" cmpd="sng" w="19050">
              <a:solidFill>
                <a:schemeClr val="dk2"/>
              </a:solidFill>
              <a:prstDash val="solid"/>
              <a:round/>
              <a:headEnd len="med" w="med" type="none"/>
              <a:tailEnd len="med" w="med" type="none"/>
            </a:ln>
          </p:spPr>
        </p:cxnSp>
      </p:grpSp>
      <p:sp>
        <p:nvSpPr>
          <p:cNvPr id="1330" name="Google Shape;1330;p65"/>
          <p:cNvSpPr txBox="1"/>
          <p:nvPr/>
        </p:nvSpPr>
        <p:spPr>
          <a:xfrm>
            <a:off x="56700" y="23790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W1</a:t>
            </a:r>
            <a:endParaRPr b="1" sz="1800">
              <a:solidFill>
                <a:schemeClr val="dk2"/>
              </a:solidFill>
            </a:endParaRPr>
          </a:p>
        </p:txBody>
      </p:sp>
      <p:sp>
        <p:nvSpPr>
          <p:cNvPr id="1331" name="Google Shape;1331;p65"/>
          <p:cNvSpPr txBox="1"/>
          <p:nvPr/>
        </p:nvSpPr>
        <p:spPr>
          <a:xfrm>
            <a:off x="56700" y="31097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W2</a:t>
            </a:r>
            <a:endParaRPr b="1" sz="1800">
              <a:solidFill>
                <a:schemeClr val="dk2"/>
              </a:solidFill>
            </a:endParaRPr>
          </a:p>
        </p:txBody>
      </p:sp>
      <p:sp>
        <p:nvSpPr>
          <p:cNvPr id="1332" name="Google Shape;1332;p65"/>
          <p:cNvSpPr txBox="1"/>
          <p:nvPr/>
        </p:nvSpPr>
        <p:spPr>
          <a:xfrm>
            <a:off x="56700" y="38404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W3</a:t>
            </a:r>
            <a:endParaRPr b="1" sz="1800">
              <a:solidFill>
                <a:schemeClr val="dk2"/>
              </a:solidFill>
            </a:endParaRPr>
          </a:p>
        </p:txBody>
      </p:sp>
      <p:sp>
        <p:nvSpPr>
          <p:cNvPr id="1333" name="Google Shape;1333;p65"/>
          <p:cNvSpPr txBox="1"/>
          <p:nvPr/>
        </p:nvSpPr>
        <p:spPr>
          <a:xfrm>
            <a:off x="4563000" y="23790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P1</a:t>
            </a:r>
            <a:endParaRPr b="1" sz="1800">
              <a:solidFill>
                <a:schemeClr val="dk2"/>
              </a:solidFill>
            </a:endParaRPr>
          </a:p>
        </p:txBody>
      </p:sp>
      <p:sp>
        <p:nvSpPr>
          <p:cNvPr id="1334" name="Google Shape;1334;p65"/>
          <p:cNvSpPr txBox="1"/>
          <p:nvPr/>
        </p:nvSpPr>
        <p:spPr>
          <a:xfrm>
            <a:off x="4563000" y="31097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P2</a:t>
            </a:r>
            <a:endParaRPr b="1" sz="1800">
              <a:solidFill>
                <a:schemeClr val="dk2"/>
              </a:solidFill>
            </a:endParaRPr>
          </a:p>
        </p:txBody>
      </p:sp>
      <p:sp>
        <p:nvSpPr>
          <p:cNvPr id="1335" name="Google Shape;1335;p65"/>
          <p:cNvSpPr txBox="1"/>
          <p:nvPr/>
        </p:nvSpPr>
        <p:spPr>
          <a:xfrm>
            <a:off x="4563000" y="3840400"/>
            <a:ext cx="5817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P3</a:t>
            </a:r>
            <a:endParaRPr b="1" sz="1800">
              <a:solidFill>
                <a:schemeClr val="dk2"/>
              </a:solidFill>
            </a:endParaRPr>
          </a:p>
        </p:txBody>
      </p:sp>
      <p:sp>
        <p:nvSpPr>
          <p:cNvPr id="1336" name="Google Shape;1336;p65"/>
          <p:cNvSpPr txBox="1"/>
          <p:nvPr/>
        </p:nvSpPr>
        <p:spPr>
          <a:xfrm>
            <a:off x="318825" y="1109475"/>
            <a:ext cx="14025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Requests:</a:t>
            </a:r>
            <a:endParaRPr>
              <a:solidFill>
                <a:schemeClr val="dk2"/>
              </a:solidFill>
            </a:endParaRPr>
          </a:p>
        </p:txBody>
      </p:sp>
      <p:sp>
        <p:nvSpPr>
          <p:cNvPr id="1337" name="Google Shape;1337;p65"/>
          <p:cNvSpPr/>
          <p:nvPr/>
        </p:nvSpPr>
        <p:spPr>
          <a:xfrm>
            <a:off x="6076213"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1338" name="Google Shape;1338;p65"/>
          <p:cNvSpPr/>
          <p:nvPr/>
        </p:nvSpPr>
        <p:spPr>
          <a:xfrm>
            <a:off x="6722938"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1339" name="Google Shape;1339;p65"/>
          <p:cNvSpPr/>
          <p:nvPr/>
        </p:nvSpPr>
        <p:spPr>
          <a:xfrm>
            <a:off x="7369663"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sp>
        <p:nvSpPr>
          <p:cNvPr id="1340" name="Google Shape;1340;p65"/>
          <p:cNvSpPr/>
          <p:nvPr/>
        </p:nvSpPr>
        <p:spPr>
          <a:xfrm>
            <a:off x="8016388" y="1474175"/>
            <a:ext cx="581700" cy="6270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1341" name="Google Shape;1341;p65"/>
          <p:cNvSpPr txBox="1"/>
          <p:nvPr/>
        </p:nvSpPr>
        <p:spPr>
          <a:xfrm>
            <a:off x="4782775" y="1088688"/>
            <a:ext cx="14025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Requests:</a:t>
            </a:r>
            <a:endParaRPr>
              <a:solidFill>
                <a:schemeClr val="dk2"/>
              </a:solidFill>
            </a:endParaRPr>
          </a:p>
        </p:txBody>
      </p:sp>
      <p:sp>
        <p:nvSpPr>
          <p:cNvPr id="1342" name="Google Shape;1342;p65"/>
          <p:cNvSpPr/>
          <p:nvPr/>
        </p:nvSpPr>
        <p:spPr>
          <a:xfrm>
            <a:off x="5161975" y="2209600"/>
            <a:ext cx="9144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	</a:t>
            </a:r>
            <a:r>
              <a:rPr lang="en"/>
              <a:t>B</a:t>
            </a:r>
            <a:r>
              <a:rPr baseline="-25000" lang="en"/>
              <a:t>1</a:t>
            </a:r>
            <a:endParaRPr baseline="-25000"/>
          </a:p>
        </p:txBody>
      </p:sp>
      <p:sp>
        <p:nvSpPr>
          <p:cNvPr id="1343" name="Google Shape;1343;p65"/>
          <p:cNvSpPr/>
          <p:nvPr/>
        </p:nvSpPr>
        <p:spPr>
          <a:xfrm>
            <a:off x="638401" y="2209600"/>
            <a:ext cx="6441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a:t>
            </a:r>
            <a:r>
              <a:rPr lang="en"/>
              <a:t>B</a:t>
            </a:r>
            <a:r>
              <a:rPr baseline="-25000" lang="en"/>
              <a:t>1</a:t>
            </a:r>
            <a:endParaRPr baseline="-25000"/>
          </a:p>
        </p:txBody>
      </p:sp>
      <p:sp>
        <p:nvSpPr>
          <p:cNvPr id="1344" name="Google Shape;1344;p65"/>
          <p:cNvSpPr/>
          <p:nvPr/>
        </p:nvSpPr>
        <p:spPr>
          <a:xfrm>
            <a:off x="1282501" y="2924325"/>
            <a:ext cx="6441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a:t>
            </a:r>
            <a:r>
              <a:rPr lang="en"/>
              <a:t>B</a:t>
            </a:r>
            <a:r>
              <a:rPr baseline="-25000" lang="en"/>
              <a:t>1</a:t>
            </a:r>
            <a:endParaRPr baseline="-25000"/>
          </a:p>
        </p:txBody>
      </p:sp>
      <p:sp>
        <p:nvSpPr>
          <p:cNvPr id="1345" name="Google Shape;1345;p65"/>
          <p:cNvSpPr/>
          <p:nvPr/>
        </p:nvSpPr>
        <p:spPr>
          <a:xfrm>
            <a:off x="1926601" y="3634500"/>
            <a:ext cx="6441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a:t>
            </a:r>
            <a:r>
              <a:rPr lang="en"/>
              <a:t>B</a:t>
            </a:r>
            <a:r>
              <a:rPr baseline="-25000" lang="en"/>
              <a:t>1</a:t>
            </a:r>
            <a:endParaRPr baseline="-25000"/>
          </a:p>
        </p:txBody>
      </p:sp>
      <p:sp>
        <p:nvSpPr>
          <p:cNvPr id="1346" name="Google Shape;1346;p65"/>
          <p:cNvSpPr/>
          <p:nvPr/>
        </p:nvSpPr>
        <p:spPr>
          <a:xfrm>
            <a:off x="5639000" y="2924325"/>
            <a:ext cx="9144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	</a:t>
            </a:r>
            <a:r>
              <a:rPr lang="en"/>
              <a:t>B</a:t>
            </a:r>
            <a:r>
              <a:rPr baseline="-25000" lang="en"/>
              <a:t>1</a:t>
            </a:r>
            <a:endParaRPr baseline="-25000"/>
          </a:p>
        </p:txBody>
      </p:sp>
      <p:sp>
        <p:nvSpPr>
          <p:cNvPr id="1347" name="Google Shape;1347;p65"/>
          <p:cNvSpPr/>
          <p:nvPr/>
        </p:nvSpPr>
        <p:spPr>
          <a:xfrm>
            <a:off x="6185275" y="3634500"/>
            <a:ext cx="914400" cy="627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1	</a:t>
            </a:r>
            <a:r>
              <a:rPr lang="en"/>
              <a:t>B</a:t>
            </a:r>
            <a:r>
              <a:rPr baseline="-25000" lang="en"/>
              <a:t>1</a:t>
            </a:r>
            <a:endParaRPr baseline="-25000"/>
          </a:p>
        </p:txBody>
      </p:sp>
      <p:sp>
        <p:nvSpPr>
          <p:cNvPr id="1348" name="Google Shape;1348;p65"/>
          <p:cNvSpPr/>
          <p:nvPr/>
        </p:nvSpPr>
        <p:spPr>
          <a:xfrm>
            <a:off x="1282501" y="2209650"/>
            <a:ext cx="644100" cy="6270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r>
              <a:rPr baseline="-25000" lang="en"/>
              <a:t>1</a:t>
            </a:r>
            <a:r>
              <a:rPr lang="en"/>
              <a:t>D</a:t>
            </a:r>
            <a:r>
              <a:rPr baseline="-25000" lang="en"/>
              <a:t>1</a:t>
            </a:r>
            <a:endParaRPr baseline="-25000"/>
          </a:p>
        </p:txBody>
      </p:sp>
      <p:sp>
        <p:nvSpPr>
          <p:cNvPr id="1349" name="Google Shape;1349;p65"/>
          <p:cNvSpPr/>
          <p:nvPr/>
        </p:nvSpPr>
        <p:spPr>
          <a:xfrm>
            <a:off x="1926601" y="2922075"/>
            <a:ext cx="644100" cy="6270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r>
              <a:rPr baseline="-25000" lang="en"/>
              <a:t>1</a:t>
            </a:r>
            <a:r>
              <a:rPr lang="en"/>
              <a:t>D</a:t>
            </a:r>
            <a:r>
              <a:rPr baseline="-25000" lang="en"/>
              <a:t>1</a:t>
            </a:r>
            <a:endParaRPr baseline="-25000"/>
          </a:p>
        </p:txBody>
      </p:sp>
      <p:sp>
        <p:nvSpPr>
          <p:cNvPr id="1350" name="Google Shape;1350;p65"/>
          <p:cNvSpPr/>
          <p:nvPr/>
        </p:nvSpPr>
        <p:spPr>
          <a:xfrm>
            <a:off x="2570701" y="3634500"/>
            <a:ext cx="644100" cy="6270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r>
              <a:rPr baseline="-25000" lang="en"/>
              <a:t>1</a:t>
            </a:r>
            <a:r>
              <a:rPr lang="en"/>
              <a:t>D</a:t>
            </a:r>
            <a:r>
              <a:rPr baseline="-25000" lang="en"/>
              <a:t>1</a:t>
            </a:r>
            <a:endParaRPr baseline="-25000"/>
          </a:p>
        </p:txBody>
      </p:sp>
      <p:sp>
        <p:nvSpPr>
          <p:cNvPr id="1351" name="Google Shape;1351;p65"/>
          <p:cNvSpPr/>
          <p:nvPr/>
        </p:nvSpPr>
        <p:spPr>
          <a:xfrm>
            <a:off x="6666350" y="2209650"/>
            <a:ext cx="914400" cy="6270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2	</a:t>
            </a:r>
            <a:r>
              <a:rPr lang="en"/>
              <a:t>B</a:t>
            </a:r>
            <a:r>
              <a:rPr baseline="-25000" lang="en"/>
              <a:t>2</a:t>
            </a:r>
            <a:endParaRPr baseline="-25000"/>
          </a:p>
        </p:txBody>
      </p:sp>
      <p:sp>
        <p:nvSpPr>
          <p:cNvPr id="1352" name="Google Shape;1352;p65"/>
          <p:cNvSpPr/>
          <p:nvPr/>
        </p:nvSpPr>
        <p:spPr>
          <a:xfrm>
            <a:off x="7208400" y="2922075"/>
            <a:ext cx="914400" cy="6270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2	</a:t>
            </a:r>
            <a:r>
              <a:rPr lang="en"/>
              <a:t>B</a:t>
            </a:r>
            <a:r>
              <a:rPr baseline="-25000" lang="en"/>
              <a:t>2</a:t>
            </a:r>
            <a:endParaRPr baseline="-25000"/>
          </a:p>
        </p:txBody>
      </p:sp>
      <p:sp>
        <p:nvSpPr>
          <p:cNvPr id="1353" name="Google Shape;1353;p65"/>
          <p:cNvSpPr/>
          <p:nvPr/>
        </p:nvSpPr>
        <p:spPr>
          <a:xfrm>
            <a:off x="7775850" y="3634500"/>
            <a:ext cx="914400" cy="6270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2	</a:t>
            </a:r>
            <a:r>
              <a:rPr lang="en"/>
              <a:t>B</a:t>
            </a:r>
            <a:r>
              <a:rPr baseline="-25000" lang="en"/>
              <a:t>2</a:t>
            </a:r>
            <a:endParaRPr baseline="-25000"/>
          </a:p>
        </p:txBody>
      </p:sp>
      <p:sp>
        <p:nvSpPr>
          <p:cNvPr id="1354" name="Google Shape;1354;p65"/>
          <p:cNvSpPr/>
          <p:nvPr/>
        </p:nvSpPr>
        <p:spPr>
          <a:xfrm>
            <a:off x="8271675" y="2209638"/>
            <a:ext cx="544500" cy="627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3</a:t>
            </a:r>
            <a:endParaRPr baseline="-25000"/>
          </a:p>
        </p:txBody>
      </p:sp>
      <p:sp>
        <p:nvSpPr>
          <p:cNvPr id="1355" name="Google Shape;1355;p65"/>
          <p:cNvSpPr/>
          <p:nvPr/>
        </p:nvSpPr>
        <p:spPr>
          <a:xfrm>
            <a:off x="1926601" y="2214150"/>
            <a:ext cx="644100" cy="6270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r>
              <a:rPr baseline="-25000" lang="en"/>
              <a:t>1</a:t>
            </a:r>
            <a:r>
              <a:rPr lang="en"/>
              <a:t>F</a:t>
            </a:r>
            <a:r>
              <a:rPr baseline="-25000" lang="en"/>
              <a:t>1</a:t>
            </a:r>
            <a:endParaRPr baseline="-25000"/>
          </a:p>
        </p:txBody>
      </p:sp>
      <p:sp>
        <p:nvSpPr>
          <p:cNvPr id="1356" name="Google Shape;1356;p65"/>
          <p:cNvSpPr/>
          <p:nvPr/>
        </p:nvSpPr>
        <p:spPr>
          <a:xfrm>
            <a:off x="2570701" y="2924325"/>
            <a:ext cx="644100" cy="6270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r>
              <a:rPr baseline="-25000" lang="en"/>
              <a:t>1</a:t>
            </a:r>
            <a:r>
              <a:rPr lang="en"/>
              <a:t>F</a:t>
            </a:r>
            <a:r>
              <a:rPr baseline="-25000" lang="en"/>
              <a:t>1</a:t>
            </a:r>
            <a:endParaRPr baseline="-25000"/>
          </a:p>
        </p:txBody>
      </p:sp>
      <p:sp>
        <p:nvSpPr>
          <p:cNvPr id="1357" name="Google Shape;1357;p65"/>
          <p:cNvSpPr/>
          <p:nvPr/>
        </p:nvSpPr>
        <p:spPr>
          <a:xfrm>
            <a:off x="3244801" y="3634500"/>
            <a:ext cx="644100" cy="6270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r>
              <a:rPr baseline="-25000" lang="en"/>
              <a:t>1</a:t>
            </a:r>
            <a:r>
              <a:rPr lang="en"/>
              <a:t>F</a:t>
            </a:r>
            <a:r>
              <a:rPr baseline="-25000" lang="en"/>
              <a:t>1</a:t>
            </a:r>
            <a:endParaRPr baseline="-25000"/>
          </a:p>
        </p:txBody>
      </p:sp>
      <p:sp>
        <p:nvSpPr>
          <p:cNvPr id="1358" name="Google Shape;1358;p65"/>
          <p:cNvSpPr/>
          <p:nvPr/>
        </p:nvSpPr>
        <p:spPr>
          <a:xfrm>
            <a:off x="3244801" y="2924325"/>
            <a:ext cx="644100" cy="6270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2</a:t>
            </a:r>
            <a:r>
              <a:rPr lang="en"/>
              <a:t>B</a:t>
            </a:r>
            <a:r>
              <a:rPr baseline="-25000" lang="en"/>
              <a:t>2</a:t>
            </a:r>
            <a:endParaRPr baseline="-25000"/>
          </a:p>
        </p:txBody>
      </p:sp>
      <p:sp>
        <p:nvSpPr>
          <p:cNvPr id="1359" name="Google Shape;1359;p65"/>
          <p:cNvSpPr/>
          <p:nvPr/>
        </p:nvSpPr>
        <p:spPr>
          <a:xfrm>
            <a:off x="2578139" y="2214150"/>
            <a:ext cx="644100" cy="6270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2</a:t>
            </a:r>
            <a:r>
              <a:rPr lang="en"/>
              <a:t>B</a:t>
            </a:r>
            <a:r>
              <a:rPr baseline="-25000" lang="en"/>
              <a:t>2</a:t>
            </a:r>
            <a:endParaRPr baseline="-25000"/>
          </a:p>
        </p:txBody>
      </p:sp>
      <p:sp>
        <p:nvSpPr>
          <p:cNvPr id="1360" name="Google Shape;1360;p65"/>
          <p:cNvSpPr/>
          <p:nvPr/>
        </p:nvSpPr>
        <p:spPr>
          <a:xfrm>
            <a:off x="3885076" y="3634500"/>
            <a:ext cx="644100" cy="6270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baseline="-25000" lang="en"/>
              <a:t>2</a:t>
            </a:r>
            <a:r>
              <a:rPr lang="en"/>
              <a:t>B</a:t>
            </a:r>
            <a:r>
              <a:rPr baseline="-25000" lang="en"/>
              <a:t>2</a:t>
            </a:r>
            <a:endParaRPr baseline="-25000"/>
          </a:p>
        </p:txBody>
      </p:sp>
      <p:sp>
        <p:nvSpPr>
          <p:cNvPr id="1361" name="Google Shape;1361;p65"/>
          <p:cNvSpPr/>
          <p:nvPr/>
        </p:nvSpPr>
        <p:spPr>
          <a:xfrm>
            <a:off x="3244801" y="2214150"/>
            <a:ext cx="644100" cy="6270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r>
              <a:rPr baseline="-25000" lang="en"/>
              <a:t>2</a:t>
            </a:r>
            <a:r>
              <a:rPr lang="en"/>
              <a:t>D</a:t>
            </a:r>
            <a:r>
              <a:rPr baseline="-25000" lang="en"/>
              <a:t>2</a:t>
            </a:r>
            <a:endParaRPr baseline="-25000"/>
          </a:p>
        </p:txBody>
      </p:sp>
      <p:sp>
        <p:nvSpPr>
          <p:cNvPr id="1362" name="Google Shape;1362;p65"/>
          <p:cNvSpPr/>
          <p:nvPr/>
        </p:nvSpPr>
        <p:spPr>
          <a:xfrm>
            <a:off x="3903901" y="2924325"/>
            <a:ext cx="644100" cy="6270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r>
              <a:rPr baseline="-25000" lang="en"/>
              <a:t>2</a:t>
            </a:r>
            <a:r>
              <a:rPr lang="en"/>
              <a:t>D</a:t>
            </a:r>
            <a:r>
              <a:rPr baseline="-25000" lang="en"/>
              <a:t>2</a:t>
            </a:r>
            <a:endParaRPr baseline="-25000"/>
          </a:p>
        </p:txBody>
      </p:sp>
      <p:sp>
        <p:nvSpPr>
          <p:cNvPr id="1363" name="Google Shape;1363;p65"/>
          <p:cNvSpPr/>
          <p:nvPr/>
        </p:nvSpPr>
        <p:spPr>
          <a:xfrm>
            <a:off x="3870064" y="2214150"/>
            <a:ext cx="644100" cy="6270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r>
              <a:rPr baseline="-25000" lang="en"/>
              <a:t>2</a:t>
            </a:r>
            <a:r>
              <a:rPr lang="en"/>
              <a:t>F</a:t>
            </a:r>
            <a:r>
              <a:rPr baseline="-25000" lang="en"/>
              <a:t>2</a:t>
            </a:r>
            <a:endParaRPr baseline="-25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Evaluation Setup</a:t>
            </a:r>
            <a:endParaRPr b="1"/>
          </a:p>
        </p:txBody>
      </p:sp>
      <p:sp>
        <p:nvSpPr>
          <p:cNvPr id="1369" name="Google Shape;1369;p66"/>
          <p:cNvSpPr/>
          <p:nvPr/>
        </p:nvSpPr>
        <p:spPr>
          <a:xfrm>
            <a:off x="406525" y="1519500"/>
            <a:ext cx="2351400" cy="2583300"/>
          </a:xfrm>
          <a:prstGeom prst="roundRect">
            <a:avLst>
              <a:gd fmla="val 16667" name="adj"/>
            </a:avLst>
          </a:prstGeom>
          <a:solidFill>
            <a:srgbClr val="CFE2F3"/>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0" name="Google Shape;1370;p66"/>
          <p:cNvSpPr txBox="1"/>
          <p:nvPr/>
        </p:nvSpPr>
        <p:spPr>
          <a:xfrm>
            <a:off x="598375" y="1580275"/>
            <a:ext cx="1967700" cy="33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dk1"/>
                </a:solidFill>
              </a:rPr>
              <a:t>Hardware</a:t>
            </a:r>
            <a:endParaRPr b="1" sz="1900">
              <a:solidFill>
                <a:schemeClr val="dk1"/>
              </a:solidFill>
            </a:endParaRPr>
          </a:p>
        </p:txBody>
      </p:sp>
      <p:sp>
        <p:nvSpPr>
          <p:cNvPr id="1371" name="Google Shape;1371;p66"/>
          <p:cNvSpPr txBox="1"/>
          <p:nvPr/>
        </p:nvSpPr>
        <p:spPr>
          <a:xfrm>
            <a:off x="501425" y="2142475"/>
            <a:ext cx="2171400" cy="158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rPr>
              <a:t>4 Azure VMs</a:t>
            </a:r>
            <a:endParaRPr sz="1500">
              <a:solidFill>
                <a:schemeClr val="dk1"/>
              </a:solidFill>
            </a:endParaRPr>
          </a:p>
          <a:p>
            <a:pPr indent="0" lvl="0" marL="0" rtl="0" algn="ctr">
              <a:spcBef>
                <a:spcPts val="0"/>
              </a:spcBef>
              <a:spcAft>
                <a:spcPts val="0"/>
              </a:spcAft>
              <a:buNone/>
            </a:pPr>
            <a:r>
              <a:t/>
            </a:r>
            <a:endParaRPr sz="1500">
              <a:solidFill>
                <a:schemeClr val="dk1"/>
              </a:solidFill>
            </a:endParaRPr>
          </a:p>
          <a:p>
            <a:pPr indent="0" lvl="0" marL="0" rtl="0" algn="ctr">
              <a:spcBef>
                <a:spcPts val="0"/>
              </a:spcBef>
              <a:spcAft>
                <a:spcPts val="0"/>
              </a:spcAft>
              <a:buNone/>
            </a:pPr>
            <a:r>
              <a:rPr lang="en" sz="1500">
                <a:solidFill>
                  <a:schemeClr val="dk1"/>
                </a:solidFill>
              </a:rPr>
              <a:t>Each VM has 8 NVIDIA 40GB A100 GPU </a:t>
            </a:r>
            <a:r>
              <a:rPr lang="en" sz="1500">
                <a:solidFill>
                  <a:schemeClr val="dk1"/>
                </a:solidFill>
              </a:rPr>
              <a:t>connected</a:t>
            </a:r>
            <a:r>
              <a:rPr lang="en" sz="1500">
                <a:solidFill>
                  <a:schemeClr val="dk1"/>
                </a:solidFill>
              </a:rPr>
              <a:t> through NVlink</a:t>
            </a:r>
            <a:endParaRPr sz="1500">
              <a:solidFill>
                <a:schemeClr val="dk1"/>
              </a:solidFill>
            </a:endParaRPr>
          </a:p>
        </p:txBody>
      </p:sp>
      <p:sp>
        <p:nvSpPr>
          <p:cNvPr id="1372" name="Google Shape;1372;p66"/>
          <p:cNvSpPr/>
          <p:nvPr/>
        </p:nvSpPr>
        <p:spPr>
          <a:xfrm>
            <a:off x="3415325" y="1489100"/>
            <a:ext cx="2351400" cy="2613600"/>
          </a:xfrm>
          <a:prstGeom prst="roundRect">
            <a:avLst>
              <a:gd fmla="val 16667" name="adj"/>
            </a:avLst>
          </a:prstGeom>
          <a:solidFill>
            <a:srgbClr val="CFE2F3"/>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3" name="Google Shape;1373;p66"/>
          <p:cNvSpPr txBox="1"/>
          <p:nvPr/>
        </p:nvSpPr>
        <p:spPr>
          <a:xfrm>
            <a:off x="3588150" y="1519500"/>
            <a:ext cx="1967700" cy="33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dk1"/>
                </a:solidFill>
              </a:rPr>
              <a:t>Models</a:t>
            </a:r>
            <a:endParaRPr b="1" sz="1900">
              <a:solidFill>
                <a:schemeClr val="dk1"/>
              </a:solidFill>
            </a:endParaRPr>
          </a:p>
        </p:txBody>
      </p:sp>
      <p:sp>
        <p:nvSpPr>
          <p:cNvPr id="1374" name="Google Shape;1374;p66"/>
          <p:cNvSpPr txBox="1"/>
          <p:nvPr/>
        </p:nvSpPr>
        <p:spPr>
          <a:xfrm>
            <a:off x="3477963" y="2028500"/>
            <a:ext cx="2220300" cy="192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rPr>
              <a:t>4 GPT-3 based models </a:t>
            </a:r>
            <a:endParaRPr sz="1500">
              <a:solidFill>
                <a:schemeClr val="dk1"/>
              </a:solidFill>
            </a:endParaRPr>
          </a:p>
          <a:p>
            <a:pPr indent="0" lvl="0" marL="0" rtl="0" algn="ctr">
              <a:spcBef>
                <a:spcPts val="0"/>
              </a:spcBef>
              <a:spcAft>
                <a:spcPts val="0"/>
              </a:spcAft>
              <a:buNone/>
            </a:pPr>
            <a:r>
              <a:rPr lang="en" sz="1500">
                <a:solidFill>
                  <a:schemeClr val="dk1"/>
                </a:solidFill>
              </a:rPr>
              <a:t>(13B, 101B, 175B, 341B)</a:t>
            </a:r>
            <a:endParaRPr sz="1500">
              <a:solidFill>
                <a:schemeClr val="dk1"/>
              </a:solidFill>
            </a:endParaRPr>
          </a:p>
          <a:p>
            <a:pPr indent="0" lvl="0" marL="0" rtl="0" algn="ctr">
              <a:spcBef>
                <a:spcPts val="0"/>
              </a:spcBef>
              <a:spcAft>
                <a:spcPts val="0"/>
              </a:spcAft>
              <a:buNone/>
            </a:pPr>
            <a:r>
              <a:t/>
            </a:r>
            <a:endParaRPr sz="1500">
              <a:solidFill>
                <a:schemeClr val="dk1"/>
              </a:solidFill>
            </a:endParaRPr>
          </a:p>
          <a:p>
            <a:pPr indent="0" lvl="0" marL="0" rtl="0" algn="ctr">
              <a:spcBef>
                <a:spcPts val="0"/>
              </a:spcBef>
              <a:spcAft>
                <a:spcPts val="0"/>
              </a:spcAft>
              <a:buNone/>
            </a:pPr>
            <a:r>
              <a:rPr lang="en" sz="1500">
                <a:solidFill>
                  <a:schemeClr val="dk1"/>
                </a:solidFill>
              </a:rPr>
              <a:t>Inter and Intra-layer Parallelism applied</a:t>
            </a:r>
            <a:endParaRPr sz="1500">
              <a:solidFill>
                <a:schemeClr val="dk1"/>
              </a:solidFill>
            </a:endParaRPr>
          </a:p>
        </p:txBody>
      </p:sp>
      <p:sp>
        <p:nvSpPr>
          <p:cNvPr id="1375" name="Google Shape;1375;p66"/>
          <p:cNvSpPr/>
          <p:nvPr/>
        </p:nvSpPr>
        <p:spPr>
          <a:xfrm>
            <a:off x="6424125" y="1489100"/>
            <a:ext cx="2351400" cy="2613600"/>
          </a:xfrm>
          <a:prstGeom prst="roundRect">
            <a:avLst>
              <a:gd fmla="val 16667" name="adj"/>
            </a:avLst>
          </a:prstGeom>
          <a:solidFill>
            <a:srgbClr val="CFE2F3"/>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6" name="Google Shape;1376;p66"/>
          <p:cNvSpPr txBox="1"/>
          <p:nvPr/>
        </p:nvSpPr>
        <p:spPr>
          <a:xfrm>
            <a:off x="6615975" y="1519500"/>
            <a:ext cx="1967700" cy="33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dk1"/>
                </a:solidFill>
              </a:rPr>
              <a:t>Baseline</a:t>
            </a:r>
            <a:endParaRPr b="1" sz="1900">
              <a:solidFill>
                <a:schemeClr val="dk1"/>
              </a:solidFill>
            </a:endParaRPr>
          </a:p>
        </p:txBody>
      </p:sp>
      <p:sp>
        <p:nvSpPr>
          <p:cNvPr id="1377" name="Google Shape;1377;p66"/>
          <p:cNvSpPr txBox="1"/>
          <p:nvPr/>
        </p:nvSpPr>
        <p:spPr>
          <a:xfrm>
            <a:off x="6489663" y="2028500"/>
            <a:ext cx="2220300" cy="192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rPr>
              <a:t>Faster Transformer</a:t>
            </a:r>
            <a:endParaRPr sz="1500">
              <a:solidFill>
                <a:schemeClr val="dk1"/>
              </a:solidFill>
            </a:endParaRPr>
          </a:p>
          <a:p>
            <a:pPr indent="0" lvl="0" marL="0" rtl="0" algn="ctr">
              <a:spcBef>
                <a:spcPts val="0"/>
              </a:spcBef>
              <a:spcAft>
                <a:spcPts val="0"/>
              </a:spcAft>
              <a:buNone/>
            </a:pPr>
            <a:r>
              <a:t/>
            </a:r>
            <a:endParaRPr sz="1500">
              <a:solidFill>
                <a:schemeClr val="dk1"/>
              </a:solidFill>
            </a:endParaRPr>
          </a:p>
          <a:p>
            <a:pPr indent="0" lvl="0" marL="0" rtl="0" algn="ctr">
              <a:spcBef>
                <a:spcPts val="0"/>
              </a:spcBef>
              <a:spcAft>
                <a:spcPts val="0"/>
              </a:spcAft>
              <a:buNone/>
            </a:pPr>
            <a:r>
              <a:rPr lang="en" sz="1500">
                <a:solidFill>
                  <a:schemeClr val="dk1"/>
                </a:solidFill>
              </a:rPr>
              <a:t>Optimized inference engine that supports large scale Transformer</a:t>
            </a:r>
            <a:endParaRPr sz="1500">
              <a:solidFill>
                <a:schemeClr val="dk1"/>
              </a:solidFill>
            </a:endParaRPr>
          </a:p>
          <a:p>
            <a:pPr indent="0" lvl="0" marL="0" rtl="0" algn="ctr">
              <a:spcBef>
                <a:spcPts val="0"/>
              </a:spcBef>
              <a:spcAft>
                <a:spcPts val="0"/>
              </a:spcAft>
              <a:buClr>
                <a:schemeClr val="dk1"/>
              </a:buClr>
              <a:buSzPts val="1100"/>
              <a:buFont typeface="Arial"/>
              <a:buNone/>
            </a:pPr>
            <a:r>
              <a:rPr lang="en" sz="1500">
                <a:solidFill>
                  <a:schemeClr val="dk1"/>
                </a:solidFill>
              </a:rPr>
              <a:t>models via distributed execution</a:t>
            </a:r>
            <a:endParaRPr sz="1500">
              <a:solidFill>
                <a:schemeClr val="dk1"/>
              </a:solidFill>
            </a:endParaRPr>
          </a:p>
          <a:p>
            <a:pPr indent="0" lvl="0" marL="0" rtl="0" algn="ctr">
              <a:spcBef>
                <a:spcPts val="0"/>
              </a:spcBef>
              <a:spcAft>
                <a:spcPts val="0"/>
              </a:spcAft>
              <a:buNone/>
            </a:pPr>
            <a:r>
              <a:t/>
            </a:r>
            <a:endParaRPr sz="1500">
              <a:solidFill>
                <a:schemeClr val="dk1"/>
              </a:solidFill>
            </a:endParaRPr>
          </a:p>
        </p:txBody>
      </p:sp>
      <p:pic>
        <p:nvPicPr>
          <p:cNvPr id="1378" name="Google Shape;1378;p66"/>
          <p:cNvPicPr preferRelativeResize="0"/>
          <p:nvPr/>
        </p:nvPicPr>
        <p:blipFill>
          <a:blip r:embed="rId3">
            <a:alphaModFix/>
          </a:blip>
          <a:stretch>
            <a:fillRect/>
          </a:stretch>
        </p:blipFill>
        <p:spPr>
          <a:xfrm>
            <a:off x="1822976" y="1881250"/>
            <a:ext cx="5498049" cy="2110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67"/>
          <p:cNvSpPr txBox="1"/>
          <p:nvPr>
            <p:ph idx="1" type="body"/>
          </p:nvPr>
        </p:nvSpPr>
        <p:spPr>
          <a:xfrm>
            <a:off x="311700" y="1091700"/>
            <a:ext cx="8520600" cy="2418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Do not run Scheduler with Orca Engine</a:t>
            </a:r>
            <a:endParaRPr sz="1600"/>
          </a:p>
          <a:p>
            <a:pPr indent="-330200" lvl="0" marL="457200" rtl="0" algn="l">
              <a:spcBef>
                <a:spcPts val="0"/>
              </a:spcBef>
              <a:spcAft>
                <a:spcPts val="0"/>
              </a:spcAft>
              <a:buSzPts val="1600"/>
              <a:buChar char="●"/>
            </a:pPr>
            <a:r>
              <a:rPr lang="en" sz="1600"/>
              <a:t>Use request level scheduling; wait until all request in the batch finishes</a:t>
            </a:r>
            <a:endParaRPr sz="1600"/>
          </a:p>
          <a:p>
            <a:pPr indent="-330200" lvl="0" marL="457200" rtl="0" algn="l">
              <a:spcBef>
                <a:spcPts val="0"/>
              </a:spcBef>
              <a:spcAft>
                <a:spcPts val="0"/>
              </a:spcAft>
              <a:buSzPts val="1600"/>
              <a:buChar char="●"/>
            </a:pPr>
            <a:r>
              <a:rPr b="1" lang="en" sz="1600"/>
              <a:t>Assumption:</a:t>
            </a:r>
            <a:r>
              <a:rPr lang="en" sz="1600"/>
              <a:t> Request in a batch have same # input tokens </a:t>
            </a:r>
            <a:r>
              <a:rPr lang="en" sz="1000"/>
              <a:t>(32 or 128)</a:t>
            </a:r>
            <a:r>
              <a:rPr lang="en" sz="1600"/>
              <a:t>, # output tokens </a:t>
            </a:r>
            <a:r>
              <a:rPr b="1" lang="en" sz="1600">
                <a:solidFill>
                  <a:srgbClr val="FF0000"/>
                </a:solidFill>
              </a:rPr>
              <a:t>(?)</a:t>
            </a:r>
            <a:endParaRPr b="1" sz="1600">
              <a:solidFill>
                <a:srgbClr val="FF0000"/>
              </a:solidFill>
            </a:endParaRPr>
          </a:p>
        </p:txBody>
      </p:sp>
      <p:sp>
        <p:nvSpPr>
          <p:cNvPr id="1384" name="Google Shape;1384;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Performance of ORCA Execution Engine</a:t>
            </a:r>
            <a:endParaRPr b="1"/>
          </a:p>
        </p:txBody>
      </p:sp>
      <p:pic>
        <p:nvPicPr>
          <p:cNvPr id="1385" name="Google Shape;1385;p67"/>
          <p:cNvPicPr preferRelativeResize="0"/>
          <p:nvPr/>
        </p:nvPicPr>
        <p:blipFill>
          <a:blip r:embed="rId3">
            <a:alphaModFix/>
          </a:blip>
          <a:stretch>
            <a:fillRect/>
          </a:stretch>
        </p:blipFill>
        <p:spPr>
          <a:xfrm>
            <a:off x="0" y="2129980"/>
            <a:ext cx="9144003" cy="2312790"/>
          </a:xfrm>
          <a:prstGeom prst="rect">
            <a:avLst/>
          </a:prstGeom>
          <a:noFill/>
          <a:ln>
            <a:noFill/>
          </a:ln>
        </p:spPr>
      </p:pic>
      <p:sp>
        <p:nvSpPr>
          <p:cNvPr id="1386" name="Google Shape;1386;p67"/>
          <p:cNvSpPr/>
          <p:nvPr/>
        </p:nvSpPr>
        <p:spPr>
          <a:xfrm>
            <a:off x="174750" y="4473175"/>
            <a:ext cx="4064700" cy="572700"/>
          </a:xfrm>
          <a:prstGeom prst="roundRect">
            <a:avLst>
              <a:gd fmla="val 16667" name="adj"/>
            </a:avLst>
          </a:prstGeom>
          <a:solidFill>
            <a:srgbClr val="C9DAF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Slightly Worse Performance for 13B model</a:t>
            </a:r>
            <a:endParaRPr b="1"/>
          </a:p>
        </p:txBody>
      </p:sp>
      <p:sp>
        <p:nvSpPr>
          <p:cNvPr id="1387" name="Google Shape;1387;p67"/>
          <p:cNvSpPr/>
          <p:nvPr/>
        </p:nvSpPr>
        <p:spPr>
          <a:xfrm>
            <a:off x="4794025" y="4473175"/>
            <a:ext cx="4209300" cy="572700"/>
          </a:xfrm>
          <a:prstGeom prst="roundRect">
            <a:avLst>
              <a:gd fmla="val 16667" name="adj"/>
            </a:avLst>
          </a:prstGeom>
          <a:solidFill>
            <a:srgbClr val="C9DAF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Attention computation not batched</a:t>
            </a:r>
            <a:endParaRPr b="1"/>
          </a:p>
        </p:txBody>
      </p:sp>
      <p:sp>
        <p:nvSpPr>
          <p:cNvPr id="1388" name="Google Shape;1388;p67"/>
          <p:cNvSpPr/>
          <p:nvPr/>
        </p:nvSpPr>
        <p:spPr>
          <a:xfrm>
            <a:off x="4376150" y="4687650"/>
            <a:ext cx="281100" cy="159600"/>
          </a:xfrm>
          <a:prstGeom prst="rightArrow">
            <a:avLst>
              <a:gd fmla="val 50000" name="adj1"/>
              <a:gd fmla="val 5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9" name="Google Shape;1389;p67"/>
          <p:cNvSpPr/>
          <p:nvPr/>
        </p:nvSpPr>
        <p:spPr>
          <a:xfrm>
            <a:off x="1451100" y="1953000"/>
            <a:ext cx="653400" cy="349500"/>
          </a:xfrm>
          <a:prstGeom prst="roundRect">
            <a:avLst>
              <a:gd fmla="val 16667" name="adj"/>
            </a:avLst>
          </a:prstGeom>
          <a:solidFill>
            <a:srgbClr val="F4CCCC"/>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0000"/>
                </a:solidFill>
              </a:rPr>
              <a:t>1 VM </a:t>
            </a:r>
            <a:endParaRPr b="1" sz="1200">
              <a:solidFill>
                <a:srgbClr val="FF0000"/>
              </a:solidFill>
            </a:endParaRPr>
          </a:p>
        </p:txBody>
      </p:sp>
      <p:sp>
        <p:nvSpPr>
          <p:cNvPr id="1390" name="Google Shape;1390;p67"/>
          <p:cNvSpPr/>
          <p:nvPr/>
        </p:nvSpPr>
        <p:spPr>
          <a:xfrm>
            <a:off x="311700" y="2043725"/>
            <a:ext cx="3031200" cy="2119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91" name="Google Shape;1391;p67"/>
          <p:cNvCxnSpPr/>
          <p:nvPr/>
        </p:nvCxnSpPr>
        <p:spPr>
          <a:xfrm>
            <a:off x="3312500" y="2879450"/>
            <a:ext cx="433200" cy="1595400"/>
          </a:xfrm>
          <a:prstGeom prst="straightConnector1">
            <a:avLst/>
          </a:prstGeom>
          <a:noFill/>
          <a:ln cap="flat" cmpd="sng" w="19050">
            <a:solidFill>
              <a:srgbClr val="FF0000"/>
            </a:solidFill>
            <a:prstDash val="solid"/>
            <a:round/>
            <a:headEnd len="med" w="med" type="none"/>
            <a:tailEnd len="med" w="med" type="none"/>
          </a:ln>
        </p:spPr>
      </p:cxnSp>
      <p:cxnSp>
        <p:nvCxnSpPr>
          <p:cNvPr id="1392" name="Google Shape;1392;p67"/>
          <p:cNvCxnSpPr>
            <a:stCxn id="1390" idx="2"/>
          </p:cNvCxnSpPr>
          <p:nvPr/>
        </p:nvCxnSpPr>
        <p:spPr>
          <a:xfrm>
            <a:off x="311700" y="3103625"/>
            <a:ext cx="7500" cy="1363800"/>
          </a:xfrm>
          <a:prstGeom prst="straightConnector1">
            <a:avLst/>
          </a:prstGeom>
          <a:noFill/>
          <a:ln cap="flat" cmpd="sng" w="19050">
            <a:solidFill>
              <a:srgbClr val="FF0000"/>
            </a:solidFill>
            <a:prstDash val="solid"/>
            <a:round/>
            <a:headEnd len="med" w="med" type="none"/>
            <a:tailEnd len="med" w="med" type="none"/>
          </a:ln>
        </p:spPr>
      </p:cxnSp>
      <p:sp>
        <p:nvSpPr>
          <p:cNvPr id="1393" name="Google Shape;1393;p67"/>
          <p:cNvSpPr/>
          <p:nvPr/>
        </p:nvSpPr>
        <p:spPr>
          <a:xfrm>
            <a:off x="4376150" y="1953000"/>
            <a:ext cx="653400" cy="349500"/>
          </a:xfrm>
          <a:prstGeom prst="roundRect">
            <a:avLst>
              <a:gd fmla="val 16667" name="adj"/>
            </a:avLst>
          </a:prstGeom>
          <a:solidFill>
            <a:srgbClr val="F4CCCC"/>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0000"/>
                </a:solidFill>
              </a:rPr>
              <a:t>1 VM       </a:t>
            </a:r>
            <a:endParaRPr b="1" sz="12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68"/>
          <p:cNvSpPr txBox="1"/>
          <p:nvPr>
            <p:ph idx="1" type="body"/>
          </p:nvPr>
        </p:nvSpPr>
        <p:spPr>
          <a:xfrm>
            <a:off x="311700" y="1091700"/>
            <a:ext cx="8520600" cy="2418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Do not run Scheduler with Orca Engine</a:t>
            </a:r>
            <a:endParaRPr sz="1600"/>
          </a:p>
          <a:p>
            <a:pPr indent="-330200" lvl="0" marL="457200" rtl="0" algn="l">
              <a:spcBef>
                <a:spcPts val="0"/>
              </a:spcBef>
              <a:spcAft>
                <a:spcPts val="0"/>
              </a:spcAft>
              <a:buSzPts val="1600"/>
              <a:buChar char="●"/>
            </a:pPr>
            <a:r>
              <a:rPr lang="en" sz="1600"/>
              <a:t>Use request level scheduling; wait until all request in the batch finishes</a:t>
            </a:r>
            <a:endParaRPr sz="1600"/>
          </a:p>
          <a:p>
            <a:pPr indent="-330200" lvl="0" marL="457200" rtl="0" algn="l">
              <a:spcBef>
                <a:spcPts val="0"/>
              </a:spcBef>
              <a:spcAft>
                <a:spcPts val="0"/>
              </a:spcAft>
              <a:buSzPts val="1600"/>
              <a:buChar char="●"/>
            </a:pPr>
            <a:r>
              <a:rPr b="1" lang="en" sz="1600"/>
              <a:t>Assumption:</a:t>
            </a:r>
            <a:r>
              <a:rPr lang="en" sz="1600"/>
              <a:t> Request in a batch have same # input tokens </a:t>
            </a:r>
            <a:r>
              <a:rPr lang="en" sz="1000"/>
              <a:t>(32 or 128)</a:t>
            </a:r>
            <a:r>
              <a:rPr lang="en" sz="1600"/>
              <a:t>, # output tokens </a:t>
            </a:r>
            <a:r>
              <a:rPr b="1" lang="en" sz="1600">
                <a:solidFill>
                  <a:srgbClr val="FF0000"/>
                </a:solidFill>
              </a:rPr>
              <a:t>(?)</a:t>
            </a:r>
            <a:endParaRPr b="1" sz="1600">
              <a:solidFill>
                <a:srgbClr val="FF0000"/>
              </a:solidFill>
            </a:endParaRPr>
          </a:p>
          <a:p>
            <a:pPr indent="-330200" lvl="0" marL="457200" rtl="0" algn="l">
              <a:spcBef>
                <a:spcPts val="0"/>
              </a:spcBef>
              <a:spcAft>
                <a:spcPts val="0"/>
              </a:spcAft>
              <a:buSzPts val="1600"/>
              <a:buChar char="●"/>
            </a:pPr>
            <a:r>
              <a:t/>
            </a:r>
            <a:endParaRPr b="1" sz="1600"/>
          </a:p>
        </p:txBody>
      </p:sp>
      <p:sp>
        <p:nvSpPr>
          <p:cNvPr id="1399" name="Google Shape;1399;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Performance of ORCA Execution Engine</a:t>
            </a:r>
            <a:endParaRPr b="1"/>
          </a:p>
        </p:txBody>
      </p:sp>
      <p:pic>
        <p:nvPicPr>
          <p:cNvPr id="1400" name="Google Shape;1400;p68"/>
          <p:cNvPicPr preferRelativeResize="0"/>
          <p:nvPr/>
        </p:nvPicPr>
        <p:blipFill>
          <a:blip r:embed="rId3">
            <a:alphaModFix/>
          </a:blip>
          <a:stretch>
            <a:fillRect/>
          </a:stretch>
        </p:blipFill>
        <p:spPr>
          <a:xfrm>
            <a:off x="0" y="2129980"/>
            <a:ext cx="9144003" cy="2312790"/>
          </a:xfrm>
          <a:prstGeom prst="rect">
            <a:avLst/>
          </a:prstGeom>
          <a:noFill/>
          <a:ln>
            <a:noFill/>
          </a:ln>
        </p:spPr>
      </p:pic>
      <p:sp>
        <p:nvSpPr>
          <p:cNvPr id="1401" name="Google Shape;1401;p68"/>
          <p:cNvSpPr/>
          <p:nvPr/>
        </p:nvSpPr>
        <p:spPr>
          <a:xfrm>
            <a:off x="174750" y="4473175"/>
            <a:ext cx="4064700" cy="572700"/>
          </a:xfrm>
          <a:prstGeom prst="roundRect">
            <a:avLst>
              <a:gd fmla="val 16667" name="adj"/>
            </a:avLst>
          </a:prstGeom>
          <a:solidFill>
            <a:srgbClr val="C9DAF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Similar results for 101B model as well</a:t>
            </a:r>
            <a:endParaRPr b="1"/>
          </a:p>
        </p:txBody>
      </p:sp>
      <p:sp>
        <p:nvSpPr>
          <p:cNvPr id="1402" name="Google Shape;1402;p68"/>
          <p:cNvSpPr/>
          <p:nvPr/>
        </p:nvSpPr>
        <p:spPr>
          <a:xfrm>
            <a:off x="4794025" y="4473175"/>
            <a:ext cx="4209300" cy="572700"/>
          </a:xfrm>
          <a:prstGeom prst="roundRect">
            <a:avLst>
              <a:gd fmla="val 16667" name="adj"/>
            </a:avLst>
          </a:prstGeom>
          <a:solidFill>
            <a:srgbClr val="C9DAF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Comparable efficiencies of CUDA kernels</a:t>
            </a:r>
            <a:endParaRPr b="1"/>
          </a:p>
        </p:txBody>
      </p:sp>
      <p:sp>
        <p:nvSpPr>
          <p:cNvPr id="1403" name="Google Shape;1403;p68"/>
          <p:cNvSpPr/>
          <p:nvPr/>
        </p:nvSpPr>
        <p:spPr>
          <a:xfrm>
            <a:off x="4376150" y="4687650"/>
            <a:ext cx="281100" cy="159600"/>
          </a:xfrm>
          <a:prstGeom prst="rightArrow">
            <a:avLst>
              <a:gd fmla="val 50000" name="adj1"/>
              <a:gd fmla="val 5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4" name="Google Shape;1404;p68"/>
          <p:cNvSpPr/>
          <p:nvPr/>
        </p:nvSpPr>
        <p:spPr>
          <a:xfrm>
            <a:off x="4376150" y="1953000"/>
            <a:ext cx="653400" cy="349500"/>
          </a:xfrm>
          <a:prstGeom prst="roundRect">
            <a:avLst>
              <a:gd fmla="val 16667" name="adj"/>
            </a:avLst>
          </a:prstGeom>
          <a:solidFill>
            <a:srgbClr val="F4CCCC"/>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0000"/>
                </a:solidFill>
              </a:rPr>
              <a:t>1 VM       </a:t>
            </a:r>
            <a:endParaRPr b="1" sz="1200">
              <a:solidFill>
                <a:srgbClr val="FF0000"/>
              </a:solidFill>
            </a:endParaRPr>
          </a:p>
        </p:txBody>
      </p:sp>
      <p:sp>
        <p:nvSpPr>
          <p:cNvPr id="1405" name="Google Shape;1405;p68"/>
          <p:cNvSpPr/>
          <p:nvPr/>
        </p:nvSpPr>
        <p:spPr>
          <a:xfrm>
            <a:off x="3259525" y="1975350"/>
            <a:ext cx="3031200" cy="2119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6" name="Google Shape;1406;p68"/>
          <p:cNvSpPr/>
          <p:nvPr/>
        </p:nvSpPr>
        <p:spPr>
          <a:xfrm>
            <a:off x="1451100" y="1953000"/>
            <a:ext cx="653400" cy="349500"/>
          </a:xfrm>
          <a:prstGeom prst="roundRect">
            <a:avLst>
              <a:gd fmla="val 16667" name="adj"/>
            </a:avLst>
          </a:prstGeom>
          <a:solidFill>
            <a:srgbClr val="F4CCCC"/>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0000"/>
                </a:solidFill>
              </a:rPr>
              <a:t>1 VM </a:t>
            </a:r>
            <a:endParaRPr b="1" sz="12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69"/>
          <p:cNvSpPr txBox="1"/>
          <p:nvPr>
            <p:ph idx="1" type="body"/>
          </p:nvPr>
        </p:nvSpPr>
        <p:spPr>
          <a:xfrm>
            <a:off x="311700" y="1091700"/>
            <a:ext cx="8520600" cy="2418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Do not run Scheduler with Orca Engine</a:t>
            </a:r>
            <a:endParaRPr sz="1600"/>
          </a:p>
          <a:p>
            <a:pPr indent="-330200" lvl="0" marL="457200" rtl="0" algn="l">
              <a:spcBef>
                <a:spcPts val="0"/>
              </a:spcBef>
              <a:spcAft>
                <a:spcPts val="0"/>
              </a:spcAft>
              <a:buSzPts val="1600"/>
              <a:buChar char="●"/>
            </a:pPr>
            <a:r>
              <a:rPr lang="en" sz="1600"/>
              <a:t>Use request level scheduling; wait until all request in the batch finishes</a:t>
            </a:r>
            <a:endParaRPr sz="1600"/>
          </a:p>
          <a:p>
            <a:pPr indent="-330200" lvl="0" marL="457200" rtl="0" algn="l">
              <a:spcBef>
                <a:spcPts val="0"/>
              </a:spcBef>
              <a:spcAft>
                <a:spcPts val="0"/>
              </a:spcAft>
              <a:buSzPts val="1600"/>
              <a:buChar char="●"/>
            </a:pPr>
            <a:r>
              <a:rPr b="1" lang="en" sz="1600"/>
              <a:t>Assumption:</a:t>
            </a:r>
            <a:r>
              <a:rPr lang="en" sz="1600"/>
              <a:t> Request in a batch have same # input tokens </a:t>
            </a:r>
            <a:r>
              <a:rPr lang="en" sz="1000"/>
              <a:t>(32 or 128)</a:t>
            </a:r>
            <a:r>
              <a:rPr lang="en" sz="1600"/>
              <a:t>, # output tokens </a:t>
            </a:r>
            <a:r>
              <a:rPr b="1" lang="en" sz="1600">
                <a:solidFill>
                  <a:srgbClr val="FF0000"/>
                </a:solidFill>
              </a:rPr>
              <a:t>(?)</a:t>
            </a:r>
            <a:endParaRPr b="1" sz="1600">
              <a:solidFill>
                <a:srgbClr val="FF0000"/>
              </a:solidFill>
            </a:endParaRPr>
          </a:p>
          <a:p>
            <a:pPr indent="-330200" lvl="0" marL="457200" rtl="0" algn="l">
              <a:spcBef>
                <a:spcPts val="0"/>
              </a:spcBef>
              <a:spcAft>
                <a:spcPts val="0"/>
              </a:spcAft>
              <a:buSzPts val="1600"/>
              <a:buChar char="●"/>
            </a:pPr>
            <a:r>
              <a:t/>
            </a:r>
            <a:endParaRPr b="1" sz="1600"/>
          </a:p>
        </p:txBody>
      </p:sp>
      <p:sp>
        <p:nvSpPr>
          <p:cNvPr id="1412" name="Google Shape;1412;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Performance of ORCA Execution Engine</a:t>
            </a:r>
            <a:endParaRPr b="1"/>
          </a:p>
        </p:txBody>
      </p:sp>
      <p:pic>
        <p:nvPicPr>
          <p:cNvPr id="1413" name="Google Shape;1413;p69"/>
          <p:cNvPicPr preferRelativeResize="0"/>
          <p:nvPr/>
        </p:nvPicPr>
        <p:blipFill>
          <a:blip r:embed="rId3">
            <a:alphaModFix/>
          </a:blip>
          <a:stretch>
            <a:fillRect/>
          </a:stretch>
        </p:blipFill>
        <p:spPr>
          <a:xfrm>
            <a:off x="0" y="2129980"/>
            <a:ext cx="9144003" cy="2312790"/>
          </a:xfrm>
          <a:prstGeom prst="rect">
            <a:avLst/>
          </a:prstGeom>
          <a:noFill/>
          <a:ln>
            <a:noFill/>
          </a:ln>
        </p:spPr>
      </p:pic>
      <p:sp>
        <p:nvSpPr>
          <p:cNvPr id="1414" name="Google Shape;1414;p69"/>
          <p:cNvSpPr/>
          <p:nvPr/>
        </p:nvSpPr>
        <p:spPr>
          <a:xfrm>
            <a:off x="174750" y="4473175"/>
            <a:ext cx="4064700" cy="572700"/>
          </a:xfrm>
          <a:prstGeom prst="roundRect">
            <a:avLst>
              <a:gd fmla="val 16667" name="adj"/>
            </a:avLst>
          </a:prstGeom>
          <a:solidFill>
            <a:srgbClr val="C9DAF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Orca </a:t>
            </a:r>
            <a:r>
              <a:rPr b="1" lang="en"/>
              <a:t>outperforms</a:t>
            </a:r>
            <a:r>
              <a:rPr b="1" lang="en"/>
              <a:t> by upto 47%</a:t>
            </a:r>
            <a:endParaRPr b="1"/>
          </a:p>
        </p:txBody>
      </p:sp>
      <p:sp>
        <p:nvSpPr>
          <p:cNvPr id="1415" name="Google Shape;1415;p69"/>
          <p:cNvSpPr/>
          <p:nvPr/>
        </p:nvSpPr>
        <p:spPr>
          <a:xfrm>
            <a:off x="4794025" y="4473175"/>
            <a:ext cx="4209300" cy="572700"/>
          </a:xfrm>
          <a:prstGeom prst="roundRect">
            <a:avLst>
              <a:gd fmla="val 16667" name="adj"/>
            </a:avLst>
          </a:prstGeom>
          <a:solidFill>
            <a:srgbClr val="C9DAF8"/>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Improved control-data plane </a:t>
            </a:r>
            <a:r>
              <a:rPr b="1" lang="en"/>
              <a:t>separation</a:t>
            </a:r>
            <a:endParaRPr b="1"/>
          </a:p>
        </p:txBody>
      </p:sp>
      <p:sp>
        <p:nvSpPr>
          <p:cNvPr id="1416" name="Google Shape;1416;p69"/>
          <p:cNvSpPr/>
          <p:nvPr/>
        </p:nvSpPr>
        <p:spPr>
          <a:xfrm>
            <a:off x="4376150" y="4687650"/>
            <a:ext cx="281100" cy="159600"/>
          </a:xfrm>
          <a:prstGeom prst="rightArrow">
            <a:avLst>
              <a:gd fmla="val 50000" name="adj1"/>
              <a:gd fmla="val 50000" name="adj2"/>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7" name="Google Shape;1417;p69"/>
          <p:cNvSpPr/>
          <p:nvPr/>
        </p:nvSpPr>
        <p:spPr>
          <a:xfrm>
            <a:off x="7354350" y="1960600"/>
            <a:ext cx="706500" cy="349500"/>
          </a:xfrm>
          <a:prstGeom prst="roundRect">
            <a:avLst>
              <a:gd fmla="val 16667" name="adj"/>
            </a:avLst>
          </a:prstGeom>
          <a:solidFill>
            <a:srgbClr val="F4CCCC"/>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0000"/>
                </a:solidFill>
              </a:rPr>
              <a:t>2</a:t>
            </a:r>
            <a:r>
              <a:rPr b="1" lang="en" sz="1200">
                <a:solidFill>
                  <a:srgbClr val="FF0000"/>
                </a:solidFill>
              </a:rPr>
              <a:t> VMs</a:t>
            </a:r>
            <a:endParaRPr b="1" sz="1200">
              <a:solidFill>
                <a:srgbClr val="FF0000"/>
              </a:solidFill>
            </a:endParaRPr>
          </a:p>
        </p:txBody>
      </p:sp>
      <p:sp>
        <p:nvSpPr>
          <p:cNvPr id="1418" name="Google Shape;1418;p69"/>
          <p:cNvSpPr/>
          <p:nvPr/>
        </p:nvSpPr>
        <p:spPr>
          <a:xfrm>
            <a:off x="6336300" y="2074100"/>
            <a:ext cx="2750400" cy="1968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70"/>
          <p:cNvSpPr txBox="1"/>
          <p:nvPr>
            <p:ph idx="1" type="body"/>
          </p:nvPr>
        </p:nvSpPr>
        <p:spPr>
          <a:xfrm>
            <a:off x="311700" y="1085100"/>
            <a:ext cx="8762700" cy="16329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Request arrival time follows Poisson Distribution</a:t>
            </a:r>
            <a:endParaRPr/>
          </a:p>
          <a:p>
            <a:pPr indent="-334327" lvl="0" marL="457200" rtl="0" algn="l">
              <a:spcBef>
                <a:spcPts val="0"/>
              </a:spcBef>
              <a:spcAft>
                <a:spcPts val="0"/>
              </a:spcAft>
              <a:buSzPct val="100000"/>
              <a:buChar char="●"/>
            </a:pPr>
            <a:r>
              <a:rPr lang="en"/>
              <a:t># Input Tokens ~ U(32, 512)</a:t>
            </a:r>
            <a:endParaRPr/>
          </a:p>
          <a:p>
            <a:pPr indent="-334327" lvl="0" marL="457200" rtl="0" algn="l">
              <a:spcBef>
                <a:spcPts val="0"/>
              </a:spcBef>
              <a:spcAft>
                <a:spcPts val="0"/>
              </a:spcAft>
              <a:buSzPct val="100000"/>
              <a:buChar char="●"/>
            </a:pPr>
            <a:r>
              <a:rPr lang="en"/>
              <a:t># Output Tokens ~ U(1, 128)</a:t>
            </a:r>
            <a:endParaRPr/>
          </a:p>
          <a:p>
            <a:pPr indent="-334327" lvl="0" marL="457200" rtl="0" algn="l">
              <a:spcBef>
                <a:spcPts val="0"/>
              </a:spcBef>
              <a:spcAft>
                <a:spcPts val="0"/>
              </a:spcAft>
              <a:buSzPct val="100000"/>
              <a:buChar char="●"/>
            </a:pPr>
            <a:r>
              <a:rPr lang="en"/>
              <a:t>Use custom scheduler used by existing system like Triton for FasterTransformer</a:t>
            </a:r>
            <a:endParaRPr/>
          </a:p>
          <a:p>
            <a:pPr indent="-334327" lvl="0" marL="457200" rtl="0" algn="l">
              <a:spcBef>
                <a:spcPts val="0"/>
              </a:spcBef>
              <a:spcAft>
                <a:spcPts val="0"/>
              </a:spcAft>
              <a:buSzPct val="100000"/>
              <a:buChar char="●"/>
            </a:pPr>
            <a:r>
              <a:rPr lang="en"/>
              <a:t>Report median latency normalized by the number of generated tokens of each request</a:t>
            </a:r>
            <a:endParaRPr/>
          </a:p>
        </p:txBody>
      </p:sp>
      <p:sp>
        <p:nvSpPr>
          <p:cNvPr id="1424" name="Google Shape;1424;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End to End Performance</a:t>
            </a:r>
            <a:endParaRPr b="1"/>
          </a:p>
        </p:txBody>
      </p:sp>
      <p:pic>
        <p:nvPicPr>
          <p:cNvPr id="1425" name="Google Shape;1425;p70"/>
          <p:cNvPicPr preferRelativeResize="0"/>
          <p:nvPr/>
        </p:nvPicPr>
        <p:blipFill>
          <a:blip r:embed="rId3">
            <a:alphaModFix/>
          </a:blip>
          <a:stretch>
            <a:fillRect/>
          </a:stretch>
        </p:blipFill>
        <p:spPr>
          <a:xfrm>
            <a:off x="73175" y="2644975"/>
            <a:ext cx="9070828" cy="2174700"/>
          </a:xfrm>
          <a:prstGeom prst="rect">
            <a:avLst/>
          </a:prstGeom>
          <a:noFill/>
          <a:ln>
            <a:noFill/>
          </a:ln>
        </p:spPr>
      </p:pic>
      <p:sp>
        <p:nvSpPr>
          <p:cNvPr id="1426" name="Google Shape;1426;p70"/>
          <p:cNvSpPr/>
          <p:nvPr/>
        </p:nvSpPr>
        <p:spPr>
          <a:xfrm>
            <a:off x="2195700" y="2830975"/>
            <a:ext cx="2446500" cy="1185000"/>
          </a:xfrm>
          <a:prstGeom prst="roundRect">
            <a:avLst>
              <a:gd fmla="val 16667" name="adj"/>
            </a:avLst>
          </a:prstGeom>
          <a:solidFill>
            <a:srgbClr val="F4CC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Not enough requests to batch efficiently</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 Engine’s performance</a:t>
            </a:r>
            <a:endParaRPr b="1"/>
          </a:p>
        </p:txBody>
      </p:sp>
      <p:sp>
        <p:nvSpPr>
          <p:cNvPr id="1427" name="Google Shape;1427;p70"/>
          <p:cNvSpPr/>
          <p:nvPr/>
        </p:nvSpPr>
        <p:spPr>
          <a:xfrm>
            <a:off x="440650" y="2719900"/>
            <a:ext cx="349500" cy="1443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28" name="Google Shape;1428;p70"/>
          <p:cNvCxnSpPr>
            <a:stCxn id="1427" idx="0"/>
          </p:cNvCxnSpPr>
          <p:nvPr/>
        </p:nvCxnSpPr>
        <p:spPr>
          <a:xfrm>
            <a:off x="615400" y="2719900"/>
            <a:ext cx="1952700" cy="121500"/>
          </a:xfrm>
          <a:prstGeom prst="straightConnector1">
            <a:avLst/>
          </a:prstGeom>
          <a:noFill/>
          <a:ln cap="flat" cmpd="sng" w="19050">
            <a:solidFill>
              <a:srgbClr val="FF0000"/>
            </a:solidFill>
            <a:prstDash val="solid"/>
            <a:round/>
            <a:headEnd len="med" w="med" type="none"/>
            <a:tailEnd len="med" w="med" type="none"/>
          </a:ln>
        </p:spPr>
      </p:cxnSp>
      <p:cxnSp>
        <p:nvCxnSpPr>
          <p:cNvPr id="1429" name="Google Shape;1429;p70"/>
          <p:cNvCxnSpPr/>
          <p:nvPr/>
        </p:nvCxnSpPr>
        <p:spPr>
          <a:xfrm flipH="1" rot="10800000">
            <a:off x="610267" y="4019210"/>
            <a:ext cx="2010900" cy="144300"/>
          </a:xfrm>
          <a:prstGeom prst="straightConnector1">
            <a:avLst/>
          </a:prstGeom>
          <a:noFill/>
          <a:ln cap="flat" cmpd="sng" w="19050">
            <a:solidFill>
              <a:srgbClr val="FF0000"/>
            </a:solidFill>
            <a:prstDash val="solid"/>
            <a:round/>
            <a:headEnd len="med" w="med" type="none"/>
            <a:tailEnd len="med" w="med" type="none"/>
          </a:ln>
        </p:spPr>
      </p:cxnSp>
      <p:grpSp>
        <p:nvGrpSpPr>
          <p:cNvPr id="1430" name="Google Shape;1430;p70"/>
          <p:cNvGrpSpPr/>
          <p:nvPr/>
        </p:nvGrpSpPr>
        <p:grpSpPr>
          <a:xfrm>
            <a:off x="5906675" y="546575"/>
            <a:ext cx="3094500" cy="1317300"/>
            <a:chOff x="5906675" y="546575"/>
            <a:chExt cx="3094500" cy="1317300"/>
          </a:xfrm>
        </p:grpSpPr>
        <p:grpSp>
          <p:nvGrpSpPr>
            <p:cNvPr id="1431" name="Google Shape;1431;p70"/>
            <p:cNvGrpSpPr/>
            <p:nvPr/>
          </p:nvGrpSpPr>
          <p:grpSpPr>
            <a:xfrm>
              <a:off x="5906675" y="546575"/>
              <a:ext cx="3094500" cy="1220275"/>
              <a:chOff x="5906675" y="546575"/>
              <a:chExt cx="3094500" cy="1220275"/>
            </a:xfrm>
          </p:grpSpPr>
          <p:sp>
            <p:nvSpPr>
              <p:cNvPr id="1432" name="Google Shape;1432;p70"/>
              <p:cNvSpPr txBox="1"/>
              <p:nvPr/>
            </p:nvSpPr>
            <p:spPr>
              <a:xfrm>
                <a:off x="5906675" y="1017725"/>
                <a:ext cx="3094500" cy="63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rPr>
                  <a:t>ft(</a:t>
                </a:r>
                <a:r>
                  <a:rPr b="1" lang="en" sz="1500">
                    <a:solidFill>
                      <a:srgbClr val="FF0000"/>
                    </a:solidFill>
                  </a:rPr>
                  <a:t>max_bs</a:t>
                </a:r>
                <a:r>
                  <a:rPr b="1" lang="en" sz="1500">
                    <a:solidFill>
                      <a:schemeClr val="dk2"/>
                    </a:solidFill>
                  </a:rPr>
                  <a:t>, </a:t>
                </a:r>
                <a:r>
                  <a:rPr b="1" lang="en" sz="1500">
                    <a:solidFill>
                      <a:srgbClr val="0000FF"/>
                    </a:solidFill>
                  </a:rPr>
                  <a:t>mbs</a:t>
                </a:r>
                <a:r>
                  <a:rPr b="1" lang="en" sz="1500">
                    <a:solidFill>
                      <a:schemeClr val="dk2"/>
                    </a:solidFill>
                  </a:rPr>
                  <a:t>)   orca(</a:t>
                </a:r>
                <a:r>
                  <a:rPr b="1" lang="en" sz="1500">
                    <a:solidFill>
                      <a:srgbClr val="FF0000"/>
                    </a:solidFill>
                  </a:rPr>
                  <a:t>max_bs</a:t>
                </a:r>
                <a:r>
                  <a:rPr b="1" lang="en" sz="1500">
                    <a:solidFill>
                      <a:schemeClr val="dk2"/>
                    </a:solidFill>
                  </a:rPr>
                  <a:t>)</a:t>
                </a:r>
                <a:endParaRPr b="1" sz="1500">
                  <a:solidFill>
                    <a:schemeClr val="dk2"/>
                  </a:solidFill>
                </a:endParaRPr>
              </a:p>
            </p:txBody>
          </p:sp>
          <p:sp>
            <p:nvSpPr>
              <p:cNvPr id="1433" name="Google Shape;1433;p70"/>
              <p:cNvSpPr txBox="1"/>
              <p:nvPr/>
            </p:nvSpPr>
            <p:spPr>
              <a:xfrm>
                <a:off x="6753450" y="546575"/>
                <a:ext cx="1536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0000"/>
                    </a:solidFill>
                  </a:rPr>
                  <a:t>Max batch size</a:t>
                </a:r>
                <a:endParaRPr b="1" sz="1500">
                  <a:solidFill>
                    <a:srgbClr val="FF0000"/>
                  </a:solidFill>
                </a:endParaRPr>
              </a:p>
            </p:txBody>
          </p:sp>
          <p:cxnSp>
            <p:nvCxnSpPr>
              <p:cNvPr id="1434" name="Google Shape;1434;p70"/>
              <p:cNvCxnSpPr/>
              <p:nvPr/>
            </p:nvCxnSpPr>
            <p:spPr>
              <a:xfrm flipH="1">
                <a:off x="6690750" y="909525"/>
                <a:ext cx="407700" cy="219600"/>
              </a:xfrm>
              <a:prstGeom prst="straightConnector1">
                <a:avLst/>
              </a:prstGeom>
              <a:noFill/>
              <a:ln cap="flat" cmpd="sng" w="19050">
                <a:solidFill>
                  <a:srgbClr val="FF0000"/>
                </a:solidFill>
                <a:prstDash val="solid"/>
                <a:round/>
                <a:headEnd len="med" w="med" type="none"/>
                <a:tailEnd len="med" w="med" type="stealth"/>
              </a:ln>
            </p:spPr>
          </p:cxnSp>
          <p:cxnSp>
            <p:nvCxnSpPr>
              <p:cNvPr id="1435" name="Google Shape;1435;p70"/>
              <p:cNvCxnSpPr/>
              <p:nvPr/>
            </p:nvCxnSpPr>
            <p:spPr>
              <a:xfrm>
                <a:off x="8007975" y="899075"/>
                <a:ext cx="376500" cy="219600"/>
              </a:xfrm>
              <a:prstGeom prst="straightConnector1">
                <a:avLst/>
              </a:prstGeom>
              <a:noFill/>
              <a:ln cap="flat" cmpd="sng" w="19050">
                <a:solidFill>
                  <a:srgbClr val="FF0000"/>
                </a:solidFill>
                <a:prstDash val="solid"/>
                <a:round/>
                <a:headEnd len="med" w="med" type="none"/>
                <a:tailEnd len="med" w="med" type="stealth"/>
              </a:ln>
            </p:spPr>
          </p:cxnSp>
          <p:cxnSp>
            <p:nvCxnSpPr>
              <p:cNvPr id="1436" name="Google Shape;1436;p70"/>
              <p:cNvCxnSpPr/>
              <p:nvPr/>
            </p:nvCxnSpPr>
            <p:spPr>
              <a:xfrm>
                <a:off x="7255250" y="1338150"/>
                <a:ext cx="10500" cy="209100"/>
              </a:xfrm>
              <a:prstGeom prst="straightConnector1">
                <a:avLst/>
              </a:prstGeom>
              <a:noFill/>
              <a:ln cap="flat" cmpd="sng" w="19050">
                <a:solidFill>
                  <a:srgbClr val="0000FF"/>
                </a:solidFill>
                <a:prstDash val="solid"/>
                <a:round/>
                <a:headEnd len="med" w="med" type="stealth"/>
                <a:tailEnd len="med" w="med" type="none"/>
              </a:ln>
            </p:spPr>
          </p:cxnSp>
          <p:sp>
            <p:nvSpPr>
              <p:cNvPr id="1437" name="Google Shape;1437;p70"/>
              <p:cNvSpPr txBox="1"/>
              <p:nvPr/>
            </p:nvSpPr>
            <p:spPr>
              <a:xfrm>
                <a:off x="6554850" y="1547250"/>
                <a:ext cx="1620300" cy="21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000FF"/>
                    </a:solidFill>
                  </a:rPr>
                  <a:t>Microbatch size</a:t>
                </a:r>
                <a:endParaRPr b="1" sz="1500">
                  <a:solidFill>
                    <a:srgbClr val="0000FF"/>
                  </a:solidFill>
                </a:endParaRPr>
              </a:p>
            </p:txBody>
          </p:sp>
        </p:grpSp>
        <p:sp>
          <p:nvSpPr>
            <p:cNvPr id="1438" name="Google Shape;1438;p70"/>
            <p:cNvSpPr/>
            <p:nvPr/>
          </p:nvSpPr>
          <p:spPr>
            <a:xfrm>
              <a:off x="5945825" y="546575"/>
              <a:ext cx="3016200" cy="13173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71"/>
          <p:cNvSpPr txBox="1"/>
          <p:nvPr>
            <p:ph idx="1" type="body"/>
          </p:nvPr>
        </p:nvSpPr>
        <p:spPr>
          <a:xfrm>
            <a:off x="311700" y="1085100"/>
            <a:ext cx="8762700" cy="16329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Request arrival time follows Poisson Distribution</a:t>
            </a:r>
            <a:endParaRPr/>
          </a:p>
          <a:p>
            <a:pPr indent="-334327" lvl="0" marL="457200" rtl="0" algn="l">
              <a:spcBef>
                <a:spcPts val="0"/>
              </a:spcBef>
              <a:spcAft>
                <a:spcPts val="0"/>
              </a:spcAft>
              <a:buSzPct val="100000"/>
              <a:buChar char="●"/>
            </a:pPr>
            <a:r>
              <a:rPr lang="en"/>
              <a:t># Input Tokens ~ U(32, 512)</a:t>
            </a:r>
            <a:endParaRPr/>
          </a:p>
          <a:p>
            <a:pPr indent="-334327" lvl="0" marL="457200" rtl="0" algn="l">
              <a:spcBef>
                <a:spcPts val="0"/>
              </a:spcBef>
              <a:spcAft>
                <a:spcPts val="0"/>
              </a:spcAft>
              <a:buSzPct val="100000"/>
              <a:buChar char="●"/>
            </a:pPr>
            <a:r>
              <a:rPr lang="en"/>
              <a:t># Output Tokens ~ U(1, 128)</a:t>
            </a:r>
            <a:endParaRPr/>
          </a:p>
          <a:p>
            <a:pPr indent="-334327" lvl="0" marL="457200" rtl="0" algn="l">
              <a:spcBef>
                <a:spcPts val="0"/>
              </a:spcBef>
              <a:spcAft>
                <a:spcPts val="0"/>
              </a:spcAft>
              <a:buSzPct val="100000"/>
              <a:buChar char="●"/>
            </a:pPr>
            <a:r>
              <a:rPr lang="en"/>
              <a:t>Use custom scheduler used by existing system like Triton for FasterTransformer</a:t>
            </a:r>
            <a:endParaRPr/>
          </a:p>
          <a:p>
            <a:pPr indent="-334327" lvl="0" marL="457200" rtl="0" algn="l">
              <a:spcBef>
                <a:spcPts val="0"/>
              </a:spcBef>
              <a:spcAft>
                <a:spcPts val="0"/>
              </a:spcAft>
              <a:buSzPct val="100000"/>
              <a:buChar char="●"/>
            </a:pPr>
            <a:r>
              <a:rPr lang="en"/>
              <a:t>Report median latency normalized by the number of generated tokens of each request</a:t>
            </a:r>
            <a:endParaRPr/>
          </a:p>
        </p:txBody>
      </p:sp>
      <p:sp>
        <p:nvSpPr>
          <p:cNvPr id="1444" name="Google Shape;1444;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End to End Performance</a:t>
            </a:r>
            <a:endParaRPr b="1"/>
          </a:p>
        </p:txBody>
      </p:sp>
      <p:pic>
        <p:nvPicPr>
          <p:cNvPr id="1445" name="Google Shape;1445;p71"/>
          <p:cNvPicPr preferRelativeResize="0"/>
          <p:nvPr/>
        </p:nvPicPr>
        <p:blipFill>
          <a:blip r:embed="rId3">
            <a:alphaModFix/>
          </a:blip>
          <a:stretch>
            <a:fillRect/>
          </a:stretch>
        </p:blipFill>
        <p:spPr>
          <a:xfrm>
            <a:off x="73175" y="2644975"/>
            <a:ext cx="9070828" cy="2174700"/>
          </a:xfrm>
          <a:prstGeom prst="rect">
            <a:avLst/>
          </a:prstGeom>
          <a:noFill/>
          <a:ln>
            <a:noFill/>
          </a:ln>
        </p:spPr>
      </p:pic>
      <p:sp>
        <p:nvSpPr>
          <p:cNvPr id="1446" name="Google Shape;1446;p71"/>
          <p:cNvSpPr/>
          <p:nvPr/>
        </p:nvSpPr>
        <p:spPr>
          <a:xfrm>
            <a:off x="5488500" y="1087250"/>
            <a:ext cx="3282600" cy="10662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Higher throughput with small increase in latency due to </a:t>
            </a:r>
            <a:r>
              <a:rPr b="1" lang="en" sz="1700">
                <a:solidFill>
                  <a:srgbClr val="38761D"/>
                </a:solidFill>
              </a:rPr>
              <a:t>batching</a:t>
            </a:r>
            <a:endParaRPr b="1" sz="1700">
              <a:solidFill>
                <a:srgbClr val="38761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Properties of Generative Language Model Inference</a:t>
            </a:r>
            <a:endParaRPr b="1"/>
          </a:p>
        </p:txBody>
      </p:sp>
      <p:sp>
        <p:nvSpPr>
          <p:cNvPr id="131" name="Google Shape;131;p18"/>
          <p:cNvSpPr txBox="1"/>
          <p:nvPr>
            <p:ph idx="1" type="body"/>
          </p:nvPr>
        </p:nvSpPr>
        <p:spPr>
          <a:xfrm>
            <a:off x="311700" y="12674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Multi-iteration characteristics</a:t>
            </a:r>
            <a:endParaRPr/>
          </a:p>
          <a:p>
            <a:pPr indent="-317500" lvl="1" marL="914400" rtl="0" algn="l">
              <a:spcBef>
                <a:spcPts val="0"/>
              </a:spcBef>
              <a:spcAft>
                <a:spcPts val="0"/>
              </a:spcAft>
              <a:buSzPts val="1400"/>
              <a:buChar char="○"/>
            </a:pPr>
            <a:r>
              <a:rPr lang="en" sz="1600"/>
              <a:t>Generates one token at a time</a:t>
            </a:r>
            <a:br>
              <a:rPr lang="en"/>
            </a:br>
            <a:endParaRPr/>
          </a:p>
          <a:p>
            <a:pPr indent="-342900" lvl="0" marL="457200" rtl="0" algn="l">
              <a:spcBef>
                <a:spcPts val="0"/>
              </a:spcBef>
              <a:spcAft>
                <a:spcPts val="0"/>
              </a:spcAft>
              <a:buSzPts val="1800"/>
              <a:buChar char="●"/>
            </a:pPr>
            <a:r>
              <a:rPr lang="en"/>
              <a:t>Prefill phase (1st iteration)</a:t>
            </a:r>
            <a:endParaRPr/>
          </a:p>
          <a:p>
            <a:pPr indent="-330200" lvl="1" marL="914400" rtl="0" algn="l">
              <a:spcBef>
                <a:spcPts val="0"/>
              </a:spcBef>
              <a:spcAft>
                <a:spcPts val="0"/>
              </a:spcAft>
              <a:buSzPts val="1600"/>
              <a:buChar char="○"/>
            </a:pPr>
            <a:r>
              <a:rPr lang="en" sz="1600"/>
              <a:t>Processes all input tokens at once</a:t>
            </a:r>
            <a:endParaRPr sz="1600"/>
          </a:p>
          <a:p>
            <a:pPr indent="-317500" lvl="1" marL="914400" rtl="0" algn="l">
              <a:spcBef>
                <a:spcPts val="0"/>
              </a:spcBef>
              <a:spcAft>
                <a:spcPts val="0"/>
              </a:spcAft>
              <a:buSzPts val="1400"/>
              <a:buChar char="○"/>
            </a:pPr>
            <a:r>
              <a:rPr lang="en" sz="1600"/>
              <a:t>Builds the KV Cache</a:t>
            </a:r>
            <a:br>
              <a:rPr lang="en"/>
            </a:br>
            <a:endParaRPr/>
          </a:p>
          <a:p>
            <a:pPr indent="-342900" lvl="0" marL="457200" rtl="0" algn="l">
              <a:spcBef>
                <a:spcPts val="0"/>
              </a:spcBef>
              <a:spcAft>
                <a:spcPts val="0"/>
              </a:spcAft>
              <a:buSzPts val="1800"/>
              <a:buChar char="●"/>
            </a:pPr>
            <a:r>
              <a:rPr lang="en"/>
              <a:t>Decode phase (2nd - last iterations)</a:t>
            </a:r>
            <a:endParaRPr/>
          </a:p>
          <a:p>
            <a:pPr indent="-330200" lvl="1" marL="914400" rtl="0" algn="l">
              <a:spcBef>
                <a:spcPts val="0"/>
              </a:spcBef>
              <a:spcAft>
                <a:spcPts val="0"/>
              </a:spcAft>
              <a:buSzPts val="1600"/>
              <a:buChar char="○"/>
            </a:pPr>
            <a:r>
              <a:rPr lang="en" sz="1600"/>
              <a:t>Processes single token generated from last iteration</a:t>
            </a:r>
            <a:endParaRPr sz="1600"/>
          </a:p>
          <a:p>
            <a:pPr indent="-317500" lvl="1" marL="914400" rtl="0" algn="l">
              <a:spcBef>
                <a:spcPts val="0"/>
              </a:spcBef>
              <a:spcAft>
                <a:spcPts val="0"/>
              </a:spcAft>
              <a:buSzPts val="1400"/>
              <a:buChar char="○"/>
            </a:pPr>
            <a:r>
              <a:rPr lang="en" sz="1600"/>
              <a:t>Uses KV Cache for attention keys and values for all previous tokens</a:t>
            </a:r>
            <a:br>
              <a:rPr lang="en"/>
            </a:br>
            <a:r>
              <a:rPr lang="en"/>
              <a: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Varying Batch Size Configuration</a:t>
            </a:r>
            <a:endParaRPr b="1"/>
          </a:p>
        </p:txBody>
      </p:sp>
      <p:pic>
        <p:nvPicPr>
          <p:cNvPr id="1452" name="Google Shape;1452;p72"/>
          <p:cNvPicPr preferRelativeResize="0"/>
          <p:nvPr/>
        </p:nvPicPr>
        <p:blipFill>
          <a:blip r:embed="rId3">
            <a:alphaModFix/>
          </a:blip>
          <a:stretch>
            <a:fillRect/>
          </a:stretch>
        </p:blipFill>
        <p:spPr>
          <a:xfrm>
            <a:off x="73162" y="2743725"/>
            <a:ext cx="9070828" cy="2174700"/>
          </a:xfrm>
          <a:prstGeom prst="rect">
            <a:avLst/>
          </a:prstGeom>
          <a:noFill/>
          <a:ln>
            <a:noFill/>
          </a:ln>
        </p:spPr>
      </p:pic>
      <p:sp>
        <p:nvSpPr>
          <p:cNvPr id="1453" name="Google Shape;1453;p72"/>
          <p:cNvSpPr txBox="1"/>
          <p:nvPr/>
        </p:nvSpPr>
        <p:spPr>
          <a:xfrm>
            <a:off x="410275" y="1177600"/>
            <a:ext cx="8520600" cy="1417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en" sz="1500">
                <a:solidFill>
                  <a:schemeClr val="dk2"/>
                </a:solidFill>
              </a:rPr>
              <a:t>Increasing batch size improves throughput → </a:t>
            </a:r>
            <a:br>
              <a:rPr lang="en" sz="1500">
                <a:solidFill>
                  <a:schemeClr val="dk2"/>
                </a:solidFill>
              </a:rPr>
            </a:br>
            <a:r>
              <a:rPr lang="en" sz="1500">
                <a:solidFill>
                  <a:schemeClr val="dk2"/>
                </a:solidFill>
              </a:rPr>
              <a:t>early-finished and late-joining requests resolved</a:t>
            </a:r>
            <a:br>
              <a:rPr lang="en" sz="1500">
                <a:solidFill>
                  <a:schemeClr val="dk2"/>
                </a:solidFill>
              </a:rPr>
            </a:br>
            <a:endParaRPr sz="10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Nevertheless, no guarantee it will not negatively affect latency</a:t>
            </a:r>
            <a:br>
              <a:rPr lang="en" sz="1500">
                <a:solidFill>
                  <a:schemeClr val="dk2"/>
                </a:solidFill>
              </a:rPr>
            </a:br>
            <a:endParaRPr sz="10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Large batch size → likelihood of different request in batch → FasterTransformer not efficient</a:t>
            </a:r>
            <a:endParaRPr sz="1500">
              <a:solidFill>
                <a:schemeClr val="dk2"/>
              </a:solidFill>
            </a:endParaRPr>
          </a:p>
        </p:txBody>
      </p:sp>
      <p:grpSp>
        <p:nvGrpSpPr>
          <p:cNvPr id="1454" name="Google Shape;1454;p72"/>
          <p:cNvGrpSpPr/>
          <p:nvPr/>
        </p:nvGrpSpPr>
        <p:grpSpPr>
          <a:xfrm>
            <a:off x="5906675" y="546575"/>
            <a:ext cx="3094500" cy="1317300"/>
            <a:chOff x="5906675" y="546575"/>
            <a:chExt cx="3094500" cy="1317300"/>
          </a:xfrm>
        </p:grpSpPr>
        <p:grpSp>
          <p:nvGrpSpPr>
            <p:cNvPr id="1455" name="Google Shape;1455;p72"/>
            <p:cNvGrpSpPr/>
            <p:nvPr/>
          </p:nvGrpSpPr>
          <p:grpSpPr>
            <a:xfrm>
              <a:off x="5906675" y="546575"/>
              <a:ext cx="3094500" cy="1220275"/>
              <a:chOff x="5906675" y="546575"/>
              <a:chExt cx="3094500" cy="1220275"/>
            </a:xfrm>
          </p:grpSpPr>
          <p:sp>
            <p:nvSpPr>
              <p:cNvPr id="1456" name="Google Shape;1456;p72"/>
              <p:cNvSpPr txBox="1"/>
              <p:nvPr/>
            </p:nvSpPr>
            <p:spPr>
              <a:xfrm>
                <a:off x="5906675" y="1017725"/>
                <a:ext cx="3094500" cy="63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2"/>
                    </a:solidFill>
                  </a:rPr>
                  <a:t>ft(</a:t>
                </a:r>
                <a:r>
                  <a:rPr b="1" lang="en" sz="1500">
                    <a:solidFill>
                      <a:srgbClr val="FF0000"/>
                    </a:solidFill>
                  </a:rPr>
                  <a:t>max_bs</a:t>
                </a:r>
                <a:r>
                  <a:rPr b="1" lang="en" sz="1500">
                    <a:solidFill>
                      <a:schemeClr val="dk2"/>
                    </a:solidFill>
                  </a:rPr>
                  <a:t>, </a:t>
                </a:r>
                <a:r>
                  <a:rPr b="1" lang="en" sz="1500">
                    <a:solidFill>
                      <a:srgbClr val="0000FF"/>
                    </a:solidFill>
                  </a:rPr>
                  <a:t>mbs</a:t>
                </a:r>
                <a:r>
                  <a:rPr b="1" lang="en" sz="1500">
                    <a:solidFill>
                      <a:schemeClr val="dk2"/>
                    </a:solidFill>
                  </a:rPr>
                  <a:t>)   orca(</a:t>
                </a:r>
                <a:r>
                  <a:rPr b="1" lang="en" sz="1500">
                    <a:solidFill>
                      <a:srgbClr val="FF0000"/>
                    </a:solidFill>
                  </a:rPr>
                  <a:t>max_bs</a:t>
                </a:r>
                <a:r>
                  <a:rPr b="1" lang="en" sz="1500">
                    <a:solidFill>
                      <a:schemeClr val="dk2"/>
                    </a:solidFill>
                  </a:rPr>
                  <a:t>)</a:t>
                </a:r>
                <a:endParaRPr b="1" sz="1500">
                  <a:solidFill>
                    <a:schemeClr val="dk2"/>
                  </a:solidFill>
                </a:endParaRPr>
              </a:p>
            </p:txBody>
          </p:sp>
          <p:sp>
            <p:nvSpPr>
              <p:cNvPr id="1457" name="Google Shape;1457;p72"/>
              <p:cNvSpPr txBox="1"/>
              <p:nvPr/>
            </p:nvSpPr>
            <p:spPr>
              <a:xfrm>
                <a:off x="6753450" y="546575"/>
                <a:ext cx="1536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0000"/>
                    </a:solidFill>
                  </a:rPr>
                  <a:t>Max batch size</a:t>
                </a:r>
                <a:endParaRPr b="1" sz="1500">
                  <a:solidFill>
                    <a:srgbClr val="FF0000"/>
                  </a:solidFill>
                </a:endParaRPr>
              </a:p>
            </p:txBody>
          </p:sp>
          <p:cxnSp>
            <p:nvCxnSpPr>
              <p:cNvPr id="1458" name="Google Shape;1458;p72"/>
              <p:cNvCxnSpPr/>
              <p:nvPr/>
            </p:nvCxnSpPr>
            <p:spPr>
              <a:xfrm flipH="1">
                <a:off x="6690750" y="909525"/>
                <a:ext cx="407700" cy="219600"/>
              </a:xfrm>
              <a:prstGeom prst="straightConnector1">
                <a:avLst/>
              </a:prstGeom>
              <a:noFill/>
              <a:ln cap="flat" cmpd="sng" w="19050">
                <a:solidFill>
                  <a:srgbClr val="FF0000"/>
                </a:solidFill>
                <a:prstDash val="solid"/>
                <a:round/>
                <a:headEnd len="med" w="med" type="none"/>
                <a:tailEnd len="med" w="med" type="stealth"/>
              </a:ln>
            </p:spPr>
          </p:cxnSp>
          <p:cxnSp>
            <p:nvCxnSpPr>
              <p:cNvPr id="1459" name="Google Shape;1459;p72"/>
              <p:cNvCxnSpPr/>
              <p:nvPr/>
            </p:nvCxnSpPr>
            <p:spPr>
              <a:xfrm>
                <a:off x="8007975" y="899075"/>
                <a:ext cx="376500" cy="219600"/>
              </a:xfrm>
              <a:prstGeom prst="straightConnector1">
                <a:avLst/>
              </a:prstGeom>
              <a:noFill/>
              <a:ln cap="flat" cmpd="sng" w="19050">
                <a:solidFill>
                  <a:srgbClr val="FF0000"/>
                </a:solidFill>
                <a:prstDash val="solid"/>
                <a:round/>
                <a:headEnd len="med" w="med" type="none"/>
                <a:tailEnd len="med" w="med" type="stealth"/>
              </a:ln>
            </p:spPr>
          </p:cxnSp>
          <p:cxnSp>
            <p:nvCxnSpPr>
              <p:cNvPr id="1460" name="Google Shape;1460;p72"/>
              <p:cNvCxnSpPr/>
              <p:nvPr/>
            </p:nvCxnSpPr>
            <p:spPr>
              <a:xfrm>
                <a:off x="7255250" y="1338150"/>
                <a:ext cx="10500" cy="209100"/>
              </a:xfrm>
              <a:prstGeom prst="straightConnector1">
                <a:avLst/>
              </a:prstGeom>
              <a:noFill/>
              <a:ln cap="flat" cmpd="sng" w="19050">
                <a:solidFill>
                  <a:srgbClr val="0000FF"/>
                </a:solidFill>
                <a:prstDash val="solid"/>
                <a:round/>
                <a:headEnd len="med" w="med" type="stealth"/>
                <a:tailEnd len="med" w="med" type="none"/>
              </a:ln>
            </p:spPr>
          </p:cxnSp>
          <p:sp>
            <p:nvSpPr>
              <p:cNvPr id="1461" name="Google Shape;1461;p72"/>
              <p:cNvSpPr txBox="1"/>
              <p:nvPr/>
            </p:nvSpPr>
            <p:spPr>
              <a:xfrm>
                <a:off x="6554850" y="1547250"/>
                <a:ext cx="1620300" cy="21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000FF"/>
                    </a:solidFill>
                  </a:rPr>
                  <a:t>Microbatch size</a:t>
                </a:r>
                <a:endParaRPr b="1" sz="1500">
                  <a:solidFill>
                    <a:srgbClr val="0000FF"/>
                  </a:solidFill>
                </a:endParaRPr>
              </a:p>
            </p:txBody>
          </p:sp>
        </p:grpSp>
        <p:sp>
          <p:nvSpPr>
            <p:cNvPr id="1462" name="Google Shape;1462;p72"/>
            <p:cNvSpPr/>
            <p:nvPr/>
          </p:nvSpPr>
          <p:spPr>
            <a:xfrm>
              <a:off x="5945825" y="546575"/>
              <a:ext cx="3016200" cy="13173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Homogenous Requests</a:t>
            </a:r>
            <a:endParaRPr b="1"/>
          </a:p>
        </p:txBody>
      </p:sp>
      <p:pic>
        <p:nvPicPr>
          <p:cNvPr id="1468" name="Google Shape;1468;p73"/>
          <p:cNvPicPr preferRelativeResize="0"/>
          <p:nvPr/>
        </p:nvPicPr>
        <p:blipFill>
          <a:blip r:embed="rId3">
            <a:alphaModFix/>
          </a:blip>
          <a:stretch>
            <a:fillRect/>
          </a:stretch>
        </p:blipFill>
        <p:spPr>
          <a:xfrm>
            <a:off x="4355050" y="1056613"/>
            <a:ext cx="4726193" cy="3820975"/>
          </a:xfrm>
          <a:prstGeom prst="rect">
            <a:avLst/>
          </a:prstGeom>
          <a:noFill/>
          <a:ln>
            <a:noFill/>
          </a:ln>
        </p:spPr>
      </p:pic>
      <p:sp>
        <p:nvSpPr>
          <p:cNvPr id="1469" name="Google Shape;1469;p73"/>
          <p:cNvSpPr txBox="1"/>
          <p:nvPr/>
        </p:nvSpPr>
        <p:spPr>
          <a:xfrm>
            <a:off x="389375" y="1365775"/>
            <a:ext cx="4053600" cy="3579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en" sz="1500">
                <a:solidFill>
                  <a:schemeClr val="dk2"/>
                </a:solidFill>
              </a:rPr>
              <a:t>All request lengths are same</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No early-leaving request</a:t>
            </a:r>
            <a:br>
              <a:rPr lang="en" sz="1500">
                <a:solidFill>
                  <a:schemeClr val="dk2"/>
                </a:solidFill>
              </a:rPr>
            </a:b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Noticeable positive impact of higher </a:t>
            </a:r>
            <a:r>
              <a:rPr i="1" lang="en" sz="1500">
                <a:solidFill>
                  <a:schemeClr val="dk2"/>
                </a:solidFill>
              </a:rPr>
              <a:t>max_bs</a:t>
            </a:r>
            <a:r>
              <a:rPr lang="en" sz="1500">
                <a:solidFill>
                  <a:schemeClr val="dk2"/>
                </a:solidFill>
              </a:rPr>
              <a:t> on FasterTransformer</a:t>
            </a:r>
            <a:br>
              <a:rPr lang="en" sz="1500">
                <a:solidFill>
                  <a:schemeClr val="dk2"/>
                </a:solidFill>
              </a:rPr>
            </a:b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orca(1) → no batching</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 concurrent request = # workers</a:t>
            </a:r>
            <a:br>
              <a:rPr lang="en" sz="1500">
                <a:solidFill>
                  <a:schemeClr val="dk2"/>
                </a:solidFill>
              </a:rPr>
            </a:b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Orca outperforms</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Better execution engine design</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Better pipelining strategy</a:t>
            </a:r>
            <a:endParaRPr sz="1500">
              <a:solidFill>
                <a:schemeClr val="dk2"/>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Thoughts</a:t>
            </a:r>
            <a:endParaRPr b="1"/>
          </a:p>
        </p:txBody>
      </p:sp>
      <p:sp>
        <p:nvSpPr>
          <p:cNvPr id="1475" name="Google Shape;1475;p74"/>
          <p:cNvSpPr txBox="1"/>
          <p:nvPr>
            <p:ph idx="1" type="body"/>
          </p:nvPr>
        </p:nvSpPr>
        <p:spPr>
          <a:xfrm>
            <a:off x="311700" y="1152475"/>
            <a:ext cx="4304700" cy="3778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u="sng"/>
              <a:t>Strengths</a:t>
            </a:r>
            <a:endParaRPr b="1" i="1" u="sng"/>
          </a:p>
          <a:p>
            <a:pPr indent="-330200" lvl="0" marL="457200" rtl="0" algn="l">
              <a:spcBef>
                <a:spcPts val="1200"/>
              </a:spcBef>
              <a:spcAft>
                <a:spcPts val="0"/>
              </a:spcAft>
              <a:buSzPts val="1600"/>
              <a:buChar char="●"/>
            </a:pPr>
            <a:r>
              <a:rPr i="1" lang="en" sz="1600"/>
              <a:t>36.9x</a:t>
            </a:r>
            <a:r>
              <a:rPr lang="en" sz="1600"/>
              <a:t> </a:t>
            </a:r>
            <a:r>
              <a:rPr b="1" lang="en" sz="1600"/>
              <a:t>latency improvement</a:t>
            </a:r>
            <a:r>
              <a:rPr lang="en" sz="1600"/>
              <a:t> over FasterTransformer</a:t>
            </a:r>
            <a:br>
              <a:rPr lang="en" sz="1600"/>
            </a:br>
            <a:endParaRPr sz="1028"/>
          </a:p>
          <a:p>
            <a:pPr indent="-330200" lvl="0" marL="457200" rtl="0" algn="l">
              <a:spcBef>
                <a:spcPts val="0"/>
              </a:spcBef>
              <a:spcAft>
                <a:spcPts val="0"/>
              </a:spcAft>
              <a:buSzPts val="1600"/>
              <a:buChar char="●"/>
            </a:pPr>
            <a:r>
              <a:rPr lang="en" sz="1600"/>
              <a:t>Significantly </a:t>
            </a:r>
            <a:r>
              <a:rPr b="1" lang="en" sz="1600"/>
              <a:t>reduces wait time</a:t>
            </a:r>
            <a:r>
              <a:rPr lang="en" sz="1600"/>
              <a:t> for new requests</a:t>
            </a:r>
            <a:br>
              <a:rPr lang="en" sz="1600"/>
            </a:br>
            <a:endParaRPr sz="1041"/>
          </a:p>
          <a:p>
            <a:pPr indent="-330200" lvl="0" marL="457200" rtl="0" algn="l">
              <a:spcBef>
                <a:spcPts val="0"/>
              </a:spcBef>
              <a:spcAft>
                <a:spcPts val="0"/>
              </a:spcAft>
              <a:buSzPts val="1600"/>
              <a:buChar char="●"/>
            </a:pPr>
            <a:r>
              <a:rPr lang="en" sz="1600"/>
              <a:t>Highly scalable, efficiently </a:t>
            </a:r>
            <a:r>
              <a:rPr b="1" lang="en" sz="1600"/>
              <a:t>distributes batches across parallel workers</a:t>
            </a:r>
            <a:endParaRPr b="1" sz="1600"/>
          </a:p>
          <a:p>
            <a:pPr indent="-317500" lvl="1" marL="914400" rtl="0" algn="l">
              <a:spcBef>
                <a:spcPts val="0"/>
              </a:spcBef>
              <a:spcAft>
                <a:spcPts val="0"/>
              </a:spcAft>
              <a:buSzPts val="1400"/>
              <a:buChar char="○"/>
            </a:pPr>
            <a:r>
              <a:rPr lang="en"/>
              <a:t>Scales more efficiently than FT due to separate communication channels</a:t>
            </a:r>
            <a:endParaRPr/>
          </a:p>
        </p:txBody>
      </p:sp>
      <p:sp>
        <p:nvSpPr>
          <p:cNvPr id="1476" name="Google Shape;1476;p74"/>
          <p:cNvSpPr txBox="1"/>
          <p:nvPr/>
        </p:nvSpPr>
        <p:spPr>
          <a:xfrm>
            <a:off x="4572000" y="1124425"/>
            <a:ext cx="4453800" cy="3874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i="1" lang="en" sz="1800" u="sng">
                <a:solidFill>
                  <a:schemeClr val="dk2"/>
                </a:solidFill>
              </a:rPr>
              <a:t>Weaknesses</a:t>
            </a:r>
            <a:endParaRPr b="1" i="1" sz="1800" u="sng">
              <a:solidFill>
                <a:schemeClr val="dk2"/>
              </a:solidFill>
            </a:endParaRPr>
          </a:p>
          <a:p>
            <a:pPr indent="-317500" lvl="0" marL="457200" rtl="0" algn="l">
              <a:lnSpc>
                <a:spcPct val="115000"/>
              </a:lnSpc>
              <a:spcBef>
                <a:spcPts val="1200"/>
              </a:spcBef>
              <a:spcAft>
                <a:spcPts val="0"/>
              </a:spcAft>
              <a:buClr>
                <a:schemeClr val="dk2"/>
              </a:buClr>
              <a:buSzPts val="1400"/>
              <a:buChar char="●"/>
            </a:pPr>
            <a:r>
              <a:rPr lang="en">
                <a:solidFill>
                  <a:schemeClr val="dk2"/>
                </a:solidFill>
              </a:rPr>
              <a:t>Assumes knowledge of </a:t>
            </a:r>
            <a:r>
              <a:rPr b="1" lang="en">
                <a:solidFill>
                  <a:schemeClr val="dk2"/>
                </a:solidFill>
              </a:rPr>
              <a:t>max_tokens</a:t>
            </a:r>
            <a:r>
              <a:rPr i="1" lang="en">
                <a:solidFill>
                  <a:schemeClr val="dk2"/>
                </a:solidFill>
              </a:rPr>
              <a:t> </a:t>
            </a:r>
            <a:r>
              <a:rPr lang="en">
                <a:solidFill>
                  <a:schemeClr val="dk2"/>
                </a:solidFill>
              </a:rPr>
              <a:t>attribute</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Need a </a:t>
            </a:r>
            <a:r>
              <a:rPr b="1" lang="en">
                <a:solidFill>
                  <a:schemeClr val="dk2"/>
                </a:solidFill>
              </a:rPr>
              <a:t>redesign of execution engine</a:t>
            </a:r>
            <a:r>
              <a:rPr lang="en">
                <a:solidFill>
                  <a:schemeClr val="dk2"/>
                </a:solidFill>
              </a:rPr>
              <a:t> to support selective batching</a:t>
            </a:r>
            <a:endParaRPr>
              <a:solidFill>
                <a:schemeClr val="dk2"/>
              </a:solidFill>
            </a:endParaRPr>
          </a:p>
          <a:p>
            <a:pPr indent="-311150" lvl="1" marL="914400" rtl="0" algn="l">
              <a:lnSpc>
                <a:spcPct val="115000"/>
              </a:lnSpc>
              <a:spcBef>
                <a:spcPts val="0"/>
              </a:spcBef>
              <a:spcAft>
                <a:spcPts val="0"/>
              </a:spcAft>
              <a:buClr>
                <a:schemeClr val="dk2"/>
              </a:buClr>
              <a:buSzPts val="1300"/>
              <a:buChar char="○"/>
            </a:pPr>
            <a:r>
              <a:rPr lang="en" sz="1300">
                <a:solidFill>
                  <a:schemeClr val="dk2"/>
                </a:solidFill>
              </a:rPr>
              <a:t>Could be difficult to integrate with existing execution engines</a:t>
            </a:r>
            <a:br>
              <a:rPr lang="en" sz="1300">
                <a:solidFill>
                  <a:schemeClr val="dk2"/>
                </a:solidFill>
              </a:rPr>
            </a:br>
            <a:endParaRPr sz="1300">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Scheduling based on arrival time can cause </a:t>
            </a:r>
            <a:r>
              <a:rPr b="1" lang="en">
                <a:solidFill>
                  <a:schemeClr val="dk2"/>
                </a:solidFill>
              </a:rPr>
              <a:t>head of line blocking</a:t>
            </a:r>
            <a:br>
              <a:rPr b="1" lang="en">
                <a:solidFill>
                  <a:schemeClr val="dk2"/>
                </a:solidFill>
              </a:rPr>
            </a:br>
            <a:endParaRPr sz="1000">
              <a:solidFill>
                <a:schemeClr val="dk2"/>
              </a:solidFill>
            </a:endParaRPr>
          </a:p>
          <a:p>
            <a:pPr indent="-317500" lvl="0" marL="457200" rtl="0" algn="l">
              <a:lnSpc>
                <a:spcPct val="115000"/>
              </a:lnSpc>
              <a:spcBef>
                <a:spcPts val="0"/>
              </a:spcBef>
              <a:spcAft>
                <a:spcPts val="0"/>
              </a:spcAft>
              <a:buClr>
                <a:schemeClr val="dk2"/>
              </a:buClr>
              <a:buSzPts val="1400"/>
              <a:buChar char="●"/>
            </a:pPr>
            <a:r>
              <a:rPr b="1" lang="en">
                <a:solidFill>
                  <a:schemeClr val="dk2"/>
                </a:solidFill>
              </a:rPr>
              <a:t>Reserves block of GPU memory</a:t>
            </a:r>
            <a:r>
              <a:rPr lang="en">
                <a:solidFill>
                  <a:schemeClr val="dk2"/>
                </a:solidFill>
              </a:rPr>
              <a:t> for KV Cache</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sz="1300">
                <a:solidFill>
                  <a:schemeClr val="dk2"/>
                </a:solidFill>
              </a:rPr>
              <a:t>Solution: vLLM (uses dynamic paging)</a:t>
            </a:r>
            <a:br>
              <a:rPr lang="en" sz="1300">
                <a:solidFill>
                  <a:schemeClr val="dk2"/>
                </a:solidFill>
              </a:rPr>
            </a:br>
            <a:endParaRPr sz="1000">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Selective batching </a:t>
            </a:r>
            <a:r>
              <a:rPr b="1" lang="en">
                <a:solidFill>
                  <a:schemeClr val="dk2"/>
                </a:solidFill>
              </a:rPr>
              <a:t>affects throughput</a:t>
            </a:r>
            <a:endParaRPr b="1">
              <a:solidFill>
                <a:schemeClr val="dk2"/>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Future Directions</a:t>
            </a:r>
            <a:endParaRPr b="1"/>
          </a:p>
        </p:txBody>
      </p:sp>
      <p:sp>
        <p:nvSpPr>
          <p:cNvPr id="1482" name="Google Shape;1482;p75"/>
          <p:cNvSpPr txBox="1"/>
          <p:nvPr>
            <p:ph idx="1" type="body"/>
          </p:nvPr>
        </p:nvSpPr>
        <p:spPr>
          <a:xfrm>
            <a:off x="311700" y="1152475"/>
            <a:ext cx="8520600" cy="386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Separation</a:t>
            </a:r>
            <a:r>
              <a:rPr lang="en"/>
              <a:t> of scheduler and execution engine</a:t>
            </a:r>
            <a:br>
              <a:rPr lang="en"/>
            </a:br>
            <a:endParaRPr sz="1000"/>
          </a:p>
          <a:p>
            <a:pPr indent="-342900" lvl="0" marL="457200" rtl="0" algn="l">
              <a:spcBef>
                <a:spcPts val="0"/>
              </a:spcBef>
              <a:spcAft>
                <a:spcPts val="0"/>
              </a:spcAft>
              <a:buSzPts val="1800"/>
              <a:buChar char="●"/>
            </a:pPr>
            <a:r>
              <a:rPr lang="en"/>
              <a:t>Adaptive </a:t>
            </a:r>
            <a:r>
              <a:rPr b="1" lang="en"/>
              <a:t>load balancing</a:t>
            </a:r>
            <a:r>
              <a:rPr lang="en"/>
              <a:t> in scheduler</a:t>
            </a:r>
            <a:endParaRPr/>
          </a:p>
          <a:p>
            <a:pPr indent="-317500" lvl="1" marL="914400" rtl="0" algn="l">
              <a:spcBef>
                <a:spcPts val="0"/>
              </a:spcBef>
              <a:spcAft>
                <a:spcPts val="0"/>
              </a:spcAft>
              <a:buSzPts val="1400"/>
              <a:buChar char="○"/>
            </a:pPr>
            <a:r>
              <a:rPr lang="en"/>
              <a:t>Figure out which worker is heavily loaded w/ KV cache, distribute requests accordingly</a:t>
            </a:r>
            <a:br>
              <a:rPr lang="en"/>
            </a:br>
            <a:endParaRPr sz="1000"/>
          </a:p>
          <a:p>
            <a:pPr indent="-342900" lvl="0" marL="457200" rtl="0" algn="l">
              <a:spcBef>
                <a:spcPts val="0"/>
              </a:spcBef>
              <a:spcAft>
                <a:spcPts val="0"/>
              </a:spcAft>
              <a:buSzPts val="1800"/>
              <a:buChar char="●"/>
            </a:pPr>
            <a:r>
              <a:rPr b="1" lang="en"/>
              <a:t>Improve scheduling algorithm</a:t>
            </a:r>
            <a:r>
              <a:rPr lang="en"/>
              <a:t> for certain use cases</a:t>
            </a:r>
            <a:endParaRPr/>
          </a:p>
          <a:p>
            <a:pPr indent="-317500" lvl="1" marL="914400" rtl="0" algn="l">
              <a:spcBef>
                <a:spcPts val="0"/>
              </a:spcBef>
              <a:spcAft>
                <a:spcPts val="0"/>
              </a:spcAft>
              <a:buSzPts val="1400"/>
              <a:buChar char="○"/>
            </a:pPr>
            <a:r>
              <a:rPr lang="en"/>
              <a:t>Priority, time-bound, approximate SJF to avoid starvation</a:t>
            </a:r>
            <a:br>
              <a:rPr lang="en"/>
            </a:br>
            <a:endParaRPr sz="1000"/>
          </a:p>
          <a:p>
            <a:pPr indent="-342900" lvl="0" marL="457200" rtl="0" algn="l">
              <a:spcBef>
                <a:spcPts val="0"/>
              </a:spcBef>
              <a:spcAft>
                <a:spcPts val="0"/>
              </a:spcAft>
              <a:buSzPts val="1800"/>
              <a:buChar char="●"/>
            </a:pPr>
            <a:r>
              <a:rPr b="1" lang="en"/>
              <a:t>Separate prefill and decode phases</a:t>
            </a:r>
            <a:r>
              <a:rPr lang="en"/>
              <a:t> to run on separate GPUs</a:t>
            </a:r>
            <a:endParaRPr/>
          </a:p>
          <a:p>
            <a:pPr indent="-317500" lvl="1" marL="914400" rtl="0" algn="l">
              <a:spcBef>
                <a:spcPts val="0"/>
              </a:spcBef>
              <a:spcAft>
                <a:spcPts val="0"/>
              </a:spcAft>
              <a:buSzPts val="1400"/>
              <a:buChar char="○"/>
            </a:pPr>
            <a:r>
              <a:rPr lang="en"/>
              <a:t>DistServe, Sarathi-Serve</a:t>
            </a:r>
            <a:br>
              <a:rPr lang="en"/>
            </a:br>
            <a:endParaRPr sz="1000"/>
          </a:p>
          <a:p>
            <a:pPr indent="-342900" lvl="0" marL="457200" rtl="0" algn="l">
              <a:spcBef>
                <a:spcPts val="0"/>
              </a:spcBef>
              <a:spcAft>
                <a:spcPts val="0"/>
              </a:spcAft>
              <a:buSzPts val="1800"/>
              <a:buChar char="●"/>
            </a:pPr>
            <a:r>
              <a:rPr lang="en"/>
              <a:t>R</a:t>
            </a:r>
            <a:r>
              <a:rPr lang="en"/>
              <a:t>educe </a:t>
            </a:r>
            <a:r>
              <a:rPr b="1" lang="en"/>
              <a:t>split attention</a:t>
            </a:r>
            <a:r>
              <a:rPr lang="en"/>
              <a:t> overhead</a:t>
            </a:r>
            <a:endParaRPr/>
          </a:p>
          <a:p>
            <a:pPr indent="-317500" lvl="1" marL="914400" rtl="0" algn="l">
              <a:spcBef>
                <a:spcPts val="0"/>
              </a:spcBef>
              <a:spcAft>
                <a:spcPts val="0"/>
              </a:spcAft>
              <a:buSzPts val="1400"/>
              <a:buChar char="○"/>
            </a:pPr>
            <a:r>
              <a:rPr lang="en"/>
              <a:t>Pad QK</a:t>
            </a:r>
            <a:r>
              <a:rPr baseline="30000" lang="en"/>
              <a:t>T</a:t>
            </a:r>
            <a:r>
              <a:rPr lang="en"/>
              <a:t> to longest sequence length to allow for attention batching</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86" name="Shape 1486"/>
        <p:cNvGrpSpPr/>
        <p:nvPr/>
      </p:nvGrpSpPr>
      <p:grpSpPr>
        <a:xfrm>
          <a:off x="0" y="0"/>
          <a:ext cx="0" cy="0"/>
          <a:chOff x="0" y="0"/>
          <a:chExt cx="0" cy="0"/>
        </a:xfrm>
      </p:grpSpPr>
      <p:sp>
        <p:nvSpPr>
          <p:cNvPr id="1487" name="Google Shape;1487;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References</a:t>
            </a:r>
            <a:endParaRPr b="1"/>
          </a:p>
        </p:txBody>
      </p:sp>
      <p:sp>
        <p:nvSpPr>
          <p:cNvPr id="1488" name="Google Shape;1488;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highlight>
                  <a:srgbClr val="FFFFFF"/>
                </a:highlight>
              </a:rPr>
              <a:t>Yu, G.-I., Jeong, J. S., Kim, G.-W., Kim, S., &amp; Chun, B.-G. (2022, July). Orca: A Distributed Serving System for Transformer-Based Generative Models. </a:t>
            </a:r>
            <a:r>
              <a:rPr i="1" lang="en" sz="1100">
                <a:solidFill>
                  <a:schemeClr val="dk1"/>
                </a:solidFill>
                <a:highlight>
                  <a:srgbClr val="FFFFFF"/>
                </a:highlight>
              </a:rPr>
              <a:t>16th USENIX Symposium on Operating Systems Design and Implementation (OSDI 22)</a:t>
            </a:r>
            <a:r>
              <a:rPr lang="en" sz="1100">
                <a:solidFill>
                  <a:schemeClr val="dk1"/>
                </a:solidFill>
                <a:highlight>
                  <a:srgbClr val="FFFFFF"/>
                </a:highlight>
              </a:rPr>
              <a:t>, 521–538. Retrieved from https://www.usenix.org/conference/osdi22/presentation/yu</a:t>
            </a:r>
            <a:endParaRPr sz="1400">
              <a:solidFill>
                <a:schemeClr val="dk1"/>
              </a:solidFill>
            </a:endParaRPr>
          </a:p>
          <a:p>
            <a:pPr indent="0" lvl="0" marL="0" rtl="0" algn="l">
              <a:spcBef>
                <a:spcPts val="1200"/>
              </a:spcBef>
              <a:spcAft>
                <a:spcPts val="0"/>
              </a:spcAft>
              <a:buNone/>
            </a:pPr>
            <a:r>
              <a:rPr lang="en" sz="1100">
                <a:solidFill>
                  <a:schemeClr val="dk1"/>
                </a:solidFill>
              </a:rPr>
              <a:t>Slide 3 Image:</a:t>
            </a:r>
            <a:r>
              <a:rPr lang="en" sz="1100"/>
              <a:t> </a:t>
            </a:r>
            <a:r>
              <a:rPr lang="en" sz="1100" u="sng">
                <a:solidFill>
                  <a:schemeClr val="hlink"/>
                </a:solidFill>
                <a:hlinkClick r:id="rId3"/>
              </a:rPr>
              <a:t>https://www.dingran.me/content/images/2023/04/Screen_Shot_2022-10-16_at_5.59.11_PM--1-.png</a:t>
            </a:r>
            <a:endParaRPr sz="1100"/>
          </a:p>
          <a:p>
            <a:pPr indent="0" lvl="0" marL="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Model Serving System</a:t>
            </a:r>
            <a:endParaRPr b="1"/>
          </a:p>
        </p:txBody>
      </p:sp>
      <p:sp>
        <p:nvSpPr>
          <p:cNvPr id="137" name="Google Shape;137;p19"/>
          <p:cNvSpPr/>
          <p:nvPr/>
        </p:nvSpPr>
        <p:spPr>
          <a:xfrm>
            <a:off x="1555500" y="1783650"/>
            <a:ext cx="3743400" cy="23748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8" name="Google Shape;138;p19"/>
          <p:cNvCxnSpPr/>
          <p:nvPr/>
        </p:nvCxnSpPr>
        <p:spPr>
          <a:xfrm>
            <a:off x="435550" y="2551000"/>
            <a:ext cx="1130400" cy="0"/>
          </a:xfrm>
          <a:prstGeom prst="straightConnector1">
            <a:avLst/>
          </a:prstGeom>
          <a:noFill/>
          <a:ln cap="flat" cmpd="sng" w="28575">
            <a:solidFill>
              <a:schemeClr val="dk2"/>
            </a:solidFill>
            <a:prstDash val="solid"/>
            <a:round/>
            <a:headEnd len="med" w="med" type="none"/>
            <a:tailEnd len="med" w="med" type="triangle"/>
          </a:ln>
        </p:spPr>
      </p:cxnSp>
      <p:cxnSp>
        <p:nvCxnSpPr>
          <p:cNvPr id="139" name="Google Shape;139;p19"/>
          <p:cNvCxnSpPr/>
          <p:nvPr/>
        </p:nvCxnSpPr>
        <p:spPr>
          <a:xfrm rot="10800000">
            <a:off x="473500" y="3556900"/>
            <a:ext cx="1054500" cy="7200"/>
          </a:xfrm>
          <a:prstGeom prst="straightConnector1">
            <a:avLst/>
          </a:prstGeom>
          <a:noFill/>
          <a:ln cap="flat" cmpd="sng" w="28575">
            <a:solidFill>
              <a:schemeClr val="dk2"/>
            </a:solidFill>
            <a:prstDash val="solid"/>
            <a:round/>
            <a:headEnd len="med" w="med" type="none"/>
            <a:tailEnd len="med" w="med" type="triangle"/>
          </a:ln>
        </p:spPr>
      </p:cxnSp>
      <p:cxnSp>
        <p:nvCxnSpPr>
          <p:cNvPr id="140" name="Google Shape;140;p19"/>
          <p:cNvCxnSpPr/>
          <p:nvPr/>
        </p:nvCxnSpPr>
        <p:spPr>
          <a:xfrm>
            <a:off x="5298900" y="2571750"/>
            <a:ext cx="1016400" cy="0"/>
          </a:xfrm>
          <a:prstGeom prst="straightConnector1">
            <a:avLst/>
          </a:prstGeom>
          <a:noFill/>
          <a:ln cap="flat" cmpd="sng" w="19050">
            <a:solidFill>
              <a:schemeClr val="dk2"/>
            </a:solidFill>
            <a:prstDash val="solid"/>
            <a:round/>
            <a:headEnd len="med" w="med" type="none"/>
            <a:tailEnd len="med" w="med" type="triangle"/>
          </a:ln>
        </p:spPr>
      </p:cxnSp>
      <p:cxnSp>
        <p:nvCxnSpPr>
          <p:cNvPr id="141" name="Google Shape;141;p19"/>
          <p:cNvCxnSpPr/>
          <p:nvPr/>
        </p:nvCxnSpPr>
        <p:spPr>
          <a:xfrm flipH="1">
            <a:off x="5300700" y="3377450"/>
            <a:ext cx="1012800" cy="3300"/>
          </a:xfrm>
          <a:prstGeom prst="straightConnector1">
            <a:avLst/>
          </a:prstGeom>
          <a:noFill/>
          <a:ln cap="flat" cmpd="sng" w="19050">
            <a:solidFill>
              <a:schemeClr val="dk2"/>
            </a:solidFill>
            <a:prstDash val="solid"/>
            <a:round/>
            <a:headEnd len="med" w="med" type="none"/>
            <a:tailEnd len="med" w="med" type="triangle"/>
          </a:ln>
        </p:spPr>
      </p:cxnSp>
      <p:sp>
        <p:nvSpPr>
          <p:cNvPr id="142" name="Google Shape;142;p19"/>
          <p:cNvSpPr txBox="1"/>
          <p:nvPr/>
        </p:nvSpPr>
        <p:spPr>
          <a:xfrm>
            <a:off x="311700" y="21161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requests</a:t>
            </a:r>
            <a:endParaRPr sz="1800">
              <a:solidFill>
                <a:schemeClr val="dk2"/>
              </a:solidFill>
            </a:endParaRPr>
          </a:p>
        </p:txBody>
      </p:sp>
      <p:sp>
        <p:nvSpPr>
          <p:cNvPr id="143" name="Google Shape;143;p19"/>
          <p:cNvSpPr txBox="1"/>
          <p:nvPr/>
        </p:nvSpPr>
        <p:spPr>
          <a:xfrm>
            <a:off x="407800" y="314571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response</a:t>
            </a:r>
            <a:endParaRPr sz="1800">
              <a:solidFill>
                <a:schemeClr val="dk2"/>
              </a:solidFill>
            </a:endParaRPr>
          </a:p>
        </p:txBody>
      </p:sp>
      <p:sp>
        <p:nvSpPr>
          <p:cNvPr id="144" name="Google Shape;144;p19"/>
          <p:cNvSpPr txBox="1"/>
          <p:nvPr/>
        </p:nvSpPr>
        <p:spPr>
          <a:xfrm>
            <a:off x="2111700" y="13871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Inference Server</a:t>
            </a:r>
            <a:endParaRPr b="1" sz="1800">
              <a:solidFill>
                <a:schemeClr val="dk2"/>
              </a:solidFill>
            </a:endParaRPr>
          </a:p>
        </p:txBody>
      </p:sp>
      <p:sp>
        <p:nvSpPr>
          <p:cNvPr id="145" name="Google Shape;145;p19"/>
          <p:cNvSpPr/>
          <p:nvPr/>
        </p:nvSpPr>
        <p:spPr>
          <a:xfrm>
            <a:off x="2395450" y="2188050"/>
            <a:ext cx="1887300" cy="466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Scheduler</a:t>
            </a:r>
            <a:endParaRPr sz="1600"/>
          </a:p>
        </p:txBody>
      </p:sp>
      <p:cxnSp>
        <p:nvCxnSpPr>
          <p:cNvPr id="146" name="Google Shape;146;p19"/>
          <p:cNvCxnSpPr/>
          <p:nvPr/>
        </p:nvCxnSpPr>
        <p:spPr>
          <a:xfrm>
            <a:off x="1794000" y="3380600"/>
            <a:ext cx="3183600" cy="10500"/>
          </a:xfrm>
          <a:prstGeom prst="straightConnector1">
            <a:avLst/>
          </a:prstGeom>
          <a:noFill/>
          <a:ln cap="flat" cmpd="sng" w="19050">
            <a:solidFill>
              <a:schemeClr val="dk1"/>
            </a:solidFill>
            <a:prstDash val="solid"/>
            <a:round/>
            <a:headEnd len="med" w="med" type="none"/>
            <a:tailEnd len="med" w="med" type="none"/>
          </a:ln>
        </p:spPr>
      </p:cxnSp>
      <p:cxnSp>
        <p:nvCxnSpPr>
          <p:cNvPr id="147" name="Google Shape;147;p19"/>
          <p:cNvCxnSpPr/>
          <p:nvPr/>
        </p:nvCxnSpPr>
        <p:spPr>
          <a:xfrm>
            <a:off x="1794000" y="3781875"/>
            <a:ext cx="3183600" cy="10500"/>
          </a:xfrm>
          <a:prstGeom prst="straightConnector1">
            <a:avLst/>
          </a:prstGeom>
          <a:noFill/>
          <a:ln cap="flat" cmpd="sng" w="19050">
            <a:solidFill>
              <a:schemeClr val="dk1"/>
            </a:solidFill>
            <a:prstDash val="solid"/>
            <a:round/>
            <a:headEnd len="med" w="med" type="none"/>
            <a:tailEnd len="med" w="med" type="none"/>
          </a:ln>
        </p:spPr>
      </p:cxnSp>
      <p:sp>
        <p:nvSpPr>
          <p:cNvPr id="148" name="Google Shape;148;p19"/>
          <p:cNvSpPr txBox="1"/>
          <p:nvPr/>
        </p:nvSpPr>
        <p:spPr>
          <a:xfrm>
            <a:off x="2211600" y="3825175"/>
            <a:ext cx="2260500" cy="23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 Queue</a:t>
            </a:r>
            <a:endParaRPr sz="1800">
              <a:solidFill>
                <a:schemeClr val="dk2"/>
              </a:solidFill>
            </a:endParaRPr>
          </a:p>
        </p:txBody>
      </p:sp>
      <p:cxnSp>
        <p:nvCxnSpPr>
          <p:cNvPr id="149" name="Google Shape;149;p19"/>
          <p:cNvCxnSpPr>
            <a:stCxn id="145" idx="2"/>
          </p:cNvCxnSpPr>
          <p:nvPr/>
        </p:nvCxnSpPr>
        <p:spPr>
          <a:xfrm>
            <a:off x="3339100" y="2654850"/>
            <a:ext cx="0" cy="725700"/>
          </a:xfrm>
          <a:prstGeom prst="straightConnector1">
            <a:avLst/>
          </a:prstGeom>
          <a:noFill/>
          <a:ln cap="flat" cmpd="sng" w="19050">
            <a:solidFill>
              <a:schemeClr val="dk1"/>
            </a:solidFill>
            <a:prstDash val="solid"/>
            <a:round/>
            <a:headEnd len="med" w="med" type="triangle"/>
            <a:tailEnd len="med" w="med" type="triangle"/>
          </a:ln>
        </p:spPr>
      </p:cxnSp>
      <p:sp>
        <p:nvSpPr>
          <p:cNvPr id="150" name="Google Shape;150;p19"/>
          <p:cNvSpPr/>
          <p:nvPr/>
        </p:nvSpPr>
        <p:spPr>
          <a:xfrm>
            <a:off x="2623600" y="3442825"/>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a:t>
            </a:r>
            <a:endParaRPr/>
          </a:p>
        </p:txBody>
      </p:sp>
      <p:sp>
        <p:nvSpPr>
          <p:cNvPr id="151" name="Google Shape;151;p19"/>
          <p:cNvSpPr/>
          <p:nvPr/>
        </p:nvSpPr>
        <p:spPr>
          <a:xfrm>
            <a:off x="3724925" y="3454325"/>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 I love</a:t>
            </a:r>
            <a:endParaRPr/>
          </a:p>
        </p:txBody>
      </p:sp>
      <p:sp>
        <p:nvSpPr>
          <p:cNvPr id="152" name="Google Shape;152;p19"/>
          <p:cNvSpPr txBox="1"/>
          <p:nvPr/>
        </p:nvSpPr>
        <p:spPr>
          <a:xfrm>
            <a:off x="1528000" y="4305975"/>
            <a:ext cx="2460300" cy="34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2"/>
                </a:solidFill>
              </a:rPr>
              <a:t>Maximum Batch Size = 3</a:t>
            </a:r>
            <a:endParaRPr sz="1500">
              <a:solidFill>
                <a:schemeClr val="dk2"/>
              </a:solidFill>
            </a:endParaRPr>
          </a:p>
        </p:txBody>
      </p:sp>
      <p:sp>
        <p:nvSpPr>
          <p:cNvPr id="153" name="Google Shape;153;p19"/>
          <p:cNvSpPr/>
          <p:nvPr/>
        </p:nvSpPr>
        <p:spPr>
          <a:xfrm>
            <a:off x="6315300" y="2044675"/>
            <a:ext cx="2149800" cy="20190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9"/>
          <p:cNvSpPr txBox="1"/>
          <p:nvPr/>
        </p:nvSpPr>
        <p:spPr>
          <a:xfrm>
            <a:off x="6146575" y="162357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Execution Engine</a:t>
            </a:r>
            <a:endParaRPr b="1" sz="1800">
              <a:solidFill>
                <a:schemeClr val="dk2"/>
              </a:solidFill>
            </a:endParaRPr>
          </a:p>
        </p:txBody>
      </p:sp>
      <p:grpSp>
        <p:nvGrpSpPr>
          <p:cNvPr id="155" name="Google Shape;155;p19"/>
          <p:cNvGrpSpPr/>
          <p:nvPr/>
        </p:nvGrpSpPr>
        <p:grpSpPr>
          <a:xfrm>
            <a:off x="6837639" y="2526722"/>
            <a:ext cx="421050" cy="888674"/>
            <a:chOff x="7034575" y="2191250"/>
            <a:chExt cx="684300" cy="1441950"/>
          </a:xfrm>
        </p:grpSpPr>
        <p:sp>
          <p:nvSpPr>
            <p:cNvPr id="156" name="Google Shape;156;p19"/>
            <p:cNvSpPr/>
            <p:nvPr/>
          </p:nvSpPr>
          <p:spPr>
            <a:xfrm>
              <a:off x="7034575" y="329090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19"/>
            <p:cNvSpPr/>
            <p:nvPr/>
          </p:nvSpPr>
          <p:spPr>
            <a:xfrm>
              <a:off x="7034575" y="2741075"/>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19"/>
            <p:cNvSpPr/>
            <p:nvPr/>
          </p:nvSpPr>
          <p:spPr>
            <a:xfrm>
              <a:off x="7034575" y="219125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9" name="Google Shape;159;p19"/>
            <p:cNvCxnSpPr>
              <a:stCxn id="156" idx="0"/>
              <a:endCxn id="157" idx="2"/>
            </p:cNvCxnSpPr>
            <p:nvPr/>
          </p:nvCxnSpPr>
          <p:spPr>
            <a:xfrm rot="10800000">
              <a:off x="7376725" y="3083300"/>
              <a:ext cx="0" cy="207600"/>
            </a:xfrm>
            <a:prstGeom prst="straightConnector1">
              <a:avLst/>
            </a:prstGeom>
            <a:noFill/>
            <a:ln cap="flat" cmpd="sng" w="9525">
              <a:solidFill>
                <a:schemeClr val="dk1"/>
              </a:solidFill>
              <a:prstDash val="solid"/>
              <a:round/>
              <a:headEnd len="med" w="med" type="none"/>
              <a:tailEnd len="med" w="med" type="triangle"/>
            </a:ln>
          </p:spPr>
        </p:cxnSp>
        <p:cxnSp>
          <p:nvCxnSpPr>
            <p:cNvPr id="160" name="Google Shape;160;p19"/>
            <p:cNvCxnSpPr/>
            <p:nvPr/>
          </p:nvCxnSpPr>
          <p:spPr>
            <a:xfrm rot="10800000">
              <a:off x="7376725" y="2524588"/>
              <a:ext cx="0" cy="207600"/>
            </a:xfrm>
            <a:prstGeom prst="straightConnector1">
              <a:avLst/>
            </a:prstGeom>
            <a:noFill/>
            <a:ln cap="flat" cmpd="sng" w="9525">
              <a:solidFill>
                <a:schemeClr val="dk1"/>
              </a:solidFill>
              <a:prstDash val="solid"/>
              <a:round/>
              <a:headEnd len="med" w="med" type="none"/>
              <a:tailEnd len="med" w="med" type="triangle"/>
            </a:ln>
          </p:spPr>
        </p:cxnSp>
      </p:grpSp>
      <p:sp>
        <p:nvSpPr>
          <p:cNvPr id="161" name="Google Shape;161;p19"/>
          <p:cNvSpPr txBox="1"/>
          <p:nvPr/>
        </p:nvSpPr>
        <p:spPr>
          <a:xfrm>
            <a:off x="6675425" y="3556900"/>
            <a:ext cx="884100" cy="23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rPr>
              <a:t>Model</a:t>
            </a:r>
            <a:endParaRPr sz="16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Model Serving System</a:t>
            </a:r>
            <a:endParaRPr b="1"/>
          </a:p>
        </p:txBody>
      </p:sp>
      <p:sp>
        <p:nvSpPr>
          <p:cNvPr id="167" name="Google Shape;167;p20"/>
          <p:cNvSpPr/>
          <p:nvPr/>
        </p:nvSpPr>
        <p:spPr>
          <a:xfrm>
            <a:off x="1555500" y="1783650"/>
            <a:ext cx="3743400" cy="23748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68" name="Google Shape;168;p20"/>
          <p:cNvCxnSpPr/>
          <p:nvPr/>
        </p:nvCxnSpPr>
        <p:spPr>
          <a:xfrm>
            <a:off x="435550" y="2551000"/>
            <a:ext cx="1130400" cy="0"/>
          </a:xfrm>
          <a:prstGeom prst="straightConnector1">
            <a:avLst/>
          </a:prstGeom>
          <a:noFill/>
          <a:ln cap="flat" cmpd="sng" w="28575">
            <a:solidFill>
              <a:schemeClr val="dk2"/>
            </a:solidFill>
            <a:prstDash val="solid"/>
            <a:round/>
            <a:headEnd len="med" w="med" type="none"/>
            <a:tailEnd len="med" w="med" type="triangle"/>
          </a:ln>
        </p:spPr>
      </p:cxnSp>
      <p:cxnSp>
        <p:nvCxnSpPr>
          <p:cNvPr id="169" name="Google Shape;169;p20"/>
          <p:cNvCxnSpPr/>
          <p:nvPr/>
        </p:nvCxnSpPr>
        <p:spPr>
          <a:xfrm rot="10800000">
            <a:off x="473500" y="3556900"/>
            <a:ext cx="1054500" cy="7200"/>
          </a:xfrm>
          <a:prstGeom prst="straightConnector1">
            <a:avLst/>
          </a:prstGeom>
          <a:noFill/>
          <a:ln cap="flat" cmpd="sng" w="28575">
            <a:solidFill>
              <a:schemeClr val="dk2"/>
            </a:solidFill>
            <a:prstDash val="solid"/>
            <a:round/>
            <a:headEnd len="med" w="med" type="none"/>
            <a:tailEnd len="med" w="med" type="triangle"/>
          </a:ln>
        </p:spPr>
      </p:cxnSp>
      <p:cxnSp>
        <p:nvCxnSpPr>
          <p:cNvPr id="170" name="Google Shape;170;p20"/>
          <p:cNvCxnSpPr/>
          <p:nvPr/>
        </p:nvCxnSpPr>
        <p:spPr>
          <a:xfrm>
            <a:off x="5298900" y="2571750"/>
            <a:ext cx="1016400" cy="0"/>
          </a:xfrm>
          <a:prstGeom prst="straightConnector1">
            <a:avLst/>
          </a:prstGeom>
          <a:noFill/>
          <a:ln cap="flat" cmpd="sng" w="19050">
            <a:solidFill>
              <a:schemeClr val="dk2"/>
            </a:solidFill>
            <a:prstDash val="solid"/>
            <a:round/>
            <a:headEnd len="med" w="med" type="none"/>
            <a:tailEnd len="med" w="med" type="triangle"/>
          </a:ln>
        </p:spPr>
      </p:cxnSp>
      <p:cxnSp>
        <p:nvCxnSpPr>
          <p:cNvPr id="171" name="Google Shape;171;p20"/>
          <p:cNvCxnSpPr/>
          <p:nvPr/>
        </p:nvCxnSpPr>
        <p:spPr>
          <a:xfrm flipH="1">
            <a:off x="5300700" y="3377450"/>
            <a:ext cx="1012800" cy="3300"/>
          </a:xfrm>
          <a:prstGeom prst="straightConnector1">
            <a:avLst/>
          </a:prstGeom>
          <a:noFill/>
          <a:ln cap="flat" cmpd="sng" w="19050">
            <a:solidFill>
              <a:schemeClr val="dk2"/>
            </a:solidFill>
            <a:prstDash val="solid"/>
            <a:round/>
            <a:headEnd len="med" w="med" type="none"/>
            <a:tailEnd len="med" w="med" type="triangle"/>
          </a:ln>
        </p:spPr>
      </p:cxnSp>
      <p:sp>
        <p:nvSpPr>
          <p:cNvPr id="172" name="Google Shape;172;p20"/>
          <p:cNvSpPr txBox="1"/>
          <p:nvPr/>
        </p:nvSpPr>
        <p:spPr>
          <a:xfrm>
            <a:off x="311700" y="21161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requests</a:t>
            </a:r>
            <a:endParaRPr sz="1800">
              <a:solidFill>
                <a:schemeClr val="dk2"/>
              </a:solidFill>
            </a:endParaRPr>
          </a:p>
        </p:txBody>
      </p:sp>
      <p:sp>
        <p:nvSpPr>
          <p:cNvPr id="173" name="Google Shape;173;p20"/>
          <p:cNvSpPr txBox="1"/>
          <p:nvPr/>
        </p:nvSpPr>
        <p:spPr>
          <a:xfrm>
            <a:off x="407800" y="314571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response</a:t>
            </a:r>
            <a:endParaRPr sz="1800">
              <a:solidFill>
                <a:schemeClr val="dk2"/>
              </a:solidFill>
            </a:endParaRPr>
          </a:p>
        </p:txBody>
      </p:sp>
      <p:sp>
        <p:nvSpPr>
          <p:cNvPr id="174" name="Google Shape;174;p20"/>
          <p:cNvSpPr txBox="1"/>
          <p:nvPr/>
        </p:nvSpPr>
        <p:spPr>
          <a:xfrm>
            <a:off x="2111700" y="13871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Inference Server</a:t>
            </a:r>
            <a:endParaRPr b="1" sz="1800">
              <a:solidFill>
                <a:schemeClr val="dk2"/>
              </a:solidFill>
            </a:endParaRPr>
          </a:p>
        </p:txBody>
      </p:sp>
      <p:sp>
        <p:nvSpPr>
          <p:cNvPr id="175" name="Google Shape;175;p20"/>
          <p:cNvSpPr/>
          <p:nvPr/>
        </p:nvSpPr>
        <p:spPr>
          <a:xfrm>
            <a:off x="2395450" y="2188050"/>
            <a:ext cx="1887300" cy="466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Scheduler</a:t>
            </a:r>
            <a:endParaRPr sz="1600"/>
          </a:p>
        </p:txBody>
      </p:sp>
      <p:cxnSp>
        <p:nvCxnSpPr>
          <p:cNvPr id="176" name="Google Shape;176;p20"/>
          <p:cNvCxnSpPr/>
          <p:nvPr/>
        </p:nvCxnSpPr>
        <p:spPr>
          <a:xfrm>
            <a:off x="1794000" y="3380600"/>
            <a:ext cx="3183600" cy="10500"/>
          </a:xfrm>
          <a:prstGeom prst="straightConnector1">
            <a:avLst/>
          </a:prstGeom>
          <a:noFill/>
          <a:ln cap="flat" cmpd="sng" w="19050">
            <a:solidFill>
              <a:schemeClr val="dk1"/>
            </a:solidFill>
            <a:prstDash val="solid"/>
            <a:round/>
            <a:headEnd len="med" w="med" type="none"/>
            <a:tailEnd len="med" w="med" type="none"/>
          </a:ln>
        </p:spPr>
      </p:cxnSp>
      <p:cxnSp>
        <p:nvCxnSpPr>
          <p:cNvPr id="177" name="Google Shape;177;p20"/>
          <p:cNvCxnSpPr/>
          <p:nvPr/>
        </p:nvCxnSpPr>
        <p:spPr>
          <a:xfrm>
            <a:off x="1794000" y="3781875"/>
            <a:ext cx="3183600" cy="10500"/>
          </a:xfrm>
          <a:prstGeom prst="straightConnector1">
            <a:avLst/>
          </a:prstGeom>
          <a:noFill/>
          <a:ln cap="flat" cmpd="sng" w="19050">
            <a:solidFill>
              <a:schemeClr val="dk1"/>
            </a:solidFill>
            <a:prstDash val="solid"/>
            <a:round/>
            <a:headEnd len="med" w="med" type="none"/>
            <a:tailEnd len="med" w="med" type="none"/>
          </a:ln>
        </p:spPr>
      </p:cxnSp>
      <p:sp>
        <p:nvSpPr>
          <p:cNvPr id="178" name="Google Shape;178;p20"/>
          <p:cNvSpPr txBox="1"/>
          <p:nvPr/>
        </p:nvSpPr>
        <p:spPr>
          <a:xfrm>
            <a:off x="2211600" y="3825175"/>
            <a:ext cx="2260500" cy="23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 Queue</a:t>
            </a:r>
            <a:endParaRPr sz="1800">
              <a:solidFill>
                <a:schemeClr val="dk2"/>
              </a:solidFill>
            </a:endParaRPr>
          </a:p>
        </p:txBody>
      </p:sp>
      <p:cxnSp>
        <p:nvCxnSpPr>
          <p:cNvPr id="179" name="Google Shape;179;p20"/>
          <p:cNvCxnSpPr>
            <a:stCxn id="175" idx="2"/>
          </p:cNvCxnSpPr>
          <p:nvPr/>
        </p:nvCxnSpPr>
        <p:spPr>
          <a:xfrm>
            <a:off x="3339100" y="2654850"/>
            <a:ext cx="0" cy="725700"/>
          </a:xfrm>
          <a:prstGeom prst="straightConnector1">
            <a:avLst/>
          </a:prstGeom>
          <a:noFill/>
          <a:ln cap="flat" cmpd="sng" w="19050">
            <a:solidFill>
              <a:schemeClr val="dk1"/>
            </a:solidFill>
            <a:prstDash val="solid"/>
            <a:round/>
            <a:headEnd len="med" w="med" type="triangle"/>
            <a:tailEnd len="med" w="med" type="triangle"/>
          </a:ln>
        </p:spPr>
      </p:cxnSp>
      <p:sp>
        <p:nvSpPr>
          <p:cNvPr id="180" name="Google Shape;180;p20"/>
          <p:cNvSpPr txBox="1"/>
          <p:nvPr/>
        </p:nvSpPr>
        <p:spPr>
          <a:xfrm>
            <a:off x="1528000" y="4305975"/>
            <a:ext cx="2460300" cy="34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2"/>
                </a:solidFill>
              </a:rPr>
              <a:t>Maximum Batch Size = 3</a:t>
            </a:r>
            <a:endParaRPr sz="1500">
              <a:solidFill>
                <a:schemeClr val="dk2"/>
              </a:solidFill>
            </a:endParaRPr>
          </a:p>
        </p:txBody>
      </p:sp>
      <p:sp>
        <p:nvSpPr>
          <p:cNvPr id="181" name="Google Shape;181;p20"/>
          <p:cNvSpPr/>
          <p:nvPr/>
        </p:nvSpPr>
        <p:spPr>
          <a:xfrm>
            <a:off x="6315300" y="2044675"/>
            <a:ext cx="2149800" cy="20190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20"/>
          <p:cNvSpPr txBox="1"/>
          <p:nvPr/>
        </p:nvSpPr>
        <p:spPr>
          <a:xfrm>
            <a:off x="6146575" y="162357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Execution Engine</a:t>
            </a:r>
            <a:endParaRPr b="1" sz="1800">
              <a:solidFill>
                <a:schemeClr val="dk2"/>
              </a:solidFill>
            </a:endParaRPr>
          </a:p>
        </p:txBody>
      </p:sp>
      <p:grpSp>
        <p:nvGrpSpPr>
          <p:cNvPr id="183" name="Google Shape;183;p20"/>
          <p:cNvGrpSpPr/>
          <p:nvPr/>
        </p:nvGrpSpPr>
        <p:grpSpPr>
          <a:xfrm>
            <a:off x="6837639" y="2526722"/>
            <a:ext cx="421050" cy="888674"/>
            <a:chOff x="7034575" y="2191250"/>
            <a:chExt cx="684300" cy="1441950"/>
          </a:xfrm>
        </p:grpSpPr>
        <p:sp>
          <p:nvSpPr>
            <p:cNvPr id="184" name="Google Shape;184;p20"/>
            <p:cNvSpPr/>
            <p:nvPr/>
          </p:nvSpPr>
          <p:spPr>
            <a:xfrm>
              <a:off x="7034575" y="329090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0"/>
            <p:cNvSpPr/>
            <p:nvPr/>
          </p:nvSpPr>
          <p:spPr>
            <a:xfrm>
              <a:off x="7034575" y="2741075"/>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20"/>
            <p:cNvSpPr/>
            <p:nvPr/>
          </p:nvSpPr>
          <p:spPr>
            <a:xfrm>
              <a:off x="7034575" y="219125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7" name="Google Shape;187;p20"/>
            <p:cNvCxnSpPr>
              <a:stCxn id="184" idx="0"/>
              <a:endCxn id="185" idx="2"/>
            </p:cNvCxnSpPr>
            <p:nvPr/>
          </p:nvCxnSpPr>
          <p:spPr>
            <a:xfrm rot="10800000">
              <a:off x="7376725" y="3083300"/>
              <a:ext cx="0" cy="207600"/>
            </a:xfrm>
            <a:prstGeom prst="straightConnector1">
              <a:avLst/>
            </a:prstGeom>
            <a:noFill/>
            <a:ln cap="flat" cmpd="sng" w="9525">
              <a:solidFill>
                <a:schemeClr val="dk1"/>
              </a:solidFill>
              <a:prstDash val="solid"/>
              <a:round/>
              <a:headEnd len="med" w="med" type="none"/>
              <a:tailEnd len="med" w="med" type="triangle"/>
            </a:ln>
          </p:spPr>
        </p:cxnSp>
        <p:cxnSp>
          <p:nvCxnSpPr>
            <p:cNvPr id="188" name="Google Shape;188;p20"/>
            <p:cNvCxnSpPr/>
            <p:nvPr/>
          </p:nvCxnSpPr>
          <p:spPr>
            <a:xfrm rot="10800000">
              <a:off x="7376725" y="2524588"/>
              <a:ext cx="0" cy="207600"/>
            </a:xfrm>
            <a:prstGeom prst="straightConnector1">
              <a:avLst/>
            </a:prstGeom>
            <a:noFill/>
            <a:ln cap="flat" cmpd="sng" w="9525">
              <a:solidFill>
                <a:schemeClr val="dk1"/>
              </a:solidFill>
              <a:prstDash val="solid"/>
              <a:round/>
              <a:headEnd len="med" w="med" type="none"/>
              <a:tailEnd len="med" w="med" type="triangle"/>
            </a:ln>
          </p:spPr>
        </p:cxnSp>
      </p:grpSp>
      <p:sp>
        <p:nvSpPr>
          <p:cNvPr id="189" name="Google Shape;189;p20"/>
          <p:cNvSpPr txBox="1"/>
          <p:nvPr/>
        </p:nvSpPr>
        <p:spPr>
          <a:xfrm>
            <a:off x="6675425" y="3556900"/>
            <a:ext cx="884100" cy="23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rPr>
              <a:t>Model</a:t>
            </a:r>
            <a:endParaRPr sz="1600">
              <a:solidFill>
                <a:schemeClr val="dk2"/>
              </a:solidFill>
            </a:endParaRPr>
          </a:p>
        </p:txBody>
      </p:sp>
      <p:sp>
        <p:nvSpPr>
          <p:cNvPr id="190" name="Google Shape;190;p20"/>
          <p:cNvSpPr/>
          <p:nvPr/>
        </p:nvSpPr>
        <p:spPr>
          <a:xfrm>
            <a:off x="5235725" y="4186450"/>
            <a:ext cx="14397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a:t>
            </a:r>
            <a:r>
              <a:rPr lang="en">
                <a:highlight>
                  <a:schemeClr val="accent4"/>
                </a:highlight>
              </a:rPr>
              <a:t>this is great</a:t>
            </a:r>
            <a:endParaRPr>
              <a:highlight>
                <a:schemeClr val="accent4"/>
              </a:highlight>
            </a:endParaRPr>
          </a:p>
        </p:txBody>
      </p:sp>
      <p:sp>
        <p:nvSpPr>
          <p:cNvPr id="191" name="Google Shape;191;p20"/>
          <p:cNvSpPr/>
          <p:nvPr/>
        </p:nvSpPr>
        <p:spPr>
          <a:xfrm>
            <a:off x="5399600" y="4524125"/>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 </a:t>
            </a:r>
            <a:r>
              <a:rPr lang="en">
                <a:highlight>
                  <a:schemeClr val="accent4"/>
                </a:highlight>
              </a:rPr>
              <a:t>you</a:t>
            </a:r>
            <a:endParaRPr>
              <a:highlight>
                <a:schemeClr val="accent4"/>
              </a:highlight>
            </a:endParaRPr>
          </a:p>
        </p:txBody>
      </p:sp>
      <p:sp>
        <p:nvSpPr>
          <p:cNvPr id="192" name="Google Shape;192;p20"/>
          <p:cNvSpPr/>
          <p:nvPr/>
        </p:nvSpPr>
        <p:spPr>
          <a:xfrm>
            <a:off x="7380275" y="2629238"/>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a:t>
            </a:r>
            <a:endParaRPr/>
          </a:p>
        </p:txBody>
      </p:sp>
      <p:sp>
        <p:nvSpPr>
          <p:cNvPr id="193" name="Google Shape;193;p20"/>
          <p:cNvSpPr/>
          <p:nvPr/>
        </p:nvSpPr>
        <p:spPr>
          <a:xfrm>
            <a:off x="7380275" y="3093075"/>
            <a:ext cx="10128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 I love</a:t>
            </a:r>
            <a:endParaRPr/>
          </a:p>
        </p:txBody>
      </p:sp>
      <p:pic>
        <p:nvPicPr>
          <p:cNvPr id="194" name="Google Shape;194;p20"/>
          <p:cNvPicPr preferRelativeResize="0"/>
          <p:nvPr/>
        </p:nvPicPr>
        <p:blipFill>
          <a:blip r:embed="rId3">
            <a:alphaModFix/>
          </a:blip>
          <a:stretch>
            <a:fillRect/>
          </a:stretch>
        </p:blipFill>
        <p:spPr>
          <a:xfrm>
            <a:off x="6340875" y="2116162"/>
            <a:ext cx="496783" cy="342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Model Serving System</a:t>
            </a:r>
            <a:endParaRPr b="1"/>
          </a:p>
        </p:txBody>
      </p:sp>
      <p:sp>
        <p:nvSpPr>
          <p:cNvPr id="200" name="Google Shape;200;p21"/>
          <p:cNvSpPr/>
          <p:nvPr/>
        </p:nvSpPr>
        <p:spPr>
          <a:xfrm>
            <a:off x="1555500" y="1783650"/>
            <a:ext cx="3743400" cy="23748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1" name="Google Shape;201;p21"/>
          <p:cNvCxnSpPr/>
          <p:nvPr/>
        </p:nvCxnSpPr>
        <p:spPr>
          <a:xfrm>
            <a:off x="435550" y="2551000"/>
            <a:ext cx="1130400" cy="0"/>
          </a:xfrm>
          <a:prstGeom prst="straightConnector1">
            <a:avLst/>
          </a:prstGeom>
          <a:noFill/>
          <a:ln cap="flat" cmpd="sng" w="28575">
            <a:solidFill>
              <a:schemeClr val="dk2"/>
            </a:solidFill>
            <a:prstDash val="solid"/>
            <a:round/>
            <a:headEnd len="med" w="med" type="none"/>
            <a:tailEnd len="med" w="med" type="triangle"/>
          </a:ln>
        </p:spPr>
      </p:cxnSp>
      <p:cxnSp>
        <p:nvCxnSpPr>
          <p:cNvPr id="202" name="Google Shape;202;p21"/>
          <p:cNvCxnSpPr/>
          <p:nvPr/>
        </p:nvCxnSpPr>
        <p:spPr>
          <a:xfrm rot="10800000">
            <a:off x="473500" y="3556900"/>
            <a:ext cx="1054500" cy="7200"/>
          </a:xfrm>
          <a:prstGeom prst="straightConnector1">
            <a:avLst/>
          </a:prstGeom>
          <a:noFill/>
          <a:ln cap="flat" cmpd="sng" w="28575">
            <a:solidFill>
              <a:schemeClr val="dk2"/>
            </a:solidFill>
            <a:prstDash val="solid"/>
            <a:round/>
            <a:headEnd len="med" w="med" type="none"/>
            <a:tailEnd len="med" w="med" type="triangle"/>
          </a:ln>
        </p:spPr>
      </p:cxnSp>
      <p:cxnSp>
        <p:nvCxnSpPr>
          <p:cNvPr id="203" name="Google Shape;203;p21"/>
          <p:cNvCxnSpPr/>
          <p:nvPr/>
        </p:nvCxnSpPr>
        <p:spPr>
          <a:xfrm>
            <a:off x="5298900" y="2571750"/>
            <a:ext cx="1016400" cy="0"/>
          </a:xfrm>
          <a:prstGeom prst="straightConnector1">
            <a:avLst/>
          </a:prstGeom>
          <a:noFill/>
          <a:ln cap="flat" cmpd="sng" w="19050">
            <a:solidFill>
              <a:schemeClr val="dk2"/>
            </a:solidFill>
            <a:prstDash val="solid"/>
            <a:round/>
            <a:headEnd len="med" w="med" type="none"/>
            <a:tailEnd len="med" w="med" type="triangle"/>
          </a:ln>
        </p:spPr>
      </p:cxnSp>
      <p:cxnSp>
        <p:nvCxnSpPr>
          <p:cNvPr id="204" name="Google Shape;204;p21"/>
          <p:cNvCxnSpPr/>
          <p:nvPr/>
        </p:nvCxnSpPr>
        <p:spPr>
          <a:xfrm flipH="1">
            <a:off x="5300700" y="3377450"/>
            <a:ext cx="1012800" cy="3300"/>
          </a:xfrm>
          <a:prstGeom prst="straightConnector1">
            <a:avLst/>
          </a:prstGeom>
          <a:noFill/>
          <a:ln cap="flat" cmpd="sng" w="19050">
            <a:solidFill>
              <a:schemeClr val="dk2"/>
            </a:solidFill>
            <a:prstDash val="solid"/>
            <a:round/>
            <a:headEnd len="med" w="med" type="none"/>
            <a:tailEnd len="med" w="med" type="triangle"/>
          </a:ln>
        </p:spPr>
      </p:cxnSp>
      <p:sp>
        <p:nvSpPr>
          <p:cNvPr id="205" name="Google Shape;205;p21"/>
          <p:cNvSpPr txBox="1"/>
          <p:nvPr/>
        </p:nvSpPr>
        <p:spPr>
          <a:xfrm>
            <a:off x="311700" y="211616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requests</a:t>
            </a:r>
            <a:endParaRPr sz="1800">
              <a:solidFill>
                <a:schemeClr val="dk2"/>
              </a:solidFill>
            </a:endParaRPr>
          </a:p>
        </p:txBody>
      </p:sp>
      <p:sp>
        <p:nvSpPr>
          <p:cNvPr id="206" name="Google Shape;206;p21"/>
          <p:cNvSpPr txBox="1"/>
          <p:nvPr/>
        </p:nvSpPr>
        <p:spPr>
          <a:xfrm>
            <a:off x="407800" y="3145713"/>
            <a:ext cx="11859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response</a:t>
            </a:r>
            <a:endParaRPr sz="1800">
              <a:solidFill>
                <a:schemeClr val="dk2"/>
              </a:solidFill>
            </a:endParaRPr>
          </a:p>
        </p:txBody>
      </p:sp>
      <p:sp>
        <p:nvSpPr>
          <p:cNvPr id="207" name="Google Shape;207;p21"/>
          <p:cNvSpPr txBox="1"/>
          <p:nvPr/>
        </p:nvSpPr>
        <p:spPr>
          <a:xfrm>
            <a:off x="2111700" y="138712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Inference Server</a:t>
            </a:r>
            <a:endParaRPr b="1" sz="1800">
              <a:solidFill>
                <a:schemeClr val="dk2"/>
              </a:solidFill>
            </a:endParaRPr>
          </a:p>
        </p:txBody>
      </p:sp>
      <p:sp>
        <p:nvSpPr>
          <p:cNvPr id="208" name="Google Shape;208;p21"/>
          <p:cNvSpPr/>
          <p:nvPr/>
        </p:nvSpPr>
        <p:spPr>
          <a:xfrm>
            <a:off x="2395450" y="2188050"/>
            <a:ext cx="1887300" cy="466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Scheduler</a:t>
            </a:r>
            <a:endParaRPr sz="1600"/>
          </a:p>
        </p:txBody>
      </p:sp>
      <p:cxnSp>
        <p:nvCxnSpPr>
          <p:cNvPr id="209" name="Google Shape;209;p21"/>
          <p:cNvCxnSpPr/>
          <p:nvPr/>
        </p:nvCxnSpPr>
        <p:spPr>
          <a:xfrm>
            <a:off x="1794000" y="3380600"/>
            <a:ext cx="3183600" cy="10500"/>
          </a:xfrm>
          <a:prstGeom prst="straightConnector1">
            <a:avLst/>
          </a:prstGeom>
          <a:noFill/>
          <a:ln cap="flat" cmpd="sng" w="19050">
            <a:solidFill>
              <a:schemeClr val="dk1"/>
            </a:solidFill>
            <a:prstDash val="solid"/>
            <a:round/>
            <a:headEnd len="med" w="med" type="none"/>
            <a:tailEnd len="med" w="med" type="none"/>
          </a:ln>
        </p:spPr>
      </p:cxnSp>
      <p:cxnSp>
        <p:nvCxnSpPr>
          <p:cNvPr id="210" name="Google Shape;210;p21"/>
          <p:cNvCxnSpPr/>
          <p:nvPr/>
        </p:nvCxnSpPr>
        <p:spPr>
          <a:xfrm>
            <a:off x="1794000" y="3781875"/>
            <a:ext cx="3183600" cy="10500"/>
          </a:xfrm>
          <a:prstGeom prst="straightConnector1">
            <a:avLst/>
          </a:prstGeom>
          <a:noFill/>
          <a:ln cap="flat" cmpd="sng" w="19050">
            <a:solidFill>
              <a:schemeClr val="dk1"/>
            </a:solidFill>
            <a:prstDash val="solid"/>
            <a:round/>
            <a:headEnd len="med" w="med" type="none"/>
            <a:tailEnd len="med" w="med" type="none"/>
          </a:ln>
        </p:spPr>
      </p:cxnSp>
      <p:sp>
        <p:nvSpPr>
          <p:cNvPr id="211" name="Google Shape;211;p21"/>
          <p:cNvSpPr txBox="1"/>
          <p:nvPr/>
        </p:nvSpPr>
        <p:spPr>
          <a:xfrm>
            <a:off x="2211600" y="3825175"/>
            <a:ext cx="2260500" cy="23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Request Queue</a:t>
            </a:r>
            <a:endParaRPr sz="1800">
              <a:solidFill>
                <a:schemeClr val="dk2"/>
              </a:solidFill>
            </a:endParaRPr>
          </a:p>
        </p:txBody>
      </p:sp>
      <p:cxnSp>
        <p:nvCxnSpPr>
          <p:cNvPr id="212" name="Google Shape;212;p21"/>
          <p:cNvCxnSpPr>
            <a:stCxn id="208" idx="2"/>
          </p:cNvCxnSpPr>
          <p:nvPr/>
        </p:nvCxnSpPr>
        <p:spPr>
          <a:xfrm>
            <a:off x="3339100" y="2654850"/>
            <a:ext cx="0" cy="725700"/>
          </a:xfrm>
          <a:prstGeom prst="straightConnector1">
            <a:avLst/>
          </a:prstGeom>
          <a:noFill/>
          <a:ln cap="flat" cmpd="sng" w="19050">
            <a:solidFill>
              <a:schemeClr val="dk1"/>
            </a:solidFill>
            <a:prstDash val="solid"/>
            <a:round/>
            <a:headEnd len="med" w="med" type="triangle"/>
            <a:tailEnd len="med" w="med" type="triangle"/>
          </a:ln>
        </p:spPr>
      </p:cxnSp>
      <p:sp>
        <p:nvSpPr>
          <p:cNvPr id="213" name="Google Shape;213;p21"/>
          <p:cNvSpPr txBox="1"/>
          <p:nvPr/>
        </p:nvSpPr>
        <p:spPr>
          <a:xfrm>
            <a:off x="1528000" y="4305975"/>
            <a:ext cx="2460300" cy="34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2"/>
                </a:solidFill>
              </a:rPr>
              <a:t>Maximum Batch Size = 3</a:t>
            </a:r>
            <a:endParaRPr sz="1500">
              <a:solidFill>
                <a:schemeClr val="dk2"/>
              </a:solidFill>
            </a:endParaRPr>
          </a:p>
        </p:txBody>
      </p:sp>
      <p:sp>
        <p:nvSpPr>
          <p:cNvPr id="214" name="Google Shape;214;p21"/>
          <p:cNvSpPr/>
          <p:nvPr/>
        </p:nvSpPr>
        <p:spPr>
          <a:xfrm>
            <a:off x="6315300" y="2044675"/>
            <a:ext cx="2149800" cy="20190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21"/>
          <p:cNvSpPr txBox="1"/>
          <p:nvPr/>
        </p:nvSpPr>
        <p:spPr>
          <a:xfrm>
            <a:off x="6146575" y="1623575"/>
            <a:ext cx="24603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2"/>
                </a:solidFill>
              </a:rPr>
              <a:t>Execution Engine</a:t>
            </a:r>
            <a:endParaRPr b="1" sz="1800">
              <a:solidFill>
                <a:schemeClr val="dk2"/>
              </a:solidFill>
            </a:endParaRPr>
          </a:p>
        </p:txBody>
      </p:sp>
      <p:grpSp>
        <p:nvGrpSpPr>
          <p:cNvPr id="216" name="Google Shape;216;p21"/>
          <p:cNvGrpSpPr/>
          <p:nvPr/>
        </p:nvGrpSpPr>
        <p:grpSpPr>
          <a:xfrm>
            <a:off x="6837639" y="2526722"/>
            <a:ext cx="421050" cy="888674"/>
            <a:chOff x="7034575" y="2191250"/>
            <a:chExt cx="684300" cy="1441950"/>
          </a:xfrm>
        </p:grpSpPr>
        <p:sp>
          <p:nvSpPr>
            <p:cNvPr id="217" name="Google Shape;217;p21"/>
            <p:cNvSpPr/>
            <p:nvPr/>
          </p:nvSpPr>
          <p:spPr>
            <a:xfrm>
              <a:off x="7034575" y="329090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1"/>
            <p:cNvSpPr/>
            <p:nvPr/>
          </p:nvSpPr>
          <p:spPr>
            <a:xfrm>
              <a:off x="7034575" y="2741075"/>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1"/>
            <p:cNvSpPr/>
            <p:nvPr/>
          </p:nvSpPr>
          <p:spPr>
            <a:xfrm>
              <a:off x="7034575" y="2191250"/>
              <a:ext cx="684300" cy="342300"/>
            </a:xfrm>
            <a:prstGeom prst="roundRect">
              <a:avLst>
                <a:gd fmla="val 16667" name="adj"/>
              </a:avLst>
            </a:prstGeom>
            <a:solidFill>
              <a:srgbClr val="C9DAF8"/>
            </a:solid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0" name="Google Shape;220;p21"/>
            <p:cNvCxnSpPr>
              <a:stCxn id="217" idx="0"/>
              <a:endCxn id="218" idx="2"/>
            </p:cNvCxnSpPr>
            <p:nvPr/>
          </p:nvCxnSpPr>
          <p:spPr>
            <a:xfrm rot="10800000">
              <a:off x="7376725" y="3083300"/>
              <a:ext cx="0" cy="207600"/>
            </a:xfrm>
            <a:prstGeom prst="straightConnector1">
              <a:avLst/>
            </a:prstGeom>
            <a:noFill/>
            <a:ln cap="flat" cmpd="sng" w="9525">
              <a:solidFill>
                <a:schemeClr val="dk1"/>
              </a:solidFill>
              <a:prstDash val="solid"/>
              <a:round/>
              <a:headEnd len="med" w="med" type="none"/>
              <a:tailEnd len="med" w="med" type="triangle"/>
            </a:ln>
          </p:spPr>
        </p:cxnSp>
        <p:cxnSp>
          <p:nvCxnSpPr>
            <p:cNvPr id="221" name="Google Shape;221;p21"/>
            <p:cNvCxnSpPr/>
            <p:nvPr/>
          </p:nvCxnSpPr>
          <p:spPr>
            <a:xfrm rot="10800000">
              <a:off x="7376725" y="2524588"/>
              <a:ext cx="0" cy="207600"/>
            </a:xfrm>
            <a:prstGeom prst="straightConnector1">
              <a:avLst/>
            </a:prstGeom>
            <a:noFill/>
            <a:ln cap="flat" cmpd="sng" w="9525">
              <a:solidFill>
                <a:schemeClr val="dk1"/>
              </a:solidFill>
              <a:prstDash val="solid"/>
              <a:round/>
              <a:headEnd len="med" w="med" type="none"/>
              <a:tailEnd len="med" w="med" type="triangle"/>
            </a:ln>
          </p:spPr>
        </p:cxnSp>
      </p:grpSp>
      <p:sp>
        <p:nvSpPr>
          <p:cNvPr id="222" name="Google Shape;222;p21"/>
          <p:cNvSpPr txBox="1"/>
          <p:nvPr/>
        </p:nvSpPr>
        <p:spPr>
          <a:xfrm>
            <a:off x="6675425" y="3556900"/>
            <a:ext cx="884100" cy="23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2"/>
                </a:solidFill>
              </a:rPr>
              <a:t>Model</a:t>
            </a:r>
            <a:endParaRPr sz="1600">
              <a:solidFill>
                <a:schemeClr val="dk2"/>
              </a:solidFill>
            </a:endParaRPr>
          </a:p>
        </p:txBody>
      </p:sp>
      <p:sp>
        <p:nvSpPr>
          <p:cNvPr id="223" name="Google Shape;223;p21"/>
          <p:cNvSpPr/>
          <p:nvPr/>
        </p:nvSpPr>
        <p:spPr>
          <a:xfrm>
            <a:off x="88300" y="3709075"/>
            <a:ext cx="1439700" cy="470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x1: I think </a:t>
            </a:r>
            <a:r>
              <a:rPr lang="en">
                <a:highlight>
                  <a:schemeClr val="accent4"/>
                </a:highlight>
              </a:rPr>
              <a:t>this is great</a:t>
            </a:r>
            <a:endParaRPr>
              <a:highlight>
                <a:schemeClr val="accent4"/>
              </a:highlight>
            </a:endParaRPr>
          </a:p>
        </p:txBody>
      </p:sp>
      <p:sp>
        <p:nvSpPr>
          <p:cNvPr id="224" name="Google Shape;224;p21"/>
          <p:cNvSpPr/>
          <p:nvPr/>
        </p:nvSpPr>
        <p:spPr>
          <a:xfrm>
            <a:off x="156700" y="4263250"/>
            <a:ext cx="1302900" cy="26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X2: I love </a:t>
            </a:r>
            <a:r>
              <a:rPr lang="en">
                <a:highlight>
                  <a:schemeClr val="accent4"/>
                </a:highlight>
              </a:rPr>
              <a:t>you</a:t>
            </a:r>
            <a:endParaRPr>
              <a:highlight>
                <a:schemeClr val="accent4"/>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