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5" r:id="rId2"/>
    <p:sldId id="317" r:id="rId3"/>
    <p:sldId id="322" r:id="rId4"/>
    <p:sldId id="350" r:id="rId5"/>
    <p:sldId id="351" r:id="rId6"/>
    <p:sldId id="352" r:id="rId7"/>
    <p:sldId id="321" r:id="rId8"/>
    <p:sldId id="326" r:id="rId9"/>
    <p:sldId id="328" r:id="rId10"/>
    <p:sldId id="339" r:id="rId11"/>
    <p:sldId id="340" r:id="rId12"/>
    <p:sldId id="341" r:id="rId13"/>
    <p:sldId id="337" r:id="rId14"/>
    <p:sldId id="353" r:id="rId15"/>
    <p:sldId id="344" r:id="rId16"/>
    <p:sldId id="327" r:id="rId17"/>
    <p:sldId id="333" r:id="rId18"/>
    <p:sldId id="335" r:id="rId19"/>
    <p:sldId id="343" r:id="rId20"/>
    <p:sldId id="342" r:id="rId21"/>
    <p:sldId id="330" r:id="rId22"/>
    <p:sldId id="334" r:id="rId23"/>
    <p:sldId id="329" r:id="rId2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FFCC66"/>
    <a:srgbClr val="FFFFCC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2D5C220-C0BF-4350-8E09-1C24E8AFF693}" type="slidenum">
              <a:rPr lang="en-US" altLang="ko-KR" sz="1200" smtClean="0"/>
              <a:pPr eaLnBrk="1" hangingPunct="1"/>
              <a:t>13</a:t>
            </a:fld>
            <a:endParaRPr lang="en-US" altLang="ko-K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476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E16456B-1ED9-485A-81FF-0A8A66C6CA19}" type="slidenum">
              <a:rPr lang="en-US" altLang="ko-KR" sz="1200" smtClean="0"/>
              <a:pPr eaLnBrk="1" hangingPunct="1"/>
              <a:t>14</a:t>
            </a:fld>
            <a:endParaRPr lang="en-US" altLang="ko-K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03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A9AD92E-E885-4AB2-919A-A20E17F48EC4}" type="slidenum">
              <a:rPr lang="en-US" altLang="ko-KR" sz="1200" smtClean="0"/>
              <a:pPr eaLnBrk="1" hangingPunct="1"/>
              <a:t>15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/>
              <a:t>연결리스트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412"/>
    </mc:Choice>
    <mc:Fallback xmlns="">
      <p:transition spd="slow" advTm="3824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39" name="그룹 38"/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09500" y="1938678"/>
            <a:ext cx="2148636" cy="627404"/>
            <a:chOff x="409500" y="1938678"/>
            <a:chExt cx="2148636" cy="627404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976332" y="2083927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화살표 연결선 82"/>
            <p:cNvCxnSpPr>
              <a:stCxn id="78" idx="3"/>
            </p:cNvCxnSpPr>
            <p:nvPr/>
          </p:nvCxnSpPr>
          <p:spPr bwMode="auto">
            <a:xfrm>
              <a:off x="1263670" y="2222536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09500" y="193867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540336" y="2049937"/>
              <a:ext cx="1017800" cy="516145"/>
              <a:chOff x="7527946" y="2576920"/>
              <a:chExt cx="1478753" cy="79216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꺾인 연결선 68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직선 연결선 70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0" name="그룹 159"/>
          <p:cNvGrpSpPr/>
          <p:nvPr/>
        </p:nvGrpSpPr>
        <p:grpSpPr>
          <a:xfrm>
            <a:off x="369187" y="2724747"/>
            <a:ext cx="3239184" cy="648621"/>
            <a:chOff x="369187" y="2724747"/>
            <a:chExt cx="3239184" cy="64862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959273" y="2891213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/>
            <p:cNvCxnSpPr>
              <a:stCxn id="101" idx="3"/>
            </p:cNvCxnSpPr>
            <p:nvPr/>
          </p:nvCxnSpPr>
          <p:spPr bwMode="auto">
            <a:xfrm>
              <a:off x="1246611" y="3029822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69187" y="2724747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1523273" y="2857223"/>
              <a:ext cx="595493" cy="51614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47</a:t>
              </a:r>
            </a:p>
            <a:p>
              <a:pPr algn="ctr">
                <a:defRPr/>
              </a:pPr>
              <a:r>
                <a:rPr lang="en-US" altLang="ko-KR" sz="1800" dirty="0">
                  <a:solidFill>
                    <a:srgbClr val="FF0000"/>
                  </a:solidFill>
                </a:rPr>
                <a:t>97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108198" y="2857223"/>
              <a:ext cx="175061" cy="5161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0571" y="2851210"/>
              <a:ext cx="1017800" cy="516145"/>
              <a:chOff x="7527946" y="2576920"/>
              <a:chExt cx="1478753" cy="792162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" name="꺾인 연결선 112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직선 연결선 113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6" name="직선 화살표 연결선 115"/>
            <p:cNvCxnSpPr>
              <a:stCxn id="106" idx="3"/>
              <a:endCxn id="111" idx="1"/>
            </p:cNvCxnSpPr>
            <p:nvPr/>
          </p:nvCxnSpPr>
          <p:spPr bwMode="auto">
            <a:xfrm flipV="1">
              <a:off x="2283259" y="3109283"/>
              <a:ext cx="307312" cy="6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그룹 161"/>
          <p:cNvGrpSpPr/>
          <p:nvPr/>
        </p:nvGrpSpPr>
        <p:grpSpPr>
          <a:xfrm>
            <a:off x="356309" y="3498654"/>
            <a:ext cx="4318700" cy="649960"/>
            <a:chOff x="356309" y="3498654"/>
            <a:chExt cx="4318700" cy="649960"/>
          </a:xfrm>
        </p:grpSpPr>
        <p:sp>
          <p:nvSpPr>
            <p:cNvPr id="121" name="TextBox 120"/>
            <p:cNvSpPr txBox="1"/>
            <p:nvPr/>
          </p:nvSpPr>
          <p:spPr>
            <a:xfrm>
              <a:off x="356309" y="3498654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959273" y="3626061"/>
              <a:ext cx="3715736" cy="522553"/>
              <a:chOff x="959273" y="3626061"/>
              <a:chExt cx="3715736" cy="522553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959273" y="3660051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직선 화살표 연결선 119"/>
              <p:cNvCxnSpPr>
                <a:stCxn id="119" idx="3"/>
              </p:cNvCxnSpPr>
              <p:nvPr/>
            </p:nvCxnSpPr>
            <p:spPr bwMode="auto">
              <a:xfrm>
                <a:off x="1246611" y="3798660"/>
                <a:ext cx="259607" cy="6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직사각형 121"/>
              <p:cNvSpPr/>
              <p:nvPr/>
            </p:nvSpPr>
            <p:spPr bwMode="auto">
              <a:xfrm>
                <a:off x="1523273" y="3626061"/>
                <a:ext cx="595493" cy="516145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 sz="1800" dirty="0">
                  <a:solidFill>
                    <a:srgbClr val="FF0000"/>
                  </a:solidFill>
                </a:endParaRPr>
              </a:p>
              <a:p>
                <a:pPr algn="ctr">
                  <a:defRPr/>
                </a:pPr>
                <a:endParaRPr lang="ko-KR" alt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2108198" y="3626061"/>
                <a:ext cx="175061" cy="51614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3657209" y="3626061"/>
                <a:ext cx="1017800" cy="516145"/>
                <a:chOff x="7527946" y="2576920"/>
                <a:chExt cx="1478753" cy="792162"/>
              </a:xfrm>
            </p:grpSpPr>
            <p:sp>
              <p:nvSpPr>
                <p:cNvPr id="125" name="직사각형 124"/>
                <p:cNvSpPr/>
                <p:nvPr/>
              </p:nvSpPr>
              <p:spPr bwMode="auto">
                <a:xfrm>
                  <a:off x="7527946" y="2576920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 bwMode="auto">
                <a:xfrm>
                  <a:off x="8377779" y="2576920"/>
                  <a:ext cx="254345" cy="79216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7" name="꺾인 연결선 126"/>
                <p:cNvCxnSpPr/>
                <p:nvPr/>
              </p:nvCxnSpPr>
              <p:spPr bwMode="auto">
                <a:xfrm>
                  <a:off x="8488107" y="294802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8" name="직선 연결선 127"/>
                <p:cNvCxnSpPr/>
                <p:nvPr/>
              </p:nvCxnSpPr>
              <p:spPr bwMode="auto">
                <a:xfrm>
                  <a:off x="8776139" y="3236057"/>
                  <a:ext cx="23056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직선 연결선 128"/>
                <p:cNvCxnSpPr/>
                <p:nvPr/>
              </p:nvCxnSpPr>
              <p:spPr bwMode="auto">
                <a:xfrm>
                  <a:off x="8833779" y="330806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0" name="직선 화살표 연결선 129"/>
              <p:cNvCxnSpPr>
                <a:stCxn id="123" idx="3"/>
                <a:endCxn id="132" idx="1"/>
              </p:cNvCxnSpPr>
              <p:nvPr/>
            </p:nvCxnSpPr>
            <p:spPr bwMode="auto">
              <a:xfrm>
                <a:off x="2283259" y="3884134"/>
                <a:ext cx="298545" cy="6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2" name="직사각형 131"/>
              <p:cNvSpPr/>
              <p:nvPr/>
            </p:nvSpPr>
            <p:spPr bwMode="auto">
              <a:xfrm>
                <a:off x="2581804" y="3632469"/>
                <a:ext cx="595493" cy="516145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166729" y="3632469"/>
                <a:ext cx="175061" cy="51614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4" name="직선 화살표 연결선 133"/>
              <p:cNvCxnSpPr>
                <a:stCxn id="133" idx="3"/>
                <a:endCxn id="125" idx="1"/>
              </p:cNvCxnSpPr>
              <p:nvPr/>
            </p:nvCxnSpPr>
            <p:spPr bwMode="auto">
              <a:xfrm flipV="1">
                <a:off x="3341790" y="3884134"/>
                <a:ext cx="315419" cy="64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7" name="그룹 136"/>
          <p:cNvGrpSpPr/>
          <p:nvPr/>
        </p:nvGrpSpPr>
        <p:grpSpPr>
          <a:xfrm>
            <a:off x="485281" y="5291917"/>
            <a:ext cx="8088131" cy="794622"/>
            <a:chOff x="-593280" y="2537972"/>
            <a:chExt cx="10668469" cy="109549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-593280" y="2537972"/>
              <a:ext cx="10293895" cy="1095490"/>
              <a:chOff x="-354363" y="4781432"/>
              <a:chExt cx="10293895" cy="1095490"/>
            </a:xfrm>
          </p:grpSpPr>
          <p:grpSp>
            <p:nvGrpSpPr>
              <p:cNvPr id="142" name="그룹 38"/>
              <p:cNvGrpSpPr>
                <a:grpSpLocks/>
              </p:cNvGrpSpPr>
              <p:nvPr/>
            </p:nvGrpSpPr>
            <p:grpSpPr bwMode="auto">
              <a:xfrm>
                <a:off x="338929" y="4946152"/>
                <a:ext cx="9600603" cy="930770"/>
                <a:chOff x="338920" y="4946203"/>
                <a:chExt cx="9601497" cy="931069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직선 화살표 연결선 152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화살표 연결선 153"/>
                <p:cNvCxnSpPr>
                  <a:stCxn id="147" idx="3"/>
                  <a:endCxn id="14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화살표 연결선 154"/>
                <p:cNvCxnSpPr>
                  <a:stCxn id="150" idx="3"/>
                  <a:endCxn id="15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화살표 연결선 15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화살표 연결선 15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-354363" y="4781432"/>
                <a:ext cx="784868" cy="50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</p:grpSp>
        <p:cxnSp>
          <p:nvCxnSpPr>
            <p:cNvPr id="139" name="꺾인 연결선 138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직선 연결선 140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133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30132" y="2266018"/>
            <a:ext cx="1134672" cy="456855"/>
            <a:chOff x="730132" y="2266018"/>
            <a:chExt cx="1134672" cy="45685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1264950" y="2445656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 bwMode="auto">
            <a:xfrm flipV="1">
              <a:off x="1516172" y="2590806"/>
              <a:ext cx="247516" cy="11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0132" y="226601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hpp</a:t>
              </a:r>
              <a:endParaRPr lang="ko-KR" altLang="en-US" sz="1800" dirty="0"/>
            </a:p>
          </p:txBody>
        </p:sp>
        <p:grpSp>
          <p:nvGrpSpPr>
            <p:cNvPr id="5" name="그룹 4"/>
            <p:cNvGrpSpPr/>
            <p:nvPr/>
          </p:nvGrpSpPr>
          <p:grpSpPr>
            <a:xfrm rot="5400000">
              <a:off x="1713520" y="2566341"/>
              <a:ext cx="230560" cy="72008"/>
              <a:chOff x="8929331" y="5371273"/>
              <a:chExt cx="230560" cy="72008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>
                <a:off x="8929331" y="5371273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직선 연결선 48"/>
              <p:cNvCxnSpPr/>
              <p:nvPr/>
            </p:nvCxnSpPr>
            <p:spPr bwMode="auto">
              <a:xfrm>
                <a:off x="8986971" y="5443281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extBox 5"/>
          <p:cNvSpPr txBox="1"/>
          <p:nvPr/>
        </p:nvSpPr>
        <p:spPr>
          <a:xfrm>
            <a:off x="6179432" y="240614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NULL;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6566" y="2704923"/>
            <a:ext cx="2316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 = </a:t>
            </a:r>
            <a:r>
              <a:rPr lang="en-US" altLang="ko-KR" sz="1800" dirty="0" err="1">
                <a:solidFill>
                  <a:srgbClr val="FFFF00"/>
                </a:solidFill>
              </a:rPr>
              <a:t>malloc</a:t>
            </a:r>
            <a:r>
              <a:rPr lang="en-US" altLang="ko-KR" sz="1800" dirty="0">
                <a:solidFill>
                  <a:srgbClr val="FFFF00"/>
                </a:solidFill>
              </a:rPr>
              <a:t>(…);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hp</a:t>
            </a:r>
            <a:r>
              <a:rPr lang="en-US" altLang="ko-KR" sz="1800" dirty="0">
                <a:solidFill>
                  <a:srgbClr val="FFFF00"/>
                </a:solidFill>
              </a:rPr>
              <a:t> = 100;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mp</a:t>
            </a:r>
            <a:r>
              <a:rPr lang="en-US" altLang="ko-KR" sz="1800" dirty="0">
                <a:solidFill>
                  <a:srgbClr val="FFFF00"/>
                </a:solidFill>
              </a:rPr>
              <a:t> = 35;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new-&gt;next = NULL;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22081" y="42189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198053" y="5826753"/>
            <a:ext cx="2165811" cy="658179"/>
            <a:chOff x="392325" y="1907899"/>
            <a:chExt cx="2165811" cy="65817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976332" y="2083927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58" idx="3"/>
            </p:cNvCxnSpPr>
            <p:nvPr/>
          </p:nvCxnSpPr>
          <p:spPr bwMode="auto">
            <a:xfrm>
              <a:off x="1263670" y="2222536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2325" y="1907899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hpp</a:t>
              </a:r>
              <a:endParaRPr lang="ko-KR" altLang="en-US" sz="2000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540336" y="2049934"/>
              <a:ext cx="1017800" cy="516144"/>
              <a:chOff x="7527946" y="2576920"/>
              <a:chExt cx="1478753" cy="792162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꺾인 연결선 71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직선 연결선 73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1999164" y="2715206"/>
            <a:ext cx="2190418" cy="569780"/>
            <a:chOff x="1999164" y="2715206"/>
            <a:chExt cx="2190418" cy="569780"/>
          </a:xfrm>
        </p:grpSpPr>
        <p:grpSp>
          <p:nvGrpSpPr>
            <p:cNvPr id="9" name="그룹 8"/>
            <p:cNvGrpSpPr/>
            <p:nvPr/>
          </p:nvGrpSpPr>
          <p:grpSpPr>
            <a:xfrm>
              <a:off x="1999164" y="2715206"/>
              <a:ext cx="1833480" cy="569780"/>
              <a:chOff x="1999164" y="2715206"/>
              <a:chExt cx="1833480" cy="5697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26" name="직사각형 25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화살표 연결선 50"/>
              <p:cNvCxnSpPr>
                <a:stCxn id="50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32644" y="3045947"/>
              <a:ext cx="356938" cy="234589"/>
              <a:chOff x="3995936" y="5732917"/>
              <a:chExt cx="356938" cy="234589"/>
            </a:xfrm>
          </p:grpSpPr>
          <p:cxnSp>
            <p:nvCxnSpPr>
              <p:cNvPr id="79" name="꺾인 연결선 78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직선 연결선 79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직선 연결선 80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" name="그룹 12"/>
          <p:cNvGrpSpPr/>
          <p:nvPr/>
        </p:nvGrpSpPr>
        <p:grpSpPr>
          <a:xfrm>
            <a:off x="736325" y="4227372"/>
            <a:ext cx="3379242" cy="569780"/>
            <a:chOff x="736325" y="4227372"/>
            <a:chExt cx="3379242" cy="569780"/>
          </a:xfrm>
        </p:grpSpPr>
        <p:grpSp>
          <p:nvGrpSpPr>
            <p:cNvPr id="10" name="그룹 9"/>
            <p:cNvGrpSpPr/>
            <p:nvPr/>
          </p:nvGrpSpPr>
          <p:grpSpPr>
            <a:xfrm>
              <a:off x="736325" y="4227372"/>
              <a:ext cx="3022304" cy="569780"/>
              <a:chOff x="736325" y="3933014"/>
              <a:chExt cx="3022304" cy="569780"/>
            </a:xfrm>
          </p:grpSpPr>
          <p:sp>
            <p:nvSpPr>
              <p:cNvPr id="54" name="직사각형 53"/>
              <p:cNvSpPr/>
              <p:nvPr/>
            </p:nvSpPr>
            <p:spPr bwMode="auto">
              <a:xfrm>
                <a:off x="1264950" y="4221088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 bwMode="auto">
              <a:xfrm flipV="1">
                <a:off x="1516172" y="4359696"/>
                <a:ext cx="1436309" cy="1808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736325" y="402471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2979078" y="4024717"/>
                <a:ext cx="779551" cy="478077"/>
                <a:chOff x="2064256" y="3052494"/>
                <a:chExt cx="1152525" cy="639148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직사각형 60"/>
              <p:cNvSpPr/>
              <p:nvPr/>
            </p:nvSpPr>
            <p:spPr bwMode="auto">
              <a:xfrm>
                <a:off x="2490517" y="4029400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직선 화살표 연결선 61"/>
              <p:cNvCxnSpPr>
                <a:stCxn id="61" idx="3"/>
              </p:cNvCxnSpPr>
              <p:nvPr/>
            </p:nvCxnSpPr>
            <p:spPr bwMode="auto">
              <a:xfrm flipV="1">
                <a:off x="2777855" y="4168008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925149" y="393301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758629" y="4536759"/>
              <a:ext cx="356938" cy="234589"/>
              <a:chOff x="3995936" y="5732917"/>
              <a:chExt cx="356938" cy="234589"/>
            </a:xfrm>
          </p:grpSpPr>
          <p:cxnSp>
            <p:nvCxnSpPr>
              <p:cNvPr id="87" name="꺾인 연결선 86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직선 연결선 87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직선 연결선 88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7E4E40-955D-BD16-CDF2-C1501342353C}"/>
              </a:ext>
            </a:extLst>
          </p:cNvPr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73A5E1B-9E17-34AC-AE6A-12A67CDF981D}"/>
                </a:ext>
              </a:extLst>
            </p:cNvPr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1BE51A4-0E2F-FEE3-A2B6-C14D2B8C68DA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2C92E7B-2EBC-CE66-79A1-6116D5B2CAB3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81B645A-B01E-F6FE-21B6-4DC6B152EA5A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4AA840-7B2B-FB20-FEB2-AF07FE1E997D}"/>
                  </a:ext>
                </a:extLst>
              </p:cNvPr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757CFF3-F18C-FCB8-0923-93C5CFFC4FAC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B00B0A0-0D20-53C8-A945-B86248C60595}"/>
                  </a:ext>
                </a:extLst>
              </p:cNvPr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95B3A3-4BE2-D347-7B23-C4E825DA8700}"/>
                </a:ext>
              </a:extLst>
            </p:cNvPr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연결리스트</a:t>
            </a:r>
            <a:r>
              <a:rPr lang="ko-KR" altLang="en-US" dirty="0"/>
              <a:t> 만들기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96096" y="2706789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 = </a:t>
            </a:r>
            <a:r>
              <a:rPr lang="en-US" altLang="ko-KR" sz="1800" dirty="0" err="1">
                <a:solidFill>
                  <a:srgbClr val="FFFF00"/>
                </a:solidFill>
              </a:rPr>
              <a:t>malloc</a:t>
            </a:r>
            <a:r>
              <a:rPr lang="en-US" altLang="ko-KR" sz="1800" dirty="0">
                <a:solidFill>
                  <a:srgbClr val="FFFF00"/>
                </a:solidFill>
              </a:rPr>
              <a:t>(…);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hp</a:t>
            </a:r>
            <a:r>
              <a:rPr lang="en-US" altLang="ko-KR" sz="1800" dirty="0">
                <a:solidFill>
                  <a:srgbClr val="FFFF00"/>
                </a:solidFill>
              </a:rPr>
              <a:t> = 97;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</a:t>
            </a:r>
            <a:r>
              <a:rPr lang="en-US" altLang="ko-KR" sz="1800" dirty="0" err="1">
                <a:solidFill>
                  <a:srgbClr val="FFFF00"/>
                </a:solidFill>
              </a:rPr>
              <a:t>mp</a:t>
            </a:r>
            <a:r>
              <a:rPr lang="en-US" altLang="ko-KR" sz="1800" dirty="0">
                <a:solidFill>
                  <a:srgbClr val="FFFF00"/>
                </a:solidFill>
              </a:rPr>
              <a:t> = 47;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56893" y="5805264"/>
            <a:ext cx="3137798" cy="643524"/>
            <a:chOff x="470573" y="2729844"/>
            <a:chExt cx="3137798" cy="643524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959273" y="2891213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/>
            <p:cNvCxnSpPr>
              <a:stCxn id="75" idx="3"/>
            </p:cNvCxnSpPr>
            <p:nvPr/>
          </p:nvCxnSpPr>
          <p:spPr bwMode="auto">
            <a:xfrm>
              <a:off x="1246611" y="3029822"/>
              <a:ext cx="259607" cy="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0573" y="2729844"/>
              <a:ext cx="4860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hp</a:t>
              </a:r>
              <a:endParaRPr lang="ko-KR" altLang="en-US" sz="2000" dirty="0"/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1523273" y="2857223"/>
              <a:ext cx="595493" cy="51614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8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47</a:t>
              </a:r>
            </a:p>
            <a:p>
              <a:pPr algn="ctr">
                <a:defRPr/>
              </a:pPr>
              <a:r>
                <a:rPr lang="en-US" altLang="ko-KR" sz="1800" dirty="0">
                  <a:solidFill>
                    <a:srgbClr val="FF0000"/>
                  </a:solidFill>
                </a:rPr>
                <a:t>97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108198" y="2857223"/>
              <a:ext cx="175061" cy="5161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2590571" y="2851210"/>
              <a:ext cx="1017800" cy="516145"/>
              <a:chOff x="7527946" y="2576920"/>
              <a:chExt cx="1478753" cy="792162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7527946" y="2576920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8377779" y="2576920"/>
                <a:ext cx="254345" cy="7921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4" name="꺾인 연결선 83"/>
              <p:cNvCxnSpPr/>
              <p:nvPr/>
            </p:nvCxnSpPr>
            <p:spPr bwMode="auto">
              <a:xfrm>
                <a:off x="8488107" y="294802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8776139" y="3236057"/>
                <a:ext cx="23056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직선 연결선 85"/>
              <p:cNvCxnSpPr/>
              <p:nvPr/>
            </p:nvCxnSpPr>
            <p:spPr bwMode="auto">
              <a:xfrm>
                <a:off x="8833779" y="330806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1" name="직선 화살표 연결선 80"/>
            <p:cNvCxnSpPr>
              <a:stCxn id="79" idx="3"/>
              <a:endCxn id="82" idx="1"/>
            </p:cNvCxnSpPr>
            <p:nvPr/>
          </p:nvCxnSpPr>
          <p:spPr bwMode="auto">
            <a:xfrm flipV="1">
              <a:off x="2283259" y="3109283"/>
              <a:ext cx="307312" cy="60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TextBox 87"/>
          <p:cNvSpPr txBox="1"/>
          <p:nvPr/>
        </p:nvSpPr>
        <p:spPr>
          <a:xfrm>
            <a:off x="6182187" y="19592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96431" y="1967711"/>
            <a:ext cx="3379242" cy="569780"/>
            <a:chOff x="736325" y="4227372"/>
            <a:chExt cx="3379242" cy="569780"/>
          </a:xfrm>
        </p:grpSpPr>
        <p:grpSp>
          <p:nvGrpSpPr>
            <p:cNvPr id="90" name="그룹 89"/>
            <p:cNvGrpSpPr/>
            <p:nvPr/>
          </p:nvGrpSpPr>
          <p:grpSpPr>
            <a:xfrm>
              <a:off x="736325" y="4227372"/>
              <a:ext cx="3022304" cy="569780"/>
              <a:chOff x="736325" y="3933014"/>
              <a:chExt cx="3022304" cy="56978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1264950" y="4221088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직선 화살표 연결선 95"/>
              <p:cNvCxnSpPr/>
              <p:nvPr/>
            </p:nvCxnSpPr>
            <p:spPr bwMode="auto">
              <a:xfrm flipV="1">
                <a:off x="1516172" y="4359696"/>
                <a:ext cx="1436309" cy="18082"/>
              </a:xfrm>
              <a:prstGeom prst="straightConnector1">
                <a:avLst/>
              </a:prstGeom>
              <a:ln w="9525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36325" y="402471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hpp</a:t>
                </a:r>
                <a:endParaRPr lang="ko-KR" altLang="en-US" sz="1800" dirty="0"/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2979078" y="4024717"/>
                <a:ext cx="779551" cy="478077"/>
                <a:chOff x="2064256" y="3052494"/>
                <a:chExt cx="1152525" cy="639148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2490517" y="4029400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0" name="직선 화살표 연결선 99"/>
              <p:cNvCxnSpPr>
                <a:stCxn id="99" idx="3"/>
              </p:cNvCxnSpPr>
              <p:nvPr/>
            </p:nvCxnSpPr>
            <p:spPr bwMode="auto">
              <a:xfrm flipV="1">
                <a:off x="2777855" y="4168008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925149" y="393301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3758629" y="4536759"/>
              <a:ext cx="356938" cy="234589"/>
              <a:chOff x="3995936" y="5732917"/>
              <a:chExt cx="356938" cy="234589"/>
            </a:xfrm>
          </p:grpSpPr>
          <p:cxnSp>
            <p:nvCxnSpPr>
              <p:cNvPr id="92" name="꺾인 연결선 91"/>
              <p:cNvCxnSpPr/>
              <p:nvPr/>
            </p:nvCxnSpPr>
            <p:spPr bwMode="auto">
              <a:xfrm>
                <a:off x="3995936" y="5732917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4194184" y="5920588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4233856" y="5967506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" name="그룹 2"/>
          <p:cNvGrpSpPr/>
          <p:nvPr/>
        </p:nvGrpSpPr>
        <p:grpSpPr>
          <a:xfrm>
            <a:off x="1999164" y="2715206"/>
            <a:ext cx="2176509" cy="569780"/>
            <a:chOff x="1999164" y="2715206"/>
            <a:chExt cx="2176509" cy="569780"/>
          </a:xfrm>
        </p:grpSpPr>
        <p:grpSp>
          <p:nvGrpSpPr>
            <p:cNvPr id="9" name="그룹 8"/>
            <p:cNvGrpSpPr/>
            <p:nvPr/>
          </p:nvGrpSpPr>
          <p:grpSpPr>
            <a:xfrm>
              <a:off x="1999164" y="2715206"/>
              <a:ext cx="1833480" cy="569780"/>
              <a:chOff x="1999164" y="2715206"/>
              <a:chExt cx="1833480" cy="56978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26" name="직사각형 25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47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97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화살표 연결선 50"/>
              <p:cNvCxnSpPr>
                <a:stCxn id="50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cxnSp>
          <p:nvCxnSpPr>
            <p:cNvPr id="104" name="꺾인 연결선 103"/>
            <p:cNvCxnSpPr/>
            <p:nvPr/>
          </p:nvCxnSpPr>
          <p:spPr bwMode="auto">
            <a:xfrm>
              <a:off x="3818735" y="3040617"/>
              <a:ext cx="281000" cy="187671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4016983" y="3228288"/>
              <a:ext cx="1586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4056655" y="3275206"/>
              <a:ext cx="793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그룹 12"/>
          <p:cNvGrpSpPr/>
          <p:nvPr/>
        </p:nvGrpSpPr>
        <p:grpSpPr>
          <a:xfrm>
            <a:off x="861002" y="3720695"/>
            <a:ext cx="3365306" cy="1406951"/>
            <a:chOff x="861002" y="3720695"/>
            <a:chExt cx="3365306" cy="1406951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389627" y="3917066"/>
              <a:ext cx="287338" cy="27721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/>
            <p:nvPr/>
          </p:nvCxnSpPr>
          <p:spPr bwMode="auto">
            <a:xfrm>
              <a:off x="1640849" y="4073756"/>
              <a:ext cx="421885" cy="5573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61002" y="372069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hpp</a:t>
              </a:r>
              <a:endParaRPr lang="ko-KR" altLang="en-US" sz="1800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089817" y="3890432"/>
              <a:ext cx="779551" cy="478077"/>
              <a:chOff x="2043652" y="3279417"/>
              <a:chExt cx="1152526" cy="639148"/>
            </a:xfrm>
          </p:grpSpPr>
          <p:sp>
            <p:nvSpPr>
              <p:cNvPr id="120" name="직사각형 119"/>
              <p:cNvSpPr/>
              <p:nvPr/>
            </p:nvSpPr>
            <p:spPr bwMode="auto">
              <a:xfrm>
                <a:off x="2043652" y="3279418"/>
                <a:ext cx="863599" cy="63914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907252" y="3279417"/>
                <a:ext cx="288926" cy="63914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869370" y="4108115"/>
              <a:ext cx="356938" cy="234589"/>
              <a:chOff x="3982000" y="5902653"/>
              <a:chExt cx="356938" cy="234589"/>
            </a:xfrm>
          </p:grpSpPr>
          <p:cxnSp>
            <p:nvCxnSpPr>
              <p:cNvPr id="110" name="꺾인 연결선 109"/>
              <p:cNvCxnSpPr/>
              <p:nvPr/>
            </p:nvCxnSpPr>
            <p:spPr bwMode="auto">
              <a:xfrm>
                <a:off x="3982000" y="5902653"/>
                <a:ext cx="281000" cy="187671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>
                <a:off x="4180248" y="6090324"/>
                <a:ext cx="15869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>
                <a:off x="4219920" y="6137242"/>
                <a:ext cx="793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그룹 122"/>
            <p:cNvGrpSpPr/>
            <p:nvPr/>
          </p:nvGrpSpPr>
          <p:grpSpPr>
            <a:xfrm>
              <a:off x="974479" y="4557866"/>
              <a:ext cx="1833480" cy="569780"/>
              <a:chOff x="1999164" y="2715206"/>
              <a:chExt cx="1833480" cy="569780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3053093" y="2806909"/>
                <a:ext cx="779551" cy="478077"/>
                <a:chOff x="2064256" y="3052494"/>
                <a:chExt cx="1152525" cy="639148"/>
              </a:xfrm>
            </p:grpSpPr>
            <p:sp>
              <p:nvSpPr>
                <p:cNvPr id="131" name="직사각형 130"/>
                <p:cNvSpPr/>
                <p:nvPr/>
              </p:nvSpPr>
              <p:spPr bwMode="auto">
                <a:xfrm>
                  <a:off x="2064256" y="3052495"/>
                  <a:ext cx="863599" cy="63914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47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97</a:t>
                  </a:r>
                  <a:endParaRPr lang="ko-KR" altLang="en-US" sz="1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 bwMode="auto">
                <a:xfrm>
                  <a:off x="2927855" y="3052494"/>
                  <a:ext cx="288926" cy="63914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직사각형 127"/>
              <p:cNvSpPr/>
              <p:nvPr/>
            </p:nvSpPr>
            <p:spPr bwMode="auto">
              <a:xfrm>
                <a:off x="2564532" y="2811592"/>
                <a:ext cx="287338" cy="2772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직선 화살표 연결선 128"/>
              <p:cNvCxnSpPr>
                <a:stCxn id="128" idx="3"/>
              </p:cNvCxnSpPr>
              <p:nvPr/>
            </p:nvCxnSpPr>
            <p:spPr bwMode="auto">
              <a:xfrm flipV="1">
                <a:off x="2851870" y="2950200"/>
                <a:ext cx="20122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1999164" y="2715206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new</a:t>
                </a:r>
                <a:endParaRPr lang="ko-KR" altLang="en-US" sz="1800" dirty="0"/>
              </a:p>
            </p:txBody>
          </p:sp>
        </p:grpSp>
        <p:cxnSp>
          <p:nvCxnSpPr>
            <p:cNvPr id="133" name="직선 화살표 연결선 132"/>
            <p:cNvCxnSpPr>
              <a:stCxn id="132" idx="3"/>
              <a:endCxn id="120" idx="1"/>
            </p:cNvCxnSpPr>
            <p:nvPr/>
          </p:nvCxnSpPr>
          <p:spPr bwMode="auto">
            <a:xfrm flipV="1">
              <a:off x="2807959" y="4129471"/>
              <a:ext cx="281858" cy="7591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196095" y="383412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</a:p>
          <a:p>
            <a:r>
              <a:rPr lang="en-US" altLang="ko-KR" sz="1800" dirty="0">
                <a:solidFill>
                  <a:srgbClr val="FFFF00"/>
                </a:solidFill>
              </a:rPr>
              <a:t>new-&gt;next = </a:t>
            </a:r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;</a:t>
            </a:r>
            <a:endParaRPr lang="ko-KR" altLang="en-US" sz="1800" dirty="0">
              <a:solidFill>
                <a:srgbClr val="FFFF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08077" y="4514557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FF00"/>
                </a:solidFill>
              </a:rPr>
              <a:t>new-&gt;next = </a:t>
            </a:r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;</a:t>
            </a:r>
            <a:endParaRPr lang="ko-KR" altLang="en-US" sz="1800" dirty="0">
              <a:solidFill>
                <a:srgbClr val="FFFF00"/>
              </a:solidFill>
            </a:endParaRPr>
          </a:p>
          <a:p>
            <a:r>
              <a:rPr lang="en-US" altLang="ko-KR" sz="1800" dirty="0" err="1">
                <a:solidFill>
                  <a:srgbClr val="FFFF00"/>
                </a:solidFill>
              </a:rPr>
              <a:t>hpp</a:t>
            </a:r>
            <a:r>
              <a:rPr lang="en-US" altLang="ko-KR" sz="1800" dirty="0">
                <a:solidFill>
                  <a:srgbClr val="FFFF00"/>
                </a:solidFill>
              </a:rPr>
              <a:t> = new;</a:t>
            </a:r>
          </a:p>
        </p:txBody>
      </p:sp>
      <p:sp>
        <p:nvSpPr>
          <p:cNvPr id="14" name="곱셈 기호 13"/>
          <p:cNvSpPr/>
          <p:nvPr/>
        </p:nvSpPr>
        <p:spPr bwMode="auto">
          <a:xfrm>
            <a:off x="6586486" y="3630119"/>
            <a:ext cx="1080120" cy="1095025"/>
          </a:xfrm>
          <a:prstGeom prst="mathMultiply">
            <a:avLst>
              <a:gd name="adj1" fmla="val 107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71A818-5C7F-E094-D17A-06D1A3E63317}"/>
              </a:ext>
            </a:extLst>
          </p:cNvPr>
          <p:cNvGrpSpPr/>
          <p:nvPr/>
        </p:nvGrpSpPr>
        <p:grpSpPr>
          <a:xfrm>
            <a:off x="628535" y="1325286"/>
            <a:ext cx="7579974" cy="507088"/>
            <a:chOff x="665624" y="4008984"/>
            <a:chExt cx="7579974" cy="7921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9F6067E-9B23-52FB-6661-4464EBB9550A}"/>
                </a:ext>
              </a:extLst>
            </p:cNvPr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50D0359-75EF-8487-1775-F9B3312BB551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1897DBF-30FD-667A-583F-FCCEB940FC4A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…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5CBE0F-B00C-362F-0827-4E9ACACE1BEA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20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1FBA130-8C1E-D2FE-9F1E-81527A9F0B9C}"/>
                  </a:ext>
                </a:extLst>
              </p:cNvPr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30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A64DCDC-50E1-1FA2-31F8-7731DCFE1F41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100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ABA03B2-E8FE-728E-EAA2-466FBCEF2625}"/>
                  </a:ext>
                </a:extLst>
              </p:cNvPr>
              <p:cNvSpPr/>
              <p:nvPr/>
            </p:nvSpPr>
            <p:spPr>
              <a:xfrm>
                <a:off x="6372300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47</a:t>
                </a:r>
              </a:p>
              <a:p>
                <a:pPr algn="ctr">
                  <a:defRPr/>
                </a:pPr>
                <a:r>
                  <a:rPr lang="en-US" altLang="ko-KR" sz="1800" dirty="0">
                    <a:solidFill>
                      <a:srgbClr val="FF0000"/>
                    </a:solidFill>
                  </a:rPr>
                  <a:t>97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D90C60-B250-E121-9E06-E8424EACCC7E}"/>
                </a:ext>
              </a:extLst>
            </p:cNvPr>
            <p:cNvSpPr txBox="1"/>
            <p:nvPr/>
          </p:nvSpPr>
          <p:spPr>
            <a:xfrm>
              <a:off x="665624" y="4008984"/>
              <a:ext cx="455574" cy="576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/>
                <a:t>hp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2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4" grpId="0"/>
      <p:bldP spid="13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/>
              <a:t>DS6 : 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  <a:r>
              <a:rPr lang="en-US" altLang="ko-KR" dirty="0"/>
              <a:t>, 17</a:t>
            </a:r>
            <a:r>
              <a:rPr lang="ko-KR" altLang="en-US" dirty="0"/>
              <a:t>일</a:t>
            </a:r>
            <a:r>
              <a:rPr lang="ko-KR" altLang="en-US" sz="3200" dirty="0"/>
              <a:t> 실습문제</a:t>
            </a:r>
            <a:endParaRPr lang="en-US" altLang="ko-KR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6792"/>
            <a:ext cx="8305800" cy="4463008"/>
          </a:xfrm>
        </p:spPr>
        <p:txBody>
          <a:bodyPr/>
          <a:lstStyle/>
          <a:p>
            <a:pPr marL="533400" indent="-533400" eaLnBrk="1" hangingPunct="1"/>
            <a:r>
              <a:rPr lang="en-US" altLang="ko-KR" sz="2000" dirty="0">
                <a:latin typeface="Arial" pitchFamily="34" charset="0"/>
              </a:rPr>
              <a:t>“</a:t>
            </a:r>
            <a:r>
              <a:rPr lang="ko-KR" altLang="en-US" sz="2000" dirty="0" err="1"/>
              <a:t>오목</a:t>
            </a:r>
            <a:r>
              <a:rPr lang="ko-KR" altLang="en-US" sz="2000" dirty="0" err="1">
                <a:latin typeface="Arial" pitchFamily="34" charset="0"/>
              </a:rPr>
              <a:t>”</a:t>
            </a:r>
            <a:r>
              <a:rPr lang="ko-KR" altLang="en-US" sz="2000" dirty="0" err="1"/>
              <a:t>에서</a:t>
            </a:r>
            <a:r>
              <a:rPr lang="ko-KR" altLang="en-US" sz="2000" dirty="0"/>
              <a:t> 다음 기능을 구현하라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오목판의 모든 가로</a:t>
            </a:r>
            <a:r>
              <a:rPr lang="en-US" altLang="ko-KR" sz="2000" dirty="0"/>
              <a:t>, </a:t>
            </a:r>
            <a:r>
              <a:rPr lang="ko-KR" altLang="en-US" sz="2000" dirty="0"/>
              <a:t>세로줄에 대하여 </a:t>
            </a:r>
            <a:r>
              <a:rPr lang="ko-KR" altLang="en-US" sz="2000" dirty="0" err="1"/>
              <a:t>흰돌의</a:t>
            </a:r>
            <a:r>
              <a:rPr lang="ko-KR" altLang="en-US" sz="2000" dirty="0"/>
              <a:t> 개수와 </a:t>
            </a:r>
            <a:r>
              <a:rPr lang="ko-KR" altLang="en-US" sz="2000" dirty="0" err="1"/>
              <a:t>검은돌의</a:t>
            </a:r>
            <a:r>
              <a:rPr lang="ko-KR" altLang="en-US" sz="2000" dirty="0"/>
              <a:t> 개수를 출력하라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dirty="0"/>
              <a:t>오목판의 모든 가로</a:t>
            </a:r>
            <a:r>
              <a:rPr lang="en-US" altLang="ko-KR" sz="2000" dirty="0"/>
              <a:t>,</a:t>
            </a:r>
            <a:r>
              <a:rPr lang="ko-KR" altLang="en-US" sz="2000" dirty="0"/>
              <a:t>세로줄에 대하여 그 줄에서 가장 많이 연속으로 놓여진 돌의 종류와 개수를 출력하라</a:t>
            </a:r>
            <a:r>
              <a:rPr lang="en-US" altLang="ko-KR" sz="20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000" dirty="0"/>
              <a:t>오목판의 모든 대각선 줄에 대하여 그 줄에서 가장 많이 연속으로 놓여진 돌의 종류와 개수를 출력하라</a:t>
            </a:r>
            <a:r>
              <a:rPr lang="en-US" altLang="ko-KR" sz="20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번에서 모든 가로 줄에 대해서는 가장 많이 연속으로 놓여진 돌들의 위치를 좌표</a:t>
            </a:r>
            <a:r>
              <a:rPr lang="en-US" altLang="ko-KR" sz="2000" dirty="0"/>
              <a:t>(</a:t>
            </a:r>
            <a:r>
              <a:rPr lang="ko-KR" altLang="en-US" sz="2000" dirty="0"/>
              <a:t>또는 다른 모양</a:t>
            </a:r>
            <a:r>
              <a:rPr lang="en-US" altLang="ko-KR" sz="2000" dirty="0"/>
              <a:t>)</a:t>
            </a:r>
            <a:r>
              <a:rPr lang="ko-KR" altLang="en-US" sz="2000" dirty="0"/>
              <a:t>로 표시하라</a:t>
            </a:r>
            <a:r>
              <a:rPr lang="en-US" altLang="ko-KR" sz="20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ko-KR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932040" y="4365104"/>
            <a:ext cx="3512068" cy="2325551"/>
            <a:chOff x="708864" y="4250097"/>
            <a:chExt cx="3512068" cy="2325551"/>
          </a:xfrm>
        </p:grpSpPr>
        <p:sp>
          <p:nvSpPr>
            <p:cNvPr id="4" name="타원 3"/>
            <p:cNvSpPr/>
            <p:nvPr/>
          </p:nvSpPr>
          <p:spPr bwMode="auto">
            <a:xfrm>
              <a:off x="1187624" y="5013176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2756248" y="4293096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756783" y="566124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4" idx="7"/>
            </p:cNvCxnSpPr>
            <p:nvPr/>
          </p:nvCxnSpPr>
          <p:spPr bwMode="auto">
            <a:xfrm flipV="1">
              <a:off x="1968113" y="4869160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/>
            <p:cNvCxnSpPr>
              <a:endCxn id="6" idx="2"/>
            </p:cNvCxnSpPr>
            <p:nvPr/>
          </p:nvCxnSpPr>
          <p:spPr bwMode="auto">
            <a:xfrm>
              <a:off x="1991207" y="5748304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2163421" y="466946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35096" y="5609232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3141773" y="5208022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3275856" y="5207496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2831234" y="5264832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2866" y="5264832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2055849" y="4981369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2384900" y="502938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>
              <a:off x="1901607" y="5835252"/>
              <a:ext cx="844840" cy="38424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2101208" y="595506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19" name="구부러진 연결선 18"/>
            <p:cNvCxnSpPr>
              <a:stCxn id="5" idx="6"/>
              <a:endCxn id="5" idx="7"/>
            </p:cNvCxnSpPr>
            <p:nvPr/>
          </p:nvCxnSpPr>
          <p:spPr bwMode="auto">
            <a:xfrm flipH="1" flipV="1">
              <a:off x="3536737" y="4427007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구부러진 연결선 19"/>
            <p:cNvCxnSpPr/>
            <p:nvPr/>
          </p:nvCxnSpPr>
          <p:spPr bwMode="auto">
            <a:xfrm flipH="1" flipV="1">
              <a:off x="3567955" y="5812790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3851920" y="4250097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920" y="5704834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23" name="구부러진 연결선 22"/>
            <p:cNvCxnSpPr>
              <a:stCxn id="4" idx="1"/>
              <a:endCxn id="4" idx="2"/>
            </p:cNvCxnSpPr>
            <p:nvPr/>
          </p:nvCxnSpPr>
          <p:spPr bwMode="auto">
            <a:xfrm rot="16200000" flipH="1" flipV="1">
              <a:off x="1092935" y="5241775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708864" y="491763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4" y="4984167"/>
            <a:ext cx="4508178" cy="10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625"/>
    </mc:Choice>
    <mc:Fallback xmlns="">
      <p:transition spd="slow" advTm="8026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/>
              <a:t>DS7 : 4</a:t>
            </a:r>
            <a:r>
              <a:rPr lang="ko-KR" altLang="en-US" sz="3200" dirty="0"/>
              <a:t>월 </a:t>
            </a:r>
            <a:r>
              <a:rPr lang="en-US" altLang="ko-KR" sz="3200" dirty="0"/>
              <a:t>22</a:t>
            </a:r>
            <a:r>
              <a:rPr lang="ko-KR" altLang="en-US" sz="3200" dirty="0"/>
              <a:t>일</a:t>
            </a:r>
            <a:r>
              <a:rPr lang="en-US" altLang="ko-KR" sz="3200" dirty="0"/>
              <a:t>, 24</a:t>
            </a:r>
            <a:r>
              <a:rPr lang="ko-KR" altLang="en-US" sz="3200" dirty="0"/>
              <a:t>일 </a:t>
            </a:r>
            <a:r>
              <a:rPr lang="ko-KR" altLang="en-US" sz="3200" dirty="0" err="1"/>
              <a:t>실습문제</a:t>
            </a:r>
            <a:endParaRPr lang="ko-KR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767715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LOL_DIC</a:t>
            </a:r>
            <a:r>
              <a:rPr lang="ko-KR" altLang="en-US" dirty="0"/>
              <a:t>에서 다음의 기능을 구현하라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sz="2000" dirty="0"/>
              <a:t>배열에 저장된 데이터를 단일 환형 연결리스트 구조로 바꾸어 저장하는 함수 </a:t>
            </a:r>
            <a:r>
              <a:rPr lang="en-US" altLang="ko-KR" sz="2000" dirty="0"/>
              <a:t>Array2LinkedList()</a:t>
            </a:r>
            <a:r>
              <a:rPr lang="ko-KR" altLang="en-US" sz="2000" dirty="0"/>
              <a:t>를 구현하라</a:t>
            </a:r>
            <a:r>
              <a:rPr lang="en-US" altLang="ko-KR" sz="2000" dirty="0"/>
              <a:t>.</a:t>
            </a:r>
          </a:p>
          <a:p>
            <a:pPr lvl="1" eaLnBrk="1" hangingPunct="1"/>
            <a:r>
              <a:rPr lang="ko-KR" altLang="en-US" sz="2000" dirty="0"/>
              <a:t>배열 대신 단일 환형 연결리스트를 사용하여 </a:t>
            </a:r>
            <a:r>
              <a:rPr lang="en-US" altLang="ko-KR" sz="2000" dirty="0"/>
              <a:t>LOL_DIC</a:t>
            </a:r>
            <a:r>
              <a:rPr lang="ko-KR" altLang="en-US" sz="2000" dirty="0"/>
              <a:t>의 기능들을 구현하라</a:t>
            </a:r>
            <a:r>
              <a:rPr lang="en-US" altLang="ko-KR" sz="2000" dirty="0"/>
              <a:t>.</a:t>
            </a:r>
          </a:p>
          <a:p>
            <a:pPr lvl="2" eaLnBrk="1" hangingPunct="1"/>
            <a:r>
              <a:rPr lang="en-US" altLang="ko-KR" sz="2000" dirty="0" err="1"/>
              <a:t>Search_SL</a:t>
            </a:r>
            <a:endParaRPr lang="en-US" altLang="ko-KR" sz="2000" dirty="0"/>
          </a:p>
          <a:p>
            <a:pPr lvl="2" eaLnBrk="1" hangingPunct="1"/>
            <a:r>
              <a:rPr lang="en-US" altLang="ko-KR" sz="2000" dirty="0" err="1"/>
              <a:t>Insert_SL</a:t>
            </a:r>
            <a:r>
              <a:rPr lang="en-US" altLang="ko-KR" sz="2000" dirty="0"/>
              <a:t> : </a:t>
            </a:r>
            <a:r>
              <a:rPr lang="ko-KR" altLang="en-US" sz="2000" dirty="0"/>
              <a:t>정렬된 순서를 유지하면서 삽입한다</a:t>
            </a:r>
            <a:r>
              <a:rPr lang="en-US" altLang="ko-KR" sz="2000" dirty="0"/>
              <a:t>.</a:t>
            </a:r>
          </a:p>
          <a:p>
            <a:pPr lvl="2" eaLnBrk="1" hangingPunct="1"/>
            <a:r>
              <a:rPr lang="en-US" altLang="ko-KR" sz="2000" dirty="0" err="1"/>
              <a:t>Delete_SL</a:t>
            </a:r>
            <a:endParaRPr lang="en-US" altLang="ko-KR" sz="2000" dirty="0"/>
          </a:p>
          <a:p>
            <a:pPr lvl="2" eaLnBrk="1" hangingPunct="1"/>
            <a:r>
              <a:rPr lang="en-US" altLang="ko-KR" sz="2000" dirty="0" err="1"/>
              <a:t>DeleteAll_SL</a:t>
            </a:r>
            <a:endParaRPr lang="en-US" altLang="ko-KR" sz="2000" dirty="0"/>
          </a:p>
          <a:p>
            <a:pPr lvl="2" eaLnBrk="1" hangingPunct="1"/>
            <a:r>
              <a:rPr lang="en-US" altLang="ko-KR" sz="2000" dirty="0" err="1"/>
              <a:t>PrintAll_SL</a:t>
            </a:r>
            <a:endParaRPr lang="en-US" altLang="ko-KR" sz="2000" dirty="0"/>
          </a:p>
          <a:p>
            <a:pPr lvl="2" eaLnBrk="1" hangingPunct="1"/>
            <a:r>
              <a:rPr lang="en-US" altLang="ko-KR" sz="2000" dirty="0" err="1"/>
              <a:t>FindMaxHp_SL</a:t>
            </a:r>
            <a:endParaRPr lang="en-US" altLang="ko-KR" sz="2000" dirty="0"/>
          </a:p>
          <a:p>
            <a:pPr lvl="2" eaLnBrk="1" hangingPunct="1"/>
            <a:r>
              <a:rPr lang="en-US" altLang="ko-KR" sz="2000" dirty="0" err="1"/>
              <a:t>SortByHp_SL</a:t>
            </a:r>
            <a:endParaRPr lang="en-US" altLang="ko-KR" sz="2000" dirty="0"/>
          </a:p>
          <a:p>
            <a:pPr lvl="2" eaLnBrk="1" hangingPunct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283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DS8 : 4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ko-KR" altLang="en-US" sz="3200" dirty="0"/>
              <a:t>실습문제</a:t>
            </a:r>
            <a:endParaRPr lang="en-US" altLang="ko-KR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ko-KR" dirty="0">
                <a:latin typeface="Arial" charset="0"/>
              </a:rPr>
              <a:t>“</a:t>
            </a:r>
            <a:r>
              <a:rPr lang="ko-KR" altLang="en-US" dirty="0">
                <a:latin typeface="Arial" charset="0"/>
              </a:rPr>
              <a:t>오목</a:t>
            </a:r>
            <a:r>
              <a:rPr lang="en-US" altLang="ko-KR" dirty="0">
                <a:latin typeface="Arial" charset="0"/>
              </a:rPr>
              <a:t>”</a:t>
            </a:r>
            <a:r>
              <a:rPr lang="ko-KR" altLang="en-US" dirty="0"/>
              <a:t>에서 다음 기능을 구현하라</a:t>
            </a:r>
            <a:r>
              <a:rPr lang="en-US" altLang="ko-KR" dirty="0"/>
              <a:t>.</a:t>
            </a:r>
          </a:p>
          <a:p>
            <a:pPr marL="533400" indent="-533400" eaLnBrk="1" hangingPunct="1"/>
            <a:endParaRPr lang="en-US" altLang="ko-KR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현재 상태를 저장하여 파일로 만드는 기능을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400" dirty="0"/>
              <a:t>저장 파일을 </a:t>
            </a:r>
            <a:r>
              <a:rPr lang="ko-KR" altLang="en-US" sz="2400" dirty="0" err="1"/>
              <a:t>읽어들여</a:t>
            </a:r>
            <a:r>
              <a:rPr lang="ko-KR" altLang="en-US" sz="2400" dirty="0"/>
              <a:t> 오목을 계속 둘 수 있는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/>
              <a:t>U</a:t>
            </a:r>
            <a:r>
              <a:rPr lang="ko-KR" altLang="en-US" sz="2400" dirty="0"/>
              <a:t>를 누르면 한 수씩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수행되도록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400" dirty="0"/>
              <a:t>R</a:t>
            </a:r>
            <a:r>
              <a:rPr lang="ko-KR" altLang="en-US" sz="2400" dirty="0"/>
              <a:t>을 누르면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한 수씩 취소되도록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07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8424" y="1340769"/>
            <a:ext cx="8280920" cy="720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연결리스트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이중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배열에서와 동일한 방식으로 할 수 있는가</a:t>
            </a:r>
            <a:r>
              <a:rPr lang="en-US" altLang="ko-KR" sz="2000" dirty="0"/>
              <a:t>?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2718" y="2343374"/>
            <a:ext cx="7579974" cy="1769461"/>
            <a:chOff x="642718" y="2343374"/>
            <a:chExt cx="7579974" cy="1769461"/>
          </a:xfrm>
        </p:grpSpPr>
        <p:grpSp>
          <p:nvGrpSpPr>
            <p:cNvPr id="38" name="그룹 37"/>
            <p:cNvGrpSpPr/>
            <p:nvPr/>
          </p:nvGrpSpPr>
          <p:grpSpPr>
            <a:xfrm>
              <a:off x="642718" y="2343374"/>
              <a:ext cx="7579974" cy="792162"/>
              <a:chOff x="665624" y="4008984"/>
              <a:chExt cx="7579974" cy="792162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330449" y="4008984"/>
                <a:ext cx="6915149" cy="792162"/>
                <a:chOff x="1187525" y="2399725"/>
                <a:chExt cx="6915149" cy="792162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1187525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779912" y="2399725"/>
                  <a:ext cx="3457575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…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2052712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2917899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7237487" y="2399725"/>
                  <a:ext cx="865187" cy="792162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665624" y="4008984"/>
                <a:ext cx="635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mp</a:t>
                </a:r>
                <a:endParaRPr lang="ko-KR" alt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429652" y="3097172"/>
              <a:ext cx="33393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latin typeface="+mn-lt"/>
                </a:rPr>
                <a:t>int</a:t>
              </a:r>
              <a:r>
                <a:rPr lang="en-US" altLang="ko-KR" sz="2000" b="1" dirty="0">
                  <a:latin typeface="+mn-lt"/>
                </a:rPr>
                <a:t>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;</a:t>
              </a: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=0;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&lt;</a:t>
              </a:r>
              <a:r>
                <a:rPr lang="en-US" altLang="ko-KR" sz="2000" b="1" dirty="0" err="1">
                  <a:latin typeface="+mn-lt"/>
                </a:rPr>
                <a:t>numOfData</a:t>
              </a:r>
              <a:r>
                <a:rPr lang="en-US" altLang="ko-KR" sz="2000" b="1" dirty="0">
                  <a:latin typeface="+mn-lt"/>
                </a:rPr>
                <a:t>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++)</a:t>
              </a:r>
            </a:p>
            <a:p>
              <a:r>
                <a:rPr lang="en-US" altLang="ko-KR" sz="2000" b="1" dirty="0">
                  <a:latin typeface="+mn-lt"/>
                </a:rPr>
                <a:t>    </a:t>
              </a:r>
              <a:r>
                <a:rPr lang="ko-KR" altLang="en-US" sz="2000" b="1" dirty="0">
                  <a:latin typeface="+mn-lt"/>
                </a:rPr>
                <a:t>찾으면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를 출력</a:t>
              </a:r>
              <a:r>
                <a:rPr lang="en-US" altLang="ko-KR" sz="2000" b="1" dirty="0">
                  <a:latin typeface="+mn-lt"/>
                </a:rPr>
                <a:t>; </a:t>
              </a:r>
              <a:endParaRPr lang="ko-KR" altLang="en-US" sz="2000" b="1" dirty="0">
                <a:latin typeface="+mn-lt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4867" y="3910339"/>
            <a:ext cx="8602624" cy="1512996"/>
            <a:chOff x="160376" y="2120466"/>
            <a:chExt cx="8602624" cy="1512996"/>
          </a:xfrm>
        </p:grpSpPr>
        <p:grpSp>
          <p:nvGrpSpPr>
            <p:cNvPr id="18" name="그룹 17"/>
            <p:cNvGrpSpPr/>
            <p:nvPr/>
          </p:nvGrpSpPr>
          <p:grpSpPr>
            <a:xfrm>
              <a:off x="160376" y="2120466"/>
              <a:ext cx="8228049" cy="1512996"/>
              <a:chOff x="399293" y="4363926"/>
              <a:chExt cx="8228049" cy="1512996"/>
            </a:xfrm>
          </p:grpSpPr>
          <p:grpSp>
            <p:nvGrpSpPr>
              <p:cNvPr id="22" name="그룹 38"/>
              <p:cNvGrpSpPr>
                <a:grpSpLocks/>
              </p:cNvGrpSpPr>
              <p:nvPr/>
            </p:nvGrpSpPr>
            <p:grpSpPr bwMode="auto">
              <a:xfrm>
                <a:off x="971550" y="4520330"/>
                <a:ext cx="7655792" cy="1356592"/>
                <a:chOff x="971600" y="4520244"/>
                <a:chExt cx="7656505" cy="1357028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직선 화살표 연결선 32"/>
                <p:cNvCxnSpPr>
                  <a:stCxn id="28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0" idx="3"/>
                  <a:endCxn id="3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399293" y="4363926"/>
                <a:ext cx="635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mp</a:t>
                </a:r>
                <a:endParaRPr lang="ko-KR" altLang="en-US" dirty="0"/>
              </a:p>
            </p:txBody>
          </p:sp>
        </p:grpSp>
        <p:cxnSp>
          <p:nvCxnSpPr>
            <p:cNvPr id="19" name="꺾인 연결선 18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1547664" y="5543171"/>
            <a:ext cx="4902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p=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mp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; p-&gt;next != NULL; p=p-&gt;next</a:t>
            </a:r>
            <a:r>
              <a:rPr lang="en-US" altLang="ko-KR" sz="2000" b="1" dirty="0">
                <a:latin typeface="+mn-lt"/>
              </a:rPr>
              <a:t>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22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검색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8424" y="1340769"/>
            <a:ext cx="8280920" cy="720079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환형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단일 연결리스트에서와 어떻게 다른가</a:t>
            </a:r>
            <a:r>
              <a:rPr lang="en-US" altLang="ko-KR" sz="2000" dirty="0"/>
              <a:t>?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25490" y="2060848"/>
            <a:ext cx="9002229" cy="1205713"/>
            <a:chOff x="-239229" y="2427749"/>
            <a:chExt cx="9002229" cy="1205713"/>
          </a:xfrm>
        </p:grpSpPr>
        <p:grpSp>
          <p:nvGrpSpPr>
            <p:cNvPr id="18" name="그룹 17"/>
            <p:cNvGrpSpPr/>
            <p:nvPr/>
          </p:nvGrpSpPr>
          <p:grpSpPr>
            <a:xfrm>
              <a:off x="-239229" y="2427749"/>
              <a:ext cx="8627654" cy="1205713"/>
              <a:chOff x="-312" y="4671209"/>
              <a:chExt cx="8627654" cy="1205713"/>
            </a:xfrm>
          </p:grpSpPr>
          <p:grpSp>
            <p:nvGrpSpPr>
              <p:cNvPr id="22" name="그룹 38"/>
              <p:cNvGrpSpPr>
                <a:grpSpLocks/>
              </p:cNvGrpSpPr>
              <p:nvPr/>
            </p:nvGrpSpPr>
            <p:grpSpPr bwMode="auto">
              <a:xfrm>
                <a:off x="486287" y="4791011"/>
                <a:ext cx="8141055" cy="1085911"/>
                <a:chOff x="486292" y="4791012"/>
                <a:chExt cx="8141813" cy="108626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486292" y="4791012"/>
                  <a:ext cx="215515" cy="22238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686178" y="4988570"/>
                  <a:ext cx="232045" cy="1444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0" idx="3"/>
                  <a:endCxn id="31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-312" y="4671209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hp</a:t>
                </a:r>
                <a:endParaRPr lang="ko-KR" altLang="en-US" dirty="0"/>
              </a:p>
            </p:txBody>
          </p:sp>
        </p:grpSp>
        <p:cxnSp>
          <p:nvCxnSpPr>
            <p:cNvPr id="19" name="꺾인 연결선 18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1561191" y="3301055"/>
            <a:ext cx="4831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for(p=</a:t>
            </a:r>
            <a:r>
              <a:rPr lang="en-US" altLang="ko-KR" sz="2000" b="1" dirty="0" err="1"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p-&gt;next != </a:t>
            </a:r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ko-KR" sz="2000" b="1" dirty="0">
                <a:latin typeface="+mn-lt"/>
              </a:rPr>
              <a:t>; p=p-&gt;next)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17778" y="5762906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Node *p;</a:t>
            </a:r>
          </a:p>
          <a:p>
            <a:r>
              <a:rPr lang="en-US" altLang="ko-KR" sz="2000" b="1" dirty="0">
                <a:latin typeface="+mn-lt"/>
              </a:rPr>
              <a:t>for(p=</a:t>
            </a:r>
            <a:r>
              <a:rPr lang="en-US" altLang="ko-KR" sz="2000" b="1" dirty="0" err="1"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p-&gt;next != 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hp</a:t>
            </a:r>
            <a:r>
              <a:rPr lang="en-US" altLang="ko-KR" sz="2000" b="1" dirty="0">
                <a:latin typeface="+mn-lt"/>
              </a:rPr>
              <a:t>; p=p-&gt;next)</a:t>
            </a:r>
          </a:p>
          <a:p>
            <a:r>
              <a:rPr lang="en-US" altLang="ko-KR" sz="2000" b="1" dirty="0">
                <a:latin typeface="+mn-lt"/>
              </a:rPr>
              <a:t>    </a:t>
            </a:r>
            <a:r>
              <a:rPr lang="ko-KR" altLang="en-US" sz="2000" b="1" dirty="0">
                <a:latin typeface="+mn-lt"/>
              </a:rPr>
              <a:t>찾으면 </a:t>
            </a:r>
            <a:r>
              <a:rPr lang="en-US" altLang="ko-KR" sz="2000" b="1" dirty="0">
                <a:latin typeface="+mn-lt"/>
              </a:rPr>
              <a:t>*p</a:t>
            </a:r>
            <a:r>
              <a:rPr lang="ko-KR" altLang="en-US" sz="2000" b="1" dirty="0">
                <a:latin typeface="+mn-lt"/>
              </a:rPr>
              <a:t>를 출력</a:t>
            </a:r>
            <a:r>
              <a:rPr lang="en-US" altLang="ko-KR" sz="2000" b="1" dirty="0">
                <a:latin typeface="+mn-lt"/>
              </a:rPr>
              <a:t>; </a:t>
            </a:r>
            <a:endParaRPr lang="ko-KR" altLang="en-US" sz="2000" b="1" dirty="0">
              <a:latin typeface="+mn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7850" y="4143641"/>
            <a:ext cx="8627654" cy="1205713"/>
            <a:chOff x="67850" y="4143641"/>
            <a:chExt cx="8627654" cy="1205713"/>
          </a:xfrm>
        </p:grpSpPr>
        <p:grpSp>
          <p:nvGrpSpPr>
            <p:cNvPr id="49" name="그룹 48"/>
            <p:cNvGrpSpPr/>
            <p:nvPr/>
          </p:nvGrpSpPr>
          <p:grpSpPr>
            <a:xfrm>
              <a:off x="67850" y="4143641"/>
              <a:ext cx="8627654" cy="1205713"/>
              <a:chOff x="-312" y="4671209"/>
              <a:chExt cx="8627654" cy="1205713"/>
            </a:xfrm>
          </p:grpSpPr>
          <p:grpSp>
            <p:nvGrpSpPr>
              <p:cNvPr id="53" name="그룹 38"/>
              <p:cNvGrpSpPr>
                <a:grpSpLocks/>
              </p:cNvGrpSpPr>
              <p:nvPr/>
            </p:nvGrpSpPr>
            <p:grpSpPr bwMode="auto">
              <a:xfrm>
                <a:off x="486287" y="4791011"/>
                <a:ext cx="8141055" cy="1085911"/>
                <a:chOff x="486292" y="4791012"/>
                <a:chExt cx="8141813" cy="1086260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86292" y="4791012"/>
                  <a:ext cx="215515" cy="22238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직선 화살표 연결선 63"/>
                <p:cNvCxnSpPr/>
                <p:nvPr/>
              </p:nvCxnSpPr>
              <p:spPr>
                <a:xfrm>
                  <a:off x="686178" y="4988570"/>
                  <a:ext cx="232045" cy="14441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화살표 연결선 64"/>
                <p:cNvCxnSpPr>
                  <a:stCxn id="58" idx="3"/>
                  <a:endCxn id="60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/>
                <p:cNvCxnSpPr>
                  <a:stCxn id="61" idx="3"/>
                  <a:endCxn id="62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-312" y="4671209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hp</a:t>
                </a:r>
                <a:endParaRPr lang="ko-KR" altLang="en-US" dirty="0"/>
              </a:p>
            </p:txBody>
          </p:sp>
        </p:grpSp>
        <p:cxnSp>
          <p:nvCxnSpPr>
            <p:cNvPr id="12" name="꺾인 연결선 11"/>
            <p:cNvCxnSpPr/>
            <p:nvPr/>
          </p:nvCxnSpPr>
          <p:spPr bwMode="auto">
            <a:xfrm rot="5400000">
              <a:off x="4984203" y="1740210"/>
              <a:ext cx="71437" cy="7096820"/>
            </a:xfrm>
            <a:prstGeom prst="bentConnector3">
              <a:avLst>
                <a:gd name="adj1" fmla="val 4200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사각형 설명선 14"/>
          <p:cNvSpPr/>
          <p:nvPr/>
        </p:nvSpPr>
        <p:spPr bwMode="auto">
          <a:xfrm>
            <a:off x="6325467" y="5723602"/>
            <a:ext cx="2370037" cy="690430"/>
          </a:xfrm>
          <a:prstGeom prst="wedgeRectCallout">
            <a:avLst>
              <a:gd name="adj1" fmla="val -56609"/>
              <a:gd name="adj2" fmla="val 75744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마지막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노드를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찾는 조건만 다르다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228184" y="579317"/>
            <a:ext cx="280831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삭제할 노드를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70406" y="1904375"/>
            <a:ext cx="7513962" cy="718743"/>
            <a:chOff x="-733005" y="2544213"/>
            <a:chExt cx="10808194" cy="1102958"/>
          </a:xfrm>
        </p:grpSpPr>
        <p:grpSp>
          <p:nvGrpSpPr>
            <p:cNvPr id="56" name="그룹 55"/>
            <p:cNvGrpSpPr/>
            <p:nvPr/>
          </p:nvGrpSpPr>
          <p:grpSpPr>
            <a:xfrm>
              <a:off x="-733005" y="2544213"/>
              <a:ext cx="10433620" cy="1102958"/>
              <a:chOff x="-494088" y="4787673"/>
              <a:chExt cx="10433620" cy="1102958"/>
            </a:xfrm>
          </p:grpSpPr>
          <p:grpSp>
            <p:nvGrpSpPr>
              <p:cNvPr id="60" name="그룹 38"/>
              <p:cNvGrpSpPr>
                <a:grpSpLocks/>
              </p:cNvGrpSpPr>
              <p:nvPr/>
            </p:nvGrpSpPr>
            <p:grpSpPr bwMode="auto">
              <a:xfrm>
                <a:off x="338929" y="4946155"/>
                <a:ext cx="9600603" cy="944476"/>
                <a:chOff x="338920" y="4946203"/>
                <a:chExt cx="9601497" cy="94477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>
                  <a:stCxn id="65" idx="3"/>
                  <a:endCxn id="67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6034110" y="5098565"/>
                  <a:ext cx="863680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65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66" name="직선 화살표 연결선 165"/>
                <p:cNvCxnSpPr/>
                <p:nvPr/>
              </p:nvCxnSpPr>
              <p:spPr>
                <a:xfrm>
                  <a:off x="7185156" y="545904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직사각형 166"/>
                <p:cNvSpPr/>
                <p:nvPr/>
              </p:nvSpPr>
              <p:spPr>
                <a:xfrm>
                  <a:off x="6895772" y="5098565"/>
                  <a:ext cx="287364" cy="79241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494088" y="4787673"/>
                <a:ext cx="952750" cy="566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mpp</a:t>
                </a:r>
                <a:endParaRPr lang="ko-KR" altLang="en-US" sz="1800" dirty="0"/>
              </a:p>
            </p:txBody>
          </p:sp>
        </p:grpSp>
        <p:cxnSp>
          <p:nvCxnSpPr>
            <p:cNvPr id="57" name="꺾인 연결선 56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TextBox 88"/>
          <p:cNvSpPr txBox="1"/>
          <p:nvPr/>
        </p:nvSpPr>
        <p:spPr>
          <a:xfrm>
            <a:off x="1389330" y="2623115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for(p=</a:t>
            </a:r>
            <a:r>
              <a:rPr lang="en-US" altLang="ko-KR" sz="1800" b="1" dirty="0" err="1">
                <a:latin typeface="+mn-lt"/>
              </a:rPr>
              <a:t>mpp</a:t>
            </a:r>
            <a:r>
              <a:rPr lang="en-US" altLang="ko-KR" sz="1800" b="1" dirty="0">
                <a:latin typeface="+mn-lt"/>
              </a:rPr>
              <a:t>; p-&gt;next != NULL; p=p-&gt;next)</a:t>
            </a:r>
          </a:p>
          <a:p>
            <a:r>
              <a:rPr lang="en-US" altLang="ko-KR" sz="1800" b="1" dirty="0">
                <a:latin typeface="+mn-lt"/>
              </a:rPr>
              <a:t>    if(p-&gt;</a:t>
            </a:r>
            <a:r>
              <a:rPr lang="en-US" altLang="ko-KR" sz="1800" b="1" dirty="0" err="1">
                <a:latin typeface="+mn-lt"/>
              </a:rPr>
              <a:t>mp</a:t>
            </a:r>
            <a:r>
              <a:rPr lang="en-US" altLang="ko-KR" sz="1800" b="1" dirty="0">
                <a:latin typeface="+mn-lt"/>
              </a:rPr>
              <a:t> == target) break;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8389" y="3285911"/>
            <a:ext cx="7535979" cy="1037465"/>
            <a:chOff x="452334" y="2616331"/>
            <a:chExt cx="7535979" cy="1037465"/>
          </a:xfrm>
        </p:grpSpPr>
        <p:grpSp>
          <p:nvGrpSpPr>
            <p:cNvPr id="90" name="그룹 89"/>
            <p:cNvGrpSpPr/>
            <p:nvPr/>
          </p:nvGrpSpPr>
          <p:grpSpPr>
            <a:xfrm>
              <a:off x="452334" y="2925807"/>
              <a:ext cx="7535979" cy="727989"/>
              <a:chOff x="-764674" y="2539296"/>
              <a:chExt cx="10839863" cy="1117147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-764674" y="2539296"/>
                <a:ext cx="10465289" cy="1117147"/>
                <a:chOff x="-525757" y="4782756"/>
                <a:chExt cx="10465289" cy="1117147"/>
              </a:xfrm>
            </p:grpSpPr>
            <p:grpSp>
              <p:nvGrpSpPr>
                <p:cNvPr id="95" name="그룹 38"/>
                <p:cNvGrpSpPr>
                  <a:grpSpLocks/>
                </p:cNvGrpSpPr>
                <p:nvPr/>
              </p:nvGrpSpPr>
              <p:grpSpPr bwMode="auto">
                <a:xfrm>
                  <a:off x="338929" y="4946154"/>
                  <a:ext cx="9600603" cy="953749"/>
                  <a:chOff x="338920" y="4946203"/>
                  <a:chExt cx="9601497" cy="95405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8836136" y="5084855"/>
                    <a:ext cx="865268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35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9686048" y="5084855"/>
                    <a:ext cx="254369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1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971600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45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835280" y="5084856"/>
                    <a:ext cx="288952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38920" y="4946203"/>
                    <a:ext cx="343728" cy="344563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700549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95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20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564230" y="5084856"/>
                    <a:ext cx="287364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356465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15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30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220146" y="5084856"/>
                    <a:ext cx="287365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8" name="직선 화살표 연결선 107"/>
                  <p:cNvCxnSpPr/>
                  <p:nvPr/>
                </p:nvCxnSpPr>
                <p:spPr>
                  <a:xfrm>
                    <a:off x="610300" y="5071143"/>
                    <a:ext cx="361299" cy="14365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화살표 연결선 108"/>
                  <p:cNvCxnSpPr>
                    <a:stCxn id="100" idx="3"/>
                    <a:endCxn id="102" idx="1"/>
                  </p:cNvCxnSpPr>
                  <p:nvPr/>
                </p:nvCxnSpPr>
                <p:spPr>
                  <a:xfrm>
                    <a:off x="2124232" y="5481858"/>
                    <a:ext cx="57631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화살표 연결선 109"/>
                  <p:cNvCxnSpPr>
                    <a:stCxn id="105" idx="3"/>
                    <a:endCxn id="106" idx="1"/>
                  </p:cNvCxnSpPr>
                  <p:nvPr/>
                </p:nvCxnSpPr>
                <p:spPr>
                  <a:xfrm>
                    <a:off x="3851593" y="5481858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화살표 연결선 110"/>
                  <p:cNvCxnSpPr/>
                  <p:nvPr/>
                </p:nvCxnSpPr>
                <p:spPr>
                  <a:xfrm>
                    <a:off x="5507511" y="5445333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화살표 연결선 111"/>
                  <p:cNvCxnSpPr/>
                  <p:nvPr/>
                </p:nvCxnSpPr>
                <p:spPr>
                  <a:xfrm>
                    <a:off x="8332851" y="5516792"/>
                    <a:ext cx="50328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6019186" y="5107841"/>
                    <a:ext cx="863680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65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40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882868" y="5107841"/>
                    <a:ext cx="287364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/>
                  <p:cNvCxnSpPr/>
                  <p:nvPr/>
                </p:nvCxnSpPr>
                <p:spPr>
                  <a:xfrm>
                    <a:off x="7170233" y="5468319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-525757" y="4782756"/>
                  <a:ext cx="952750" cy="56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" dirty="0" err="1"/>
                    <a:t>mpp</a:t>
                  </a:r>
                  <a:endParaRPr lang="ko-KR" altLang="en-US" sz="1800" dirty="0"/>
                </a:p>
              </p:txBody>
            </p:sp>
          </p:grpSp>
          <p:cxnSp>
            <p:nvCxnSpPr>
              <p:cNvPr id="92" name="꺾인 연결선 91"/>
              <p:cNvCxnSpPr/>
              <p:nvPr/>
            </p:nvCxnSpPr>
            <p:spPr bwMode="auto">
              <a:xfrm>
                <a:off x="9556597" y="321240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9844630" y="3500437"/>
                <a:ext cx="2305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9902270" y="357244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3" name="직사각형 112"/>
            <p:cNvSpPr/>
            <p:nvPr/>
          </p:nvSpPr>
          <p:spPr bwMode="auto">
            <a:xfrm>
              <a:off x="3773889" y="2733499"/>
              <a:ext cx="238941" cy="2244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3" idx="2"/>
            </p:cNvCxnSpPr>
            <p:nvPr/>
          </p:nvCxnSpPr>
          <p:spPr bwMode="auto">
            <a:xfrm>
              <a:off x="3893360" y="2957961"/>
              <a:ext cx="2488" cy="158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474430" y="261633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p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8389" y="4718948"/>
            <a:ext cx="7535979" cy="1223774"/>
            <a:chOff x="348389" y="4718948"/>
            <a:chExt cx="7535979" cy="122377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48389" y="4718948"/>
              <a:ext cx="7535979" cy="1032029"/>
              <a:chOff x="452334" y="2606793"/>
              <a:chExt cx="7535979" cy="1032029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452334" y="2929010"/>
                <a:ext cx="7535979" cy="709812"/>
                <a:chOff x="-764674" y="2544210"/>
                <a:chExt cx="10839863" cy="1089253"/>
              </a:xfrm>
            </p:grpSpPr>
            <p:grpSp>
              <p:nvGrpSpPr>
                <p:cNvPr id="125" name="그룹 124"/>
                <p:cNvGrpSpPr/>
                <p:nvPr/>
              </p:nvGrpSpPr>
              <p:grpSpPr>
                <a:xfrm>
                  <a:off x="-764674" y="2544210"/>
                  <a:ext cx="10465289" cy="1089253"/>
                  <a:chOff x="-525757" y="4787670"/>
                  <a:chExt cx="10465289" cy="1089253"/>
                </a:xfrm>
              </p:grpSpPr>
              <p:grpSp>
                <p:nvGrpSpPr>
                  <p:cNvPr id="140" name="그룹 38"/>
                  <p:cNvGrpSpPr>
                    <a:grpSpLocks/>
                  </p:cNvGrpSpPr>
                  <p:nvPr/>
                </p:nvGrpSpPr>
                <p:grpSpPr bwMode="auto">
                  <a:xfrm>
                    <a:off x="338929" y="4946152"/>
                    <a:ext cx="9600603" cy="930771"/>
                    <a:chOff x="338920" y="4946203"/>
                    <a:chExt cx="9601497" cy="931070"/>
                  </a:xfrm>
                </p:grpSpPr>
                <p:sp>
                  <p:nvSpPr>
                    <p:cNvPr id="142" name="직사각형 141"/>
                    <p:cNvSpPr/>
                    <p:nvPr/>
                  </p:nvSpPr>
                  <p:spPr>
                    <a:xfrm>
                      <a:off x="8836136" y="5084855"/>
                      <a:ext cx="865268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3" name="직사각형 142"/>
                    <p:cNvSpPr/>
                    <p:nvPr/>
                  </p:nvSpPr>
                  <p:spPr>
                    <a:xfrm>
                      <a:off x="9686048" y="5084855"/>
                      <a:ext cx="254369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5" name="직사각형 144"/>
                    <p:cNvSpPr/>
                    <p:nvPr/>
                  </p:nvSpPr>
                  <p:spPr>
                    <a:xfrm>
                      <a:off x="971600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9" name="직사각형 148"/>
                    <p:cNvSpPr/>
                    <p:nvPr/>
                  </p:nvSpPr>
                  <p:spPr>
                    <a:xfrm>
                      <a:off x="1835280" y="5084856"/>
                      <a:ext cx="288952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직사각형 149"/>
                    <p:cNvSpPr/>
                    <p:nvPr/>
                  </p:nvSpPr>
                  <p:spPr>
                    <a:xfrm>
                      <a:off x="338920" y="4946203"/>
                      <a:ext cx="343728" cy="344563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1" name="직사각형 150"/>
                    <p:cNvSpPr/>
                    <p:nvPr/>
                  </p:nvSpPr>
                  <p:spPr>
                    <a:xfrm>
                      <a:off x="2700549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3564230" y="5084856"/>
                      <a:ext cx="287364" cy="79241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3" name="직사각형 152"/>
                    <p:cNvSpPr/>
                    <p:nvPr/>
                  </p:nvSpPr>
                  <p:spPr>
                    <a:xfrm>
                      <a:off x="4356465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4" name="직사각형 153"/>
                    <p:cNvSpPr/>
                    <p:nvPr/>
                  </p:nvSpPr>
                  <p:spPr>
                    <a:xfrm>
                      <a:off x="5220146" y="5084856"/>
                      <a:ext cx="287365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5" name="직선 화살표 연결선 154"/>
                    <p:cNvCxnSpPr/>
                    <p:nvPr/>
                  </p:nvCxnSpPr>
                  <p:spPr>
                    <a:xfrm>
                      <a:off x="610300" y="5071143"/>
                      <a:ext cx="361299" cy="14365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직선 화살표 연결선 157"/>
                    <p:cNvCxnSpPr/>
                    <p:nvPr/>
                  </p:nvCxnSpPr>
                  <p:spPr>
                    <a:xfrm>
                      <a:off x="5507511" y="5445333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직선 화살표 연결선 158"/>
                    <p:cNvCxnSpPr/>
                    <p:nvPr/>
                  </p:nvCxnSpPr>
                  <p:spPr>
                    <a:xfrm>
                      <a:off x="8332851" y="5516792"/>
                      <a:ext cx="50328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1" name="직사각형 170"/>
                    <p:cNvSpPr/>
                    <p:nvPr/>
                  </p:nvSpPr>
                  <p:spPr>
                    <a:xfrm>
                      <a:off x="6019185" y="5084856"/>
                      <a:ext cx="863680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2" name="직사각형 171"/>
                    <p:cNvSpPr/>
                    <p:nvPr/>
                  </p:nvSpPr>
                  <p:spPr>
                    <a:xfrm>
                      <a:off x="6882867" y="5084856"/>
                      <a:ext cx="287364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3" name="직선 화살표 연결선 172"/>
                    <p:cNvCxnSpPr/>
                    <p:nvPr/>
                  </p:nvCxnSpPr>
                  <p:spPr>
                    <a:xfrm>
                      <a:off x="7170231" y="5445334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직선 화살표 연결선 173"/>
                    <p:cNvCxnSpPr>
                      <a:endCxn id="151" idx="1"/>
                    </p:cNvCxnSpPr>
                    <p:nvPr/>
                  </p:nvCxnSpPr>
                  <p:spPr>
                    <a:xfrm flipV="1">
                      <a:off x="2124232" y="5481064"/>
                      <a:ext cx="576317" cy="2303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-525757" y="4787670"/>
                    <a:ext cx="952750" cy="5667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800" dirty="0" err="1"/>
                      <a:t>mpp</a:t>
                    </a:r>
                    <a:endParaRPr lang="ko-KR" altLang="en-US" sz="1800" dirty="0"/>
                  </a:p>
                </p:txBody>
              </p:sp>
            </p:grpSp>
            <p:cxnSp>
              <p:nvCxnSpPr>
                <p:cNvPr id="127" name="꺾인 연결선 126"/>
                <p:cNvCxnSpPr/>
                <p:nvPr/>
              </p:nvCxnSpPr>
              <p:spPr bwMode="auto">
                <a:xfrm>
                  <a:off x="9556597" y="321240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9" name="직선 연결선 128"/>
                <p:cNvCxnSpPr/>
                <p:nvPr/>
              </p:nvCxnSpPr>
              <p:spPr bwMode="auto">
                <a:xfrm>
                  <a:off x="9844630" y="3500437"/>
                  <a:ext cx="23055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1" name="직선 연결선 130"/>
                <p:cNvCxnSpPr/>
                <p:nvPr/>
              </p:nvCxnSpPr>
              <p:spPr bwMode="auto">
                <a:xfrm>
                  <a:off x="9902270" y="357244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1" name="직사각형 120"/>
              <p:cNvSpPr/>
              <p:nvPr/>
            </p:nvSpPr>
            <p:spPr bwMode="auto">
              <a:xfrm>
                <a:off x="3773889" y="2723961"/>
                <a:ext cx="238941" cy="2244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직선 화살표 연결선 121"/>
              <p:cNvCxnSpPr>
                <a:stCxn id="121" idx="2"/>
              </p:cNvCxnSpPr>
              <p:nvPr/>
            </p:nvCxnSpPr>
            <p:spPr bwMode="auto">
              <a:xfrm>
                <a:off x="3893360" y="2948423"/>
                <a:ext cx="2488" cy="158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3474430" y="260679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p</a:t>
                </a:r>
                <a:endParaRPr lang="ko-KR" altLang="en-US" sz="1800" dirty="0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3312637" y="5264867"/>
              <a:ext cx="1691411" cy="677855"/>
              <a:chOff x="2257687" y="3146667"/>
              <a:chExt cx="1714161" cy="677855"/>
            </a:xfrm>
          </p:grpSpPr>
          <p:sp>
            <p:nvSpPr>
              <p:cNvPr id="161" name="원호 160"/>
              <p:cNvSpPr/>
              <p:nvPr/>
            </p:nvSpPr>
            <p:spPr bwMode="auto">
              <a:xfrm>
                <a:off x="2257687" y="3416511"/>
                <a:ext cx="144016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원호 161"/>
              <p:cNvSpPr/>
              <p:nvPr/>
            </p:nvSpPr>
            <p:spPr bwMode="auto">
              <a:xfrm flipH="1">
                <a:off x="3800790" y="3426927"/>
                <a:ext cx="171058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3" name="원호 162"/>
              <p:cNvSpPr/>
              <p:nvPr/>
            </p:nvSpPr>
            <p:spPr bwMode="auto">
              <a:xfrm flipV="1">
                <a:off x="2401703" y="3146667"/>
                <a:ext cx="1399086" cy="677855"/>
              </a:xfrm>
              <a:prstGeom prst="arc">
                <a:avLst>
                  <a:gd name="adj1" fmla="val 10805489"/>
                  <a:gd name="adj2" fmla="val 0"/>
                </a:avLst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5713479" y="59399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??? = p-&gt;next;</a:t>
            </a:r>
            <a:endParaRPr lang="ko-KR" altLang="en-US" sz="1800" b="1" dirty="0">
              <a:latin typeface="+mn-lt"/>
            </a:endParaRPr>
          </a:p>
        </p:txBody>
      </p:sp>
      <p:sp>
        <p:nvSpPr>
          <p:cNvPr id="175" name="폭발 1 174"/>
          <p:cNvSpPr/>
          <p:nvPr/>
        </p:nvSpPr>
        <p:spPr bwMode="auto">
          <a:xfrm>
            <a:off x="6272688" y="3830048"/>
            <a:ext cx="2786127" cy="227031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어떻게 해결할까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모서리가 둥근 직사각형 175"/>
          <p:cNvSpPr/>
          <p:nvPr/>
        </p:nvSpPr>
        <p:spPr bwMode="auto">
          <a:xfrm>
            <a:off x="213534" y="1491419"/>
            <a:ext cx="1977044" cy="3503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dirty="0" err="1">
                <a:latin typeface="Arial" panose="020B0604020202020204" pitchFamily="34" charset="0"/>
              </a:rPr>
              <a:t>mp</a:t>
            </a:r>
            <a:r>
              <a:rPr kumimoji="0" lang="ko-KR" altLang="en-US" sz="1400" dirty="0">
                <a:latin typeface="Arial" panose="020B0604020202020204" pitchFamily="34" charset="0"/>
              </a:rPr>
              <a:t>가 </a:t>
            </a:r>
            <a:r>
              <a:rPr kumimoji="0" lang="en-US" altLang="ko-KR" sz="1400" dirty="0">
                <a:latin typeface="Arial" panose="020B0604020202020204" pitchFamily="34" charset="0"/>
              </a:rPr>
              <a:t>30</a:t>
            </a:r>
            <a:r>
              <a:rPr kumimoji="0" lang="ko-KR" altLang="en-US" sz="1400" dirty="0">
                <a:latin typeface="Arial" panose="020B0604020202020204" pitchFamily="34" charset="0"/>
              </a:rPr>
              <a:t>인 노드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186997" y="374047"/>
            <a:ext cx="2808312" cy="9482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삭제할 노드의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앞노드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28275" y="1802209"/>
            <a:ext cx="7516133" cy="747974"/>
            <a:chOff x="-736128" y="2499356"/>
            <a:chExt cx="10811317" cy="1147815"/>
          </a:xfrm>
        </p:grpSpPr>
        <p:grpSp>
          <p:nvGrpSpPr>
            <p:cNvPr id="56" name="그룹 55"/>
            <p:cNvGrpSpPr/>
            <p:nvPr/>
          </p:nvGrpSpPr>
          <p:grpSpPr>
            <a:xfrm>
              <a:off x="-736128" y="2499356"/>
              <a:ext cx="10436743" cy="1147815"/>
              <a:chOff x="-497211" y="4742816"/>
              <a:chExt cx="10436743" cy="1147815"/>
            </a:xfrm>
          </p:grpSpPr>
          <p:grpSp>
            <p:nvGrpSpPr>
              <p:cNvPr id="60" name="그룹 38"/>
              <p:cNvGrpSpPr>
                <a:grpSpLocks/>
              </p:cNvGrpSpPr>
              <p:nvPr/>
            </p:nvGrpSpPr>
            <p:grpSpPr bwMode="auto">
              <a:xfrm>
                <a:off x="338929" y="4946155"/>
                <a:ext cx="9600603" cy="944476"/>
                <a:chOff x="338920" y="4946203"/>
                <a:chExt cx="9601497" cy="944779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8836136" y="508485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9686048" y="508485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38920" y="4946203"/>
                  <a:ext cx="343728" cy="3445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20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610300" y="5071143"/>
                  <a:ext cx="361299" cy="14365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/>
                <p:cNvCxnSpPr>
                  <a:stCxn id="65" idx="3"/>
                  <a:endCxn id="67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>
                  <a:off x="8332851" y="5516792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6034110" y="5098565"/>
                  <a:ext cx="863680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rgbClr val="FF0000"/>
                      </a:solidFill>
                    </a:rPr>
                    <a:t>65</a:t>
                  </a:r>
                </a:p>
                <a:p>
                  <a:pPr algn="ctr">
                    <a:defRPr/>
                  </a:pPr>
                  <a:r>
                    <a:rPr lang="en-US" altLang="ko-KR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40</a:t>
                  </a:r>
                  <a:endParaRPr lang="ko-KR" altLang="en-U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66" name="직선 화살표 연결선 165"/>
                <p:cNvCxnSpPr/>
                <p:nvPr/>
              </p:nvCxnSpPr>
              <p:spPr>
                <a:xfrm>
                  <a:off x="7185156" y="545904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직사각형 166"/>
                <p:cNvSpPr/>
                <p:nvPr/>
              </p:nvSpPr>
              <p:spPr>
                <a:xfrm>
                  <a:off x="6895772" y="5098565"/>
                  <a:ext cx="287364" cy="79241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497211" y="4742816"/>
                <a:ext cx="952750" cy="566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/>
                  <a:t>mpp</a:t>
                </a:r>
                <a:endParaRPr lang="ko-KR" altLang="en-US" sz="1800" dirty="0"/>
              </a:p>
            </p:txBody>
          </p:sp>
        </p:grpSp>
        <p:cxnSp>
          <p:nvCxnSpPr>
            <p:cNvPr id="57" name="꺾인 연결선 56"/>
            <p:cNvCxnSpPr/>
            <p:nvPr/>
          </p:nvCxnSpPr>
          <p:spPr bwMode="auto">
            <a:xfrm>
              <a:off x="9556597" y="3212405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9844630" y="3500437"/>
              <a:ext cx="23055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9902270" y="3572445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9" name="TextBox 88"/>
          <p:cNvSpPr txBox="1"/>
          <p:nvPr/>
        </p:nvSpPr>
        <p:spPr>
          <a:xfrm>
            <a:off x="1749370" y="2550180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for(p=</a:t>
            </a:r>
            <a:r>
              <a:rPr lang="en-US" altLang="ko-KR" sz="1800" b="1" dirty="0" err="1">
                <a:latin typeface="+mn-lt"/>
              </a:rPr>
              <a:t>hpp</a:t>
            </a:r>
            <a:r>
              <a:rPr lang="en-US" altLang="ko-KR" sz="1800" b="1" dirty="0">
                <a:latin typeface="+mn-lt"/>
              </a:rPr>
              <a:t>; 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p-&gt;next </a:t>
            </a:r>
            <a:r>
              <a:rPr lang="en-US" altLang="ko-KR" sz="1800" b="1" dirty="0">
                <a:latin typeface="+mn-lt"/>
              </a:rPr>
              <a:t>!= NULL; p=p-&gt;next)</a:t>
            </a:r>
          </a:p>
          <a:p>
            <a:r>
              <a:rPr lang="en-US" altLang="ko-KR" sz="1800" b="1" dirty="0">
                <a:latin typeface="+mn-lt"/>
              </a:rPr>
              <a:t>    if(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p-&gt;next-&gt;</a:t>
            </a:r>
            <a:r>
              <a:rPr lang="en-US" altLang="ko-KR" sz="1800" b="1" dirty="0" err="1">
                <a:solidFill>
                  <a:srgbClr val="FFC000"/>
                </a:solidFill>
                <a:latin typeface="+mn-lt"/>
              </a:rPr>
              <a:t>mp</a:t>
            </a:r>
            <a:r>
              <a:rPr lang="en-US" altLang="ko-KR" sz="18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ko-KR" sz="1800" b="1" dirty="0">
                <a:latin typeface="+mn-lt"/>
              </a:rPr>
              <a:t>== target) break;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14360" y="3194916"/>
            <a:ext cx="7530048" cy="1055527"/>
            <a:chOff x="458265" y="2598271"/>
            <a:chExt cx="7530048" cy="1055527"/>
          </a:xfrm>
        </p:grpSpPr>
        <p:grpSp>
          <p:nvGrpSpPr>
            <p:cNvPr id="90" name="그룹 89"/>
            <p:cNvGrpSpPr/>
            <p:nvPr/>
          </p:nvGrpSpPr>
          <p:grpSpPr>
            <a:xfrm>
              <a:off x="458265" y="2929012"/>
              <a:ext cx="7530048" cy="724786"/>
              <a:chOff x="-756143" y="2544212"/>
              <a:chExt cx="10831332" cy="1112231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-756143" y="2544212"/>
                <a:ext cx="10456758" cy="1112231"/>
                <a:chOff x="-517226" y="4787672"/>
                <a:chExt cx="10456758" cy="1112231"/>
              </a:xfrm>
            </p:grpSpPr>
            <p:grpSp>
              <p:nvGrpSpPr>
                <p:cNvPr id="95" name="그룹 38"/>
                <p:cNvGrpSpPr>
                  <a:grpSpLocks/>
                </p:cNvGrpSpPr>
                <p:nvPr/>
              </p:nvGrpSpPr>
              <p:grpSpPr bwMode="auto">
                <a:xfrm>
                  <a:off x="338929" y="4946154"/>
                  <a:ext cx="9600603" cy="953749"/>
                  <a:chOff x="338920" y="4946203"/>
                  <a:chExt cx="9601497" cy="954055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8836136" y="5084855"/>
                    <a:ext cx="865268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35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직사각형 97"/>
                  <p:cNvSpPr/>
                  <p:nvPr/>
                </p:nvSpPr>
                <p:spPr>
                  <a:xfrm>
                    <a:off x="9686048" y="5084855"/>
                    <a:ext cx="254369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1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99" name="직사각형 98"/>
                  <p:cNvSpPr/>
                  <p:nvPr/>
                </p:nvSpPr>
                <p:spPr>
                  <a:xfrm>
                    <a:off x="971600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45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10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835280" y="5084856"/>
                    <a:ext cx="288952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38920" y="4946203"/>
                    <a:ext cx="343728" cy="344563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700549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95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20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3564230" y="5084856"/>
                    <a:ext cx="287364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4356465" y="5084856"/>
                    <a:ext cx="863680" cy="792416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15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30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5220146" y="5084856"/>
                    <a:ext cx="287365" cy="792416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8" name="직선 화살표 연결선 107"/>
                  <p:cNvCxnSpPr/>
                  <p:nvPr/>
                </p:nvCxnSpPr>
                <p:spPr>
                  <a:xfrm>
                    <a:off x="610300" y="5071143"/>
                    <a:ext cx="361299" cy="14365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화살표 연결선 108"/>
                  <p:cNvCxnSpPr>
                    <a:stCxn id="100" idx="3"/>
                    <a:endCxn id="102" idx="1"/>
                  </p:cNvCxnSpPr>
                  <p:nvPr/>
                </p:nvCxnSpPr>
                <p:spPr>
                  <a:xfrm>
                    <a:off x="2124232" y="5481858"/>
                    <a:ext cx="57631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화살표 연결선 109"/>
                  <p:cNvCxnSpPr>
                    <a:stCxn id="105" idx="3"/>
                    <a:endCxn id="106" idx="1"/>
                  </p:cNvCxnSpPr>
                  <p:nvPr/>
                </p:nvCxnSpPr>
                <p:spPr>
                  <a:xfrm>
                    <a:off x="3851593" y="5481858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화살표 연결선 110"/>
                  <p:cNvCxnSpPr/>
                  <p:nvPr/>
                </p:nvCxnSpPr>
                <p:spPr>
                  <a:xfrm>
                    <a:off x="5507511" y="5445333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화살표 연결선 111"/>
                  <p:cNvCxnSpPr/>
                  <p:nvPr/>
                </p:nvCxnSpPr>
                <p:spPr>
                  <a:xfrm>
                    <a:off x="8332851" y="5516792"/>
                    <a:ext cx="50328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6019186" y="5107841"/>
                    <a:ext cx="863680" cy="792417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rgbClr val="FF0000"/>
                        </a:solidFill>
                      </a:rPr>
                      <a:t>65</a:t>
                    </a:r>
                  </a:p>
                  <a:p>
                    <a:pPr algn="ctr">
                      <a:defRPr/>
                    </a:pPr>
                    <a:r>
                      <a:rPr lang="en-US" altLang="ko-KR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a:t>40</a:t>
                    </a:r>
                    <a:endParaRPr lang="ko-KR" altLang="en-US" sz="1800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882868" y="5107841"/>
                    <a:ext cx="287364" cy="792417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0" name="직선 화살표 연결선 169"/>
                  <p:cNvCxnSpPr/>
                  <p:nvPr/>
                </p:nvCxnSpPr>
                <p:spPr>
                  <a:xfrm>
                    <a:off x="7170233" y="5468319"/>
                    <a:ext cx="50487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-517226" y="4787672"/>
                  <a:ext cx="952750" cy="566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800" dirty="0" err="1"/>
                    <a:t>mpp</a:t>
                  </a:r>
                  <a:endParaRPr lang="ko-KR" altLang="en-US" sz="1800" dirty="0"/>
                </a:p>
              </p:txBody>
            </p:sp>
          </p:grpSp>
          <p:cxnSp>
            <p:nvCxnSpPr>
              <p:cNvPr id="92" name="꺾인 연결선 91"/>
              <p:cNvCxnSpPr/>
              <p:nvPr/>
            </p:nvCxnSpPr>
            <p:spPr bwMode="auto">
              <a:xfrm>
                <a:off x="9556597" y="3212405"/>
                <a:ext cx="408263" cy="288032"/>
              </a:xfrm>
              <a:prstGeom prst="bentConnector3">
                <a:avLst>
                  <a:gd name="adj1" fmla="val 9479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9844630" y="3500437"/>
                <a:ext cx="23055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직선 연결선 93"/>
              <p:cNvCxnSpPr/>
              <p:nvPr/>
            </p:nvCxnSpPr>
            <p:spPr bwMode="auto">
              <a:xfrm>
                <a:off x="9902270" y="3572445"/>
                <a:ext cx="115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3" name="직사각형 112"/>
            <p:cNvSpPr/>
            <p:nvPr/>
          </p:nvSpPr>
          <p:spPr bwMode="auto">
            <a:xfrm>
              <a:off x="2647684" y="2715439"/>
              <a:ext cx="238941" cy="2244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직선 화살표 연결선 113"/>
            <p:cNvCxnSpPr>
              <a:stCxn id="113" idx="2"/>
            </p:cNvCxnSpPr>
            <p:nvPr/>
          </p:nvCxnSpPr>
          <p:spPr bwMode="auto">
            <a:xfrm>
              <a:off x="2767155" y="2939901"/>
              <a:ext cx="2488" cy="158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348225" y="259827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p</a:t>
              </a:r>
              <a:endParaRPr lang="ko-KR" altLang="en-US" sz="1800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5783920" y="585733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p-&gt;next = p-&gt;next-&gt;next;</a:t>
            </a:r>
            <a:endParaRPr lang="ko-KR" altLang="en-US" sz="1800" b="1" dirty="0">
              <a:latin typeface="+mn-lt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758394" y="4715298"/>
            <a:ext cx="7558022" cy="1220136"/>
            <a:chOff x="326346" y="4722586"/>
            <a:chExt cx="7558022" cy="1220136"/>
          </a:xfrm>
        </p:grpSpPr>
        <p:grpSp>
          <p:nvGrpSpPr>
            <p:cNvPr id="104" name="그룹 103"/>
            <p:cNvGrpSpPr/>
            <p:nvPr/>
          </p:nvGrpSpPr>
          <p:grpSpPr>
            <a:xfrm>
              <a:off x="326346" y="4722586"/>
              <a:ext cx="7558022" cy="1028390"/>
              <a:chOff x="430291" y="2610431"/>
              <a:chExt cx="7558022" cy="1028390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430291" y="2925431"/>
                <a:ext cx="7558022" cy="713390"/>
                <a:chOff x="-796381" y="2538719"/>
                <a:chExt cx="10871570" cy="1094744"/>
              </a:xfrm>
            </p:grpSpPr>
            <p:grpSp>
              <p:nvGrpSpPr>
                <p:cNvPr id="133" name="그룹 132"/>
                <p:cNvGrpSpPr/>
                <p:nvPr/>
              </p:nvGrpSpPr>
              <p:grpSpPr>
                <a:xfrm>
                  <a:off x="-796381" y="2538719"/>
                  <a:ext cx="10496996" cy="1094744"/>
                  <a:chOff x="-557464" y="4782179"/>
                  <a:chExt cx="10496996" cy="1094744"/>
                </a:xfrm>
              </p:grpSpPr>
              <p:grpSp>
                <p:nvGrpSpPr>
                  <p:cNvPr id="137" name="그룹 38"/>
                  <p:cNvGrpSpPr>
                    <a:grpSpLocks/>
                  </p:cNvGrpSpPr>
                  <p:nvPr/>
                </p:nvGrpSpPr>
                <p:grpSpPr bwMode="auto">
                  <a:xfrm>
                    <a:off x="338929" y="4946152"/>
                    <a:ext cx="9600603" cy="930771"/>
                    <a:chOff x="338920" y="4946203"/>
                    <a:chExt cx="9601497" cy="931070"/>
                  </a:xfrm>
                </p:grpSpPr>
                <p:sp>
                  <p:nvSpPr>
                    <p:cNvPr id="139" name="직사각형 138"/>
                    <p:cNvSpPr/>
                    <p:nvPr/>
                  </p:nvSpPr>
                  <p:spPr>
                    <a:xfrm>
                      <a:off x="8836136" y="5084855"/>
                      <a:ext cx="865268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9686048" y="5084855"/>
                      <a:ext cx="254369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6" name="직사각형 145"/>
                    <p:cNvSpPr/>
                    <p:nvPr/>
                  </p:nvSpPr>
                  <p:spPr>
                    <a:xfrm>
                      <a:off x="971600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7" name="직사각형 146"/>
                    <p:cNvSpPr/>
                    <p:nvPr/>
                  </p:nvSpPr>
                  <p:spPr>
                    <a:xfrm>
                      <a:off x="1835280" y="5084856"/>
                      <a:ext cx="288952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직사각형 147"/>
                    <p:cNvSpPr/>
                    <p:nvPr/>
                  </p:nvSpPr>
                  <p:spPr>
                    <a:xfrm>
                      <a:off x="338920" y="4946203"/>
                      <a:ext cx="343728" cy="344563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" name="직사각형 155"/>
                    <p:cNvSpPr/>
                    <p:nvPr/>
                  </p:nvSpPr>
                  <p:spPr>
                    <a:xfrm>
                      <a:off x="2700549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7" name="직사각형 156"/>
                    <p:cNvSpPr/>
                    <p:nvPr/>
                  </p:nvSpPr>
                  <p:spPr>
                    <a:xfrm>
                      <a:off x="3564230" y="5084856"/>
                      <a:ext cx="287364" cy="79241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직사각형 174"/>
                    <p:cNvSpPr/>
                    <p:nvPr/>
                  </p:nvSpPr>
                  <p:spPr>
                    <a:xfrm>
                      <a:off x="4356465" y="5084856"/>
                      <a:ext cx="863680" cy="792416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6" name="직사각형 175"/>
                    <p:cNvSpPr/>
                    <p:nvPr/>
                  </p:nvSpPr>
                  <p:spPr>
                    <a:xfrm>
                      <a:off x="5220146" y="5084856"/>
                      <a:ext cx="287365" cy="792416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77" name="직선 화살표 연결선 176"/>
                    <p:cNvCxnSpPr/>
                    <p:nvPr/>
                  </p:nvCxnSpPr>
                  <p:spPr>
                    <a:xfrm>
                      <a:off x="610300" y="5071143"/>
                      <a:ext cx="361299" cy="14365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화살표 연결선 177"/>
                    <p:cNvCxnSpPr/>
                    <p:nvPr/>
                  </p:nvCxnSpPr>
                  <p:spPr>
                    <a:xfrm>
                      <a:off x="5507511" y="5445333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직선 화살표 연결선 178"/>
                    <p:cNvCxnSpPr/>
                    <p:nvPr/>
                  </p:nvCxnSpPr>
                  <p:spPr>
                    <a:xfrm>
                      <a:off x="8332851" y="5516792"/>
                      <a:ext cx="50328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0" name="직사각형 179"/>
                    <p:cNvSpPr/>
                    <p:nvPr/>
                  </p:nvSpPr>
                  <p:spPr>
                    <a:xfrm>
                      <a:off x="6019185" y="5084856"/>
                      <a:ext cx="863680" cy="792417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40</a:t>
                      </a:r>
                      <a:endParaRPr lang="ko-KR" altLang="en-US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81" name="직사각형 180"/>
                    <p:cNvSpPr/>
                    <p:nvPr/>
                  </p:nvSpPr>
                  <p:spPr>
                    <a:xfrm>
                      <a:off x="6882867" y="5084856"/>
                      <a:ext cx="287364" cy="7924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82" name="직선 화살표 연결선 181"/>
                    <p:cNvCxnSpPr/>
                    <p:nvPr/>
                  </p:nvCxnSpPr>
                  <p:spPr>
                    <a:xfrm>
                      <a:off x="7170231" y="5445334"/>
                      <a:ext cx="504872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직선 화살표 연결선 182"/>
                    <p:cNvCxnSpPr>
                      <a:endCxn id="156" idx="1"/>
                    </p:cNvCxnSpPr>
                    <p:nvPr/>
                  </p:nvCxnSpPr>
                  <p:spPr>
                    <a:xfrm flipV="1">
                      <a:off x="2124232" y="5481064"/>
                      <a:ext cx="576317" cy="2303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-557464" y="4782179"/>
                    <a:ext cx="952750" cy="5667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800" dirty="0" err="1"/>
                      <a:t>mpp</a:t>
                    </a:r>
                    <a:endParaRPr lang="ko-KR" altLang="en-US" sz="1800" dirty="0"/>
                  </a:p>
                </p:txBody>
              </p:sp>
            </p:grpSp>
            <p:cxnSp>
              <p:nvCxnSpPr>
                <p:cNvPr id="134" name="꺾인 연결선 133"/>
                <p:cNvCxnSpPr/>
                <p:nvPr/>
              </p:nvCxnSpPr>
              <p:spPr bwMode="auto">
                <a:xfrm>
                  <a:off x="9556597" y="3212405"/>
                  <a:ext cx="408263" cy="288032"/>
                </a:xfrm>
                <a:prstGeom prst="bentConnector3">
                  <a:avLst>
                    <a:gd name="adj1" fmla="val 94795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9844630" y="3500437"/>
                  <a:ext cx="23055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6" name="직선 연결선 135"/>
                <p:cNvCxnSpPr/>
                <p:nvPr/>
              </p:nvCxnSpPr>
              <p:spPr bwMode="auto">
                <a:xfrm>
                  <a:off x="9902270" y="3572445"/>
                  <a:ext cx="11528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8" name="직사각형 127"/>
              <p:cNvSpPr/>
              <p:nvPr/>
            </p:nvSpPr>
            <p:spPr bwMode="auto">
              <a:xfrm>
                <a:off x="2658144" y="2727599"/>
                <a:ext cx="238941" cy="2244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직선 화살표 연결선 129"/>
              <p:cNvCxnSpPr>
                <a:stCxn id="128" idx="2"/>
              </p:cNvCxnSpPr>
              <p:nvPr/>
            </p:nvCxnSpPr>
            <p:spPr bwMode="auto">
              <a:xfrm>
                <a:off x="2777615" y="2952061"/>
                <a:ext cx="2488" cy="1580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358685" y="2610431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/>
                  <a:t>p</a:t>
                </a:r>
                <a:endParaRPr lang="ko-KR" altLang="en-US" sz="18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3312637" y="5264867"/>
              <a:ext cx="1691411" cy="677855"/>
              <a:chOff x="2257687" y="3146667"/>
              <a:chExt cx="1714161" cy="677855"/>
            </a:xfrm>
          </p:grpSpPr>
          <p:sp>
            <p:nvSpPr>
              <p:cNvPr id="117" name="원호 116"/>
              <p:cNvSpPr/>
              <p:nvPr/>
            </p:nvSpPr>
            <p:spPr bwMode="auto">
              <a:xfrm>
                <a:off x="2257687" y="3416511"/>
                <a:ext cx="144016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원호 117"/>
              <p:cNvSpPr/>
              <p:nvPr/>
            </p:nvSpPr>
            <p:spPr bwMode="auto">
              <a:xfrm flipH="1">
                <a:off x="3800790" y="3426927"/>
                <a:ext cx="171058" cy="144016"/>
              </a:xfrm>
              <a:prstGeom prst="arc">
                <a:avLst/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2401703" y="3146667"/>
                <a:ext cx="1399086" cy="677855"/>
              </a:xfrm>
              <a:prstGeom prst="arc">
                <a:avLst>
                  <a:gd name="adj1" fmla="val 10805489"/>
                  <a:gd name="adj2" fmla="val 0"/>
                </a:avLst>
              </a:prstGeom>
              <a:noFill/>
              <a:ln w="9525" cap="flat" cmpd="sng" algn="ctr">
                <a:solidFill>
                  <a:srgbClr val="FFCC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84" name="모서리가 둥근 직사각형 183"/>
          <p:cNvSpPr/>
          <p:nvPr/>
        </p:nvSpPr>
        <p:spPr bwMode="auto">
          <a:xfrm>
            <a:off x="107504" y="1364000"/>
            <a:ext cx="2016224" cy="3503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dirty="0" err="1">
                <a:latin typeface="Arial" panose="020B0604020202020204" pitchFamily="34" charset="0"/>
              </a:rPr>
              <a:t>mp</a:t>
            </a:r>
            <a:r>
              <a:rPr kumimoji="0" lang="ko-KR" altLang="en-US" sz="1400" dirty="0">
                <a:latin typeface="Arial" panose="020B0604020202020204" pitchFamily="34" charset="0"/>
              </a:rPr>
              <a:t>가 </a:t>
            </a:r>
            <a:r>
              <a:rPr kumimoji="0" lang="en-US" altLang="ko-KR" sz="1400" dirty="0">
                <a:latin typeface="Arial" panose="020B0604020202020204" pitchFamily="34" charset="0"/>
              </a:rPr>
              <a:t>30</a:t>
            </a:r>
            <a:r>
              <a:rPr kumimoji="0" lang="ko-KR" altLang="en-US" sz="1400" dirty="0">
                <a:latin typeface="Arial" panose="020B0604020202020204" pitchFamily="34" charset="0"/>
              </a:rPr>
              <a:t>인 노드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폭발 1 184"/>
          <p:cNvSpPr/>
          <p:nvPr/>
        </p:nvSpPr>
        <p:spPr bwMode="auto">
          <a:xfrm>
            <a:off x="5836870" y="3106071"/>
            <a:ext cx="2786127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삭제될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 올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LOLDic</a:t>
            </a:r>
            <a:r>
              <a:rPr lang="ko-KR" altLang="en-US" dirty="0"/>
              <a:t>에서 다음 </a:t>
            </a:r>
            <a:r>
              <a:rPr lang="en-US" altLang="ko-KR" dirty="0"/>
              <a:t>6</a:t>
            </a:r>
            <a:r>
              <a:rPr lang="ko-KR" altLang="en-US" dirty="0"/>
              <a:t>가지 정보를 </a:t>
            </a:r>
            <a:endParaRPr lang="en-US" altLang="ko-KR" dirty="0"/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구조체형 배열형태로 관리한다고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name, </a:t>
            </a:r>
            <a:r>
              <a:rPr lang="en-US" altLang="ko-KR" dirty="0" err="1"/>
              <a:t>hp</a:t>
            </a:r>
            <a:r>
              <a:rPr lang="en-US" altLang="ko-KR" dirty="0"/>
              <a:t>, </a:t>
            </a:r>
            <a:r>
              <a:rPr lang="en-US" altLang="ko-KR" dirty="0" err="1"/>
              <a:t>mp</a:t>
            </a:r>
            <a:r>
              <a:rPr lang="en-US" altLang="ko-KR" dirty="0"/>
              <a:t>, speed, range, position(top, mid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2762381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hp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95536" y="3638674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mp</a:t>
            </a:r>
            <a:r>
              <a:rPr lang="en-US" altLang="ko-KR" sz="2800" dirty="0"/>
              <a:t> </a:t>
            </a:r>
            <a:r>
              <a:rPr lang="ko-KR" altLang="en-US" sz="2800" dirty="0"/>
              <a:t>크기 순서대로 쉽게 액세스하는 방법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4514967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위의 두 가지가 모두 쉽게 되는 방법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359185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문제는 무엇인가</a:t>
            </a:r>
            <a:r>
              <a:rPr lang="en-US" altLang="ko-KR" sz="2800" dirty="0"/>
              <a:t>? </a:t>
            </a:r>
            <a:r>
              <a:rPr lang="ko-KR" altLang="en-US" sz="2800" dirty="0"/>
              <a:t>해결책은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4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연결리스트에서의 삭제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9101" y="5508936"/>
            <a:ext cx="8280920" cy="7717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연결리스트 </a:t>
            </a:r>
            <a:r>
              <a:rPr lang="en-US" altLang="ko-KR" sz="2000" dirty="0"/>
              <a:t>VS  </a:t>
            </a:r>
            <a:r>
              <a:rPr lang="ko-KR" altLang="en-US" sz="2000" dirty="0"/>
              <a:t>이중 연결리스트</a:t>
            </a:r>
            <a:endParaRPr lang="en-US" altLang="ko-KR" sz="20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03744" y="3101604"/>
            <a:ext cx="8055455" cy="849335"/>
            <a:chOff x="608743" y="3140968"/>
            <a:chExt cx="8055455" cy="84933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직사각형 73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/>
            <p:nvPr/>
          </p:nvCxnSpPr>
          <p:spPr bwMode="auto">
            <a:xfrm rot="10800000" flipV="1">
              <a:off x="998740" y="3712499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892483" y="3935132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44428" y="3990303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폭발 1 21"/>
          <p:cNvSpPr/>
          <p:nvPr/>
        </p:nvSpPr>
        <p:spPr bwMode="auto">
          <a:xfrm>
            <a:off x="5755585" y="1484784"/>
            <a:ext cx="2786127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삭제될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51798" y="1308899"/>
            <a:ext cx="8055455" cy="838526"/>
            <a:chOff x="608743" y="3140968"/>
            <a:chExt cx="8055455" cy="838526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6" idx="3"/>
              <a:endCxn id="130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32" idx="3"/>
              <a:endCxn id="133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cxnSp>
          <p:nvCxnSpPr>
            <p:cNvPr id="146" name="꺾인 연결선 145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직선 연결선 146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95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단일연결리스트에서의 삽입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28542" y="1580637"/>
            <a:ext cx="8235656" cy="1873408"/>
            <a:chOff x="428542" y="3097847"/>
            <a:chExt cx="8235656" cy="1873408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33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4" idx="3"/>
              <a:endCxn id="35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17852" y="4494849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4" idx="3"/>
            </p:cNvCxnSpPr>
            <p:nvPr/>
          </p:nvCxnSpPr>
          <p:spPr bwMode="auto">
            <a:xfrm flipV="1">
              <a:off x="3500570" y="4556009"/>
              <a:ext cx="231707" cy="15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8542" y="3097847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10077" y="4571145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그룹 74"/>
          <p:cNvGrpSpPr/>
          <p:nvPr/>
        </p:nvGrpSpPr>
        <p:grpSpPr>
          <a:xfrm>
            <a:off x="69922" y="3560975"/>
            <a:ext cx="9038582" cy="1327022"/>
            <a:chOff x="69922" y="4952113"/>
            <a:chExt cx="9038582" cy="13270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7775833" y="5046691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541713" y="5046691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948381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726668" y="5101426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606065" y="4952113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2254486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032773" y="5101426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004048" y="5101426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782335" y="5101426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 bwMode="auto">
            <a:xfrm>
              <a:off x="778882" y="5101426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3"/>
              <a:endCxn id="60" idx="1"/>
            </p:cNvCxnSpPr>
            <p:nvPr/>
          </p:nvCxnSpPr>
          <p:spPr bwMode="auto">
            <a:xfrm>
              <a:off x="1987051" y="5404894"/>
              <a:ext cx="2674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1" idx="3"/>
            </p:cNvCxnSpPr>
            <p:nvPr/>
          </p:nvCxnSpPr>
          <p:spPr bwMode="auto">
            <a:xfrm flipV="1">
              <a:off x="3291725" y="5404893"/>
              <a:ext cx="311909" cy="1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 bwMode="auto">
            <a:xfrm>
              <a:off x="6041288" y="5377525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 bwMode="auto">
            <a:xfrm>
              <a:off x="7322309" y="5377525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 bwMode="auto">
            <a:xfrm>
              <a:off x="3630934" y="51014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4409221" y="5101426"/>
              <a:ext cx="258953" cy="6069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440178" y="6003547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0"/>
            </p:cNvCxnSpPr>
            <p:nvPr/>
          </p:nvCxnSpPr>
          <p:spPr bwMode="auto">
            <a:xfrm flipV="1">
              <a:off x="3531537" y="5716893"/>
              <a:ext cx="231887" cy="286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9922" y="4968569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77874" y="5855146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49" name="꺾인 연결선 48"/>
            <p:cNvCxnSpPr/>
            <p:nvPr/>
          </p:nvCxnSpPr>
          <p:spPr bwMode="auto">
            <a:xfrm>
              <a:off x="8641143" y="5331025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8900721" y="5551708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8952666" y="5606879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직선 화살표 연결선 72"/>
            <p:cNvCxnSpPr>
              <a:stCxn id="70" idx="3"/>
            </p:cNvCxnSpPr>
            <p:nvPr/>
          </p:nvCxnSpPr>
          <p:spPr bwMode="auto">
            <a:xfrm>
              <a:off x="4668174" y="5404893"/>
              <a:ext cx="344740" cy="17862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 bwMode="auto">
            <a:xfrm>
              <a:off x="2223097" y="6027426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/>
            <p:cNvCxnSpPr>
              <a:stCxn id="77" idx="0"/>
            </p:cNvCxnSpPr>
            <p:nvPr/>
          </p:nvCxnSpPr>
          <p:spPr bwMode="auto">
            <a:xfrm flipV="1">
              <a:off x="2314456" y="5740772"/>
              <a:ext cx="231887" cy="286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60793" y="587902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255617" y="4593322"/>
            <a:ext cx="2738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 = p-&gt;next;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p-&gt;next = new;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2702302" y="2749310"/>
            <a:ext cx="182718" cy="1525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80" idx="0"/>
          </p:cNvCxnSpPr>
          <p:nvPr/>
        </p:nvCxnSpPr>
        <p:spPr bwMode="auto">
          <a:xfrm flipV="1">
            <a:off x="2793661" y="2462656"/>
            <a:ext cx="231887" cy="286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39998" y="260090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</a:t>
            </a:r>
            <a:endParaRPr lang="ko-KR" altLang="en-US" sz="2000" dirty="0"/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6036903" y="1029353"/>
            <a:ext cx="3024336" cy="66697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>
                <a:latin typeface="Arial" panose="020B0604020202020204" pitchFamily="34" charset="0"/>
              </a:rPr>
              <a:t>삽입할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앞노드를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찾는다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연결을 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폭발 1 83"/>
          <p:cNvSpPr/>
          <p:nvPr/>
        </p:nvSpPr>
        <p:spPr bwMode="auto">
          <a:xfrm>
            <a:off x="6444959" y="4879388"/>
            <a:ext cx="2552852" cy="1860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순서 조심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!!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연결리스트에서의 삽입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449903" y="1124661"/>
            <a:ext cx="8168502" cy="1798291"/>
            <a:chOff x="495696" y="2903761"/>
            <a:chExt cx="8168502" cy="1969099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4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5696" y="3133326"/>
              <a:ext cx="716863" cy="43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3" name="꺾인 연결선 22"/>
            <p:cNvCxnSpPr/>
            <p:nvPr/>
          </p:nvCxnSpPr>
          <p:spPr bwMode="auto">
            <a:xfrm>
              <a:off x="8196837" y="3602158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456415" y="3822841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8508360" y="3878012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직사각형 73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/>
            <p:nvPr/>
          </p:nvCxnSpPr>
          <p:spPr bwMode="auto">
            <a:xfrm rot="10800000" flipV="1">
              <a:off x="998740" y="3712499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892483" y="3935132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944428" y="3990303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직사각형 86"/>
            <p:cNvSpPr/>
            <p:nvPr/>
          </p:nvSpPr>
          <p:spPr bwMode="auto">
            <a:xfrm>
              <a:off x="3724839" y="42659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2955361" y="3062133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화살표 연결선 102"/>
            <p:cNvCxnSpPr>
              <a:stCxn id="88" idx="3"/>
            </p:cNvCxnSpPr>
            <p:nvPr/>
          </p:nvCxnSpPr>
          <p:spPr bwMode="auto">
            <a:xfrm>
              <a:off x="3138079" y="3138429"/>
              <a:ext cx="155660" cy="2264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609283" y="2903761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22" name="폭발 1 21"/>
          <p:cNvSpPr/>
          <p:nvPr/>
        </p:nvSpPr>
        <p:spPr bwMode="auto">
          <a:xfrm>
            <a:off x="6210148" y="3803012"/>
            <a:ext cx="2552852" cy="293593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맨 앞에 들어갈 때는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197" y="3313759"/>
            <a:ext cx="9060934" cy="1288213"/>
            <a:chOff x="87197" y="3313759"/>
            <a:chExt cx="9060934" cy="1288213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7815460" y="3408337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8581340" y="340833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893513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671800" y="3463072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551197" y="3313759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451518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3229805" y="3463072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349632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7919" y="3463072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/>
            <p:nvPr/>
          </p:nvCxnSpPr>
          <p:spPr bwMode="auto">
            <a:xfrm>
              <a:off x="724014" y="3463072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1932182" y="370061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 bwMode="auto">
            <a:xfrm>
              <a:off x="3488756" y="3719431"/>
              <a:ext cx="454954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 bwMode="auto">
            <a:xfrm>
              <a:off x="6386872" y="3714232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 bwMode="auto">
            <a:xfrm>
              <a:off x="7361936" y="3689293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 bwMode="auto">
            <a:xfrm>
              <a:off x="3783415" y="4251294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05" idx="3"/>
              <a:endCxn id="129" idx="2"/>
            </p:cNvCxnSpPr>
            <p:nvPr/>
          </p:nvCxnSpPr>
          <p:spPr bwMode="auto">
            <a:xfrm flipV="1">
              <a:off x="3966133" y="4071202"/>
              <a:ext cx="144755" cy="256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87197" y="3313759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mpp</a:t>
              </a:r>
              <a:endParaRPr lang="ko-KR" altLang="en-US" sz="2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63807" y="4165683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109" name="꺾인 연결선 108"/>
            <p:cNvCxnSpPr/>
            <p:nvPr/>
          </p:nvCxnSpPr>
          <p:spPr bwMode="auto">
            <a:xfrm>
              <a:off x="8680770" y="3692671"/>
              <a:ext cx="367932" cy="220683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8940348" y="3913354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8992293" y="3968525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직사각형 111"/>
            <p:cNvSpPr/>
            <p:nvPr/>
          </p:nvSpPr>
          <p:spPr bwMode="auto">
            <a:xfrm>
              <a:off x="893512" y="3464651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2450124" y="3464267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362039" y="3463072"/>
              <a:ext cx="258953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7815401" y="3408770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 bwMode="auto">
            <a:xfrm>
              <a:off x="1932182" y="3846821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 bwMode="auto">
            <a:xfrm>
              <a:off x="3456565" y="3865638"/>
              <a:ext cx="519336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 bwMode="auto">
            <a:xfrm>
              <a:off x="6354681" y="3861257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 bwMode="auto">
            <a:xfrm>
              <a:off x="7296065" y="3827556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/>
            <p:nvPr/>
          </p:nvCxnSpPr>
          <p:spPr bwMode="auto">
            <a:xfrm rot="10800000" flipV="1">
              <a:off x="465120" y="3803012"/>
              <a:ext cx="414883" cy="212260"/>
            </a:xfrm>
            <a:prstGeom prst="bentConnector3">
              <a:avLst>
                <a:gd name="adj1" fmla="val 100091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358863" y="4025645"/>
              <a:ext cx="2077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직선 연결선 121"/>
            <p:cNvCxnSpPr/>
            <p:nvPr/>
          </p:nvCxnSpPr>
          <p:spPr bwMode="auto">
            <a:xfrm>
              <a:off x="410808" y="4080816"/>
              <a:ext cx="1038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직사각형 123"/>
            <p:cNvSpPr/>
            <p:nvPr/>
          </p:nvSpPr>
          <p:spPr bwMode="auto">
            <a:xfrm>
              <a:off x="3982806" y="3463072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7" name="직선 화살표 연결선 126"/>
            <p:cNvCxnSpPr/>
            <p:nvPr/>
          </p:nvCxnSpPr>
          <p:spPr bwMode="auto">
            <a:xfrm>
              <a:off x="4899659" y="3719431"/>
              <a:ext cx="454954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 bwMode="auto">
            <a:xfrm>
              <a:off x="3981412" y="3464267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직선 화살표 연결선 130"/>
            <p:cNvCxnSpPr/>
            <p:nvPr/>
          </p:nvCxnSpPr>
          <p:spPr bwMode="auto">
            <a:xfrm>
              <a:off x="4987853" y="3865638"/>
              <a:ext cx="374186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 bwMode="auto">
            <a:xfrm>
              <a:off x="4761093" y="3463072"/>
              <a:ext cx="258952" cy="6069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2462460" y="4287473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화살표 연결선 131"/>
            <p:cNvCxnSpPr>
              <a:stCxn id="130" idx="3"/>
            </p:cNvCxnSpPr>
            <p:nvPr/>
          </p:nvCxnSpPr>
          <p:spPr bwMode="auto">
            <a:xfrm flipV="1">
              <a:off x="2645178" y="4107381"/>
              <a:ext cx="144755" cy="256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642852" y="420186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p</a:t>
              </a:r>
              <a:endParaRPr lang="ko-KR" altLang="en-US" sz="20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98204" y="4659631"/>
            <a:ext cx="3122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 = p-&gt;next;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</a:t>
            </a:r>
            <a:r>
              <a:rPr lang="en-US" altLang="ko-KR" sz="2000" b="1" dirty="0" err="1">
                <a:solidFill>
                  <a:srgbClr val="FFC000"/>
                </a:solidFill>
                <a:latin typeface="+mn-lt"/>
              </a:rPr>
              <a:t>prev</a:t>
            </a:r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 = p;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p-&gt;next = new;</a:t>
            </a:r>
          </a:p>
          <a:p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new-&gt;next-&gt;</a:t>
            </a:r>
            <a:r>
              <a:rPr lang="en-US" altLang="ko-KR" sz="2000" b="1" dirty="0" err="1">
                <a:solidFill>
                  <a:srgbClr val="FFC000"/>
                </a:solidFill>
                <a:latin typeface="+mn-lt"/>
              </a:rPr>
              <a:t>prev</a:t>
            </a:r>
            <a:r>
              <a:rPr lang="en-US" altLang="ko-KR" sz="2000" b="1" dirty="0">
                <a:solidFill>
                  <a:srgbClr val="FFC000"/>
                </a:solidFill>
                <a:latin typeface="+mn-lt"/>
              </a:rPr>
              <a:t> = new;</a:t>
            </a:r>
          </a:p>
        </p:txBody>
      </p:sp>
    </p:spTree>
    <p:extLst>
      <p:ext uri="{BB962C8B-B14F-4D97-AF65-F5344CB8AC3E}">
        <p14:creationId xmlns:p14="http://schemas.microsoft.com/office/powerpoint/2010/main" val="35150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dirty="0"/>
              <a:t>환형 연결리스트에서의 삽입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59841" y="5606826"/>
            <a:ext cx="8280920" cy="826528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단일 환형 연결리스트 </a:t>
            </a:r>
            <a:r>
              <a:rPr lang="en-US" altLang="ko-KR" sz="2000" dirty="0"/>
              <a:t>VS  </a:t>
            </a:r>
            <a:r>
              <a:rPr lang="ko-KR" altLang="en-US" sz="2000" dirty="0"/>
              <a:t>이중 환형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맨 앞에 넣을 때 어떻게 달라지는가</a:t>
            </a:r>
            <a:r>
              <a:rPr lang="en-US" altLang="ko-KR" sz="2000" dirty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2573" y="1196752"/>
            <a:ext cx="7717883" cy="1728192"/>
            <a:chOff x="608743" y="3140968"/>
            <a:chExt cx="7717883" cy="172819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  <a:endCxn id="10" idx="1"/>
            </p:cNvCxnSpPr>
            <p:nvPr/>
          </p:nvCxnSpPr>
          <p:spPr bwMode="auto">
            <a:xfrm>
              <a:off x="2465802" y="3676634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 bwMode="auto">
            <a:xfrm>
              <a:off x="4022376" y="3676634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 bwMode="auto">
            <a:xfrm>
              <a:off x="5514571" y="364865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 bwMode="auto">
            <a:xfrm>
              <a:off x="6878003" y="3648658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25" name="꺾인 연결선 24"/>
            <p:cNvCxnSpPr>
              <a:endCxn id="7" idx="2"/>
            </p:cNvCxnSpPr>
            <p:nvPr/>
          </p:nvCxnSpPr>
          <p:spPr bwMode="auto">
            <a:xfrm rot="10800000" flipV="1">
              <a:off x="1816277" y="3602158"/>
              <a:ext cx="6380561" cy="377336"/>
            </a:xfrm>
            <a:prstGeom prst="bentConnector4">
              <a:avLst>
                <a:gd name="adj1" fmla="val -211"/>
                <a:gd name="adj2" fmla="val 14736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직사각형 5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0627" y="3451485"/>
            <a:ext cx="7717883" cy="1731892"/>
            <a:chOff x="608743" y="3140968"/>
            <a:chExt cx="7717883" cy="1731892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7331527" y="3317824"/>
              <a:ext cx="779717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35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100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427133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45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10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205420" y="3372559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084817" y="3223246"/>
              <a:ext cx="191543" cy="14931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85138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95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20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3425" y="3372559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4477331" y="3372559"/>
              <a:ext cx="778286" cy="60693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 15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 30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561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 bwMode="auto">
            <a:xfrm>
              <a:off x="1257634" y="3372559"/>
              <a:ext cx="196802" cy="822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 bwMode="auto">
            <a:xfrm>
              <a:off x="2465802" y="3610101"/>
              <a:ext cx="519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 bwMode="auto">
            <a:xfrm>
              <a:off x="4022376" y="3628918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 bwMode="auto">
            <a:xfrm>
              <a:off x="5514571" y="3623719"/>
              <a:ext cx="4549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 bwMode="auto">
            <a:xfrm>
              <a:off x="6878003" y="3598780"/>
              <a:ext cx="4535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 bwMode="auto">
            <a:xfrm>
              <a:off x="3732278" y="4262226"/>
              <a:ext cx="778286" cy="606934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rgbClr val="FF0000"/>
                  </a:solidFill>
                </a:rPr>
                <a:t>  75</a:t>
              </a:r>
            </a:p>
            <a:p>
              <a:pPr algn="ctr">
                <a:defRPr/>
              </a:pPr>
              <a:r>
                <a:rPr lang="en-US" altLang="ko-KR" sz="2000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  25</a:t>
              </a:r>
              <a:endParaRPr lang="ko-KR" altLang="en-US" sz="2000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4510565" y="42622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3293739" y="4262225"/>
              <a:ext cx="182718" cy="1525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45" idx="3"/>
            </p:cNvCxnSpPr>
            <p:nvPr/>
          </p:nvCxnSpPr>
          <p:spPr bwMode="auto">
            <a:xfrm>
              <a:off x="3476457" y="4338520"/>
              <a:ext cx="255820" cy="94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8743" y="3140968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mp</a:t>
              </a:r>
              <a:endParaRPr lang="ko-KR" alt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31655" y="4318174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new</a:t>
              </a:r>
              <a:endParaRPr lang="ko-KR" altLang="en-US" sz="2000" dirty="0"/>
            </a:p>
          </p:txBody>
        </p:sp>
        <p:cxnSp>
          <p:nvCxnSpPr>
            <p:cNvPr id="49" name="꺾인 연결선 48"/>
            <p:cNvCxnSpPr>
              <a:endCxn id="31" idx="2"/>
            </p:cNvCxnSpPr>
            <p:nvPr/>
          </p:nvCxnSpPr>
          <p:spPr bwMode="auto">
            <a:xfrm rot="10800000" flipV="1">
              <a:off x="1816277" y="3602156"/>
              <a:ext cx="6380561" cy="377337"/>
            </a:xfrm>
            <a:prstGeom prst="bentConnector4">
              <a:avLst>
                <a:gd name="adj1" fmla="val -81"/>
                <a:gd name="adj2" fmla="val 131943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직사각형 52"/>
            <p:cNvSpPr/>
            <p:nvPr/>
          </p:nvSpPr>
          <p:spPr bwMode="auto">
            <a:xfrm>
              <a:off x="2983744" y="3373754"/>
              <a:ext cx="258952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4489738" y="3372559"/>
              <a:ext cx="25895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7331468" y="3318257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 bwMode="auto">
            <a:xfrm>
              <a:off x="2465802" y="3756308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 bwMode="auto">
            <a:xfrm>
              <a:off x="3990185" y="3775125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 bwMode="auto">
            <a:xfrm>
              <a:off x="5482380" y="3770744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 bwMode="auto">
            <a:xfrm>
              <a:off x="6812132" y="3737043"/>
              <a:ext cx="519336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29" idx="2"/>
            </p:cNvCxnSpPr>
            <p:nvPr/>
          </p:nvCxnSpPr>
          <p:spPr bwMode="auto">
            <a:xfrm>
              <a:off x="1413624" y="3712499"/>
              <a:ext cx="6307762" cy="212260"/>
            </a:xfrm>
            <a:prstGeom prst="bentConnector4">
              <a:avLst>
                <a:gd name="adj1" fmla="val 2498"/>
                <a:gd name="adj2" fmla="val 207698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직사각형 62"/>
            <p:cNvSpPr/>
            <p:nvPr/>
          </p:nvSpPr>
          <p:spPr bwMode="auto">
            <a:xfrm>
              <a:off x="3724839" y="4265926"/>
              <a:ext cx="258953" cy="6069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8097407" y="3317824"/>
              <a:ext cx="229219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27132" y="3374138"/>
              <a:ext cx="260383" cy="6069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92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9747" y="1556792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포인터란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2459" y="2348880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포인터형</a:t>
            </a:r>
            <a:r>
              <a:rPr lang="ko-KR" altLang="en-US" sz="2800" dirty="0"/>
              <a:t> 변수는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5171" y="31409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단방향</a:t>
            </a:r>
            <a:r>
              <a:rPr lang="ko-KR" altLang="en-US" sz="2800" dirty="0"/>
              <a:t> 연결리스트의 개념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71006" y="3918025"/>
            <a:ext cx="8280920" cy="166871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연결리스트의 종류</a:t>
            </a:r>
            <a:endParaRPr lang="en-US" altLang="ko-KR" sz="2800" dirty="0"/>
          </a:p>
          <a:p>
            <a:pPr algn="ctr"/>
            <a:r>
              <a:rPr lang="ko-KR" altLang="en-US" sz="2000" dirty="0" err="1"/>
              <a:t>단방향</a:t>
            </a:r>
            <a:r>
              <a:rPr lang="ko-KR" altLang="en-US" sz="2000" dirty="0"/>
              <a:t> 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양방향 </a:t>
            </a:r>
            <a:r>
              <a:rPr lang="ko-KR" altLang="en-US" sz="2000" dirty="0" err="1"/>
              <a:t>연결리스트</a:t>
            </a:r>
            <a:endParaRPr lang="en-US" altLang="ko-KR" sz="2000" dirty="0"/>
          </a:p>
          <a:p>
            <a:pPr algn="ctr"/>
            <a:r>
              <a:rPr lang="ko-KR" altLang="en-US" sz="2000" dirty="0"/>
              <a:t>환형 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89866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데이터에 순서를 부여하라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09144" y="2575008"/>
            <a:ext cx="7579974" cy="792162"/>
            <a:chOff x="665624" y="4008984"/>
            <a:chExt cx="7579974" cy="792162"/>
          </a:xfrm>
        </p:grpSpPr>
        <p:grpSp>
          <p:nvGrpSpPr>
            <p:cNvPr id="27" name="그룹 26"/>
            <p:cNvGrpSpPr/>
            <p:nvPr/>
          </p:nvGrpSpPr>
          <p:grpSpPr>
            <a:xfrm>
              <a:off x="1330449" y="4008984"/>
              <a:ext cx="6915149" cy="792162"/>
              <a:chOff x="1187525" y="2399725"/>
              <a:chExt cx="6915149" cy="79216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…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20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7899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30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65624" y="400898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hp</a:t>
              </a:r>
              <a:endParaRPr lang="ko-KR" altLang="en-US" dirty="0"/>
            </a:p>
          </p:txBody>
        </p:sp>
      </p:grpSp>
      <p:sp>
        <p:nvSpPr>
          <p:cNvPr id="6" name="모서리가 둥근 직사각형 5"/>
          <p:cNvSpPr/>
          <p:nvPr/>
        </p:nvSpPr>
        <p:spPr bwMode="auto">
          <a:xfrm>
            <a:off x="971600" y="5373216"/>
            <a:ext cx="7632848" cy="86409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</a:rPr>
              <a:t>저장공간의 낭비를 줄여보자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폭발 1 41"/>
          <p:cNvSpPr/>
          <p:nvPr/>
        </p:nvSpPr>
        <p:spPr>
          <a:xfrm>
            <a:off x="4788024" y="621456"/>
            <a:ext cx="3601094" cy="316765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i="1" dirty="0"/>
              <a:t>No!!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EFEC7E-0B43-4BEE-9C18-8A89095C76F0}"/>
              </a:ext>
            </a:extLst>
          </p:cNvPr>
          <p:cNvSpPr/>
          <p:nvPr/>
        </p:nvSpPr>
        <p:spPr bwMode="auto">
          <a:xfrm>
            <a:off x="1473969" y="1445396"/>
            <a:ext cx="201622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할당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599414-7B8F-46B6-8969-5297D220D5C1}"/>
              </a:ext>
            </a:extLst>
          </p:cNvPr>
          <p:cNvSpPr/>
          <p:nvPr/>
        </p:nvSpPr>
        <p:spPr bwMode="auto">
          <a:xfrm>
            <a:off x="1473969" y="1862104"/>
            <a:ext cx="201622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물리적 순서 제공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184FE9-A1D2-B62F-E31F-B1633BF183A0}"/>
              </a:ext>
            </a:extLst>
          </p:cNvPr>
          <p:cNvGrpSpPr/>
          <p:nvPr/>
        </p:nvGrpSpPr>
        <p:grpSpPr>
          <a:xfrm>
            <a:off x="1473969" y="3627422"/>
            <a:ext cx="6915149" cy="792162"/>
            <a:chOff x="1187525" y="2399725"/>
            <a:chExt cx="6915149" cy="7921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D879F1-C0D5-67C2-7198-A08954F199E8}"/>
                </a:ext>
              </a:extLst>
            </p:cNvPr>
            <p:cNvSpPr/>
            <p:nvPr/>
          </p:nvSpPr>
          <p:spPr>
            <a:xfrm>
              <a:off x="1187525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AA47A2-921C-0EE8-ECFA-B75D989B10DE}"/>
                </a:ext>
              </a:extLst>
            </p:cNvPr>
            <p:cNvSpPr/>
            <p:nvPr/>
          </p:nvSpPr>
          <p:spPr>
            <a:xfrm>
              <a:off x="3779912" y="2399725"/>
              <a:ext cx="3457575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…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99F577-B2F0-57C8-DA40-25FB82867747}"/>
                </a:ext>
              </a:extLst>
            </p:cNvPr>
            <p:cNvSpPr/>
            <p:nvPr/>
          </p:nvSpPr>
          <p:spPr>
            <a:xfrm>
              <a:off x="2052712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178526-F048-3348-1964-7BED7D032EB9}"/>
                </a:ext>
              </a:extLst>
            </p:cNvPr>
            <p:cNvSpPr/>
            <p:nvPr/>
          </p:nvSpPr>
          <p:spPr>
            <a:xfrm>
              <a:off x="2917899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4972FE0-FCFB-6236-842C-32C4997F4CBF}"/>
                </a:ext>
              </a:extLst>
            </p:cNvPr>
            <p:cNvSpPr/>
            <p:nvPr/>
          </p:nvSpPr>
          <p:spPr>
            <a:xfrm>
              <a:off x="7237487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590B41-FED3-BBBC-F435-A6C0E19376B3}"/>
              </a:ext>
            </a:extLst>
          </p:cNvPr>
          <p:cNvSpPr txBox="1"/>
          <p:nvPr/>
        </p:nvSpPr>
        <p:spPr>
          <a:xfrm>
            <a:off x="840546" y="35730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9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152"/>
    </mc:Choice>
    <mc:Fallback xmlns="">
      <p:transition spd="slow" advTm="179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972170" y="3335816"/>
            <a:ext cx="6915149" cy="792162"/>
            <a:chOff x="1187525" y="2399725"/>
            <a:chExt cx="6915149" cy="792162"/>
          </a:xfrm>
        </p:grpSpPr>
        <p:sp>
          <p:nvSpPr>
            <p:cNvPr id="21" name="직사각형 20"/>
            <p:cNvSpPr/>
            <p:nvPr/>
          </p:nvSpPr>
          <p:spPr>
            <a:xfrm>
              <a:off x="1187525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15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79912" y="2399725"/>
              <a:ext cx="3457575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…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52712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35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17899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45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7487" y="2399725"/>
              <a:ext cx="865187" cy="792162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95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rgbClr val="FF0000"/>
                  </a:solidFill>
                </a:rPr>
                <a:t>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저장공간의 낭비를 줄여보자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32"/>
          <p:cNvGrpSpPr>
            <a:grpSpLocks/>
          </p:cNvGrpSpPr>
          <p:nvPr/>
        </p:nvGrpSpPr>
        <p:grpSpPr bwMode="auto">
          <a:xfrm>
            <a:off x="1043608" y="1844824"/>
            <a:ext cx="3673475" cy="792162"/>
            <a:chOff x="1043608" y="1700808"/>
            <a:chExt cx="3672408" cy="792088"/>
          </a:xfrm>
        </p:grpSpPr>
        <p:sp>
          <p:nvSpPr>
            <p:cNvPr id="28" name="직사각형 27"/>
            <p:cNvSpPr/>
            <p:nvPr/>
          </p:nvSpPr>
          <p:spPr>
            <a:xfrm>
              <a:off x="1043608" y="1700808"/>
              <a:ext cx="28725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30862" y="1700808"/>
              <a:ext cx="288841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19703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06957" y="1700808"/>
              <a:ext cx="252180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28761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42"/>
          <p:cNvGrpSpPr>
            <a:grpSpLocks/>
          </p:cNvGrpSpPr>
          <p:nvPr/>
        </p:nvGrpSpPr>
        <p:grpSpPr bwMode="auto">
          <a:xfrm>
            <a:off x="1188070" y="2494111"/>
            <a:ext cx="6337300" cy="935038"/>
            <a:chOff x="1187624" y="2348880"/>
            <a:chExt cx="6336704" cy="936104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1187624" y="2420274"/>
              <a:ext cx="2015935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1474935" y="2420274"/>
              <a:ext cx="6049393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403504" y="2348880"/>
              <a:ext cx="360329" cy="936104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340041" y="2420274"/>
              <a:ext cx="2231815" cy="79147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08849" y="4198170"/>
            <a:ext cx="7063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mp</a:t>
            </a:r>
            <a:r>
              <a:rPr lang="en-US" altLang="ko-KR" sz="1600" dirty="0"/>
              <a:t>[0]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[1]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[2]                                              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[9]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8666" y="161399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9512" y="4725144"/>
            <a:ext cx="8784976" cy="1876681"/>
            <a:chOff x="179512" y="4725144"/>
            <a:chExt cx="8784976" cy="187668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79512" y="4725144"/>
              <a:ext cx="8784976" cy="18766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733" y="4792679"/>
              <a:ext cx="27013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lt"/>
                </a:rPr>
                <a:t>MP</a:t>
              </a:r>
              <a:r>
                <a:rPr lang="ko-KR" altLang="en-US" b="1" dirty="0">
                  <a:latin typeface="+mn-lt"/>
                </a:rPr>
                <a:t>순으로 출력</a:t>
              </a:r>
              <a:endParaRPr lang="en-US" altLang="ko-KR" b="1" dirty="0">
                <a:latin typeface="+mn-lt"/>
              </a:endParaRPr>
            </a:p>
            <a:p>
              <a:endParaRPr lang="en-US" altLang="ko-KR" b="1" dirty="0">
                <a:latin typeface="+mn-lt"/>
              </a:endParaRPr>
            </a:p>
            <a:p>
              <a:r>
                <a:rPr lang="en-US" altLang="ko-KR" b="1" dirty="0">
                  <a:latin typeface="+mn-lt"/>
                </a:rPr>
                <a:t>for(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=0;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&lt;10;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++)</a:t>
              </a:r>
            </a:p>
            <a:p>
              <a:r>
                <a:rPr lang="en-US" altLang="ko-KR" b="1" dirty="0">
                  <a:latin typeface="+mn-lt"/>
                </a:rPr>
                <a:t>  </a:t>
              </a:r>
              <a:r>
                <a:rPr lang="en-US" altLang="ko-KR" b="1" dirty="0" err="1">
                  <a:latin typeface="+mn-lt"/>
                </a:rPr>
                <a:t>mp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]</a:t>
              </a:r>
              <a:r>
                <a:rPr lang="ko-KR" altLang="en-US" b="1" dirty="0">
                  <a:latin typeface="+mn-lt"/>
                </a:rPr>
                <a:t>를 출력</a:t>
              </a:r>
              <a:r>
                <a:rPr lang="en-US" altLang="ko-KR" b="1" dirty="0">
                  <a:latin typeface="+mn-lt"/>
                </a:rPr>
                <a:t>; </a:t>
              </a:r>
              <a:endParaRPr lang="ko-KR" altLang="en-US" b="1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36096" y="4799905"/>
              <a:ext cx="28632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lt"/>
                </a:rPr>
                <a:t>HP</a:t>
              </a:r>
              <a:r>
                <a:rPr lang="ko-KR" altLang="en-US" b="1" dirty="0">
                  <a:latin typeface="+mn-lt"/>
                </a:rPr>
                <a:t>순으로 출력</a:t>
              </a:r>
              <a:endParaRPr lang="en-US" altLang="ko-KR" b="1" dirty="0">
                <a:latin typeface="+mn-lt"/>
              </a:endParaRPr>
            </a:p>
            <a:p>
              <a:endParaRPr lang="en-US" altLang="ko-KR" b="1" dirty="0">
                <a:latin typeface="+mn-lt"/>
              </a:endParaRPr>
            </a:p>
            <a:p>
              <a:r>
                <a:rPr lang="en-US" altLang="ko-KR" b="1" dirty="0">
                  <a:latin typeface="+mn-lt"/>
                </a:rPr>
                <a:t>for(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=0;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&lt;10; 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++)</a:t>
              </a:r>
            </a:p>
            <a:p>
              <a:r>
                <a:rPr lang="en-US" altLang="ko-KR" b="1" dirty="0">
                  <a:latin typeface="+mn-lt"/>
                </a:rPr>
                <a:t>  </a:t>
              </a:r>
              <a:r>
                <a:rPr lang="en-US" altLang="ko-KR" b="1" dirty="0" err="1">
                  <a:latin typeface="+mn-lt"/>
                </a:rPr>
                <a:t>mp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hp</a:t>
              </a:r>
              <a:r>
                <a:rPr lang="en-US" altLang="ko-KR" b="1" dirty="0">
                  <a:latin typeface="+mn-lt"/>
                </a:rPr>
                <a:t>[</a:t>
              </a:r>
              <a:r>
                <a:rPr lang="en-US" altLang="ko-KR" b="1" dirty="0" err="1">
                  <a:latin typeface="+mn-lt"/>
                </a:rPr>
                <a:t>i</a:t>
              </a:r>
              <a:r>
                <a:rPr lang="en-US" altLang="ko-KR" b="1" dirty="0">
                  <a:latin typeface="+mn-lt"/>
                </a:rPr>
                <a:t>]]</a:t>
              </a:r>
              <a:r>
                <a:rPr lang="ko-KR" altLang="en-US" b="1" dirty="0">
                  <a:latin typeface="+mn-lt"/>
                </a:rPr>
                <a:t>를 출력</a:t>
              </a:r>
              <a:r>
                <a:rPr lang="en-US" altLang="ko-KR" b="1" dirty="0">
                  <a:latin typeface="+mn-lt"/>
                </a:rPr>
                <a:t>; </a:t>
              </a:r>
              <a:endParaRPr lang="ko-KR" altLang="en-US" b="1" dirty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2578" y="316956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sp>
        <p:nvSpPr>
          <p:cNvPr id="37" name="폭발 1 36"/>
          <p:cNvSpPr/>
          <p:nvPr/>
        </p:nvSpPr>
        <p:spPr>
          <a:xfrm>
            <a:off x="4859338" y="0"/>
            <a:ext cx="4284662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/>
              <a:t>그래도</a:t>
            </a:r>
            <a:endParaRPr lang="en-US" altLang="ko-KR" i="1" dirty="0"/>
          </a:p>
          <a:p>
            <a:pPr algn="ctr">
              <a:defRPr/>
            </a:pPr>
            <a:r>
              <a:rPr lang="ko-KR" altLang="en-US" i="1" dirty="0" err="1"/>
              <a:t>두개의</a:t>
            </a:r>
            <a:r>
              <a:rPr lang="ko-KR" altLang="en-US" i="1" dirty="0"/>
              <a:t> 구조는</a:t>
            </a:r>
            <a:endParaRPr lang="en-US" altLang="ko-KR" i="1" dirty="0"/>
          </a:p>
          <a:p>
            <a:pPr algn="ctr">
              <a:defRPr/>
            </a:pPr>
            <a:r>
              <a:rPr lang="en-US" altLang="ko-KR" i="1" dirty="0"/>
              <a:t>NO!!</a:t>
            </a:r>
            <a:r>
              <a:rPr lang="ko-KR" altLang="en-US" i="1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BAC5B6-AC10-4303-88EE-D27AB2AAE050}"/>
              </a:ext>
            </a:extLst>
          </p:cNvPr>
          <p:cNvGrpSpPr/>
          <p:nvPr/>
        </p:nvGrpSpPr>
        <p:grpSpPr>
          <a:xfrm>
            <a:off x="190466" y="1356906"/>
            <a:ext cx="4796338" cy="325753"/>
            <a:chOff x="665624" y="4008982"/>
            <a:chExt cx="7579974" cy="79216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0E1837-CD37-44F7-8629-A0B2F514FE4A}"/>
                </a:ext>
              </a:extLst>
            </p:cNvPr>
            <p:cNvGrpSpPr/>
            <p:nvPr/>
          </p:nvGrpSpPr>
          <p:grpSpPr>
            <a:xfrm>
              <a:off x="1330449" y="4008982"/>
              <a:ext cx="6915149" cy="792164"/>
              <a:chOff x="1187525" y="2399723"/>
              <a:chExt cx="6915149" cy="79216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6A3EACE-6CA9-4DB1-826E-A2A224004543}"/>
                  </a:ext>
                </a:extLst>
              </p:cNvPr>
              <p:cNvSpPr/>
              <p:nvPr/>
            </p:nvSpPr>
            <p:spPr>
              <a:xfrm>
                <a:off x="1187525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10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A1A53F1-0D24-4832-B8B4-8AE43B383172}"/>
                  </a:ext>
                </a:extLst>
              </p:cNvPr>
              <p:cNvSpPr/>
              <p:nvPr/>
            </p:nvSpPr>
            <p:spPr>
              <a:xfrm>
                <a:off x="3779912" y="2399725"/>
                <a:ext cx="3457575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…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616B0A6-6510-462A-BBFD-4184B9240E4E}"/>
                  </a:ext>
                </a:extLst>
              </p:cNvPr>
              <p:cNvSpPr/>
              <p:nvPr/>
            </p:nvSpPr>
            <p:spPr>
              <a:xfrm>
                <a:off x="2052712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20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41EA291-0BA6-486C-A5C5-3C99CDD120BC}"/>
                  </a:ext>
                </a:extLst>
              </p:cNvPr>
              <p:cNvSpPr/>
              <p:nvPr/>
            </p:nvSpPr>
            <p:spPr>
              <a:xfrm>
                <a:off x="2917899" y="2399723"/>
                <a:ext cx="865188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30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4F2C45D-4287-45AE-81DD-1B1AE7718EC4}"/>
                  </a:ext>
                </a:extLst>
              </p:cNvPr>
              <p:cNvSpPr/>
              <p:nvPr/>
            </p:nvSpPr>
            <p:spPr>
              <a:xfrm>
                <a:off x="7237487" y="2399725"/>
                <a:ext cx="865187" cy="79216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sz="1100" dirty="0">
                    <a:solidFill>
                      <a:srgbClr val="FF0000"/>
                    </a:solidFill>
                  </a:rPr>
                  <a:t>100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F8BF1D-E68E-4FBB-AC3F-570BAA592CAE}"/>
                </a:ext>
              </a:extLst>
            </p:cNvPr>
            <p:cNvSpPr txBox="1"/>
            <p:nvPr/>
          </p:nvSpPr>
          <p:spPr>
            <a:xfrm>
              <a:off x="665624" y="4008984"/>
              <a:ext cx="349776" cy="636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hp</a:t>
              </a:r>
              <a:endParaRPr lang="ko-KR" altLang="en-US" sz="11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96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700"/>
    </mc:Choice>
    <mc:Fallback xmlns="">
      <p:transition spd="slow" advTm="75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89959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52117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20464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355579" y="2708747"/>
            <a:ext cx="316865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524229" y="2708747"/>
            <a:ext cx="865188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95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763192" y="2708747"/>
            <a:ext cx="288925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71254" y="2708747"/>
            <a:ext cx="433389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68242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8389417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99592" y="1484784"/>
            <a:ext cx="287337" cy="792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899592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052117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204642" y="2708747"/>
            <a:ext cx="1150937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524229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4" name="Shape 53"/>
          <p:cNvCxnSpPr>
            <a:stCxn id="43" idx="3"/>
            <a:endCxn id="51" idx="0"/>
          </p:cNvCxnSpPr>
          <p:nvPr/>
        </p:nvCxnSpPr>
        <p:spPr bwMode="auto">
          <a:xfrm>
            <a:off x="1186929" y="1880072"/>
            <a:ext cx="2592388" cy="8286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endCxn id="52" idx="2"/>
          </p:cNvCxnSpPr>
          <p:nvPr/>
        </p:nvCxnSpPr>
        <p:spPr bwMode="auto">
          <a:xfrm>
            <a:off x="4212704" y="3500909"/>
            <a:ext cx="3887788" cy="12700"/>
          </a:xfrm>
          <a:prstGeom prst="bentConnector4">
            <a:avLst>
              <a:gd name="adj1" fmla="val -384"/>
              <a:gd name="adj2" fmla="val 202414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2" idx="0"/>
            <a:endCxn id="49" idx="0"/>
          </p:cNvCxnSpPr>
          <p:nvPr/>
        </p:nvCxnSpPr>
        <p:spPr bwMode="auto">
          <a:xfrm rot="16200000" flipV="1">
            <a:off x="5004073" y="-819472"/>
            <a:ext cx="12700" cy="7056438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dirty="0"/>
              <a:t>구조를 하나로 줄여보자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2647" y="135446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8233" y="248426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8233" y="3932708"/>
            <a:ext cx="8784976" cy="2782710"/>
            <a:chOff x="238233" y="4606284"/>
            <a:chExt cx="8784976" cy="2291148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238233" y="4606284"/>
              <a:ext cx="8784976" cy="22721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3648" y="4622198"/>
              <a:ext cx="2242922" cy="836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n-lt"/>
                </a:rPr>
                <a:t>MP</a:t>
              </a:r>
              <a:r>
                <a:rPr lang="ko-KR" altLang="en-US" sz="2000" b="1" dirty="0">
                  <a:latin typeface="+mn-lt"/>
                </a:rPr>
                <a:t>순으로 출력</a:t>
              </a:r>
              <a:endParaRPr lang="en-US" altLang="ko-KR" sz="2000" b="1" dirty="0">
                <a:latin typeface="+mn-lt"/>
              </a:endParaRP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=0;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&lt;10; 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++)</a:t>
              </a:r>
            </a:p>
            <a:p>
              <a:r>
                <a:rPr lang="en-US" altLang="ko-KR" sz="2000" b="1" dirty="0">
                  <a:latin typeface="+mn-lt"/>
                </a:rPr>
                <a:t> 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i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를 출력</a:t>
              </a:r>
              <a:r>
                <a:rPr lang="en-US" altLang="ko-KR" sz="2000" b="1" dirty="0">
                  <a:latin typeface="+mn-lt"/>
                </a:rPr>
                <a:t>; </a:t>
              </a:r>
              <a:endParaRPr lang="ko-KR" altLang="en-US" sz="2000" b="1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5816" y="5807777"/>
              <a:ext cx="6680034" cy="108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n-lt"/>
                </a:rPr>
                <a:t>HP</a:t>
              </a:r>
              <a:r>
                <a:rPr lang="ko-KR" altLang="en-US" sz="2000" b="1" dirty="0">
                  <a:latin typeface="+mn-lt"/>
                </a:rPr>
                <a:t>순으로 출력</a:t>
              </a:r>
              <a:endParaRPr lang="en-US" altLang="ko-KR" sz="2000" b="1" dirty="0">
                <a:latin typeface="+mn-lt"/>
              </a:endParaRPr>
            </a:p>
            <a:p>
              <a:r>
                <a:rPr lang="en-US" altLang="ko-KR" sz="2000" b="1" dirty="0">
                  <a:latin typeface="+mn-lt"/>
                </a:rPr>
                <a:t>for(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= </a:t>
              </a:r>
              <a:r>
                <a:rPr lang="en-US" altLang="ko-KR" sz="2000" b="1" dirty="0" err="1">
                  <a:latin typeface="+mn-lt"/>
                </a:rPr>
                <a:t>hp</a:t>
              </a:r>
              <a:r>
                <a:rPr lang="en-US" altLang="ko-KR" sz="2000" b="1" dirty="0">
                  <a:latin typeface="+mn-lt"/>
                </a:rPr>
                <a:t>; 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!= -1; 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 =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].</a:t>
              </a:r>
              <a:r>
                <a:rPr lang="en-US" altLang="ko-KR" sz="2000" b="1" dirty="0" err="1">
                  <a:latin typeface="+mn-lt"/>
                </a:rPr>
                <a:t>nextHp</a:t>
              </a:r>
              <a:r>
                <a:rPr lang="en-US" altLang="ko-KR" sz="2000" b="1" dirty="0">
                  <a:latin typeface="+mn-lt"/>
                </a:rPr>
                <a:t>)</a:t>
              </a:r>
            </a:p>
            <a:p>
              <a:r>
                <a:rPr lang="en-US" altLang="ko-KR" sz="2000" b="1" dirty="0">
                  <a:latin typeface="+mn-lt"/>
                </a:rPr>
                <a:t>    </a:t>
              </a:r>
              <a:r>
                <a:rPr lang="en-US" altLang="ko-KR" sz="2000" b="1" dirty="0" err="1">
                  <a:latin typeface="+mn-lt"/>
                </a:rPr>
                <a:t>mp</a:t>
              </a:r>
              <a:r>
                <a:rPr lang="en-US" altLang="ko-KR" sz="2000" b="1" dirty="0">
                  <a:latin typeface="+mn-lt"/>
                </a:rPr>
                <a:t>[</a:t>
              </a:r>
              <a:r>
                <a:rPr lang="en-US" altLang="ko-KR" sz="2000" b="1" dirty="0" err="1">
                  <a:latin typeface="+mn-lt"/>
                </a:rPr>
                <a:t>hpPtr</a:t>
              </a:r>
              <a:r>
                <a:rPr lang="en-US" altLang="ko-KR" sz="2000" b="1" dirty="0">
                  <a:latin typeface="+mn-lt"/>
                </a:rPr>
                <a:t>]</a:t>
              </a:r>
              <a:r>
                <a:rPr lang="ko-KR" altLang="en-US" sz="2000" b="1" dirty="0">
                  <a:latin typeface="+mn-lt"/>
                </a:rPr>
                <a:t>을 출력</a:t>
              </a:r>
              <a:r>
                <a:rPr lang="en-US" altLang="ko-KR" sz="2000" b="1" dirty="0">
                  <a:latin typeface="+mn-lt"/>
                </a:rPr>
                <a:t>;</a:t>
              </a:r>
            </a:p>
            <a:p>
              <a:r>
                <a:rPr lang="en-US" altLang="ko-KR" sz="2000" b="1" dirty="0">
                  <a:latin typeface="+mn-lt"/>
                </a:rPr>
                <a:t>   </a:t>
              </a:r>
              <a:endParaRPr lang="ko-KR" altLang="en-US" sz="2000" b="1" dirty="0">
                <a:latin typeface="+mn-lt"/>
              </a:endParaRPr>
            </a:p>
          </p:txBody>
        </p:sp>
      </p:grpSp>
      <p:sp>
        <p:nvSpPr>
          <p:cNvPr id="78" name="폭발 1 77"/>
          <p:cNvSpPr/>
          <p:nvPr/>
        </p:nvSpPr>
        <p:spPr>
          <a:xfrm>
            <a:off x="3851921" y="0"/>
            <a:ext cx="5292080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i="1" dirty="0"/>
              <a:t>배열</a:t>
            </a:r>
            <a:r>
              <a:rPr lang="en-US" altLang="ko-KR" i="1" dirty="0"/>
              <a:t>!! NO!!</a:t>
            </a:r>
          </a:p>
          <a:p>
            <a:pPr algn="ctr">
              <a:defRPr/>
            </a:pPr>
            <a:r>
              <a:rPr lang="ko-KR" altLang="en-US" i="1" dirty="0"/>
              <a:t>크기 제한이 싫어요</a:t>
            </a:r>
            <a:endParaRPr lang="en-US" altLang="ko-KR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E4579-2874-4C89-AD92-D017A8D373C7}"/>
              </a:ext>
            </a:extLst>
          </p:cNvPr>
          <p:cNvSpPr txBox="1"/>
          <p:nvPr/>
        </p:nvSpPr>
        <p:spPr>
          <a:xfrm>
            <a:off x="1186929" y="3479443"/>
            <a:ext cx="7303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mp</a:t>
            </a:r>
            <a:r>
              <a:rPr lang="en-US" altLang="ko-KR" sz="1600" dirty="0"/>
              <a:t>[0]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[1]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[2]                                                      </a:t>
            </a:r>
            <a:r>
              <a:rPr lang="en-US" altLang="ko-KR" sz="1600" dirty="0" err="1"/>
              <a:t>mp</a:t>
            </a:r>
            <a:r>
              <a:rPr lang="en-US" altLang="ko-KR" sz="1600" dirty="0"/>
              <a:t>[9] </a:t>
            </a:r>
            <a:endParaRPr lang="ko-KR" altLang="en-US" sz="1600" dirty="0"/>
          </a:p>
        </p:txBody>
      </p:sp>
      <p:grpSp>
        <p:nvGrpSpPr>
          <p:cNvPr id="29" name="그룹 32">
            <a:extLst>
              <a:ext uri="{FF2B5EF4-FFF2-40B4-BE49-F238E27FC236}">
                <a16:creationId xmlns:a16="http://schemas.microsoft.com/office/drawing/2014/main" id="{BC0FF6B8-247F-4AC6-B52D-69DFADF0DFC8}"/>
              </a:ext>
            </a:extLst>
          </p:cNvPr>
          <p:cNvGrpSpPr>
            <a:grpSpLocks/>
          </p:cNvGrpSpPr>
          <p:nvPr/>
        </p:nvGrpSpPr>
        <p:grpSpPr bwMode="auto">
          <a:xfrm>
            <a:off x="178446" y="1189872"/>
            <a:ext cx="3673475" cy="251677"/>
            <a:chOff x="1043608" y="1700808"/>
            <a:chExt cx="3672408" cy="7920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39CE163-B428-491D-93FE-296301A6A4AF}"/>
                </a:ext>
              </a:extLst>
            </p:cNvPr>
            <p:cNvSpPr/>
            <p:nvPr/>
          </p:nvSpPr>
          <p:spPr>
            <a:xfrm>
              <a:off x="1043608" y="1700808"/>
              <a:ext cx="28725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1EA157-C7FF-4D94-9463-433E86E7BCE5}"/>
                </a:ext>
              </a:extLst>
            </p:cNvPr>
            <p:cNvSpPr/>
            <p:nvPr/>
          </p:nvSpPr>
          <p:spPr>
            <a:xfrm>
              <a:off x="1330862" y="1700808"/>
              <a:ext cx="288841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9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1D13D1-3563-47D5-8944-B8F82CBD614D}"/>
                </a:ext>
              </a:extLst>
            </p:cNvPr>
            <p:cNvSpPr/>
            <p:nvPr/>
          </p:nvSpPr>
          <p:spPr>
            <a:xfrm>
              <a:off x="1619703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595A79-1291-4AF2-9ADB-562C05B76D6D}"/>
                </a:ext>
              </a:extLst>
            </p:cNvPr>
            <p:cNvSpPr/>
            <p:nvPr/>
          </p:nvSpPr>
          <p:spPr>
            <a:xfrm>
              <a:off x="1906957" y="1700808"/>
              <a:ext cx="2521804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…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D06F7DB-8A1B-48C6-9DDD-5FF957FA5229}"/>
                </a:ext>
              </a:extLst>
            </p:cNvPr>
            <p:cNvSpPr/>
            <p:nvPr/>
          </p:nvSpPr>
          <p:spPr>
            <a:xfrm>
              <a:off x="4428761" y="1700808"/>
              <a:ext cx="287255" cy="792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8C50AC-0D02-477D-A161-E1348177E524}"/>
              </a:ext>
            </a:extLst>
          </p:cNvPr>
          <p:cNvGraphicFramePr>
            <a:graphicFrameLocks noGrp="1"/>
          </p:cNvGraphicFramePr>
          <p:nvPr/>
        </p:nvGraphicFramePr>
        <p:xfrm>
          <a:off x="5183642" y="4054440"/>
          <a:ext cx="374441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926211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3735203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824704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77106670"/>
                    </a:ext>
                  </a:extLst>
                </a:gridCol>
              </a:tblGrid>
              <a:tr h="26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hpPtr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</a:t>
                      </a:r>
                      <a:r>
                        <a:rPr lang="en-US" altLang="ko-KR" sz="1200" dirty="0" err="1"/>
                        <a:t>hpPtr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+mn-lt"/>
                        </a:rPr>
                        <a:t>mp</a:t>
                      </a: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en-US" altLang="ko-KR" sz="1200" b="1" dirty="0" err="1">
                          <a:latin typeface="+mn-lt"/>
                        </a:rPr>
                        <a:t>hpPtr</a:t>
                      </a:r>
                      <a:r>
                        <a:rPr lang="en-US" altLang="ko-KR" sz="1200" b="1" dirty="0">
                          <a:latin typeface="+mn-lt"/>
                        </a:rPr>
                        <a:t>].</a:t>
                      </a:r>
                      <a:r>
                        <a:rPr lang="en-US" altLang="ko-KR" sz="1200" b="1" dirty="0" err="1">
                          <a:latin typeface="+mn-lt"/>
                        </a:rPr>
                        <a:t>nextHp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72583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43884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[9]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26189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95328"/>
                  </a:ext>
                </a:extLst>
              </a:tr>
              <a:tr h="26468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mp</a:t>
                      </a:r>
                      <a:r>
                        <a:rPr lang="en-US" altLang="ko-KR" sz="1200" dirty="0"/>
                        <a:t>[8]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5168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0D8568D-9373-4172-A20D-31CC0B9A95C1}"/>
              </a:ext>
            </a:extLst>
          </p:cNvPr>
          <p:cNvSpPr/>
          <p:nvPr/>
        </p:nvSpPr>
        <p:spPr bwMode="auto">
          <a:xfrm>
            <a:off x="6126318" y="4509120"/>
            <a:ext cx="2807890" cy="109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507"/>
    </mc:Choice>
    <mc:Fallback xmlns="">
      <p:transition spd="slow" advTm="852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크기 제한을 없애자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 bwMode="auto">
          <a:xfrm>
            <a:off x="987136" y="1452563"/>
            <a:ext cx="287337" cy="792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Shape 53"/>
          <p:cNvCxnSpPr>
            <a:cxnSpLocks/>
            <a:stCxn id="48" idx="3"/>
          </p:cNvCxnSpPr>
          <p:nvPr/>
        </p:nvCxnSpPr>
        <p:spPr bwMode="auto">
          <a:xfrm>
            <a:off x="1274473" y="1847851"/>
            <a:ext cx="2592388" cy="8286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0191" y="132224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hp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18429" y="3584228"/>
            <a:ext cx="8257258" cy="2292697"/>
            <a:chOff x="418429" y="3584228"/>
            <a:chExt cx="8257258" cy="2292697"/>
          </a:xfrm>
        </p:grpSpPr>
        <p:grpSp>
          <p:nvGrpSpPr>
            <p:cNvPr id="2" name="그룹 38"/>
            <p:cNvGrpSpPr>
              <a:grpSpLocks/>
            </p:cNvGrpSpPr>
            <p:nvPr/>
          </p:nvGrpSpPr>
          <p:grpSpPr bwMode="auto">
            <a:xfrm>
              <a:off x="971550" y="3789363"/>
              <a:ext cx="7704137" cy="2087562"/>
              <a:chOff x="971600" y="3789040"/>
              <a:chExt cx="7704855" cy="208823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523824" y="5013395"/>
                <a:ext cx="865268" cy="79241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35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316058" y="5013395"/>
                <a:ext cx="360397" cy="7924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dirty="0">
                    <a:solidFill>
                      <a:srgbClr val="FF0000"/>
                    </a:solidFill>
                  </a:rPr>
                  <a:t>-1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71600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45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10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835280" y="5084856"/>
                <a:ext cx="288952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71600" y="3789040"/>
                <a:ext cx="287365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00549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95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20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564230" y="5084856"/>
                <a:ext cx="287364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56465" y="5084856"/>
                <a:ext cx="863680" cy="792416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15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30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220146" y="5084856"/>
                <a:ext cx="287365" cy="7924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>
                <a:stCxn id="24" idx="2"/>
              </p:cNvCxnSpPr>
              <p:nvPr/>
            </p:nvCxnSpPr>
            <p:spPr>
              <a:xfrm>
                <a:off x="1116076" y="4581456"/>
                <a:ext cx="71444" cy="50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>
                <a:stCxn id="23" idx="3"/>
                <a:endCxn id="25" idx="1"/>
              </p:cNvCxnSpPr>
              <p:nvPr/>
            </p:nvCxnSpPr>
            <p:spPr>
              <a:xfrm>
                <a:off x="2124232" y="5481858"/>
                <a:ext cx="57631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6" idx="3"/>
                <a:endCxn id="27" idx="1"/>
              </p:cNvCxnSpPr>
              <p:nvPr/>
            </p:nvCxnSpPr>
            <p:spPr>
              <a:xfrm>
                <a:off x="3851593" y="5481858"/>
                <a:ext cx="504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5507511" y="5445333"/>
                <a:ext cx="504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7020539" y="5445333"/>
                <a:ext cx="50328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18429" y="3584228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hp</a:t>
              </a:r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598F07-1BD3-C11F-506C-FB602AA6EFAA}"/>
              </a:ext>
            </a:extLst>
          </p:cNvPr>
          <p:cNvSpPr/>
          <p:nvPr/>
        </p:nvSpPr>
        <p:spPr bwMode="auto">
          <a:xfrm>
            <a:off x="89959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D7CAAA-809E-F5BC-52D9-62BC7E369587}"/>
              </a:ext>
            </a:extLst>
          </p:cNvPr>
          <p:cNvSpPr/>
          <p:nvPr/>
        </p:nvSpPr>
        <p:spPr bwMode="auto">
          <a:xfrm>
            <a:off x="2052117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A9C9F3-CC9A-C9A8-2084-88EAB1A85924}"/>
              </a:ext>
            </a:extLst>
          </p:cNvPr>
          <p:cNvSpPr/>
          <p:nvPr/>
        </p:nvSpPr>
        <p:spPr bwMode="auto">
          <a:xfrm>
            <a:off x="3204642" y="2708747"/>
            <a:ext cx="86360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ADAEB6-315D-FD6C-64E5-7CFA88CAA608}"/>
              </a:ext>
            </a:extLst>
          </p:cNvPr>
          <p:cNvSpPr/>
          <p:nvPr/>
        </p:nvSpPr>
        <p:spPr bwMode="auto">
          <a:xfrm>
            <a:off x="4355579" y="2708747"/>
            <a:ext cx="3168650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ADFCA-A4F9-D87F-BD37-EEE686B09D33}"/>
              </a:ext>
            </a:extLst>
          </p:cNvPr>
          <p:cNvSpPr/>
          <p:nvPr/>
        </p:nvSpPr>
        <p:spPr bwMode="auto">
          <a:xfrm>
            <a:off x="7524229" y="2708747"/>
            <a:ext cx="865188" cy="79216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95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5D047-3A96-FFB8-C3C6-2977BBD9152C}"/>
              </a:ext>
            </a:extLst>
          </p:cNvPr>
          <p:cNvSpPr/>
          <p:nvPr/>
        </p:nvSpPr>
        <p:spPr bwMode="auto">
          <a:xfrm>
            <a:off x="1763192" y="2708747"/>
            <a:ext cx="288925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404C93-A383-66E1-2DAA-DF0A27635D25}"/>
              </a:ext>
            </a:extLst>
          </p:cNvPr>
          <p:cNvSpPr/>
          <p:nvPr/>
        </p:nvSpPr>
        <p:spPr bwMode="auto">
          <a:xfrm>
            <a:off x="2771254" y="2708747"/>
            <a:ext cx="433389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6A50A9-5BEE-F5EE-3010-AFAD2EA64D6D}"/>
              </a:ext>
            </a:extLst>
          </p:cNvPr>
          <p:cNvSpPr/>
          <p:nvPr/>
        </p:nvSpPr>
        <p:spPr bwMode="auto">
          <a:xfrm>
            <a:off x="4068242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CB62A-B74D-C5DF-FB08-65DA4FC881D6}"/>
              </a:ext>
            </a:extLst>
          </p:cNvPr>
          <p:cNvSpPr/>
          <p:nvPr/>
        </p:nvSpPr>
        <p:spPr bwMode="auto">
          <a:xfrm>
            <a:off x="8389417" y="2708747"/>
            <a:ext cx="287337" cy="7921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E1902F-977E-A8A2-F743-0B62C61AFFB1}"/>
              </a:ext>
            </a:extLst>
          </p:cNvPr>
          <p:cNvSpPr/>
          <p:nvPr/>
        </p:nvSpPr>
        <p:spPr bwMode="auto">
          <a:xfrm>
            <a:off x="899592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270B0-F41A-9F84-A22E-E69AB49E1020}"/>
              </a:ext>
            </a:extLst>
          </p:cNvPr>
          <p:cNvSpPr/>
          <p:nvPr/>
        </p:nvSpPr>
        <p:spPr bwMode="auto">
          <a:xfrm>
            <a:off x="2052117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AD650-4EE4-5A99-CBE2-F664DF87226D}"/>
              </a:ext>
            </a:extLst>
          </p:cNvPr>
          <p:cNvSpPr/>
          <p:nvPr/>
        </p:nvSpPr>
        <p:spPr bwMode="auto">
          <a:xfrm>
            <a:off x="3204642" y="2708747"/>
            <a:ext cx="1150937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240A44-96F1-7815-3E9A-AD587789E1BF}"/>
              </a:ext>
            </a:extLst>
          </p:cNvPr>
          <p:cNvSpPr/>
          <p:nvPr/>
        </p:nvSpPr>
        <p:spPr bwMode="auto">
          <a:xfrm>
            <a:off x="7524229" y="2708747"/>
            <a:ext cx="1152525" cy="7921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9" name="꺾인 연결선 55">
            <a:extLst>
              <a:ext uri="{FF2B5EF4-FFF2-40B4-BE49-F238E27FC236}">
                <a16:creationId xmlns:a16="http://schemas.microsoft.com/office/drawing/2014/main" id="{7AB37C13-4088-6915-1F4C-339F75406AAE}"/>
              </a:ext>
            </a:extLst>
          </p:cNvPr>
          <p:cNvCxnSpPr>
            <a:endCxn id="18" idx="2"/>
          </p:cNvCxnSpPr>
          <p:nvPr/>
        </p:nvCxnSpPr>
        <p:spPr bwMode="auto">
          <a:xfrm>
            <a:off x="4212704" y="3500909"/>
            <a:ext cx="3887788" cy="12700"/>
          </a:xfrm>
          <a:prstGeom prst="bentConnector4">
            <a:avLst>
              <a:gd name="adj1" fmla="val -384"/>
              <a:gd name="adj2" fmla="val 202414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75">
            <a:extLst>
              <a:ext uri="{FF2B5EF4-FFF2-40B4-BE49-F238E27FC236}">
                <a16:creationId xmlns:a16="http://schemas.microsoft.com/office/drawing/2014/main" id="{9539B80D-3519-5D2B-AD11-9455785C89EE}"/>
              </a:ext>
            </a:extLst>
          </p:cNvPr>
          <p:cNvCxnSpPr>
            <a:stCxn id="14" idx="0"/>
            <a:endCxn id="15" idx="0"/>
          </p:cNvCxnSpPr>
          <p:nvPr/>
        </p:nvCxnSpPr>
        <p:spPr bwMode="auto">
          <a:xfrm rot="16200000" flipV="1">
            <a:off x="5004073" y="-819472"/>
            <a:ext cx="12700" cy="7056438"/>
          </a:xfrm>
          <a:prstGeom prst="bent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B77F9F-EFE5-92D0-0F82-F4B39F8BACDB}"/>
              </a:ext>
            </a:extLst>
          </p:cNvPr>
          <p:cNvSpPr txBox="1"/>
          <p:nvPr/>
        </p:nvSpPr>
        <p:spPr>
          <a:xfrm>
            <a:off x="238233" y="248426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mp</a:t>
            </a:r>
            <a:endParaRPr lang="ko-KR" altLang="en-US" dirty="0"/>
          </a:p>
        </p:txBody>
      </p:sp>
      <p:sp>
        <p:nvSpPr>
          <p:cNvPr id="40" name="폭발 1 39"/>
          <p:cNvSpPr/>
          <p:nvPr/>
        </p:nvSpPr>
        <p:spPr>
          <a:xfrm>
            <a:off x="4988054" y="1448708"/>
            <a:ext cx="4284663" cy="3716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i="1" dirty="0"/>
              <a:t>어라</a:t>
            </a:r>
            <a:r>
              <a:rPr lang="en-US" altLang="ko-KR" sz="2800" i="1" dirty="0"/>
              <a:t>?</a:t>
            </a:r>
          </a:p>
          <a:p>
            <a:pPr algn="ctr">
              <a:defRPr/>
            </a:pPr>
            <a:r>
              <a:rPr lang="ko-KR" altLang="en-US" sz="2800" i="1" dirty="0"/>
              <a:t>절대주소가 필요해</a:t>
            </a:r>
            <a:r>
              <a:rPr lang="en-US" altLang="ko-KR" sz="2800" i="1" dirty="0"/>
              <a:t>!!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66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99812" y="1412776"/>
            <a:ext cx="8363188" cy="1528036"/>
            <a:chOff x="399812" y="2105426"/>
            <a:chExt cx="8363188" cy="1528036"/>
          </a:xfrm>
        </p:grpSpPr>
        <p:grpSp>
          <p:nvGrpSpPr>
            <p:cNvPr id="4" name="그룹 3"/>
            <p:cNvGrpSpPr/>
            <p:nvPr/>
          </p:nvGrpSpPr>
          <p:grpSpPr>
            <a:xfrm>
              <a:off x="399812" y="2105426"/>
              <a:ext cx="7988613" cy="1528036"/>
              <a:chOff x="638729" y="4348886"/>
              <a:chExt cx="7988613" cy="1528036"/>
            </a:xfrm>
          </p:grpSpPr>
          <p:grpSp>
            <p:nvGrpSpPr>
              <p:cNvPr id="5" name="그룹 38"/>
              <p:cNvGrpSpPr>
                <a:grpSpLocks/>
              </p:cNvGrpSpPr>
              <p:nvPr/>
            </p:nvGrpSpPr>
            <p:grpSpPr bwMode="auto">
              <a:xfrm>
                <a:off x="971550" y="4520330"/>
                <a:ext cx="7655792" cy="1356592"/>
                <a:chOff x="971600" y="4520244"/>
                <a:chExt cx="7656505" cy="1357028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8373736" y="5013395"/>
                  <a:ext cx="254369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직선 화살표 연결선 15"/>
                <p:cNvCxnSpPr>
                  <a:stCxn id="11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>
                  <a:stCxn id="10" idx="3"/>
                  <a:endCxn id="12" idx="1"/>
                </p:cNvCxnSpPr>
                <p:nvPr/>
              </p:nvCxnSpPr>
              <p:spPr>
                <a:xfrm>
                  <a:off x="2124232" y="5481858"/>
                  <a:ext cx="57631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>
                  <a:stCxn id="13" idx="3"/>
                  <a:endCxn id="14" idx="1"/>
                </p:cNvCxnSpPr>
                <p:nvPr/>
              </p:nvCxnSpPr>
              <p:spPr>
                <a:xfrm>
                  <a:off x="3851593" y="5481858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/>
                <p:nvPr/>
              </p:nvCxnSpPr>
              <p:spPr>
                <a:xfrm>
                  <a:off x="7020539" y="5445333"/>
                  <a:ext cx="50328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638729" y="4348886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p:grpSp>
        <p:cxnSp>
          <p:nvCxnSpPr>
            <p:cNvPr id="22" name="꺾인 연결선 21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직선 연결선 27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그룹 35"/>
          <p:cNvGrpSpPr/>
          <p:nvPr/>
        </p:nvGrpSpPr>
        <p:grpSpPr>
          <a:xfrm>
            <a:off x="251520" y="3506597"/>
            <a:ext cx="8643003" cy="1535364"/>
            <a:chOff x="119997" y="2105426"/>
            <a:chExt cx="8643003" cy="1535364"/>
          </a:xfrm>
        </p:grpSpPr>
        <p:grpSp>
          <p:nvGrpSpPr>
            <p:cNvPr id="37" name="그룹 36"/>
            <p:cNvGrpSpPr/>
            <p:nvPr/>
          </p:nvGrpSpPr>
          <p:grpSpPr>
            <a:xfrm>
              <a:off x="399812" y="2105426"/>
              <a:ext cx="7964210" cy="1535364"/>
              <a:chOff x="638729" y="4348886"/>
              <a:chExt cx="7964210" cy="1535364"/>
            </a:xfrm>
          </p:grpSpPr>
          <p:grpSp>
            <p:nvGrpSpPr>
              <p:cNvPr id="41" name="그룹 38"/>
              <p:cNvGrpSpPr>
                <a:grpSpLocks/>
              </p:cNvGrpSpPr>
              <p:nvPr/>
            </p:nvGrpSpPr>
            <p:grpSpPr bwMode="auto">
              <a:xfrm>
                <a:off x="696014" y="4520331"/>
                <a:ext cx="7906925" cy="1363919"/>
                <a:chOff x="696038" y="4520244"/>
                <a:chExt cx="7907662" cy="1364357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696038" y="507911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23824" y="5013395"/>
                  <a:ext cx="865268" cy="792417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35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8316059" y="5013395"/>
                  <a:ext cx="287641" cy="7924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971600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45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10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835280" y="508485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971600" y="4520244"/>
                  <a:ext cx="287365" cy="27730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700549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95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20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564230" y="5084856"/>
                  <a:ext cx="287364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356465" y="5084856"/>
                  <a:ext cx="863680" cy="792416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</a:rPr>
                    <a:t>15</a:t>
                  </a:r>
                </a:p>
                <a:p>
                  <a:pPr algn="ctr">
                    <a:defRPr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30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220146" y="5084856"/>
                  <a:ext cx="287365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화살표 연결선 51"/>
                <p:cNvCxnSpPr>
                  <a:stCxn id="47" idx="2"/>
                </p:cNvCxnSpPr>
                <p:nvPr/>
              </p:nvCxnSpPr>
              <p:spPr>
                <a:xfrm>
                  <a:off x="1115282" y="4797550"/>
                  <a:ext cx="72239" cy="2873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/>
                <p:cNvCxnSpPr>
                  <a:stCxn id="46" idx="3"/>
                  <a:endCxn id="58" idx="1"/>
                </p:cNvCxnSpPr>
                <p:nvPr/>
              </p:nvCxnSpPr>
              <p:spPr>
                <a:xfrm>
                  <a:off x="2124232" y="5481064"/>
                  <a:ext cx="285777" cy="7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/>
                <p:cNvCxnSpPr>
                  <a:stCxn id="49" idx="3"/>
                  <a:endCxn id="59" idx="1"/>
                </p:cNvCxnSpPr>
                <p:nvPr/>
              </p:nvCxnSpPr>
              <p:spPr>
                <a:xfrm>
                  <a:off x="3851594" y="5481064"/>
                  <a:ext cx="272385" cy="73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5507511" y="5445333"/>
                  <a:ext cx="5048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6875345" y="5445333"/>
                  <a:ext cx="37243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직사각형 57"/>
                <p:cNvSpPr/>
                <p:nvPr/>
              </p:nvSpPr>
              <p:spPr>
                <a:xfrm>
                  <a:off x="2410009" y="5085650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123980" y="5092185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7251688" y="5013396"/>
                  <a:ext cx="288952" cy="79241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직선 화살표 연결선 64"/>
                <p:cNvCxnSpPr/>
                <p:nvPr/>
              </p:nvCxnSpPr>
              <p:spPr>
                <a:xfrm>
                  <a:off x="2102667" y="5363903"/>
                  <a:ext cx="285777" cy="793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화살표 연결선 65"/>
                <p:cNvCxnSpPr/>
                <p:nvPr/>
              </p:nvCxnSpPr>
              <p:spPr>
                <a:xfrm>
                  <a:off x="3830029" y="5363903"/>
                  <a:ext cx="272385" cy="7328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/>
                <p:cNvCxnSpPr/>
                <p:nvPr/>
              </p:nvCxnSpPr>
              <p:spPr>
                <a:xfrm>
                  <a:off x="5485946" y="5328171"/>
                  <a:ext cx="504872" cy="0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6853780" y="5328171"/>
                  <a:ext cx="372430" cy="0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638729" y="4348886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p</a:t>
                </a:r>
                <a:endParaRPr lang="ko-KR" altLang="en-US" dirty="0"/>
              </a:p>
            </p:txBody>
          </p:sp>
        </p:grpSp>
        <p:cxnSp>
          <p:nvCxnSpPr>
            <p:cNvPr id="38" name="꺾인 연결선 37"/>
            <p:cNvCxnSpPr/>
            <p:nvPr/>
          </p:nvCxnSpPr>
          <p:spPr bwMode="auto">
            <a:xfrm>
              <a:off x="8244408" y="3140968"/>
              <a:ext cx="408263" cy="288032"/>
            </a:xfrm>
            <a:prstGeom prst="bentConnector3">
              <a:avLst>
                <a:gd name="adj1" fmla="val 94795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8532440" y="3429000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8590080" y="3501008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꺾인 연결선 68"/>
            <p:cNvCxnSpPr/>
            <p:nvPr/>
          </p:nvCxnSpPr>
          <p:spPr bwMode="auto">
            <a:xfrm rot="5400000">
              <a:off x="153621" y="3171146"/>
              <a:ext cx="393259" cy="22004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119997" y="3477798"/>
              <a:ext cx="23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177637" y="3549806"/>
              <a:ext cx="1152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5" name="TextBox 74"/>
          <p:cNvSpPr txBox="1"/>
          <p:nvPr/>
        </p:nvSpPr>
        <p:spPr>
          <a:xfrm>
            <a:off x="1484230" y="1518075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단일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 </a:t>
            </a:r>
            <a:r>
              <a:rPr lang="ko-KR" altLang="en-US" dirty="0"/>
              <a:t>연결리스트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75733" y="3615559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</a:t>
            </a:r>
            <a:r>
              <a:rPr lang="en-US" altLang="ko-KR" dirty="0"/>
              <a:t>(</a:t>
            </a:r>
            <a:r>
              <a:rPr lang="ko-KR" altLang="en-US" dirty="0"/>
              <a:t>양방향</a:t>
            </a:r>
            <a:r>
              <a:rPr lang="en-US" altLang="ko-KR" dirty="0"/>
              <a:t>) </a:t>
            </a:r>
            <a:r>
              <a:rPr lang="ko-KR" altLang="en-US" dirty="0"/>
              <a:t>연결리스트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74920" y="5404744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단일연결리스트 </a:t>
            </a:r>
            <a:r>
              <a:rPr kumimoji="0" lang="en-US" altLang="ko-KR" dirty="0">
                <a:solidFill>
                  <a:schemeClr val="tx1"/>
                </a:solidFill>
              </a:rPr>
              <a:t>VS </a:t>
            </a:r>
            <a:r>
              <a:rPr kumimoji="0" lang="ko-KR" altLang="en-US" dirty="0">
                <a:solidFill>
                  <a:schemeClr val="tx1"/>
                </a:solidFill>
              </a:rPr>
              <a:t>이중연결리스트</a:t>
            </a:r>
            <a:endParaRPr kumimoji="0"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5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연결리스트</a:t>
            </a:r>
            <a:r>
              <a:rPr kumimoji="0" lang="en-US" altLang="ko-KR" dirty="0">
                <a:solidFill>
                  <a:schemeClr val="tx1"/>
                </a:solidFill>
              </a:rPr>
              <a:t> VS </a:t>
            </a:r>
            <a:r>
              <a:rPr kumimoji="0" lang="ko-KR" altLang="en-US" dirty="0">
                <a:solidFill>
                  <a:schemeClr val="tx1"/>
                </a:solidFill>
              </a:rPr>
              <a:t>배열</a:t>
            </a:r>
            <a:endParaRPr kumimoji="0"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4792" y="285293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 algn="ctr"/>
            <a:r>
              <a:rPr kumimoji="0" lang="ko-KR" altLang="en-US" dirty="0">
                <a:solidFill>
                  <a:schemeClr val="tx1"/>
                </a:solidFill>
              </a:rPr>
              <a:t>단일연결리스트 </a:t>
            </a:r>
            <a:r>
              <a:rPr kumimoji="0" lang="en-US" altLang="ko-KR" dirty="0">
                <a:solidFill>
                  <a:schemeClr val="tx1"/>
                </a:solidFill>
              </a:rPr>
              <a:t>VS </a:t>
            </a:r>
            <a:r>
              <a:rPr kumimoji="0" lang="ko-KR" altLang="en-US" dirty="0">
                <a:solidFill>
                  <a:schemeClr val="tx1"/>
                </a:solidFill>
              </a:rPr>
              <a:t>이중연결리스트</a:t>
            </a:r>
            <a:endParaRPr kumimoji="0"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9454" y="3654370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환형연결리스트 </a:t>
            </a:r>
            <a:r>
              <a:rPr lang="en-US" altLang="ko-KR" dirty="0"/>
              <a:t>VS </a:t>
            </a:r>
            <a:r>
              <a:rPr lang="ko-KR" altLang="en-US" dirty="0"/>
              <a:t>선형연결리스트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291729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5|29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9.9|19.6|22.7|51|253.9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3084</TotalTime>
  <Words>1445</Words>
  <Application>Microsoft Office PowerPoint</Application>
  <PresentationFormat>화면 슬라이드 쇼(4:3)</PresentationFormat>
  <Paragraphs>595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Arial</vt:lpstr>
      <vt:lpstr>Wingdings</vt:lpstr>
      <vt:lpstr>191tgp_global_light</vt:lpstr>
      <vt:lpstr>연결리스트</vt:lpstr>
      <vt:lpstr>생각해 올 내용</vt:lpstr>
      <vt:lpstr>공부해 올 내용</vt:lpstr>
      <vt:lpstr>데이터에 순서를 부여하라.</vt:lpstr>
      <vt:lpstr>저장공간의 낭비를 줄여보자.</vt:lpstr>
      <vt:lpstr>구조를 하나로 줄여보자.</vt:lpstr>
      <vt:lpstr>크기 제한을 없애자.</vt:lpstr>
      <vt:lpstr>연결리스트</vt:lpstr>
      <vt:lpstr>생각해봅시다.</vt:lpstr>
      <vt:lpstr>연결리스트 만들기</vt:lpstr>
      <vt:lpstr>연결리스트 만들기</vt:lpstr>
      <vt:lpstr>연결리스트 만들기</vt:lpstr>
      <vt:lpstr>DS6 : 4월 15일, 17일 실습문제</vt:lpstr>
      <vt:lpstr>DS7 : 4월 22일, 24일 실습문제</vt:lpstr>
      <vt:lpstr>DS8 : 4월 29일, 5월 1일 실습문제</vt:lpstr>
      <vt:lpstr>연결리스트에서의 검색</vt:lpstr>
      <vt:lpstr>연결리스트에서의 검색</vt:lpstr>
      <vt:lpstr>연결리스트에서의 삭제</vt:lpstr>
      <vt:lpstr>연결리스트에서의 삭제</vt:lpstr>
      <vt:lpstr>연결리스트에서의 삭제</vt:lpstr>
      <vt:lpstr>단일연결리스트에서의 삽입</vt:lpstr>
      <vt:lpstr>이중 연결리스트에서의 삽입</vt:lpstr>
      <vt:lpstr>환형 연결리스트에서의 삽입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154</cp:revision>
  <dcterms:created xsi:type="dcterms:W3CDTF">2007-03-04T09:35:15Z</dcterms:created>
  <dcterms:modified xsi:type="dcterms:W3CDTF">2024-04-05T01:15:09Z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