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8" r:id="rId2"/>
    <p:sldId id="337" r:id="rId3"/>
    <p:sldId id="338" r:id="rId4"/>
    <p:sldId id="335" r:id="rId5"/>
    <p:sldId id="339" r:id="rId6"/>
    <p:sldId id="336" r:id="rId7"/>
    <p:sldId id="340" r:id="rId8"/>
    <p:sldId id="341" r:id="rId9"/>
    <p:sldId id="342" r:id="rId10"/>
    <p:sldId id="343" r:id="rId11"/>
    <p:sldId id="344" r:id="rId12"/>
    <p:sldId id="345" r:id="rId13"/>
    <p:sldId id="347" r:id="rId14"/>
    <p:sldId id="348" r:id="rId15"/>
    <p:sldId id="349" r:id="rId16"/>
    <p:sldId id="354" r:id="rId17"/>
    <p:sldId id="355" r:id="rId18"/>
    <p:sldId id="351" r:id="rId19"/>
    <p:sldId id="352" r:id="rId20"/>
    <p:sldId id="353" r:id="rId2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2E46"/>
    <a:srgbClr val="FFFFCC"/>
    <a:srgbClr val="FFCC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3" d="100"/>
          <a:sy n="193" d="100"/>
        </p:scale>
        <p:origin x="2333" y="1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B32161-E61B-4996-B212-8810394BF1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43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D83719-2286-4907-A57C-0A4B03535F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553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C2781-2832-452C-9B9D-6F36A76DF8B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5665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7E-F4CD-4428-9B4F-841ACD752DC1}" type="slidenum">
              <a:rPr lang="en-US" altLang="ko-KR" sz="1200" smtClean="0"/>
              <a:pPr eaLnBrk="1" hangingPunct="1"/>
              <a:t>16</a:t>
            </a:fld>
            <a:endParaRPr lang="en-US" altLang="ko-KR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8137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930900" y="6384925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124200" y="6477000"/>
            <a:ext cx="18288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8D581E84-51AF-495B-B049-D6B50999B29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73375" y="4038600"/>
            <a:ext cx="5584825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altLang="ko-KR" noProof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819400" y="3276600"/>
            <a:ext cx="57912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103044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 advAuto="0"/>
      <p:bldP spid="307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9DDB8-1859-48D1-A634-96089DA950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38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2750" y="457200"/>
            <a:ext cx="2076450" cy="5562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076950" cy="5562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D204E6-3055-41D1-B00D-58C85ABEAA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3113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305800" cy="472440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971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56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622DC-1DCD-40FC-B8C1-9BC2C526A8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50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8059F-71B8-4411-B4D9-27463CEF01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311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87E55-1226-4C54-AC5A-92719EA632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598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C0E5-2C99-4D06-8446-EB8D00A5C5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30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C5105-654A-4D35-B976-9AEC3911A3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12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4DEF9-B8E0-4146-BE48-5E6F58AB0D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267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5F75-FFD8-494B-A6CB-424E8DF5D7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252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00835-F895-4370-97A1-7415FE12B8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672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304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971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828800" y="457200"/>
            <a:ext cx="6934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14979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4365104"/>
            <a:ext cx="5767388" cy="1368425"/>
          </a:xfrm>
        </p:spPr>
        <p:txBody>
          <a:bodyPr/>
          <a:lstStyle/>
          <a:p>
            <a:pPr algn="r"/>
            <a:r>
              <a:rPr lang="ko-KR" altLang="en-US" dirty="0"/>
              <a:t>한국공학대학교</a:t>
            </a:r>
          </a:p>
          <a:p>
            <a:pPr algn="r"/>
            <a:r>
              <a:rPr lang="ko-KR" altLang="en-US"/>
              <a:t>게임공학과</a:t>
            </a:r>
            <a:endParaRPr lang="ko-KR" altLang="en-US" dirty="0"/>
          </a:p>
          <a:p>
            <a:pPr algn="r"/>
            <a:r>
              <a:rPr lang="ko-KR" altLang="en-US" dirty="0"/>
              <a:t>장 지 </a:t>
            </a:r>
            <a:r>
              <a:rPr lang="ko-KR" altLang="en-US" dirty="0" err="1"/>
              <a:t>웅</a:t>
            </a:r>
            <a:endParaRPr lang="ko-KR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892" y="3276600"/>
            <a:ext cx="6577136" cy="682625"/>
          </a:xfrm>
        </p:spPr>
        <p:txBody>
          <a:bodyPr/>
          <a:lstStyle/>
          <a:p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이용한 큐에서의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      full check</a:t>
            </a:r>
            <a:r>
              <a:rPr lang="ko-KR" altLang="en-US" dirty="0"/>
              <a:t>와 </a:t>
            </a:r>
            <a:r>
              <a:rPr lang="en-US" altLang="ko-KR" dirty="0"/>
              <a:t>empty check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683568" y="1895346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403648" y="1895346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123728" y="1895346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724128" y="1895346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444208" y="1895346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164288" y="1895346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7884368" y="1895346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6478" y="1556792"/>
            <a:ext cx="8092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Q[0]    Q[1]   Q[2]    Q[3]   Q[4]    Q[5]   Q[6]   Q[7]    Q[8]    Q[9]  Q[10] 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 bwMode="auto">
          <a:xfrm>
            <a:off x="692167" y="3767554"/>
            <a:ext cx="720080" cy="52554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en-US" altLang="ko-KR" sz="1400" dirty="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endParaRPr kumimoji="0" lang="ko-KR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412247" y="3767554"/>
            <a:ext cx="720080" cy="52554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en-US" altLang="ko-KR" sz="140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endParaRPr kumimoji="0" lang="ko-KR" alt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132327" y="3767554"/>
            <a:ext cx="720080" cy="52554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en-US" altLang="ko-KR" sz="140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endParaRPr kumimoji="0" lang="ko-KR" alt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2852407" y="3767554"/>
            <a:ext cx="720080" cy="52554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en-US" altLang="ko-KR" sz="140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endParaRPr kumimoji="0" lang="ko-KR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572487" y="3767554"/>
            <a:ext cx="720080" cy="52554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en-US" altLang="ko-KR" sz="140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endParaRPr kumimoji="0" lang="ko-KR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292567" y="3767554"/>
            <a:ext cx="720080" cy="52554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en-US" altLang="ko-KR" sz="140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endParaRPr kumimoji="0" lang="ko-KR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012647" y="3767554"/>
            <a:ext cx="720080" cy="52554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en-US" altLang="ko-KR" sz="140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endParaRPr kumimoji="0" lang="ko-KR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732727" y="3767554"/>
            <a:ext cx="720080" cy="52554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en-US" altLang="ko-KR" sz="140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endParaRPr kumimoji="0" lang="ko-KR" alt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6452807" y="3767554"/>
            <a:ext cx="720080" cy="52554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en-US" altLang="ko-KR" sz="140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endParaRPr kumimoji="0" lang="ko-KR" alt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7172887" y="3767554"/>
            <a:ext cx="720080" cy="52554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en-US" altLang="ko-KR" sz="140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endParaRPr kumimoji="0" lang="ko-KR" alt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7892967" y="3767554"/>
            <a:ext cx="720080" cy="52554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en-US" altLang="ko-KR" sz="140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endParaRPr kumimoji="0" lang="ko-KR" alt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5077" y="3429000"/>
            <a:ext cx="8092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Q[0]    Q[1]   Q[2]    Q[3]   Q[4]    Q[5]   Q[6]   Q[7]    Q[8]    Q[9]  Q[10] 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 bwMode="auto">
          <a:xfrm>
            <a:off x="2843808" y="1895346"/>
            <a:ext cx="720080" cy="53602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리신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3563888" y="1895346"/>
            <a:ext cx="720080" cy="53602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베인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283968" y="1895346"/>
            <a:ext cx="720080" cy="53602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잭스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004048" y="1895346"/>
            <a:ext cx="720080" cy="53602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럭스</a:t>
            </a:r>
            <a:endParaRPr kumimoji="0" lang="ko-KR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87624" y="2485351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lower : 0             front : 2            rear  : 6              upper :10</a:t>
            </a:r>
            <a:endParaRPr lang="ko-KR" altLang="en-US" sz="1800" dirty="0"/>
          </a:p>
        </p:txBody>
      </p:sp>
      <p:sp>
        <p:nvSpPr>
          <p:cNvPr id="36" name="직사각형 35"/>
          <p:cNvSpPr/>
          <p:nvPr/>
        </p:nvSpPr>
        <p:spPr bwMode="auto">
          <a:xfrm>
            <a:off x="1903669" y="2537274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757228" y="2537274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494241" y="2537274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6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7535509" y="2537273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10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8114" y="4365104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lower : 0             front : 2            rear  : 6              upper :10</a:t>
            </a:r>
            <a:endParaRPr lang="ko-KR" altLang="en-US" sz="1800" dirty="0"/>
          </a:p>
        </p:txBody>
      </p:sp>
      <p:sp>
        <p:nvSpPr>
          <p:cNvPr id="43" name="직사각형 42"/>
          <p:cNvSpPr/>
          <p:nvPr/>
        </p:nvSpPr>
        <p:spPr bwMode="auto">
          <a:xfrm>
            <a:off x="1914159" y="4417027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767718" y="4417027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5504731" y="4417027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7545999" y="4417026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10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683568" y="5642715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1403648" y="5642715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123728" y="5642715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843808" y="5642715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 dirty="0">
              <a:latin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563888" y="5642715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 dirty="0">
              <a:latin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4283968" y="5642715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 dirty="0">
              <a:latin typeface="Arial" panose="020B0604020202020204" pitchFamily="34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5004048" y="5642715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 dirty="0">
              <a:latin typeface="Arial" panose="020B0604020202020204" pitchFamily="34" charset="0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5724128" y="5642715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444208" y="5642715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7164288" y="5642715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7884368" y="5642715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6478" y="5304161"/>
            <a:ext cx="8092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Q[0]    Q[1]   Q[2]    Q[3]   Q[4]    Q[5]   Q[6]   Q[7]    Q[8]    Q[9]  Q[10] </a:t>
            </a:r>
            <a:endParaRPr lang="ko-KR" alt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1189515" y="6240265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lower : 0             front : 2            rear  : 6              upper :10</a:t>
            </a:r>
            <a:endParaRPr lang="ko-KR" altLang="en-US" sz="1800" dirty="0"/>
          </a:p>
        </p:txBody>
      </p:sp>
      <p:sp>
        <p:nvSpPr>
          <p:cNvPr id="60" name="직사각형 59"/>
          <p:cNvSpPr/>
          <p:nvPr/>
        </p:nvSpPr>
        <p:spPr bwMode="auto">
          <a:xfrm>
            <a:off x="1905560" y="6292188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759119" y="6292188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5496132" y="6292188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7537400" y="6292187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10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468051" y="3046135"/>
            <a:ext cx="1346720" cy="36004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Full</a:t>
            </a:r>
            <a:endParaRPr lang="ko-KR" altLang="en-US" sz="20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16968" y="4892970"/>
            <a:ext cx="1346720" cy="36004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Empty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3767718" y="4417266"/>
            <a:ext cx="2373501" cy="344121"/>
            <a:chOff x="3923928" y="4957087"/>
            <a:chExt cx="2373501" cy="344121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3923928" y="4957087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</a:rPr>
                <a:t>-1</a:t>
              </a:r>
              <a:endParaRPr kumimoji="0" lang="ko-KR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5660941" y="4957087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</a:rPr>
                <a:t>10</a:t>
              </a:r>
              <a:endParaRPr kumimoji="0" lang="ko-KR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767718" y="6292187"/>
            <a:ext cx="2373501" cy="344121"/>
            <a:chOff x="3923928" y="4957087"/>
            <a:chExt cx="2373501" cy="344121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3923928" y="4957087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</a:rPr>
                <a:t>-1</a:t>
              </a:r>
              <a:endParaRPr kumimoji="0" lang="ko-KR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5660941" y="4957087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</a:rPr>
                <a:t>-1</a:t>
              </a:r>
              <a:endParaRPr kumimoji="0" lang="ko-KR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sp>
        <p:nvSpPr>
          <p:cNvPr id="71" name="폭발 1 70"/>
          <p:cNvSpPr/>
          <p:nvPr/>
        </p:nvSpPr>
        <p:spPr bwMode="auto">
          <a:xfrm>
            <a:off x="5904747" y="5047029"/>
            <a:ext cx="1606198" cy="1377902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dirty="0">
                <a:latin typeface="Arial" panose="020B0604020202020204" pitchFamily="34" charset="0"/>
              </a:rPr>
              <a:t>맞나</a:t>
            </a:r>
            <a:r>
              <a:rPr kumimoji="0" lang="en-US" altLang="ko-KR" sz="1800" dirty="0">
                <a:latin typeface="Arial" panose="020B0604020202020204" pitchFamily="34" charset="0"/>
              </a:rPr>
              <a:t>?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6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그룹 120"/>
          <p:cNvGrpSpPr/>
          <p:nvPr/>
        </p:nvGrpSpPr>
        <p:grpSpPr>
          <a:xfrm>
            <a:off x="488136" y="3029380"/>
            <a:ext cx="7467837" cy="1677959"/>
            <a:chOff x="488136" y="3561607"/>
            <a:chExt cx="7467837" cy="1677959"/>
          </a:xfrm>
        </p:grpSpPr>
        <p:sp>
          <p:nvSpPr>
            <p:cNvPr id="120" name="직사각형 119"/>
            <p:cNvSpPr/>
            <p:nvPr/>
          </p:nvSpPr>
          <p:spPr bwMode="auto">
            <a:xfrm>
              <a:off x="609695" y="4359051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488136" y="3561607"/>
              <a:ext cx="1349775" cy="360040"/>
            </a:xfrm>
            <a:prstGeom prst="roundRect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Solution1</a:t>
              </a:r>
              <a:endParaRPr lang="ko-KR" altLang="en-US" sz="2000" dirty="0"/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1331640" y="4359051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2051720" y="4359051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70720" y="3984492"/>
              <a:ext cx="50786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Q[0]    Q[1]   Q[2]    Q[3]   Q[4]    Q[5]   Q[6] </a:t>
              </a:r>
              <a:endParaRPr lang="ko-KR" altLang="en-US" sz="1600" dirty="0"/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2771800" y="4359051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3491880" y="4359051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4211960" y="4359051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4932040" y="4359051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71600" y="4843522"/>
              <a:ext cx="6878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lower : 0             front : 2            rear  : 6              upper :10</a:t>
              </a:r>
              <a:endParaRPr lang="ko-KR" altLang="en-US" sz="1800" dirty="0"/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1687645" y="4895445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/>
                <a:t>0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3541204" y="4895445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/>
                <a:t>-1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5278217" y="4895445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/>
                <a:t>-1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7319485" y="4895444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/>
                <a:t>6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우리의 </a:t>
            </a:r>
            <a:r>
              <a:rPr lang="ko-KR" altLang="en-US" sz="2800" dirty="0" err="1"/>
              <a:t>선형큐</a:t>
            </a:r>
            <a:r>
              <a:rPr lang="ko-KR" altLang="en-US" sz="2800" dirty="0"/>
              <a:t> 삽입알고리즘은 완전한가</a:t>
            </a:r>
            <a:r>
              <a:rPr lang="en-US" altLang="ko-KR" sz="2800" dirty="0"/>
              <a:t>?.</a:t>
            </a:r>
            <a:endParaRPr lang="ko-KR" altLang="en-US" sz="28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82080" y="1254686"/>
            <a:ext cx="1355831" cy="36004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Enqueue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 bwMode="auto">
          <a:xfrm>
            <a:off x="611560" y="2002785"/>
            <a:ext cx="720080" cy="44846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331640" y="2002785"/>
            <a:ext cx="720080" cy="44846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051720" y="2002785"/>
            <a:ext cx="720080" cy="44846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720" y="1628226"/>
            <a:ext cx="5078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Q[0]    Q[1]   Q[2]    Q[3]   Q[4]    Q[5]   Q[6] </a:t>
            </a:r>
            <a:endParaRPr lang="ko-KR" altLang="en-US" sz="1600" dirty="0"/>
          </a:p>
        </p:txBody>
      </p:sp>
      <p:sp>
        <p:nvSpPr>
          <p:cNvPr id="26" name="직사각형 25"/>
          <p:cNvSpPr/>
          <p:nvPr/>
        </p:nvSpPr>
        <p:spPr bwMode="auto">
          <a:xfrm>
            <a:off x="2771800" y="2002785"/>
            <a:ext cx="720080" cy="44846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 dirty="0">
              <a:latin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491880" y="2002785"/>
            <a:ext cx="720080" cy="44846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 dirty="0">
              <a:latin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211960" y="2002785"/>
            <a:ext cx="720080" cy="44846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 dirty="0">
              <a:latin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4932040" y="2002785"/>
            <a:ext cx="720080" cy="44846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 dirty="0"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1600" y="2487256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lower : 0             front : 2            rear  : 6              upper :10</a:t>
            </a:r>
            <a:endParaRPr lang="ko-KR" altLang="en-US" sz="1800" dirty="0"/>
          </a:p>
        </p:txBody>
      </p:sp>
      <p:sp>
        <p:nvSpPr>
          <p:cNvPr id="31" name="직사각형 30"/>
          <p:cNvSpPr/>
          <p:nvPr/>
        </p:nvSpPr>
        <p:spPr bwMode="auto">
          <a:xfrm>
            <a:off x="1687645" y="2539179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541204" y="2539179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-1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5278217" y="2539179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-1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7319485" y="2539178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6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11560" y="2002785"/>
            <a:ext cx="5303145" cy="880514"/>
            <a:chOff x="611560" y="2395731"/>
            <a:chExt cx="5303145" cy="880514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611560" y="2395731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베인</a:t>
              </a: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5278217" y="2932124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0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331640" y="2005468"/>
            <a:ext cx="4583065" cy="879106"/>
            <a:chOff x="611560" y="2395731"/>
            <a:chExt cx="4583065" cy="879106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611560" y="2395731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잭스</a:t>
              </a:r>
              <a:endPara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4558137" y="2930716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1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049873" y="2005468"/>
            <a:ext cx="3858776" cy="879106"/>
            <a:chOff x="611560" y="2395731"/>
            <a:chExt cx="3858776" cy="879106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611560" y="2395731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럭스</a:t>
              </a:r>
              <a:endPara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3833848" y="2930716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2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767765" y="2005468"/>
            <a:ext cx="3146940" cy="879106"/>
            <a:chOff x="611560" y="2395731"/>
            <a:chExt cx="3146940" cy="879106"/>
          </a:xfrm>
        </p:grpSpPr>
        <p:sp>
          <p:nvSpPr>
            <p:cNvPr id="44" name="직사각형 43"/>
            <p:cNvSpPr/>
            <p:nvPr/>
          </p:nvSpPr>
          <p:spPr bwMode="auto">
            <a:xfrm>
              <a:off x="611560" y="2395731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리신</a:t>
              </a: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3122012" y="2930716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3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489340" y="2002585"/>
            <a:ext cx="2428905" cy="875792"/>
            <a:chOff x="611560" y="2395731"/>
            <a:chExt cx="2428905" cy="875792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11560" y="2395731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타릭</a:t>
              </a:r>
              <a:endPara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2403977" y="2927402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4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205982" y="2002585"/>
            <a:ext cx="1706202" cy="875792"/>
            <a:chOff x="611560" y="2395731"/>
            <a:chExt cx="1706202" cy="875792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611560" y="2395731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나미</a:t>
              </a: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1681274" y="2927402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5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925984" y="2002585"/>
            <a:ext cx="992261" cy="881848"/>
            <a:chOff x="605504" y="2395731"/>
            <a:chExt cx="992261" cy="881848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605504" y="2395731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야스오</a:t>
              </a:r>
              <a:endPara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961277" y="2933458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6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17538" y="2003054"/>
            <a:ext cx="3560154" cy="880800"/>
            <a:chOff x="617538" y="2396000"/>
            <a:chExt cx="3560154" cy="880800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617538" y="2396000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3541204" y="2932679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dirty="0">
                  <a:solidFill>
                    <a:schemeClr val="bg1"/>
                  </a:solidFill>
                </a:rPr>
                <a:t>0</a:t>
              </a:r>
              <a:endPara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1341672" y="2004695"/>
            <a:ext cx="2837897" cy="874744"/>
            <a:chOff x="617538" y="2396000"/>
            <a:chExt cx="2837897" cy="874744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617538" y="2396000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2818947" y="2926623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dirty="0">
                  <a:solidFill>
                    <a:schemeClr val="bg1"/>
                  </a:solidFill>
                </a:rPr>
                <a:t>1</a:t>
              </a:r>
              <a:endPara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  <p:sp>
        <p:nvSpPr>
          <p:cNvPr id="61" name="폭발 1 60"/>
          <p:cNvSpPr/>
          <p:nvPr/>
        </p:nvSpPr>
        <p:spPr bwMode="auto">
          <a:xfrm>
            <a:off x="5073642" y="1080794"/>
            <a:ext cx="2860949" cy="1880755"/>
          </a:xfrm>
          <a:prstGeom prst="irregularSeal1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>
                <a:latin typeface="Arial" panose="020B0604020202020204" pitchFamily="34" charset="0"/>
              </a:rPr>
              <a:t>Q[0], Q[1]</a:t>
            </a:r>
            <a:r>
              <a:rPr kumimoji="0" lang="ko-KR" altLang="en-US" sz="1800" dirty="0">
                <a:latin typeface="Arial" panose="020B0604020202020204" pitchFamily="34" charset="0"/>
              </a:rPr>
              <a:t>을 어떻게 채우지</a:t>
            </a:r>
            <a:r>
              <a:rPr kumimoji="0" lang="en-US" altLang="ko-KR" sz="1800" dirty="0">
                <a:latin typeface="Arial" panose="020B0604020202020204" pitchFamily="34" charset="0"/>
              </a:rPr>
              <a:t>??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615100" y="3826824"/>
            <a:ext cx="5303145" cy="880514"/>
            <a:chOff x="611560" y="2395731"/>
            <a:chExt cx="5303145" cy="880514"/>
          </a:xfrm>
        </p:grpSpPr>
        <p:sp>
          <p:nvSpPr>
            <p:cNvPr id="94" name="직사각형 93"/>
            <p:cNvSpPr/>
            <p:nvPr/>
          </p:nvSpPr>
          <p:spPr bwMode="auto">
            <a:xfrm>
              <a:off x="611560" y="2395731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베인</a:t>
              </a: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5278217" y="2932124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0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sp>
        <p:nvSpPr>
          <p:cNvPr id="98" name="직사각형 97"/>
          <p:cNvSpPr/>
          <p:nvPr/>
        </p:nvSpPr>
        <p:spPr bwMode="auto">
          <a:xfrm>
            <a:off x="5279987" y="4362044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>
                <a:solidFill>
                  <a:srgbClr val="FF0000"/>
                </a:solidFill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5278217" y="4360810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>
                <a:solidFill>
                  <a:srgbClr val="FF0000"/>
                </a:solidFill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615100" y="3830247"/>
            <a:ext cx="3560154" cy="880800"/>
            <a:chOff x="617538" y="2396000"/>
            <a:chExt cx="3560154" cy="880800"/>
          </a:xfrm>
        </p:grpSpPr>
        <p:sp>
          <p:nvSpPr>
            <p:cNvPr id="115" name="직사각형 114"/>
            <p:cNvSpPr/>
            <p:nvPr/>
          </p:nvSpPr>
          <p:spPr bwMode="auto">
            <a:xfrm>
              <a:off x="617538" y="2396000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3541204" y="2932679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dirty="0">
                  <a:solidFill>
                    <a:schemeClr val="bg1"/>
                  </a:solidFill>
                </a:rPr>
                <a:t>0</a:t>
              </a:r>
              <a:endPara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466754" y="4915627"/>
            <a:ext cx="7467837" cy="1677959"/>
            <a:chOff x="488136" y="3561607"/>
            <a:chExt cx="7467837" cy="1677959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488136" y="3561607"/>
              <a:ext cx="1355831" cy="360040"/>
            </a:xfrm>
            <a:prstGeom prst="roundRect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Solution2</a:t>
              </a:r>
              <a:endParaRPr lang="ko-KR" altLang="en-US" sz="2000" dirty="0"/>
            </a:p>
          </p:txBody>
        </p:sp>
        <p:sp>
          <p:nvSpPr>
            <p:cNvPr id="124" name="직사각형 123"/>
            <p:cNvSpPr/>
            <p:nvPr/>
          </p:nvSpPr>
          <p:spPr bwMode="auto">
            <a:xfrm>
              <a:off x="1331640" y="4359051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5" name="직사각형 124"/>
            <p:cNvSpPr/>
            <p:nvPr/>
          </p:nvSpPr>
          <p:spPr bwMode="auto">
            <a:xfrm>
              <a:off x="2051720" y="4359051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70720" y="3984492"/>
              <a:ext cx="50786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Q[0]    Q[1]   Q[2]    Q[3]   Q[4]    Q[5]   Q[6] </a:t>
              </a:r>
              <a:endParaRPr lang="ko-KR" altLang="en-US" sz="1600" dirty="0"/>
            </a:p>
          </p:txBody>
        </p:sp>
        <p:sp>
          <p:nvSpPr>
            <p:cNvPr id="127" name="직사각형 126"/>
            <p:cNvSpPr/>
            <p:nvPr/>
          </p:nvSpPr>
          <p:spPr bwMode="auto">
            <a:xfrm>
              <a:off x="2771800" y="4359051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 bwMode="auto">
            <a:xfrm>
              <a:off x="3491880" y="4359051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29" name="직사각형 128"/>
            <p:cNvSpPr/>
            <p:nvPr/>
          </p:nvSpPr>
          <p:spPr bwMode="auto">
            <a:xfrm>
              <a:off x="4211960" y="4359051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30" name="직사각형 129"/>
            <p:cNvSpPr/>
            <p:nvPr/>
          </p:nvSpPr>
          <p:spPr bwMode="auto">
            <a:xfrm>
              <a:off x="4932040" y="4359051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971600" y="4843522"/>
              <a:ext cx="6878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lower : 0             front : 2            rear  : 6              upper :10</a:t>
              </a:r>
              <a:endParaRPr lang="ko-KR" altLang="en-US" sz="1800" dirty="0"/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1687645" y="4895445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/>
                <a:t>0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3" name="직사각형 132"/>
            <p:cNvSpPr/>
            <p:nvPr/>
          </p:nvSpPr>
          <p:spPr bwMode="auto">
            <a:xfrm>
              <a:off x="3541204" y="4895445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/>
                <a:t>-1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5278217" y="4895445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/>
                <a:t>-1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5" name="직사각형 134"/>
            <p:cNvSpPr/>
            <p:nvPr/>
          </p:nvSpPr>
          <p:spPr bwMode="auto">
            <a:xfrm>
              <a:off x="7319485" y="4895444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/>
                <a:t>6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6" name="직사각형 135"/>
            <p:cNvSpPr/>
            <p:nvPr/>
          </p:nvSpPr>
          <p:spPr bwMode="auto">
            <a:xfrm>
              <a:off x="609695" y="4359051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37" name="직사각형 136"/>
          <p:cNvSpPr/>
          <p:nvPr/>
        </p:nvSpPr>
        <p:spPr bwMode="auto">
          <a:xfrm>
            <a:off x="5278217" y="4358402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>
                <a:solidFill>
                  <a:srgbClr val="FF0000"/>
                </a:solidFill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1335616" y="3826824"/>
            <a:ext cx="720080" cy="44846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잭스</a:t>
            </a:r>
            <a:endParaRPr kumimoji="0" lang="ko-KR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2061752" y="3826824"/>
            <a:ext cx="720080" cy="44846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럭스</a:t>
            </a:r>
            <a:endParaRPr kumimoji="0" lang="ko-KR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2055696" y="3826824"/>
            <a:ext cx="3859009" cy="875699"/>
            <a:chOff x="-121412" y="2395731"/>
            <a:chExt cx="3859009" cy="875699"/>
          </a:xfrm>
        </p:grpSpPr>
        <p:sp>
          <p:nvSpPr>
            <p:cNvPr id="142" name="직사각형 141"/>
            <p:cNvSpPr/>
            <p:nvPr/>
          </p:nvSpPr>
          <p:spPr bwMode="auto">
            <a:xfrm>
              <a:off x="-121412" y="2395731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야스오</a:t>
              </a:r>
              <a:endPara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" name="직사각형 142"/>
            <p:cNvSpPr/>
            <p:nvPr/>
          </p:nvSpPr>
          <p:spPr bwMode="auto">
            <a:xfrm>
              <a:off x="3101109" y="2927309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2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sp>
        <p:nvSpPr>
          <p:cNvPr id="144" name="모서리가 둥근 직사각형 143"/>
          <p:cNvSpPr/>
          <p:nvPr/>
        </p:nvSpPr>
        <p:spPr>
          <a:xfrm>
            <a:off x="1885983" y="3037245"/>
            <a:ext cx="3550111" cy="36004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매번 당겨 </a:t>
            </a:r>
            <a:r>
              <a:rPr lang="ko-KR" altLang="en-US" sz="2000" dirty="0"/>
              <a:t>채운다</a:t>
            </a:r>
          </a:p>
        </p:txBody>
      </p:sp>
      <p:grpSp>
        <p:nvGrpSpPr>
          <p:cNvPr id="198" name="그룹 197"/>
          <p:cNvGrpSpPr/>
          <p:nvPr/>
        </p:nvGrpSpPr>
        <p:grpSpPr>
          <a:xfrm>
            <a:off x="583406" y="5713071"/>
            <a:ext cx="5303145" cy="880514"/>
            <a:chOff x="611560" y="2395731"/>
            <a:chExt cx="5303145" cy="880514"/>
          </a:xfrm>
        </p:grpSpPr>
        <p:sp>
          <p:nvSpPr>
            <p:cNvPr id="199" name="직사각형 198"/>
            <p:cNvSpPr/>
            <p:nvPr/>
          </p:nvSpPr>
          <p:spPr bwMode="auto">
            <a:xfrm>
              <a:off x="611560" y="2395731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베인</a:t>
              </a:r>
            </a:p>
          </p:txBody>
        </p:sp>
        <p:sp>
          <p:nvSpPr>
            <p:cNvPr id="200" name="직사각형 199"/>
            <p:cNvSpPr/>
            <p:nvPr/>
          </p:nvSpPr>
          <p:spPr bwMode="auto">
            <a:xfrm>
              <a:off x="5278217" y="2932124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0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1310258" y="5711029"/>
            <a:ext cx="4583065" cy="879106"/>
            <a:chOff x="611560" y="2395731"/>
            <a:chExt cx="4583065" cy="879106"/>
          </a:xfrm>
        </p:grpSpPr>
        <p:sp>
          <p:nvSpPr>
            <p:cNvPr id="202" name="직사각형 201"/>
            <p:cNvSpPr/>
            <p:nvPr/>
          </p:nvSpPr>
          <p:spPr bwMode="auto">
            <a:xfrm>
              <a:off x="611560" y="2395731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잭스</a:t>
              </a:r>
              <a:endPara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3" name="직사각형 202"/>
            <p:cNvSpPr/>
            <p:nvPr/>
          </p:nvSpPr>
          <p:spPr bwMode="auto">
            <a:xfrm>
              <a:off x="4558137" y="2930716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1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2030338" y="5710350"/>
            <a:ext cx="3858776" cy="879106"/>
            <a:chOff x="611560" y="2395731"/>
            <a:chExt cx="3858776" cy="879106"/>
          </a:xfrm>
        </p:grpSpPr>
        <p:sp>
          <p:nvSpPr>
            <p:cNvPr id="205" name="직사각형 204"/>
            <p:cNvSpPr/>
            <p:nvPr/>
          </p:nvSpPr>
          <p:spPr bwMode="auto">
            <a:xfrm>
              <a:off x="611560" y="2395731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럭스</a:t>
              </a:r>
              <a:endPara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" name="직사각형 205"/>
            <p:cNvSpPr/>
            <p:nvPr/>
          </p:nvSpPr>
          <p:spPr bwMode="auto">
            <a:xfrm>
              <a:off x="3833848" y="2930716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2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207" name="그룹 206"/>
          <p:cNvGrpSpPr/>
          <p:nvPr/>
        </p:nvGrpSpPr>
        <p:grpSpPr>
          <a:xfrm>
            <a:off x="2746383" y="5710130"/>
            <a:ext cx="3146940" cy="879106"/>
            <a:chOff x="611560" y="2395731"/>
            <a:chExt cx="3146940" cy="879106"/>
          </a:xfrm>
        </p:grpSpPr>
        <p:sp>
          <p:nvSpPr>
            <p:cNvPr id="208" name="직사각형 207"/>
            <p:cNvSpPr/>
            <p:nvPr/>
          </p:nvSpPr>
          <p:spPr bwMode="auto">
            <a:xfrm>
              <a:off x="611560" y="2395731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리신</a:t>
              </a:r>
            </a:p>
          </p:txBody>
        </p:sp>
        <p:sp>
          <p:nvSpPr>
            <p:cNvPr id="209" name="직사각형 208"/>
            <p:cNvSpPr/>
            <p:nvPr/>
          </p:nvSpPr>
          <p:spPr bwMode="auto">
            <a:xfrm>
              <a:off x="3122012" y="2930716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3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210" name="그룹 209"/>
          <p:cNvGrpSpPr/>
          <p:nvPr/>
        </p:nvGrpSpPr>
        <p:grpSpPr>
          <a:xfrm>
            <a:off x="3464418" y="5709541"/>
            <a:ext cx="2428905" cy="875792"/>
            <a:chOff x="611560" y="2395731"/>
            <a:chExt cx="2428905" cy="875792"/>
          </a:xfrm>
        </p:grpSpPr>
        <p:sp>
          <p:nvSpPr>
            <p:cNvPr id="211" name="직사각형 210"/>
            <p:cNvSpPr/>
            <p:nvPr/>
          </p:nvSpPr>
          <p:spPr bwMode="auto">
            <a:xfrm>
              <a:off x="611560" y="2395731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타릭</a:t>
              </a:r>
              <a:endPara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2" name="직사각형 211"/>
            <p:cNvSpPr/>
            <p:nvPr/>
          </p:nvSpPr>
          <p:spPr bwMode="auto">
            <a:xfrm>
              <a:off x="2403977" y="2927402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4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213" name="그룹 212"/>
          <p:cNvGrpSpPr/>
          <p:nvPr/>
        </p:nvGrpSpPr>
        <p:grpSpPr>
          <a:xfrm>
            <a:off x="4192689" y="5711316"/>
            <a:ext cx="1706202" cy="875792"/>
            <a:chOff x="611560" y="2395731"/>
            <a:chExt cx="1706202" cy="875792"/>
          </a:xfrm>
        </p:grpSpPr>
        <p:sp>
          <p:nvSpPr>
            <p:cNvPr id="214" name="직사각형 213"/>
            <p:cNvSpPr/>
            <p:nvPr/>
          </p:nvSpPr>
          <p:spPr bwMode="auto">
            <a:xfrm>
              <a:off x="611560" y="2395731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나미</a:t>
              </a:r>
            </a:p>
          </p:txBody>
        </p:sp>
        <p:sp>
          <p:nvSpPr>
            <p:cNvPr id="215" name="직사각형 214"/>
            <p:cNvSpPr/>
            <p:nvPr/>
          </p:nvSpPr>
          <p:spPr bwMode="auto">
            <a:xfrm>
              <a:off x="1681274" y="2927402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5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216" name="그룹 215"/>
          <p:cNvGrpSpPr/>
          <p:nvPr/>
        </p:nvGrpSpPr>
        <p:grpSpPr>
          <a:xfrm>
            <a:off x="4912691" y="5711316"/>
            <a:ext cx="992261" cy="881848"/>
            <a:chOff x="605504" y="2395731"/>
            <a:chExt cx="992261" cy="881848"/>
          </a:xfrm>
        </p:grpSpPr>
        <p:sp>
          <p:nvSpPr>
            <p:cNvPr id="217" name="직사각형 216"/>
            <p:cNvSpPr/>
            <p:nvPr/>
          </p:nvSpPr>
          <p:spPr bwMode="auto">
            <a:xfrm>
              <a:off x="605504" y="2395731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야스오</a:t>
              </a:r>
              <a:endPara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8" name="직사각형 217"/>
            <p:cNvSpPr/>
            <p:nvPr/>
          </p:nvSpPr>
          <p:spPr bwMode="auto">
            <a:xfrm>
              <a:off x="961277" y="2933458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6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596156" y="5707629"/>
            <a:ext cx="3560154" cy="880800"/>
            <a:chOff x="617538" y="2396000"/>
            <a:chExt cx="3560154" cy="880800"/>
          </a:xfrm>
        </p:grpSpPr>
        <p:sp>
          <p:nvSpPr>
            <p:cNvPr id="220" name="직사각형 219"/>
            <p:cNvSpPr/>
            <p:nvPr/>
          </p:nvSpPr>
          <p:spPr bwMode="auto">
            <a:xfrm>
              <a:off x="617538" y="2396000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21" name="직사각형 220"/>
            <p:cNvSpPr/>
            <p:nvPr/>
          </p:nvSpPr>
          <p:spPr bwMode="auto">
            <a:xfrm>
              <a:off x="3541204" y="2932679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dirty="0">
                  <a:solidFill>
                    <a:schemeClr val="bg1"/>
                  </a:solidFill>
                </a:rPr>
                <a:t>0</a:t>
              </a:r>
              <a:endPara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1302067" y="5709736"/>
            <a:ext cx="2837897" cy="874744"/>
            <a:chOff x="617538" y="2396000"/>
            <a:chExt cx="2837897" cy="874744"/>
          </a:xfrm>
        </p:grpSpPr>
        <p:sp>
          <p:nvSpPr>
            <p:cNvPr id="223" name="직사각형 222"/>
            <p:cNvSpPr/>
            <p:nvPr/>
          </p:nvSpPr>
          <p:spPr bwMode="auto">
            <a:xfrm>
              <a:off x="617538" y="2396000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24" name="직사각형 223"/>
            <p:cNvSpPr/>
            <p:nvPr/>
          </p:nvSpPr>
          <p:spPr bwMode="auto">
            <a:xfrm>
              <a:off x="2818947" y="2926623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dirty="0">
                  <a:solidFill>
                    <a:schemeClr val="bg1"/>
                  </a:solidFill>
                </a:rPr>
                <a:t>1</a:t>
              </a:r>
              <a:endPara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36" name="그룹 235"/>
          <p:cNvGrpSpPr/>
          <p:nvPr/>
        </p:nvGrpSpPr>
        <p:grpSpPr>
          <a:xfrm>
            <a:off x="2025925" y="5708001"/>
            <a:ext cx="3600400" cy="448466"/>
            <a:chOff x="5774351" y="5241912"/>
            <a:chExt cx="3600400" cy="448466"/>
          </a:xfrm>
        </p:grpSpPr>
        <p:sp>
          <p:nvSpPr>
            <p:cNvPr id="231" name="직사각형 230"/>
            <p:cNvSpPr/>
            <p:nvPr/>
          </p:nvSpPr>
          <p:spPr bwMode="auto">
            <a:xfrm>
              <a:off x="5774351" y="5241912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32" name="직사각형 231"/>
            <p:cNvSpPr/>
            <p:nvPr/>
          </p:nvSpPr>
          <p:spPr bwMode="auto">
            <a:xfrm>
              <a:off x="6494431" y="5241912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33" name="직사각형 232"/>
            <p:cNvSpPr/>
            <p:nvPr/>
          </p:nvSpPr>
          <p:spPr bwMode="auto">
            <a:xfrm>
              <a:off x="7214511" y="5241912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34" name="직사각형 233"/>
            <p:cNvSpPr/>
            <p:nvPr/>
          </p:nvSpPr>
          <p:spPr bwMode="auto">
            <a:xfrm>
              <a:off x="7934591" y="5241912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35" name="직사각형 234"/>
            <p:cNvSpPr/>
            <p:nvPr/>
          </p:nvSpPr>
          <p:spPr bwMode="auto">
            <a:xfrm>
              <a:off x="8654671" y="5241912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37" name="그룹 236"/>
          <p:cNvGrpSpPr/>
          <p:nvPr/>
        </p:nvGrpSpPr>
        <p:grpSpPr>
          <a:xfrm>
            <a:off x="2023145" y="5714033"/>
            <a:ext cx="3603180" cy="448466"/>
            <a:chOff x="2195736" y="4849153"/>
            <a:chExt cx="3615272" cy="448466"/>
          </a:xfrm>
        </p:grpSpPr>
        <p:sp>
          <p:nvSpPr>
            <p:cNvPr id="226" name="직사각형 225"/>
            <p:cNvSpPr/>
            <p:nvPr/>
          </p:nvSpPr>
          <p:spPr bwMode="auto">
            <a:xfrm>
              <a:off x="2195736" y="4849153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럭스</a:t>
              </a:r>
              <a:endPara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7" name="직사각형 226"/>
            <p:cNvSpPr/>
            <p:nvPr/>
          </p:nvSpPr>
          <p:spPr bwMode="auto">
            <a:xfrm>
              <a:off x="2919534" y="4849153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리신</a:t>
              </a:r>
            </a:p>
          </p:txBody>
        </p:sp>
        <p:sp>
          <p:nvSpPr>
            <p:cNvPr id="228" name="직사각형 227"/>
            <p:cNvSpPr/>
            <p:nvPr/>
          </p:nvSpPr>
          <p:spPr bwMode="auto">
            <a:xfrm>
              <a:off x="3643332" y="4849153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타릭</a:t>
              </a:r>
              <a:endPara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9" name="직사각형 228"/>
            <p:cNvSpPr/>
            <p:nvPr/>
          </p:nvSpPr>
          <p:spPr bwMode="auto">
            <a:xfrm>
              <a:off x="4367130" y="4849153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나미</a:t>
              </a:r>
            </a:p>
          </p:txBody>
        </p:sp>
        <p:sp>
          <p:nvSpPr>
            <p:cNvPr id="230" name="직사각형 229"/>
            <p:cNvSpPr/>
            <p:nvPr/>
          </p:nvSpPr>
          <p:spPr bwMode="auto">
            <a:xfrm>
              <a:off x="5090928" y="4849153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야스오</a:t>
              </a:r>
              <a:endPara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40" name="그룹 239"/>
          <p:cNvGrpSpPr/>
          <p:nvPr/>
        </p:nvGrpSpPr>
        <p:grpSpPr>
          <a:xfrm>
            <a:off x="3504721" y="6247779"/>
            <a:ext cx="2389081" cy="344963"/>
            <a:chOff x="3504721" y="6247779"/>
            <a:chExt cx="2389081" cy="344963"/>
          </a:xfrm>
        </p:grpSpPr>
        <p:sp>
          <p:nvSpPr>
            <p:cNvPr id="238" name="직사각형 237"/>
            <p:cNvSpPr/>
            <p:nvPr/>
          </p:nvSpPr>
          <p:spPr bwMode="auto">
            <a:xfrm>
              <a:off x="5257314" y="6248621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4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239" name="직사각형 238"/>
            <p:cNvSpPr/>
            <p:nvPr/>
          </p:nvSpPr>
          <p:spPr bwMode="auto">
            <a:xfrm>
              <a:off x="3504721" y="6247779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dirty="0">
                  <a:solidFill>
                    <a:schemeClr val="bg1"/>
                  </a:solidFill>
                </a:rPr>
                <a:t>-1</a:t>
              </a:r>
              <a:endPara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  <p:sp>
        <p:nvSpPr>
          <p:cNvPr id="241" name="직사각형 240"/>
          <p:cNvSpPr/>
          <p:nvPr/>
        </p:nvSpPr>
        <p:spPr bwMode="auto">
          <a:xfrm>
            <a:off x="3536225" y="4362429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dirty="0">
                <a:solidFill>
                  <a:schemeClr val="bg1"/>
                </a:solidFill>
              </a:rPr>
              <a:t>-1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1856804" y="4915485"/>
            <a:ext cx="3579291" cy="36004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꼭 필요할 때 한번에 당긴다</a:t>
            </a:r>
          </a:p>
        </p:txBody>
      </p:sp>
    </p:spTree>
    <p:extLst>
      <p:ext uri="{BB962C8B-B14F-4D97-AF65-F5344CB8AC3E}">
        <p14:creationId xmlns:p14="http://schemas.microsoft.com/office/powerpoint/2010/main" val="179682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-0.07917 -0.00023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-23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-0.07934 -7.40741E-7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6" y="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093 L -0.1559 0.00093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6" y="93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98" grpId="0" animBg="1"/>
      <p:bldP spid="101" grpId="0" animBg="1"/>
      <p:bldP spid="137" grpId="0" animBg="1"/>
      <p:bldP spid="97" grpId="0" animBg="1"/>
      <p:bldP spid="97" grpId="1" animBg="1"/>
      <p:bldP spid="100" grpId="0" animBg="1"/>
      <p:bldP spid="100" grpId="1" animBg="1"/>
      <p:bldP spid="144" grpId="0" animBg="1"/>
      <p:bldP spid="241" grpId="0" animBg="1"/>
      <p:bldP spid="2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우리의 </a:t>
            </a:r>
            <a:r>
              <a:rPr lang="ko-KR" altLang="en-US" sz="2800" dirty="0" err="1"/>
              <a:t>선형큐</a:t>
            </a:r>
            <a:r>
              <a:rPr lang="ko-KR" altLang="en-US" sz="2800" dirty="0"/>
              <a:t> </a:t>
            </a:r>
            <a:r>
              <a:rPr lang="en-US" altLang="ko-KR" sz="2800" dirty="0"/>
              <a:t>Empty </a:t>
            </a:r>
            <a:r>
              <a:rPr lang="ko-KR" altLang="en-US" sz="2800" dirty="0"/>
              <a:t>조건은 완전한가</a:t>
            </a:r>
            <a:r>
              <a:rPr lang="en-US" altLang="ko-KR" sz="2800" dirty="0"/>
              <a:t>?.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684978" y="3911570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405058" y="3911570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125138" y="3911570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725538" y="3911570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445618" y="3911570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165698" y="3911570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7885778" y="3911570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888" y="3573016"/>
            <a:ext cx="8092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Q[0]    Q[1]   Q[2]    Q[3]   Q[4]    Q[5]   Q[6]   Q[7]    Q[8]    Q[9]  Q[10] 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 bwMode="auto">
          <a:xfrm>
            <a:off x="2845218" y="3911570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 dirty="0">
              <a:latin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565298" y="3911570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 dirty="0">
              <a:latin typeface="Arial" panose="020B06040202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285378" y="3911570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 dirty="0">
              <a:latin typeface="Arial" panose="020B0604020202020204" pitchFamily="34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005458" y="3911570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 dirty="0"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81822" y="4509120"/>
            <a:ext cx="683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lower                 front                  rear                   upper    </a:t>
            </a:r>
            <a:endParaRPr lang="ko-KR" altLang="en-US" sz="1800" dirty="0"/>
          </a:p>
        </p:txBody>
      </p:sp>
      <p:sp>
        <p:nvSpPr>
          <p:cNvPr id="36" name="직사각형 35"/>
          <p:cNvSpPr/>
          <p:nvPr/>
        </p:nvSpPr>
        <p:spPr bwMode="auto">
          <a:xfrm>
            <a:off x="1905079" y="4553498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758638" y="4553498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495651" y="4553498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6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7536919" y="4553497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10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684978" y="2171420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1405058" y="2171420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125138" y="2171420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845218" y="2171420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 dirty="0">
              <a:latin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565298" y="2171420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 dirty="0">
              <a:latin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4285378" y="2171420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 dirty="0">
              <a:latin typeface="Arial" panose="020B0604020202020204" pitchFamily="34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5005458" y="2171420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 dirty="0">
              <a:latin typeface="Arial" panose="020B0604020202020204" pitchFamily="34" charset="0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5725538" y="2171420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445618" y="2171420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7165698" y="2171420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7885778" y="2171420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7888" y="1832866"/>
            <a:ext cx="8092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Q[0]    Q[1]   Q[2]    Q[3]   Q[4]    Q[5]   Q[6]   Q[7]    Q[8]    Q[9]  Q[10] </a:t>
            </a:r>
            <a:endParaRPr lang="ko-KR" alt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1190925" y="2768970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lower : 0             front : 2            rear  : 6              upper :10</a:t>
            </a:r>
            <a:endParaRPr lang="ko-KR" altLang="en-US" sz="1800" dirty="0"/>
          </a:p>
        </p:txBody>
      </p:sp>
      <p:sp>
        <p:nvSpPr>
          <p:cNvPr id="60" name="직사각형 59"/>
          <p:cNvSpPr/>
          <p:nvPr/>
        </p:nvSpPr>
        <p:spPr bwMode="auto">
          <a:xfrm>
            <a:off x="1906970" y="2820893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760529" y="2820893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5497542" y="2820893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7538810" y="2820892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10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3769128" y="2820892"/>
            <a:ext cx="2373501" cy="344121"/>
            <a:chOff x="3923928" y="4957087"/>
            <a:chExt cx="2373501" cy="344121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3923928" y="4957087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</a:rPr>
                <a:t>-1</a:t>
              </a:r>
              <a:endParaRPr kumimoji="0" lang="ko-KR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5660941" y="4957087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</a:rPr>
                <a:t>-1</a:t>
              </a:r>
              <a:endParaRPr kumimoji="0" lang="ko-KR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sp>
        <p:nvSpPr>
          <p:cNvPr id="72" name="직사각형 71"/>
          <p:cNvSpPr/>
          <p:nvPr/>
        </p:nvSpPr>
        <p:spPr bwMode="auto">
          <a:xfrm>
            <a:off x="2845218" y="3911570"/>
            <a:ext cx="720080" cy="53602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리신</a:t>
            </a:r>
          </a:p>
        </p:txBody>
      </p:sp>
      <p:sp>
        <p:nvSpPr>
          <p:cNvPr id="73" name="직사각형 72"/>
          <p:cNvSpPr/>
          <p:nvPr/>
        </p:nvSpPr>
        <p:spPr bwMode="auto">
          <a:xfrm>
            <a:off x="3565298" y="3911570"/>
            <a:ext cx="720080" cy="53602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베인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4285378" y="3911570"/>
            <a:ext cx="720080" cy="53602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잭스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005458" y="3911570"/>
            <a:ext cx="720080" cy="53602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럭스</a:t>
            </a:r>
            <a:endParaRPr kumimoji="0" lang="ko-KR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749113" y="4556986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dirty="0">
                <a:solidFill>
                  <a:srgbClr val="FF0000"/>
                </a:solidFill>
              </a:rPr>
              <a:t>3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3749113" y="4550134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dirty="0">
                <a:solidFill>
                  <a:srgbClr val="FF0000"/>
                </a:solidFill>
              </a:rPr>
              <a:t>4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3749113" y="4548271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dirty="0">
                <a:solidFill>
                  <a:srgbClr val="FF0000"/>
                </a:solidFill>
              </a:rPr>
              <a:t>5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3758638" y="4549422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dirty="0">
                <a:solidFill>
                  <a:srgbClr val="FF0000"/>
                </a:solidFill>
              </a:rPr>
              <a:t>6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80" name="폭발 1 79"/>
          <p:cNvSpPr/>
          <p:nvPr/>
        </p:nvSpPr>
        <p:spPr bwMode="auto">
          <a:xfrm>
            <a:off x="6362599" y="1349775"/>
            <a:ext cx="1606198" cy="1377902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dirty="0">
                <a:latin typeface="Arial" panose="020B0604020202020204" pitchFamily="34" charset="0"/>
              </a:rPr>
              <a:t>맞나</a:t>
            </a:r>
            <a:r>
              <a:rPr kumimoji="0" lang="en-US" altLang="ko-KR" sz="1800" dirty="0">
                <a:latin typeface="Arial" panose="020B0604020202020204" pitchFamily="34" charset="0"/>
              </a:rPr>
              <a:t>?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5725538" y="3911570"/>
            <a:ext cx="720080" cy="53602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야스오</a:t>
            </a:r>
            <a:endParaRPr kumimoji="0" lang="ko-KR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5496616" y="4557084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dirty="0">
                <a:solidFill>
                  <a:srgbClr val="FF0000"/>
                </a:solidFill>
              </a:rPr>
              <a:t>7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3753214" y="4553497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dirty="0">
                <a:solidFill>
                  <a:srgbClr val="FF0000"/>
                </a:solidFill>
              </a:rPr>
              <a:t>7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1982532" y="5313166"/>
            <a:ext cx="5543206" cy="36004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Empty </a:t>
            </a:r>
            <a:r>
              <a:rPr lang="ko-KR" altLang="en-US" sz="2000" dirty="0"/>
              <a:t>조건 </a:t>
            </a:r>
            <a:r>
              <a:rPr lang="en-US" altLang="ko-KR" sz="2000" dirty="0"/>
              <a:t>: font == rear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420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100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4" dur="100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100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0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5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1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2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79" grpId="1" animBg="1"/>
      <p:bldP spid="81" grpId="0" animBg="1"/>
      <p:bldP spid="81" grpId="1" animBg="1"/>
      <p:bldP spid="82" grpId="0" animBg="1"/>
      <p:bldP spid="82" grpId="1" animBg="1"/>
      <p:bldP spid="82" grpId="2" animBg="1"/>
      <p:bldP spid="83" grpId="0" animBg="1"/>
      <p:bldP spid="83" grpId="1" animBg="1"/>
      <p:bldP spid="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82080" y="1124744"/>
            <a:ext cx="8280920" cy="5544615"/>
          </a:xfrm>
          <a:prstGeom prst="roundRect">
            <a:avLst>
              <a:gd name="adj" fmla="val 11290"/>
            </a:avLst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/>
              <a:t>환형큐에서의</a:t>
            </a:r>
            <a:r>
              <a:rPr lang="ko-KR" altLang="en-US" sz="2000" dirty="0"/>
              <a:t> </a:t>
            </a:r>
            <a:r>
              <a:rPr lang="en-US" altLang="ko-KR" sz="2000" dirty="0"/>
              <a:t>full</a:t>
            </a:r>
            <a:r>
              <a:rPr lang="ko-KR" altLang="en-US" sz="2000" dirty="0"/>
              <a:t>과 </a:t>
            </a:r>
            <a:r>
              <a:rPr lang="en-US" altLang="ko-KR" sz="2000" dirty="0"/>
              <a:t>empty </a:t>
            </a:r>
            <a:r>
              <a:rPr lang="ko-KR" altLang="en-US" sz="2000" dirty="0"/>
              <a:t>조건을 찾아보자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625624" y="3069238"/>
            <a:ext cx="4527550" cy="3186544"/>
            <a:chOff x="625624" y="3069238"/>
            <a:chExt cx="4527550" cy="3186544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692424" y="3392016"/>
              <a:ext cx="2514600" cy="2514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944962" y="3392016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692424" y="4687416"/>
              <a:ext cx="2514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2351237" y="3558704"/>
              <a:ext cx="123190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1921024" y="4077816"/>
              <a:ext cx="2133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" name="Group 13"/>
            <p:cNvGrpSpPr>
              <a:grpSpLocks/>
            </p:cNvGrpSpPr>
            <p:nvPr/>
          </p:nvGrpSpPr>
          <p:grpSpPr bwMode="auto">
            <a:xfrm flipH="1">
              <a:off x="1844824" y="3544416"/>
              <a:ext cx="2209800" cy="2209800"/>
              <a:chOff x="1728" y="2505"/>
              <a:chExt cx="1392" cy="1392"/>
            </a:xfrm>
          </p:grpSpPr>
          <p:sp>
            <p:nvSpPr>
              <p:cNvPr id="11" name="Line 14"/>
              <p:cNvSpPr>
                <a:spLocks noChangeShapeType="1"/>
              </p:cNvSpPr>
              <p:nvPr/>
            </p:nvSpPr>
            <p:spPr bwMode="auto">
              <a:xfrm flipH="1">
                <a:off x="2047" y="2505"/>
                <a:ext cx="776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 flipH="1">
                <a:off x="1728" y="2832"/>
                <a:ext cx="1392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2225824" y="3925416"/>
              <a:ext cx="1447800" cy="14478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3445024" y="5144616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A</a:t>
              </a: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2987824" y="5373216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B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2530624" y="5373216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C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2073424" y="5144616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D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1768624" y="4687416"/>
              <a:ext cx="369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E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1768624" y="4230216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F</a:t>
              </a:r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 flipV="1">
              <a:off x="4130824" y="4992216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1235224" y="4230216"/>
              <a:ext cx="457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4572149" y="4977929"/>
              <a:ext cx="5810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/>
                <a:t>front</a:t>
              </a: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625624" y="4001616"/>
              <a:ext cx="5016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/>
                <a:t>rear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81499" y="3127460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Q[0]</a:t>
              </a:r>
              <a:endParaRPr lang="ko-KR" altLang="en-US" sz="1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06771" y="3554455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Q[1]</a:t>
              </a:r>
              <a:endParaRPr lang="ko-KR" altLang="en-US" sz="1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90130" y="4200952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Q[2]</a:t>
              </a:r>
              <a:endParaRPr lang="ko-KR" altLang="en-US" sz="1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34012" y="4672159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Q[3]</a:t>
              </a:r>
              <a:endParaRPr lang="ko-KR" altLang="en-US" sz="1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70771" y="5461084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Q[4]</a:t>
              </a:r>
              <a:endParaRPr lang="ko-KR" altLang="en-US" sz="1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7824" y="5886450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Q[5]</a:t>
              </a:r>
              <a:endParaRPr lang="ko-KR" altLang="en-US" sz="1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85002" y="5871713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Q[6]</a:t>
              </a:r>
              <a:endParaRPr lang="ko-KR" altLang="en-US" sz="1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99331" y="5555262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Q[7]</a:t>
              </a:r>
              <a:endParaRPr lang="ko-KR" altLang="en-US" sz="1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72009" y="4907102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Q[8]</a:t>
              </a:r>
              <a:endParaRPr lang="ko-KR" altLang="en-US" sz="1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1942" y="3923787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Q[9]</a:t>
              </a:r>
              <a:endParaRPr lang="ko-KR" altLang="en-US" sz="1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56468" y="3485399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Q[10]</a:t>
              </a:r>
              <a:endParaRPr lang="ko-KR" altLang="en-US" sz="1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00213" y="3069238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Q[11]</a:t>
              </a:r>
              <a:endParaRPr lang="ko-KR" altLang="en-US" sz="1800" dirty="0"/>
            </a:p>
          </p:txBody>
        </p:sp>
      </p:grp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5257577" y="1658888"/>
            <a:ext cx="2303462" cy="2303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7" name="Line 5"/>
          <p:cNvSpPr>
            <a:spLocks noChangeShapeType="1"/>
          </p:cNvSpPr>
          <p:nvPr/>
        </p:nvSpPr>
        <p:spPr bwMode="auto">
          <a:xfrm>
            <a:off x="6405339" y="1658888"/>
            <a:ext cx="0" cy="230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>
            <a:off x="5257577" y="2844751"/>
            <a:ext cx="230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 flipH="1">
            <a:off x="5860827" y="1811288"/>
            <a:ext cx="1128712" cy="2024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 flipH="1">
            <a:off x="5467127" y="2287538"/>
            <a:ext cx="1954212" cy="1116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1" name="Group 9"/>
          <p:cNvGrpSpPr>
            <a:grpSpLocks/>
          </p:cNvGrpSpPr>
          <p:nvPr/>
        </p:nvGrpSpPr>
        <p:grpSpPr bwMode="auto">
          <a:xfrm flipH="1">
            <a:off x="5397277" y="1798588"/>
            <a:ext cx="2024062" cy="2024063"/>
            <a:chOff x="1728" y="2505"/>
            <a:chExt cx="1392" cy="1392"/>
          </a:xfrm>
        </p:grpSpPr>
        <p:sp>
          <p:nvSpPr>
            <p:cNvPr id="42" name="Line 10"/>
            <p:cNvSpPr>
              <a:spLocks noChangeShapeType="1"/>
            </p:cNvSpPr>
            <p:nvPr/>
          </p:nvSpPr>
          <p:spPr bwMode="auto">
            <a:xfrm flipH="1">
              <a:off x="2047" y="2505"/>
              <a:ext cx="776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" name="Line 11"/>
            <p:cNvSpPr>
              <a:spLocks noChangeShapeType="1"/>
            </p:cNvSpPr>
            <p:nvPr/>
          </p:nvSpPr>
          <p:spPr bwMode="auto">
            <a:xfrm flipH="1">
              <a:off x="1728" y="2832"/>
              <a:ext cx="139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4" name="Oval 12"/>
          <p:cNvSpPr>
            <a:spLocks noChangeArrowheads="1"/>
          </p:cNvSpPr>
          <p:nvPr/>
        </p:nvSpPr>
        <p:spPr bwMode="auto">
          <a:xfrm>
            <a:off x="5746527" y="2147838"/>
            <a:ext cx="1325562" cy="1325563"/>
          </a:xfrm>
          <a:prstGeom prst="ellipse">
            <a:avLst/>
          </a:prstGeom>
          <a:solidFill>
            <a:srgbClr val="002E4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" name="Text Box 13"/>
          <p:cNvSpPr txBox="1">
            <a:spLocks noChangeArrowheads="1"/>
          </p:cNvSpPr>
          <p:nvPr/>
        </p:nvSpPr>
        <p:spPr bwMode="auto">
          <a:xfrm>
            <a:off x="6862539" y="3263851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A</a:t>
            </a:r>
          </a:p>
        </p:txBody>
      </p:sp>
      <p:sp>
        <p:nvSpPr>
          <p:cNvPr id="46" name="Text Box 14"/>
          <p:cNvSpPr txBox="1">
            <a:spLocks noChangeArrowheads="1"/>
          </p:cNvSpPr>
          <p:nvPr/>
        </p:nvSpPr>
        <p:spPr bwMode="auto">
          <a:xfrm>
            <a:off x="6445027" y="3473401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B</a:t>
            </a:r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6025927" y="3473401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C</a:t>
            </a: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5606827" y="3263851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D</a:t>
            </a: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5327427" y="2844751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E</a:t>
            </a:r>
          </a:p>
        </p:txBody>
      </p:sp>
      <p:sp>
        <p:nvSpPr>
          <p:cNvPr id="50" name="Text Box 18"/>
          <p:cNvSpPr txBox="1">
            <a:spLocks noChangeArrowheads="1"/>
          </p:cNvSpPr>
          <p:nvPr/>
        </p:nvSpPr>
        <p:spPr bwMode="auto">
          <a:xfrm>
            <a:off x="5327427" y="242723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F</a:t>
            </a:r>
          </a:p>
        </p:txBody>
      </p: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5576664" y="196368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G</a:t>
            </a:r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5957664" y="173508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H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6489477" y="1735088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I</a:t>
            </a:r>
          </a:p>
        </p:txBody>
      </p: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6948264" y="196368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J</a:t>
            </a:r>
          </a:p>
        </p:txBody>
      </p:sp>
      <p:sp>
        <p:nvSpPr>
          <p:cNvPr id="55" name="Text Box 27"/>
          <p:cNvSpPr txBox="1">
            <a:spLocks noChangeArrowheads="1"/>
          </p:cNvSpPr>
          <p:nvPr/>
        </p:nvSpPr>
        <p:spPr bwMode="auto">
          <a:xfrm>
            <a:off x="7176864" y="234468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K</a:t>
            </a:r>
          </a:p>
        </p:txBody>
      </p: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7100664" y="280188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L</a:t>
            </a:r>
          </a:p>
        </p:txBody>
      </p:sp>
      <p:sp>
        <p:nvSpPr>
          <p:cNvPr id="57" name="Oval 24"/>
          <p:cNvSpPr>
            <a:spLocks noChangeArrowheads="1"/>
          </p:cNvSpPr>
          <p:nvPr/>
        </p:nvSpPr>
        <p:spPr bwMode="auto">
          <a:xfrm>
            <a:off x="5293296" y="4241098"/>
            <a:ext cx="2303462" cy="2303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8" name="Line 25"/>
          <p:cNvSpPr>
            <a:spLocks noChangeShapeType="1"/>
          </p:cNvSpPr>
          <p:nvPr/>
        </p:nvSpPr>
        <p:spPr bwMode="auto">
          <a:xfrm>
            <a:off x="6441058" y="4241098"/>
            <a:ext cx="0" cy="2303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" name="Line 26"/>
          <p:cNvSpPr>
            <a:spLocks noChangeShapeType="1"/>
          </p:cNvSpPr>
          <p:nvPr/>
        </p:nvSpPr>
        <p:spPr bwMode="auto">
          <a:xfrm>
            <a:off x="5293296" y="5426960"/>
            <a:ext cx="230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" name="Line 27"/>
          <p:cNvSpPr>
            <a:spLocks noChangeShapeType="1"/>
          </p:cNvSpPr>
          <p:nvPr/>
        </p:nvSpPr>
        <p:spPr bwMode="auto">
          <a:xfrm flipH="1">
            <a:off x="5896546" y="4393498"/>
            <a:ext cx="1128712" cy="2024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H="1">
            <a:off x="5502846" y="4869748"/>
            <a:ext cx="1954212" cy="1116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2" name="Group 29"/>
          <p:cNvGrpSpPr>
            <a:grpSpLocks/>
          </p:cNvGrpSpPr>
          <p:nvPr/>
        </p:nvGrpSpPr>
        <p:grpSpPr bwMode="auto">
          <a:xfrm flipH="1">
            <a:off x="5432996" y="4380798"/>
            <a:ext cx="2024062" cy="2024062"/>
            <a:chOff x="1728" y="2505"/>
            <a:chExt cx="1392" cy="1392"/>
          </a:xfrm>
        </p:grpSpPr>
        <p:sp>
          <p:nvSpPr>
            <p:cNvPr id="63" name="Line 30"/>
            <p:cNvSpPr>
              <a:spLocks noChangeShapeType="1"/>
            </p:cNvSpPr>
            <p:nvPr/>
          </p:nvSpPr>
          <p:spPr bwMode="auto">
            <a:xfrm flipH="1">
              <a:off x="2047" y="2505"/>
              <a:ext cx="776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" name="Line 31"/>
            <p:cNvSpPr>
              <a:spLocks noChangeShapeType="1"/>
            </p:cNvSpPr>
            <p:nvPr/>
          </p:nvSpPr>
          <p:spPr bwMode="auto">
            <a:xfrm flipH="1">
              <a:off x="1728" y="2832"/>
              <a:ext cx="139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5" name="Oval 32"/>
          <p:cNvSpPr>
            <a:spLocks noChangeArrowheads="1"/>
          </p:cNvSpPr>
          <p:nvPr/>
        </p:nvSpPr>
        <p:spPr bwMode="auto">
          <a:xfrm>
            <a:off x="5782246" y="4730048"/>
            <a:ext cx="1325562" cy="1325562"/>
          </a:xfrm>
          <a:prstGeom prst="ellipse">
            <a:avLst/>
          </a:prstGeom>
          <a:solidFill>
            <a:srgbClr val="002E4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561039" y="1811288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full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588821" y="4141532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empty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705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82080" y="1412776"/>
            <a:ext cx="8280920" cy="5256583"/>
          </a:xfrm>
          <a:prstGeom prst="roundRect">
            <a:avLst>
              <a:gd name="adj" fmla="val 11290"/>
            </a:avLst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다음 </a:t>
            </a:r>
            <a:r>
              <a:rPr lang="ko-KR" altLang="en-US" sz="2000" dirty="0" err="1"/>
              <a:t>환형큐를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단방향</a:t>
            </a:r>
            <a:r>
              <a:rPr lang="ko-KR" altLang="en-US" sz="2000" dirty="0"/>
              <a:t> 환형연결리스트를 이용하여 구현했을 때의</a:t>
            </a:r>
            <a:endParaRPr lang="en-US" altLang="ko-KR" sz="2000" dirty="0"/>
          </a:p>
          <a:p>
            <a:r>
              <a:rPr lang="ko-KR" altLang="en-US" sz="2000" dirty="0"/>
              <a:t> 상황을 그림으로 그려보자</a:t>
            </a:r>
            <a:r>
              <a:rPr lang="en-US" altLang="ko-KR" sz="2000" dirty="0"/>
              <a:t>.</a:t>
            </a:r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625624" y="3069238"/>
            <a:ext cx="4527550" cy="3186544"/>
            <a:chOff x="625624" y="3069238"/>
            <a:chExt cx="4527550" cy="3186544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692424" y="3392016"/>
              <a:ext cx="2514600" cy="2514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944962" y="3392016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692424" y="4687416"/>
              <a:ext cx="2514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2351237" y="3558704"/>
              <a:ext cx="123190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1921024" y="4077816"/>
              <a:ext cx="2133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" name="Group 13"/>
            <p:cNvGrpSpPr>
              <a:grpSpLocks/>
            </p:cNvGrpSpPr>
            <p:nvPr/>
          </p:nvGrpSpPr>
          <p:grpSpPr bwMode="auto">
            <a:xfrm flipH="1">
              <a:off x="1844824" y="3544416"/>
              <a:ext cx="2209800" cy="2209800"/>
              <a:chOff x="1728" y="2505"/>
              <a:chExt cx="1392" cy="1392"/>
            </a:xfrm>
          </p:grpSpPr>
          <p:sp>
            <p:nvSpPr>
              <p:cNvPr id="11" name="Line 14"/>
              <p:cNvSpPr>
                <a:spLocks noChangeShapeType="1"/>
              </p:cNvSpPr>
              <p:nvPr/>
            </p:nvSpPr>
            <p:spPr bwMode="auto">
              <a:xfrm flipH="1">
                <a:off x="2047" y="2505"/>
                <a:ext cx="776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 flipH="1">
                <a:off x="1728" y="2832"/>
                <a:ext cx="1392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2225824" y="3925416"/>
              <a:ext cx="1447800" cy="14478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3445024" y="5144616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A</a:t>
              </a: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2987824" y="5373216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B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2530624" y="5373216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C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2073424" y="5144616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D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1768624" y="4687416"/>
              <a:ext cx="369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E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1768624" y="4230216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F</a:t>
              </a:r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 flipV="1">
              <a:off x="4130824" y="4992216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1235224" y="4230216"/>
              <a:ext cx="457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4572149" y="4977929"/>
              <a:ext cx="5810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/>
                <a:t>front</a:t>
              </a: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625624" y="4001616"/>
              <a:ext cx="5016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/>
                <a:t>rear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81499" y="3127460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Q[0]</a:t>
              </a:r>
              <a:endParaRPr lang="ko-KR" altLang="en-US" sz="1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06771" y="3554455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Q[1]</a:t>
              </a:r>
              <a:endParaRPr lang="ko-KR" altLang="en-US" sz="1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90130" y="4200952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Q[2]</a:t>
              </a:r>
              <a:endParaRPr lang="ko-KR" altLang="en-US" sz="1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34012" y="4672159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Q[3]</a:t>
              </a:r>
              <a:endParaRPr lang="ko-KR" altLang="en-US" sz="1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70771" y="5461084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Q[4]</a:t>
              </a:r>
              <a:endParaRPr lang="ko-KR" altLang="en-US" sz="1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7824" y="5886450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Q[5]</a:t>
              </a:r>
              <a:endParaRPr lang="ko-KR" altLang="en-US" sz="1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85002" y="5871713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Q[6]</a:t>
              </a:r>
              <a:endParaRPr lang="ko-KR" altLang="en-US" sz="1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99331" y="5555262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Q[7]</a:t>
              </a:r>
              <a:endParaRPr lang="ko-KR" altLang="en-US" sz="1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72009" y="4907102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Q[8]</a:t>
              </a:r>
              <a:endParaRPr lang="ko-KR" altLang="en-US" sz="1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1942" y="3923787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Q[9]</a:t>
              </a:r>
              <a:endParaRPr lang="ko-KR" altLang="en-US" sz="1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56468" y="3485399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Q[10]</a:t>
              </a:r>
              <a:endParaRPr lang="ko-KR" altLang="en-US" sz="1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00213" y="3069238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Q[11]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840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3528" y="1412776"/>
            <a:ext cx="8568952" cy="5256583"/>
          </a:xfrm>
          <a:prstGeom prst="roundRect">
            <a:avLst>
              <a:gd name="adj" fmla="val 11290"/>
            </a:avLst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연결리스트로 큐를 구현할 때에</a:t>
            </a:r>
            <a:r>
              <a:rPr lang="en-US" altLang="ko-KR" sz="2000" dirty="0"/>
              <a:t> full</a:t>
            </a:r>
            <a:r>
              <a:rPr lang="ko-KR" altLang="en-US" sz="2000" dirty="0"/>
              <a:t>과 </a:t>
            </a:r>
            <a:r>
              <a:rPr lang="en-US" altLang="ko-KR" sz="2000" dirty="0"/>
              <a:t>empty </a:t>
            </a:r>
            <a:r>
              <a:rPr lang="ko-KR" altLang="en-US" sz="2000" dirty="0"/>
              <a:t>조건은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단일 연결리스트로 큐를 구현할 때에 큐의 </a:t>
            </a:r>
            <a:r>
              <a:rPr lang="en-US" altLang="ko-KR" sz="2000" dirty="0"/>
              <a:t>front</a:t>
            </a:r>
            <a:r>
              <a:rPr lang="ko-KR" altLang="en-US" sz="2000" dirty="0"/>
              <a:t>를 </a:t>
            </a:r>
            <a:r>
              <a:rPr lang="en-US" altLang="ko-KR" sz="2000" dirty="0"/>
              <a:t>head</a:t>
            </a:r>
            <a:r>
              <a:rPr lang="ko-KR" altLang="en-US" sz="2000" dirty="0"/>
              <a:t>가 있는 쪽으로 할 것인가</a:t>
            </a:r>
            <a:r>
              <a:rPr lang="en-US" altLang="ko-KR" sz="2000" dirty="0"/>
              <a:t>? </a:t>
            </a:r>
            <a:r>
              <a:rPr lang="ko-KR" altLang="en-US" sz="2000" dirty="0"/>
              <a:t>아니면 </a:t>
            </a:r>
            <a:r>
              <a:rPr lang="en-US" altLang="ko-KR" sz="2000" dirty="0"/>
              <a:t>tail </a:t>
            </a:r>
            <a:r>
              <a:rPr lang="ko-KR" altLang="en-US" sz="2000" dirty="0"/>
              <a:t>쪽으로 할 것인가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단일 연결리스트로 큐를 구현할 때에 </a:t>
            </a:r>
            <a:r>
              <a:rPr lang="en-US" altLang="ko-KR" sz="2000" dirty="0"/>
              <a:t>head</a:t>
            </a:r>
            <a:r>
              <a:rPr lang="ko-KR" altLang="en-US" sz="2000" dirty="0"/>
              <a:t>와 </a:t>
            </a:r>
            <a:r>
              <a:rPr lang="en-US" altLang="ko-KR" sz="2000" dirty="0"/>
              <a:t>tail</a:t>
            </a:r>
            <a:r>
              <a:rPr lang="ko-KR" altLang="en-US" sz="2000" dirty="0"/>
              <a:t>을 가리키는 포인터가 모두 필요한가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pPr algn="ctr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96234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DS9 </a:t>
            </a:r>
            <a:r>
              <a:rPr lang="en-US" altLang="ko-KR" dirty="0"/>
              <a:t>: 5</a:t>
            </a:r>
            <a:r>
              <a:rPr lang="ko-KR" altLang="en-US" dirty="0"/>
              <a:t>월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일</a:t>
            </a:r>
            <a:r>
              <a:rPr lang="en-US" altLang="ko-KR" dirty="0"/>
              <a:t>, 5</a:t>
            </a:r>
            <a:r>
              <a:rPr lang="ko-KR" altLang="en-US" dirty="0"/>
              <a:t>월 </a:t>
            </a:r>
            <a:r>
              <a:rPr lang="en-US" altLang="ko-KR" dirty="0"/>
              <a:t>8</a:t>
            </a:r>
            <a:r>
              <a:rPr lang="ko-KR" altLang="en-US" dirty="0"/>
              <a:t>일 </a:t>
            </a:r>
            <a:r>
              <a:rPr lang="ko-KR" altLang="en-US" sz="3200" dirty="0"/>
              <a:t>실습문제</a:t>
            </a:r>
            <a:endParaRPr lang="en-US" altLang="ko-KR" sz="32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533400" eaLnBrk="1" hangingPunct="1"/>
            <a:r>
              <a:rPr lang="en-US" altLang="ko-KR" sz="2400" dirty="0">
                <a:latin typeface="Arial" pitchFamily="34" charset="0"/>
              </a:rPr>
              <a:t>“</a:t>
            </a:r>
            <a:r>
              <a:rPr lang="ko-KR" altLang="en-US" sz="2400" dirty="0"/>
              <a:t>오목</a:t>
            </a:r>
            <a:r>
              <a:rPr lang="ko-KR" altLang="en-US" sz="2400" dirty="0">
                <a:latin typeface="Arial" pitchFamily="34" charset="0"/>
              </a:rPr>
              <a:t>”</a:t>
            </a:r>
            <a:r>
              <a:rPr lang="ko-KR" altLang="en-US" sz="2400" dirty="0"/>
              <a:t>에서 다음 기능을 구현하라</a:t>
            </a:r>
            <a:r>
              <a:rPr lang="en-US" altLang="ko-KR" sz="2400" dirty="0"/>
              <a:t>.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ko-KR" altLang="en-US" sz="2400" dirty="0"/>
              <a:t>바둑판에 놓인 돌에</a:t>
            </a:r>
            <a:r>
              <a:rPr lang="en-US" altLang="ko-KR" sz="2400" dirty="0"/>
              <a:t> </a:t>
            </a:r>
            <a:r>
              <a:rPr lang="ko-KR" altLang="en-US" sz="2400" dirty="0"/>
              <a:t>대하여 한 칸이 떨어진 것까지 포함해서 연속으로 놓인 돌의 개수가 가장 많은 경우를 표시하고 좌표를 출력하라</a:t>
            </a:r>
            <a:r>
              <a:rPr lang="en-US" altLang="ko-KR" sz="2400" dirty="0"/>
              <a:t>.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ko-KR" altLang="en-US" sz="2400" dirty="0"/>
              <a:t>오목 진행 중에 상대방의 </a:t>
            </a:r>
            <a:r>
              <a:rPr lang="en-US" altLang="ko-KR" sz="2400" dirty="0"/>
              <a:t>3 </a:t>
            </a:r>
            <a:r>
              <a:rPr lang="ko-KR" altLang="en-US" sz="2400" dirty="0"/>
              <a:t>또는 </a:t>
            </a:r>
            <a:r>
              <a:rPr lang="en-US" altLang="ko-KR" sz="2400" dirty="0"/>
              <a:t>4 </a:t>
            </a:r>
            <a:r>
              <a:rPr lang="ko-KR" altLang="en-US" sz="2400" dirty="0"/>
              <a:t>공격을 막아야 하는 위치가 있으면 화면에 표시하여 알려주는 기능을 구현하라</a:t>
            </a:r>
            <a:r>
              <a:rPr lang="en-US" altLang="ko-KR" sz="2400" dirty="0"/>
              <a:t>.</a:t>
            </a:r>
          </a:p>
        </p:txBody>
      </p:sp>
      <p:sp>
        <p:nvSpPr>
          <p:cNvPr id="2" name="타원 1"/>
          <p:cNvSpPr/>
          <p:nvPr/>
        </p:nvSpPr>
        <p:spPr bwMode="auto">
          <a:xfrm>
            <a:off x="1187624" y="5013176"/>
            <a:ext cx="914400" cy="914400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연속</a:t>
            </a:r>
            <a:endParaRPr kumimoji="0" lang="en-US" altLang="ko-KR" sz="1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없음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756248" y="4293096"/>
            <a:ext cx="914400" cy="914400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검은돌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연속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2756783" y="5661248"/>
            <a:ext cx="914400" cy="914400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흰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돌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연속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직선 화살표 연결선 3"/>
          <p:cNvCxnSpPr>
            <a:stCxn id="2" idx="7"/>
          </p:cNvCxnSpPr>
          <p:nvPr/>
        </p:nvCxnSpPr>
        <p:spPr bwMode="auto">
          <a:xfrm flipV="1">
            <a:off x="1968113" y="4869160"/>
            <a:ext cx="788135" cy="27792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직선 화살표 연결선 9"/>
          <p:cNvCxnSpPr>
            <a:endCxn id="7" idx="2"/>
          </p:cNvCxnSpPr>
          <p:nvPr/>
        </p:nvCxnSpPr>
        <p:spPr bwMode="auto">
          <a:xfrm>
            <a:off x="1991207" y="5748304"/>
            <a:ext cx="765576" cy="37014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2163421" y="4669461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235096" y="5609232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W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3141773" y="5208022"/>
            <a:ext cx="0" cy="45322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/>
          <p:nvPr/>
        </p:nvCxnSpPr>
        <p:spPr bwMode="auto">
          <a:xfrm>
            <a:off x="3275856" y="5207496"/>
            <a:ext cx="0" cy="45322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2831234" y="5264832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W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242866" y="5264832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/>
          <p:nvPr/>
        </p:nvCxnSpPr>
        <p:spPr bwMode="auto">
          <a:xfrm flipV="1">
            <a:off x="2055849" y="4981369"/>
            <a:ext cx="788135" cy="27792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2384900" y="502938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</a:t>
            </a:r>
            <a:endParaRPr lang="ko-KR" altLang="en-US" sz="1600" dirty="0"/>
          </a:p>
        </p:txBody>
      </p:sp>
      <p:cxnSp>
        <p:nvCxnSpPr>
          <p:cNvPr id="21" name="직선 화살표 연결선 20"/>
          <p:cNvCxnSpPr/>
          <p:nvPr/>
        </p:nvCxnSpPr>
        <p:spPr bwMode="auto">
          <a:xfrm>
            <a:off x="1901607" y="5835252"/>
            <a:ext cx="844840" cy="38424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101208" y="5955060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</a:t>
            </a:r>
            <a:endParaRPr lang="ko-KR" altLang="en-US" sz="1600" dirty="0"/>
          </a:p>
        </p:txBody>
      </p:sp>
      <p:cxnSp>
        <p:nvCxnSpPr>
          <p:cNvPr id="26" name="구부러진 연결선 25"/>
          <p:cNvCxnSpPr>
            <a:stCxn id="5" idx="6"/>
            <a:endCxn id="5" idx="7"/>
          </p:cNvCxnSpPr>
          <p:nvPr/>
        </p:nvCxnSpPr>
        <p:spPr bwMode="auto">
          <a:xfrm flipH="1" flipV="1">
            <a:off x="3536737" y="4427007"/>
            <a:ext cx="133911" cy="323289"/>
          </a:xfrm>
          <a:prstGeom prst="curvedConnector4">
            <a:avLst>
              <a:gd name="adj1" fmla="val -170710"/>
              <a:gd name="adj2" fmla="val 12985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구부러진 연결선 30"/>
          <p:cNvCxnSpPr/>
          <p:nvPr/>
        </p:nvCxnSpPr>
        <p:spPr bwMode="auto">
          <a:xfrm flipH="1" flipV="1">
            <a:off x="3567955" y="5812790"/>
            <a:ext cx="133911" cy="323289"/>
          </a:xfrm>
          <a:prstGeom prst="curvedConnector4">
            <a:avLst>
              <a:gd name="adj1" fmla="val -170710"/>
              <a:gd name="adj2" fmla="val 12985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3851920" y="4250097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851920" y="5704834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W</a:t>
            </a:r>
            <a:endParaRPr lang="ko-KR" altLang="en-US" sz="1600" dirty="0"/>
          </a:p>
        </p:txBody>
      </p:sp>
      <p:cxnSp>
        <p:nvCxnSpPr>
          <p:cNvPr id="34" name="구부러진 연결선 33"/>
          <p:cNvCxnSpPr>
            <a:stCxn id="2" idx="1"/>
            <a:endCxn id="2" idx="2"/>
          </p:cNvCxnSpPr>
          <p:nvPr/>
        </p:nvCxnSpPr>
        <p:spPr bwMode="auto">
          <a:xfrm rot="16200000" flipH="1" flipV="1">
            <a:off x="1092935" y="5241775"/>
            <a:ext cx="323289" cy="133911"/>
          </a:xfrm>
          <a:prstGeom prst="curvedConnector4">
            <a:avLst>
              <a:gd name="adj1" fmla="val -24708"/>
              <a:gd name="adj2" fmla="val 27071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708864" y="491763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</a:t>
            </a:r>
            <a:endParaRPr lang="ko-KR" altLang="en-US" sz="16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0AA6387-5DB6-44E4-BADE-EA9D357EC95E}"/>
              </a:ext>
            </a:extLst>
          </p:cNvPr>
          <p:cNvGrpSpPr/>
          <p:nvPr/>
        </p:nvGrpSpPr>
        <p:grpSpPr>
          <a:xfrm>
            <a:off x="4667301" y="3813303"/>
            <a:ext cx="3024336" cy="2903057"/>
            <a:chOff x="4794583" y="3694361"/>
            <a:chExt cx="3024336" cy="290305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B3E33C6-81ED-4F8C-9A42-2172B3714462}"/>
                </a:ext>
              </a:extLst>
            </p:cNvPr>
            <p:cNvSpPr/>
            <p:nvPr/>
          </p:nvSpPr>
          <p:spPr bwMode="auto">
            <a:xfrm>
              <a:off x="4794583" y="413848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D1888A-03A7-4CA6-9B8E-03B826DA24E7}"/>
                </a:ext>
              </a:extLst>
            </p:cNvPr>
            <p:cNvSpPr/>
            <p:nvPr/>
          </p:nvSpPr>
          <p:spPr bwMode="auto">
            <a:xfrm>
              <a:off x="5010607" y="413848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0FEB1F5-7364-4DFB-98C9-E66135A04413}"/>
                </a:ext>
              </a:extLst>
            </p:cNvPr>
            <p:cNvSpPr/>
            <p:nvPr/>
          </p:nvSpPr>
          <p:spPr bwMode="auto">
            <a:xfrm>
              <a:off x="5226631" y="413847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8662987-492D-4BD9-808F-CD19F9DD0575}"/>
                </a:ext>
              </a:extLst>
            </p:cNvPr>
            <p:cNvSpPr/>
            <p:nvPr/>
          </p:nvSpPr>
          <p:spPr bwMode="auto">
            <a:xfrm>
              <a:off x="5442655" y="413847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DF87DFC-4BE4-430A-812E-55E070BA4442}"/>
                </a:ext>
              </a:extLst>
            </p:cNvPr>
            <p:cNvSpPr/>
            <p:nvPr/>
          </p:nvSpPr>
          <p:spPr bwMode="auto">
            <a:xfrm>
              <a:off x="5658679" y="413847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0A10113-F29B-4E52-A627-8EEB5363C932}"/>
                </a:ext>
              </a:extLst>
            </p:cNvPr>
            <p:cNvSpPr/>
            <p:nvPr/>
          </p:nvSpPr>
          <p:spPr bwMode="auto">
            <a:xfrm>
              <a:off x="5874703" y="413847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086880D-0108-4768-9E8C-9287BC0CA7B8}"/>
                </a:ext>
              </a:extLst>
            </p:cNvPr>
            <p:cNvSpPr/>
            <p:nvPr/>
          </p:nvSpPr>
          <p:spPr bwMode="auto">
            <a:xfrm>
              <a:off x="6090727" y="413847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C07A748-0C94-4595-AF27-78469E153F21}"/>
                </a:ext>
              </a:extLst>
            </p:cNvPr>
            <p:cNvSpPr/>
            <p:nvPr/>
          </p:nvSpPr>
          <p:spPr bwMode="auto">
            <a:xfrm>
              <a:off x="6306751" y="413847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709E37D-E646-4A41-95AA-E6A7A77874AF}"/>
                </a:ext>
              </a:extLst>
            </p:cNvPr>
            <p:cNvSpPr/>
            <p:nvPr/>
          </p:nvSpPr>
          <p:spPr bwMode="auto">
            <a:xfrm>
              <a:off x="6522775" y="413847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63EB5B0-8137-422B-9F57-EDFBE8C71BA8}"/>
                </a:ext>
              </a:extLst>
            </p:cNvPr>
            <p:cNvSpPr/>
            <p:nvPr/>
          </p:nvSpPr>
          <p:spPr bwMode="auto">
            <a:xfrm>
              <a:off x="6738799" y="413847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6B1778-C586-4846-BB12-F4B69631D635}"/>
                </a:ext>
              </a:extLst>
            </p:cNvPr>
            <p:cNvSpPr/>
            <p:nvPr/>
          </p:nvSpPr>
          <p:spPr bwMode="auto">
            <a:xfrm>
              <a:off x="6954823" y="413847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B2F2716-0C66-4D98-8E10-DB5A07BA93CD}"/>
                </a:ext>
              </a:extLst>
            </p:cNvPr>
            <p:cNvSpPr/>
            <p:nvPr/>
          </p:nvSpPr>
          <p:spPr bwMode="auto">
            <a:xfrm>
              <a:off x="7170847" y="413847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B415997-CF04-49A3-9751-F5F90A8CAEC8}"/>
                </a:ext>
              </a:extLst>
            </p:cNvPr>
            <p:cNvSpPr/>
            <p:nvPr/>
          </p:nvSpPr>
          <p:spPr bwMode="auto">
            <a:xfrm>
              <a:off x="7386871" y="413846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AF01B2D-1F89-4B65-8323-A37D26C3D6BE}"/>
                </a:ext>
              </a:extLst>
            </p:cNvPr>
            <p:cNvSpPr/>
            <p:nvPr/>
          </p:nvSpPr>
          <p:spPr bwMode="auto">
            <a:xfrm>
              <a:off x="7602895" y="413846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5382609-959D-44DA-BE90-41480AD9C343}"/>
                </a:ext>
              </a:extLst>
            </p:cNvPr>
            <p:cNvSpPr/>
            <p:nvPr/>
          </p:nvSpPr>
          <p:spPr bwMode="auto">
            <a:xfrm>
              <a:off x="4794583" y="436202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804501D-4403-493E-9141-03D5495FB831}"/>
                </a:ext>
              </a:extLst>
            </p:cNvPr>
            <p:cNvSpPr/>
            <p:nvPr/>
          </p:nvSpPr>
          <p:spPr bwMode="auto">
            <a:xfrm>
              <a:off x="5010607" y="436201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8B68821-EF6C-4DF3-9452-C26029AAC8CE}"/>
                </a:ext>
              </a:extLst>
            </p:cNvPr>
            <p:cNvSpPr/>
            <p:nvPr/>
          </p:nvSpPr>
          <p:spPr bwMode="auto">
            <a:xfrm>
              <a:off x="5226631" y="436201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5329D21-2CB3-46E1-9018-13AE3ABDDE4C}"/>
                </a:ext>
              </a:extLst>
            </p:cNvPr>
            <p:cNvSpPr/>
            <p:nvPr/>
          </p:nvSpPr>
          <p:spPr bwMode="auto">
            <a:xfrm>
              <a:off x="5442655" y="436201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5B7728C-3D56-4373-A009-881C0357B3CD}"/>
                </a:ext>
              </a:extLst>
            </p:cNvPr>
            <p:cNvSpPr/>
            <p:nvPr/>
          </p:nvSpPr>
          <p:spPr bwMode="auto">
            <a:xfrm>
              <a:off x="5658679" y="436201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1AF877E-E65C-4BB9-842F-E8B38A88C701}"/>
                </a:ext>
              </a:extLst>
            </p:cNvPr>
            <p:cNvSpPr/>
            <p:nvPr/>
          </p:nvSpPr>
          <p:spPr bwMode="auto">
            <a:xfrm>
              <a:off x="5874703" y="436201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6796128-BE7E-4BDA-9FEB-48B397DEE961}"/>
                </a:ext>
              </a:extLst>
            </p:cNvPr>
            <p:cNvSpPr/>
            <p:nvPr/>
          </p:nvSpPr>
          <p:spPr bwMode="auto">
            <a:xfrm>
              <a:off x="6090727" y="436201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776F08B-A175-442D-945B-0927E6196E79}"/>
                </a:ext>
              </a:extLst>
            </p:cNvPr>
            <p:cNvSpPr/>
            <p:nvPr/>
          </p:nvSpPr>
          <p:spPr bwMode="auto">
            <a:xfrm>
              <a:off x="6306751" y="436201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7554825-B8DF-427C-96AF-0BD0BFC5645C}"/>
                </a:ext>
              </a:extLst>
            </p:cNvPr>
            <p:cNvSpPr/>
            <p:nvPr/>
          </p:nvSpPr>
          <p:spPr bwMode="auto">
            <a:xfrm>
              <a:off x="6522775" y="436201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4DE7941-4F53-436B-A19A-86A9E3903281}"/>
                </a:ext>
              </a:extLst>
            </p:cNvPr>
            <p:cNvSpPr/>
            <p:nvPr/>
          </p:nvSpPr>
          <p:spPr bwMode="auto">
            <a:xfrm>
              <a:off x="6738799" y="436201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354C80F-9A2C-4F56-B42B-40C0060FC6AA}"/>
                </a:ext>
              </a:extLst>
            </p:cNvPr>
            <p:cNvSpPr/>
            <p:nvPr/>
          </p:nvSpPr>
          <p:spPr bwMode="auto">
            <a:xfrm>
              <a:off x="6954823" y="436201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050C372-0162-4E28-A0A3-8940FCBA9649}"/>
                </a:ext>
              </a:extLst>
            </p:cNvPr>
            <p:cNvSpPr/>
            <p:nvPr/>
          </p:nvSpPr>
          <p:spPr bwMode="auto">
            <a:xfrm>
              <a:off x="7170847" y="436200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4EDBA33-1470-4544-BA02-2915AE483FD6}"/>
                </a:ext>
              </a:extLst>
            </p:cNvPr>
            <p:cNvSpPr/>
            <p:nvPr/>
          </p:nvSpPr>
          <p:spPr bwMode="auto">
            <a:xfrm>
              <a:off x="7386871" y="436200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AC1CEDF-58D1-470E-80AF-B305C56FF2A5}"/>
                </a:ext>
              </a:extLst>
            </p:cNvPr>
            <p:cNvSpPr/>
            <p:nvPr/>
          </p:nvSpPr>
          <p:spPr bwMode="auto">
            <a:xfrm>
              <a:off x="7602895" y="436200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7A5F9FE-8546-4DFC-80B3-405062540B83}"/>
                </a:ext>
              </a:extLst>
            </p:cNvPr>
            <p:cNvSpPr/>
            <p:nvPr/>
          </p:nvSpPr>
          <p:spPr bwMode="auto">
            <a:xfrm>
              <a:off x="4794583" y="458555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D8991B2-954F-4E8C-B2E4-B40291269004}"/>
                </a:ext>
              </a:extLst>
            </p:cNvPr>
            <p:cNvSpPr/>
            <p:nvPr/>
          </p:nvSpPr>
          <p:spPr bwMode="auto">
            <a:xfrm>
              <a:off x="5010607" y="458555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6D3E4DA-A40C-4FB2-A3ED-77523ADBF4C1}"/>
                </a:ext>
              </a:extLst>
            </p:cNvPr>
            <p:cNvSpPr/>
            <p:nvPr/>
          </p:nvSpPr>
          <p:spPr bwMode="auto">
            <a:xfrm>
              <a:off x="5226631" y="458555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00B2C19-7EE5-4AE6-8B98-B8B2866C6E11}"/>
                </a:ext>
              </a:extLst>
            </p:cNvPr>
            <p:cNvSpPr/>
            <p:nvPr/>
          </p:nvSpPr>
          <p:spPr bwMode="auto">
            <a:xfrm>
              <a:off x="5442655" y="458555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56A4FEA-0C88-4359-98FE-A67E6B8B7F67}"/>
                </a:ext>
              </a:extLst>
            </p:cNvPr>
            <p:cNvSpPr/>
            <p:nvPr/>
          </p:nvSpPr>
          <p:spPr bwMode="auto">
            <a:xfrm>
              <a:off x="5658679" y="458555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A4FBDDE-F2D6-44AF-8EA0-287C7CF1E8F5}"/>
                </a:ext>
              </a:extLst>
            </p:cNvPr>
            <p:cNvSpPr/>
            <p:nvPr/>
          </p:nvSpPr>
          <p:spPr bwMode="auto">
            <a:xfrm>
              <a:off x="5874703" y="458555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973E7ED-2115-42E5-A2F1-8D000BE2656D}"/>
                </a:ext>
              </a:extLst>
            </p:cNvPr>
            <p:cNvSpPr/>
            <p:nvPr/>
          </p:nvSpPr>
          <p:spPr bwMode="auto">
            <a:xfrm>
              <a:off x="6090727" y="458555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D5D9655-F56D-47CB-9F0D-0E49EDBEC4E6}"/>
                </a:ext>
              </a:extLst>
            </p:cNvPr>
            <p:cNvSpPr/>
            <p:nvPr/>
          </p:nvSpPr>
          <p:spPr bwMode="auto">
            <a:xfrm>
              <a:off x="6306751" y="458555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FDEA382-4E9B-4667-B50A-49C46003905B}"/>
                </a:ext>
              </a:extLst>
            </p:cNvPr>
            <p:cNvSpPr/>
            <p:nvPr/>
          </p:nvSpPr>
          <p:spPr bwMode="auto">
            <a:xfrm>
              <a:off x="6522775" y="458555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CFE1C3D-734B-4060-8DD1-4E51E917965B}"/>
                </a:ext>
              </a:extLst>
            </p:cNvPr>
            <p:cNvSpPr/>
            <p:nvPr/>
          </p:nvSpPr>
          <p:spPr bwMode="auto">
            <a:xfrm>
              <a:off x="6738799" y="458555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37FEC73-7245-48C6-BFB4-310C2D7F6AF4}"/>
                </a:ext>
              </a:extLst>
            </p:cNvPr>
            <p:cNvSpPr/>
            <p:nvPr/>
          </p:nvSpPr>
          <p:spPr bwMode="auto">
            <a:xfrm>
              <a:off x="6954823" y="458554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D2DA931-25E2-44B5-B645-B16C3D95D1B2}"/>
                </a:ext>
              </a:extLst>
            </p:cNvPr>
            <p:cNvSpPr/>
            <p:nvPr/>
          </p:nvSpPr>
          <p:spPr bwMode="auto">
            <a:xfrm>
              <a:off x="7170847" y="458554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39886A6-DF10-4D56-8A67-DDD37815F7C9}"/>
                </a:ext>
              </a:extLst>
            </p:cNvPr>
            <p:cNvSpPr/>
            <p:nvPr/>
          </p:nvSpPr>
          <p:spPr bwMode="auto">
            <a:xfrm>
              <a:off x="7386871" y="458554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312A3F3-8DF3-4B3B-9446-3B1B12A19A09}"/>
                </a:ext>
              </a:extLst>
            </p:cNvPr>
            <p:cNvSpPr/>
            <p:nvPr/>
          </p:nvSpPr>
          <p:spPr bwMode="auto">
            <a:xfrm>
              <a:off x="7602895" y="458554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B9BA0B1-D602-4CA4-8EFE-5174033ED401}"/>
                </a:ext>
              </a:extLst>
            </p:cNvPr>
            <p:cNvSpPr/>
            <p:nvPr/>
          </p:nvSpPr>
          <p:spPr bwMode="auto">
            <a:xfrm>
              <a:off x="4794583" y="480909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E8DBB62-C5BA-4854-9A54-67269EF6C6BE}"/>
                </a:ext>
              </a:extLst>
            </p:cNvPr>
            <p:cNvSpPr/>
            <p:nvPr/>
          </p:nvSpPr>
          <p:spPr bwMode="auto">
            <a:xfrm>
              <a:off x="5010607" y="480909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90C9EE0-A049-472B-90BA-6F2B0F682088}"/>
                </a:ext>
              </a:extLst>
            </p:cNvPr>
            <p:cNvSpPr/>
            <p:nvPr/>
          </p:nvSpPr>
          <p:spPr bwMode="auto">
            <a:xfrm>
              <a:off x="5226631" y="480909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74D8505-7757-47EA-A43A-FC2C3297BDCD}"/>
                </a:ext>
              </a:extLst>
            </p:cNvPr>
            <p:cNvSpPr/>
            <p:nvPr/>
          </p:nvSpPr>
          <p:spPr bwMode="auto">
            <a:xfrm>
              <a:off x="5442655" y="480909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E226C7B-42DF-42EB-816A-D125541AAC5E}"/>
                </a:ext>
              </a:extLst>
            </p:cNvPr>
            <p:cNvSpPr/>
            <p:nvPr/>
          </p:nvSpPr>
          <p:spPr bwMode="auto">
            <a:xfrm>
              <a:off x="5658679" y="480909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7834403-0A37-44FB-A211-50ED8D3C1FFC}"/>
                </a:ext>
              </a:extLst>
            </p:cNvPr>
            <p:cNvSpPr/>
            <p:nvPr/>
          </p:nvSpPr>
          <p:spPr bwMode="auto">
            <a:xfrm>
              <a:off x="5874703" y="480909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B4BEF47-45D5-46AD-956A-4DD9D41665D5}"/>
                </a:ext>
              </a:extLst>
            </p:cNvPr>
            <p:cNvSpPr/>
            <p:nvPr/>
          </p:nvSpPr>
          <p:spPr bwMode="auto">
            <a:xfrm>
              <a:off x="6090727" y="480909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7032234-7DAB-48CA-8BD5-EA4706DE7006}"/>
                </a:ext>
              </a:extLst>
            </p:cNvPr>
            <p:cNvSpPr/>
            <p:nvPr/>
          </p:nvSpPr>
          <p:spPr bwMode="auto">
            <a:xfrm>
              <a:off x="6306751" y="480909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93BE8FD-D999-4798-866C-AA7AD7E03904}"/>
                </a:ext>
              </a:extLst>
            </p:cNvPr>
            <p:cNvSpPr/>
            <p:nvPr/>
          </p:nvSpPr>
          <p:spPr bwMode="auto">
            <a:xfrm>
              <a:off x="6522775" y="480909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1DCBAAD-EC98-424D-98B0-72821EAB55ED}"/>
                </a:ext>
              </a:extLst>
            </p:cNvPr>
            <p:cNvSpPr/>
            <p:nvPr/>
          </p:nvSpPr>
          <p:spPr bwMode="auto">
            <a:xfrm>
              <a:off x="6738799" y="480908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08EA175-91E5-4ABE-955C-E50CE6F53F65}"/>
                </a:ext>
              </a:extLst>
            </p:cNvPr>
            <p:cNvSpPr/>
            <p:nvPr/>
          </p:nvSpPr>
          <p:spPr bwMode="auto">
            <a:xfrm>
              <a:off x="6954823" y="480908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9D3084D-F9D4-4433-AC8D-0F1531B1FCAD}"/>
                </a:ext>
              </a:extLst>
            </p:cNvPr>
            <p:cNvSpPr/>
            <p:nvPr/>
          </p:nvSpPr>
          <p:spPr bwMode="auto">
            <a:xfrm>
              <a:off x="7170847" y="480908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90A9BA1-976E-41A5-8CD1-033F3FDE2682}"/>
                </a:ext>
              </a:extLst>
            </p:cNvPr>
            <p:cNvSpPr/>
            <p:nvPr/>
          </p:nvSpPr>
          <p:spPr bwMode="auto">
            <a:xfrm>
              <a:off x="7386871" y="480908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F8EBD39-C4E0-4BAE-A515-E03731946E85}"/>
                </a:ext>
              </a:extLst>
            </p:cNvPr>
            <p:cNvSpPr/>
            <p:nvPr/>
          </p:nvSpPr>
          <p:spPr bwMode="auto">
            <a:xfrm>
              <a:off x="7602895" y="480908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48147B7-4D7E-40C6-99BD-A40314723998}"/>
                </a:ext>
              </a:extLst>
            </p:cNvPr>
            <p:cNvSpPr/>
            <p:nvPr/>
          </p:nvSpPr>
          <p:spPr bwMode="auto">
            <a:xfrm>
              <a:off x="4794583" y="503263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FD2707E-D967-4745-B29A-9745B517D5F9}"/>
                </a:ext>
              </a:extLst>
            </p:cNvPr>
            <p:cNvSpPr/>
            <p:nvPr/>
          </p:nvSpPr>
          <p:spPr bwMode="auto">
            <a:xfrm>
              <a:off x="5010607" y="503263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2882159-581B-45D3-A270-6C961FD08945}"/>
                </a:ext>
              </a:extLst>
            </p:cNvPr>
            <p:cNvSpPr/>
            <p:nvPr/>
          </p:nvSpPr>
          <p:spPr bwMode="auto">
            <a:xfrm>
              <a:off x="5226631" y="503263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E3195A24-21D8-4F3D-A332-EE701EAF4B7E}"/>
                </a:ext>
              </a:extLst>
            </p:cNvPr>
            <p:cNvSpPr/>
            <p:nvPr/>
          </p:nvSpPr>
          <p:spPr bwMode="auto">
            <a:xfrm>
              <a:off x="5442655" y="503263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768AC14-A4AD-47C3-91B1-BE3423D3D3BC}"/>
                </a:ext>
              </a:extLst>
            </p:cNvPr>
            <p:cNvSpPr/>
            <p:nvPr/>
          </p:nvSpPr>
          <p:spPr bwMode="auto">
            <a:xfrm>
              <a:off x="5658679" y="503263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686E0DE-0F04-4A40-9B0D-AA1B6354028A}"/>
                </a:ext>
              </a:extLst>
            </p:cNvPr>
            <p:cNvSpPr/>
            <p:nvPr/>
          </p:nvSpPr>
          <p:spPr bwMode="auto">
            <a:xfrm>
              <a:off x="5874703" y="503263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8019E2B-75A9-4B47-8D66-370FAFED4874}"/>
                </a:ext>
              </a:extLst>
            </p:cNvPr>
            <p:cNvSpPr/>
            <p:nvPr/>
          </p:nvSpPr>
          <p:spPr bwMode="auto">
            <a:xfrm>
              <a:off x="6090727" y="503263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369C3B1-495F-45A4-8B1D-F52AC248A192}"/>
                </a:ext>
              </a:extLst>
            </p:cNvPr>
            <p:cNvSpPr/>
            <p:nvPr/>
          </p:nvSpPr>
          <p:spPr bwMode="auto">
            <a:xfrm>
              <a:off x="6306751" y="503263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C49D36FA-7A29-4749-84CE-A0F30486BD80}"/>
                </a:ext>
              </a:extLst>
            </p:cNvPr>
            <p:cNvSpPr/>
            <p:nvPr/>
          </p:nvSpPr>
          <p:spPr bwMode="auto">
            <a:xfrm>
              <a:off x="6522775" y="503262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422CD99-8977-4B43-BDF3-4B12DA40F502}"/>
                </a:ext>
              </a:extLst>
            </p:cNvPr>
            <p:cNvSpPr/>
            <p:nvPr/>
          </p:nvSpPr>
          <p:spPr bwMode="auto">
            <a:xfrm>
              <a:off x="6738799" y="503262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9527B95-626B-4B2B-BC30-C1D05B7BF798}"/>
                </a:ext>
              </a:extLst>
            </p:cNvPr>
            <p:cNvSpPr/>
            <p:nvPr/>
          </p:nvSpPr>
          <p:spPr bwMode="auto">
            <a:xfrm>
              <a:off x="6954823" y="503262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517EFE25-161B-482D-995A-B0DD18E0D202}"/>
                </a:ext>
              </a:extLst>
            </p:cNvPr>
            <p:cNvSpPr/>
            <p:nvPr/>
          </p:nvSpPr>
          <p:spPr bwMode="auto">
            <a:xfrm>
              <a:off x="7170847" y="503262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01C9681-B7A2-43F0-A674-B0656DFCC0F7}"/>
                </a:ext>
              </a:extLst>
            </p:cNvPr>
            <p:cNvSpPr/>
            <p:nvPr/>
          </p:nvSpPr>
          <p:spPr bwMode="auto">
            <a:xfrm>
              <a:off x="7386871" y="503262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E26FB2F5-4ED1-42BB-B3CD-F3597107F230}"/>
                </a:ext>
              </a:extLst>
            </p:cNvPr>
            <p:cNvSpPr/>
            <p:nvPr/>
          </p:nvSpPr>
          <p:spPr bwMode="auto">
            <a:xfrm>
              <a:off x="7602895" y="503262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950E952-E47E-4FF6-A8D6-6E6BFA983DBC}"/>
                </a:ext>
              </a:extLst>
            </p:cNvPr>
            <p:cNvSpPr/>
            <p:nvPr/>
          </p:nvSpPr>
          <p:spPr bwMode="auto">
            <a:xfrm>
              <a:off x="4794583" y="525617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C9226EC-8099-4E15-B538-CC98B057FB57}"/>
                </a:ext>
              </a:extLst>
            </p:cNvPr>
            <p:cNvSpPr/>
            <p:nvPr/>
          </p:nvSpPr>
          <p:spPr bwMode="auto">
            <a:xfrm>
              <a:off x="5010607" y="525617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3EC3A8A-E23E-4C3F-BCF3-19DD85E3ABB1}"/>
                </a:ext>
              </a:extLst>
            </p:cNvPr>
            <p:cNvSpPr/>
            <p:nvPr/>
          </p:nvSpPr>
          <p:spPr bwMode="auto">
            <a:xfrm>
              <a:off x="5226631" y="525617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9CFAF7E-A407-4745-8DF1-24D2FA1F985C}"/>
                </a:ext>
              </a:extLst>
            </p:cNvPr>
            <p:cNvSpPr/>
            <p:nvPr/>
          </p:nvSpPr>
          <p:spPr bwMode="auto">
            <a:xfrm>
              <a:off x="5442655" y="525617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0920DB7-9461-4A73-8B98-A428256C137A}"/>
                </a:ext>
              </a:extLst>
            </p:cNvPr>
            <p:cNvSpPr/>
            <p:nvPr/>
          </p:nvSpPr>
          <p:spPr bwMode="auto">
            <a:xfrm>
              <a:off x="5658679" y="525617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9DC618A-61EF-41F5-B9C7-691FF805365F}"/>
                </a:ext>
              </a:extLst>
            </p:cNvPr>
            <p:cNvSpPr/>
            <p:nvPr/>
          </p:nvSpPr>
          <p:spPr bwMode="auto">
            <a:xfrm>
              <a:off x="5874703" y="525617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83FB00-86CF-40ED-8C55-31C4D5F8DBA3}"/>
                </a:ext>
              </a:extLst>
            </p:cNvPr>
            <p:cNvSpPr/>
            <p:nvPr/>
          </p:nvSpPr>
          <p:spPr bwMode="auto">
            <a:xfrm>
              <a:off x="6090727" y="525617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C40CE842-98EE-47CC-BE79-7A9B6F3CE27D}"/>
                </a:ext>
              </a:extLst>
            </p:cNvPr>
            <p:cNvSpPr/>
            <p:nvPr/>
          </p:nvSpPr>
          <p:spPr bwMode="auto">
            <a:xfrm>
              <a:off x="6306751" y="525616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884942D-E5B5-4AA2-B74B-1E201023C105}"/>
                </a:ext>
              </a:extLst>
            </p:cNvPr>
            <p:cNvSpPr/>
            <p:nvPr/>
          </p:nvSpPr>
          <p:spPr bwMode="auto">
            <a:xfrm>
              <a:off x="6522775" y="525616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E298B0B8-DA38-4AC6-9CAE-387B29417672}"/>
                </a:ext>
              </a:extLst>
            </p:cNvPr>
            <p:cNvSpPr/>
            <p:nvPr/>
          </p:nvSpPr>
          <p:spPr bwMode="auto">
            <a:xfrm>
              <a:off x="6738799" y="525616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4ABDEB1D-5CAD-45BB-A868-0CB064C49B32}"/>
                </a:ext>
              </a:extLst>
            </p:cNvPr>
            <p:cNvSpPr/>
            <p:nvPr/>
          </p:nvSpPr>
          <p:spPr bwMode="auto">
            <a:xfrm>
              <a:off x="6954823" y="525616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209E7BF-C983-436C-8D85-916CD28A978C}"/>
                </a:ext>
              </a:extLst>
            </p:cNvPr>
            <p:cNvSpPr/>
            <p:nvPr/>
          </p:nvSpPr>
          <p:spPr bwMode="auto">
            <a:xfrm>
              <a:off x="7170847" y="525616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1BA773E-A466-4928-925A-FE1886C98F75}"/>
                </a:ext>
              </a:extLst>
            </p:cNvPr>
            <p:cNvSpPr/>
            <p:nvPr/>
          </p:nvSpPr>
          <p:spPr bwMode="auto">
            <a:xfrm>
              <a:off x="7386871" y="525616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7878209-BC4C-4E20-BB04-EB1B259F3D4F}"/>
                </a:ext>
              </a:extLst>
            </p:cNvPr>
            <p:cNvSpPr/>
            <p:nvPr/>
          </p:nvSpPr>
          <p:spPr bwMode="auto">
            <a:xfrm>
              <a:off x="7602895" y="525616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FA1DFB4-F5CE-498F-B10A-B8544F8F3938}"/>
                </a:ext>
              </a:extLst>
            </p:cNvPr>
            <p:cNvSpPr/>
            <p:nvPr/>
          </p:nvSpPr>
          <p:spPr bwMode="auto">
            <a:xfrm>
              <a:off x="4794583" y="547971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B7EBD80-4F92-413F-B6B2-B21927C1385C}"/>
                </a:ext>
              </a:extLst>
            </p:cNvPr>
            <p:cNvSpPr/>
            <p:nvPr/>
          </p:nvSpPr>
          <p:spPr bwMode="auto">
            <a:xfrm>
              <a:off x="5010607" y="547971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F408F33-F258-4A0F-A6C3-BF15F7C659DC}"/>
                </a:ext>
              </a:extLst>
            </p:cNvPr>
            <p:cNvSpPr/>
            <p:nvPr/>
          </p:nvSpPr>
          <p:spPr bwMode="auto">
            <a:xfrm>
              <a:off x="5226631" y="547971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1A286230-02CF-41DA-881F-8DFBAC4E0BD2}"/>
                </a:ext>
              </a:extLst>
            </p:cNvPr>
            <p:cNvSpPr/>
            <p:nvPr/>
          </p:nvSpPr>
          <p:spPr bwMode="auto">
            <a:xfrm>
              <a:off x="5442655" y="547971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4DA7223-70D6-4363-BFC2-C679512DC4C9}"/>
                </a:ext>
              </a:extLst>
            </p:cNvPr>
            <p:cNvSpPr/>
            <p:nvPr/>
          </p:nvSpPr>
          <p:spPr bwMode="auto">
            <a:xfrm>
              <a:off x="5658679" y="547971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47117B09-8795-439B-B367-36A0FF9BF097}"/>
                </a:ext>
              </a:extLst>
            </p:cNvPr>
            <p:cNvSpPr/>
            <p:nvPr/>
          </p:nvSpPr>
          <p:spPr bwMode="auto">
            <a:xfrm>
              <a:off x="5874703" y="547971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F50FFD1-D73F-4E7B-86F7-3A5329751BFD}"/>
                </a:ext>
              </a:extLst>
            </p:cNvPr>
            <p:cNvSpPr/>
            <p:nvPr/>
          </p:nvSpPr>
          <p:spPr bwMode="auto">
            <a:xfrm>
              <a:off x="6090727" y="547970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A67CA72-50E7-45F2-96BA-6E57F2761D28}"/>
                </a:ext>
              </a:extLst>
            </p:cNvPr>
            <p:cNvSpPr/>
            <p:nvPr/>
          </p:nvSpPr>
          <p:spPr bwMode="auto">
            <a:xfrm>
              <a:off x="6306751" y="547970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90D004C-94FE-4CEC-858F-6FD30BC42C92}"/>
                </a:ext>
              </a:extLst>
            </p:cNvPr>
            <p:cNvSpPr/>
            <p:nvPr/>
          </p:nvSpPr>
          <p:spPr bwMode="auto">
            <a:xfrm>
              <a:off x="6522775" y="547970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96E0D4F-D049-4B7A-9ED3-5E17D5DEA7F1}"/>
                </a:ext>
              </a:extLst>
            </p:cNvPr>
            <p:cNvSpPr/>
            <p:nvPr/>
          </p:nvSpPr>
          <p:spPr bwMode="auto">
            <a:xfrm>
              <a:off x="6738799" y="547970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F22EE9B-A1D1-4893-860C-CBFD57C01A7E}"/>
                </a:ext>
              </a:extLst>
            </p:cNvPr>
            <p:cNvSpPr/>
            <p:nvPr/>
          </p:nvSpPr>
          <p:spPr bwMode="auto">
            <a:xfrm>
              <a:off x="6954823" y="547970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4A9756E2-9E31-40C0-85B1-2B238F18F1D0}"/>
                </a:ext>
              </a:extLst>
            </p:cNvPr>
            <p:cNvSpPr/>
            <p:nvPr/>
          </p:nvSpPr>
          <p:spPr bwMode="auto">
            <a:xfrm>
              <a:off x="7170847" y="547970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71FAE924-4A4F-481C-B9FF-1094F78F79E3}"/>
                </a:ext>
              </a:extLst>
            </p:cNvPr>
            <p:cNvSpPr/>
            <p:nvPr/>
          </p:nvSpPr>
          <p:spPr bwMode="auto">
            <a:xfrm>
              <a:off x="7386871" y="547970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B74D5370-A405-47E0-A30F-8D842B28EC9F}"/>
                </a:ext>
              </a:extLst>
            </p:cNvPr>
            <p:cNvSpPr/>
            <p:nvPr/>
          </p:nvSpPr>
          <p:spPr bwMode="auto">
            <a:xfrm>
              <a:off x="7602895" y="547970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F0B14F7-FDCA-45C8-A5DE-D95921EF2AB2}"/>
                </a:ext>
              </a:extLst>
            </p:cNvPr>
            <p:cNvSpPr/>
            <p:nvPr/>
          </p:nvSpPr>
          <p:spPr bwMode="auto">
            <a:xfrm>
              <a:off x="4794583" y="570325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97635FB4-E939-436C-B2F3-9401D33DE5F8}"/>
                </a:ext>
              </a:extLst>
            </p:cNvPr>
            <p:cNvSpPr/>
            <p:nvPr/>
          </p:nvSpPr>
          <p:spPr bwMode="auto">
            <a:xfrm>
              <a:off x="5010607" y="570325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9B3CEE6F-6EE6-4697-939E-789B477073E5}"/>
                </a:ext>
              </a:extLst>
            </p:cNvPr>
            <p:cNvSpPr/>
            <p:nvPr/>
          </p:nvSpPr>
          <p:spPr bwMode="auto">
            <a:xfrm>
              <a:off x="5226631" y="570325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2C3E990-8A13-4AA0-B756-2E6319090152}"/>
                </a:ext>
              </a:extLst>
            </p:cNvPr>
            <p:cNvSpPr/>
            <p:nvPr/>
          </p:nvSpPr>
          <p:spPr bwMode="auto">
            <a:xfrm>
              <a:off x="5442655" y="570325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AB0BC18-CF5E-41BA-82D4-55AE57E44129}"/>
                </a:ext>
              </a:extLst>
            </p:cNvPr>
            <p:cNvSpPr/>
            <p:nvPr/>
          </p:nvSpPr>
          <p:spPr bwMode="auto">
            <a:xfrm>
              <a:off x="5658679" y="570325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8AD6902C-F872-48BF-BACA-A3530556ABB4}"/>
                </a:ext>
              </a:extLst>
            </p:cNvPr>
            <p:cNvSpPr/>
            <p:nvPr/>
          </p:nvSpPr>
          <p:spPr bwMode="auto">
            <a:xfrm>
              <a:off x="5874703" y="570324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6EBF9358-0996-4020-B0F0-6D96B034D01E}"/>
                </a:ext>
              </a:extLst>
            </p:cNvPr>
            <p:cNvSpPr/>
            <p:nvPr/>
          </p:nvSpPr>
          <p:spPr bwMode="auto">
            <a:xfrm>
              <a:off x="6090727" y="570324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99861700-601C-4D1C-B9B5-2F8AC95636D2}"/>
                </a:ext>
              </a:extLst>
            </p:cNvPr>
            <p:cNvSpPr/>
            <p:nvPr/>
          </p:nvSpPr>
          <p:spPr bwMode="auto">
            <a:xfrm>
              <a:off x="6306751" y="570324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D804B68-4977-4189-89E8-34901AC935F8}"/>
                </a:ext>
              </a:extLst>
            </p:cNvPr>
            <p:cNvSpPr/>
            <p:nvPr/>
          </p:nvSpPr>
          <p:spPr bwMode="auto">
            <a:xfrm>
              <a:off x="6522775" y="570324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E46F3209-AC8E-47CE-912F-C18FBF21ED45}"/>
                </a:ext>
              </a:extLst>
            </p:cNvPr>
            <p:cNvSpPr/>
            <p:nvPr/>
          </p:nvSpPr>
          <p:spPr bwMode="auto">
            <a:xfrm>
              <a:off x="6738799" y="570324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6B03603-C4DC-4EA8-ABC2-1484832F7123}"/>
                </a:ext>
              </a:extLst>
            </p:cNvPr>
            <p:cNvSpPr/>
            <p:nvPr/>
          </p:nvSpPr>
          <p:spPr bwMode="auto">
            <a:xfrm>
              <a:off x="6954823" y="570324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3A98DE56-463C-4D0D-A261-5CBEB40FDA90}"/>
                </a:ext>
              </a:extLst>
            </p:cNvPr>
            <p:cNvSpPr/>
            <p:nvPr/>
          </p:nvSpPr>
          <p:spPr bwMode="auto">
            <a:xfrm>
              <a:off x="7170847" y="570324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28FFDC6-D701-4C88-9F33-119F4C9465EE}"/>
                </a:ext>
              </a:extLst>
            </p:cNvPr>
            <p:cNvSpPr/>
            <p:nvPr/>
          </p:nvSpPr>
          <p:spPr bwMode="auto">
            <a:xfrm>
              <a:off x="7386871" y="570324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9C356B4-0322-4DF9-9DA0-70A55BABED0D}"/>
                </a:ext>
              </a:extLst>
            </p:cNvPr>
            <p:cNvSpPr/>
            <p:nvPr/>
          </p:nvSpPr>
          <p:spPr bwMode="auto">
            <a:xfrm>
              <a:off x="7602895" y="570324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C0D97A8-F17D-4AE9-8DFA-CBE935721114}"/>
                </a:ext>
              </a:extLst>
            </p:cNvPr>
            <p:cNvSpPr/>
            <p:nvPr/>
          </p:nvSpPr>
          <p:spPr bwMode="auto">
            <a:xfrm>
              <a:off x="4794583" y="592679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C998C305-701A-4362-AAE4-1E1CFE257E91}"/>
                </a:ext>
              </a:extLst>
            </p:cNvPr>
            <p:cNvSpPr/>
            <p:nvPr/>
          </p:nvSpPr>
          <p:spPr bwMode="auto">
            <a:xfrm>
              <a:off x="5010607" y="592679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983A2434-3943-43BB-81A4-875F8EE37B23}"/>
                </a:ext>
              </a:extLst>
            </p:cNvPr>
            <p:cNvSpPr/>
            <p:nvPr/>
          </p:nvSpPr>
          <p:spPr bwMode="auto">
            <a:xfrm>
              <a:off x="5226631" y="592679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6C30002-3764-498E-A236-4B50713F4FF7}"/>
                </a:ext>
              </a:extLst>
            </p:cNvPr>
            <p:cNvSpPr/>
            <p:nvPr/>
          </p:nvSpPr>
          <p:spPr bwMode="auto">
            <a:xfrm>
              <a:off x="5442655" y="592679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021F421-ABE6-40C3-B1FD-F9FD4EF1B215}"/>
                </a:ext>
              </a:extLst>
            </p:cNvPr>
            <p:cNvSpPr/>
            <p:nvPr/>
          </p:nvSpPr>
          <p:spPr bwMode="auto">
            <a:xfrm>
              <a:off x="5658679" y="592678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1EC73F31-6B9A-45C1-8F18-B5B2ADE0E32D}"/>
                </a:ext>
              </a:extLst>
            </p:cNvPr>
            <p:cNvSpPr/>
            <p:nvPr/>
          </p:nvSpPr>
          <p:spPr bwMode="auto">
            <a:xfrm>
              <a:off x="5874703" y="592678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D45D5BD-EB65-4263-A73B-5DE957AD6CB0}"/>
                </a:ext>
              </a:extLst>
            </p:cNvPr>
            <p:cNvSpPr/>
            <p:nvPr/>
          </p:nvSpPr>
          <p:spPr bwMode="auto">
            <a:xfrm>
              <a:off x="6090727" y="592678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F9F2244E-8A26-47AD-A2E0-154B251DB4B6}"/>
                </a:ext>
              </a:extLst>
            </p:cNvPr>
            <p:cNvSpPr/>
            <p:nvPr/>
          </p:nvSpPr>
          <p:spPr bwMode="auto">
            <a:xfrm>
              <a:off x="6306751" y="592678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826C0325-FF99-4551-B837-1CFE2EEE2F4C}"/>
                </a:ext>
              </a:extLst>
            </p:cNvPr>
            <p:cNvSpPr/>
            <p:nvPr/>
          </p:nvSpPr>
          <p:spPr bwMode="auto">
            <a:xfrm>
              <a:off x="6522775" y="592678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780AEA3-87B7-4C70-AA83-138EE881A357}"/>
                </a:ext>
              </a:extLst>
            </p:cNvPr>
            <p:cNvSpPr/>
            <p:nvPr/>
          </p:nvSpPr>
          <p:spPr bwMode="auto">
            <a:xfrm>
              <a:off x="6738799" y="592678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2FBFDAA8-8412-4440-B9CC-8D219FD6BEB8}"/>
                </a:ext>
              </a:extLst>
            </p:cNvPr>
            <p:cNvSpPr/>
            <p:nvPr/>
          </p:nvSpPr>
          <p:spPr bwMode="auto">
            <a:xfrm>
              <a:off x="6954823" y="592678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EDBE55F4-7986-4189-852D-72AA279C8D7B}"/>
                </a:ext>
              </a:extLst>
            </p:cNvPr>
            <p:cNvSpPr/>
            <p:nvPr/>
          </p:nvSpPr>
          <p:spPr bwMode="auto">
            <a:xfrm>
              <a:off x="7170847" y="592678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6C5EF2E0-716D-4A6C-A743-FE8FD408C93F}"/>
                </a:ext>
              </a:extLst>
            </p:cNvPr>
            <p:cNvSpPr/>
            <p:nvPr/>
          </p:nvSpPr>
          <p:spPr bwMode="auto">
            <a:xfrm>
              <a:off x="7386871" y="592678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22E82334-0457-4316-9274-8D4DF387DB6D}"/>
                </a:ext>
              </a:extLst>
            </p:cNvPr>
            <p:cNvSpPr/>
            <p:nvPr/>
          </p:nvSpPr>
          <p:spPr bwMode="auto">
            <a:xfrm>
              <a:off x="7602895" y="592678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9D8AFD9E-364B-4793-B181-9B15CA725070}"/>
                </a:ext>
              </a:extLst>
            </p:cNvPr>
            <p:cNvSpPr/>
            <p:nvPr/>
          </p:nvSpPr>
          <p:spPr bwMode="auto">
            <a:xfrm>
              <a:off x="4794583" y="615033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3C2878DB-4510-4B97-B156-13E67FFF2179}"/>
                </a:ext>
              </a:extLst>
            </p:cNvPr>
            <p:cNvSpPr/>
            <p:nvPr/>
          </p:nvSpPr>
          <p:spPr bwMode="auto">
            <a:xfrm>
              <a:off x="5010607" y="615033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E553141-662F-438B-9B79-F92E4F37E6EB}"/>
                </a:ext>
              </a:extLst>
            </p:cNvPr>
            <p:cNvSpPr/>
            <p:nvPr/>
          </p:nvSpPr>
          <p:spPr bwMode="auto">
            <a:xfrm>
              <a:off x="5226631" y="615033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DF06D2F8-B62E-424E-94B1-337FF7E1C1EF}"/>
                </a:ext>
              </a:extLst>
            </p:cNvPr>
            <p:cNvSpPr/>
            <p:nvPr/>
          </p:nvSpPr>
          <p:spPr bwMode="auto">
            <a:xfrm>
              <a:off x="5442655" y="615032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D397D4E8-7C66-48A6-9E47-AE87D441F2FC}"/>
                </a:ext>
              </a:extLst>
            </p:cNvPr>
            <p:cNvSpPr/>
            <p:nvPr/>
          </p:nvSpPr>
          <p:spPr bwMode="auto">
            <a:xfrm>
              <a:off x="5658679" y="615032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F494060C-2189-4716-B459-399F251CDD95}"/>
                </a:ext>
              </a:extLst>
            </p:cNvPr>
            <p:cNvSpPr/>
            <p:nvPr/>
          </p:nvSpPr>
          <p:spPr bwMode="auto">
            <a:xfrm>
              <a:off x="5874703" y="615032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61BCAE49-5B05-4EBB-8458-B535DCE768F2}"/>
                </a:ext>
              </a:extLst>
            </p:cNvPr>
            <p:cNvSpPr/>
            <p:nvPr/>
          </p:nvSpPr>
          <p:spPr bwMode="auto">
            <a:xfrm>
              <a:off x="6090727" y="615032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38256C22-9AD2-453D-9FD0-8CA9589AB6EA}"/>
                </a:ext>
              </a:extLst>
            </p:cNvPr>
            <p:cNvSpPr/>
            <p:nvPr/>
          </p:nvSpPr>
          <p:spPr bwMode="auto">
            <a:xfrm>
              <a:off x="6306751" y="615032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83D560EF-5BE2-486D-AE7D-9F08614C9C06}"/>
                </a:ext>
              </a:extLst>
            </p:cNvPr>
            <p:cNvSpPr/>
            <p:nvPr/>
          </p:nvSpPr>
          <p:spPr bwMode="auto">
            <a:xfrm>
              <a:off x="6522775" y="615032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9C84AF1F-F674-4FA3-A9A2-C0B206BCDF45}"/>
                </a:ext>
              </a:extLst>
            </p:cNvPr>
            <p:cNvSpPr/>
            <p:nvPr/>
          </p:nvSpPr>
          <p:spPr bwMode="auto">
            <a:xfrm>
              <a:off x="6738799" y="615032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56791FC7-12B3-459A-ACB0-E8462EDA4A8D}"/>
                </a:ext>
              </a:extLst>
            </p:cNvPr>
            <p:cNvSpPr/>
            <p:nvPr/>
          </p:nvSpPr>
          <p:spPr bwMode="auto">
            <a:xfrm>
              <a:off x="6954823" y="615032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8D101CDC-EFB3-40E3-923A-009F92B8B6A8}"/>
                </a:ext>
              </a:extLst>
            </p:cNvPr>
            <p:cNvSpPr/>
            <p:nvPr/>
          </p:nvSpPr>
          <p:spPr bwMode="auto">
            <a:xfrm>
              <a:off x="7170847" y="615032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D4957F7-0571-4342-AC78-1E3822D262BD}"/>
                </a:ext>
              </a:extLst>
            </p:cNvPr>
            <p:cNvSpPr/>
            <p:nvPr/>
          </p:nvSpPr>
          <p:spPr bwMode="auto">
            <a:xfrm>
              <a:off x="7386871" y="615032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A41740EC-3837-4BA9-9980-AFB4A9884751}"/>
                </a:ext>
              </a:extLst>
            </p:cNvPr>
            <p:cNvSpPr/>
            <p:nvPr/>
          </p:nvSpPr>
          <p:spPr bwMode="auto">
            <a:xfrm>
              <a:off x="7602895" y="615031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636F31D5-2391-4E2B-8F9E-68C30660D7E9}"/>
                </a:ext>
              </a:extLst>
            </p:cNvPr>
            <p:cNvSpPr/>
            <p:nvPr/>
          </p:nvSpPr>
          <p:spPr bwMode="auto">
            <a:xfrm>
              <a:off x="4794583" y="637387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0F9D2460-0A92-467A-8472-BA1342D23F41}"/>
                </a:ext>
              </a:extLst>
            </p:cNvPr>
            <p:cNvSpPr/>
            <p:nvPr/>
          </p:nvSpPr>
          <p:spPr bwMode="auto">
            <a:xfrm>
              <a:off x="5010607" y="637387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B1257FF6-4227-49BF-A3AC-F4F61B944298}"/>
                </a:ext>
              </a:extLst>
            </p:cNvPr>
            <p:cNvSpPr/>
            <p:nvPr/>
          </p:nvSpPr>
          <p:spPr bwMode="auto">
            <a:xfrm>
              <a:off x="5226631" y="637386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052CEE20-1DD2-41C2-8217-DAC38052BB42}"/>
                </a:ext>
              </a:extLst>
            </p:cNvPr>
            <p:cNvSpPr/>
            <p:nvPr/>
          </p:nvSpPr>
          <p:spPr bwMode="auto">
            <a:xfrm>
              <a:off x="5442655" y="637386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4ADD73E4-222F-4738-8141-F809AE623C27}"/>
                </a:ext>
              </a:extLst>
            </p:cNvPr>
            <p:cNvSpPr/>
            <p:nvPr/>
          </p:nvSpPr>
          <p:spPr bwMode="auto">
            <a:xfrm>
              <a:off x="5658679" y="637386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4024605C-3CE3-4931-9456-ABAA7466AAE2}"/>
                </a:ext>
              </a:extLst>
            </p:cNvPr>
            <p:cNvSpPr/>
            <p:nvPr/>
          </p:nvSpPr>
          <p:spPr bwMode="auto">
            <a:xfrm>
              <a:off x="5874703" y="637386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FE27DE01-9011-47DD-9052-903AF2E38E90}"/>
                </a:ext>
              </a:extLst>
            </p:cNvPr>
            <p:cNvSpPr/>
            <p:nvPr/>
          </p:nvSpPr>
          <p:spPr bwMode="auto">
            <a:xfrm>
              <a:off x="6090727" y="637386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B70D10C3-CA63-40DF-8BAB-858427F3B7D6}"/>
                </a:ext>
              </a:extLst>
            </p:cNvPr>
            <p:cNvSpPr/>
            <p:nvPr/>
          </p:nvSpPr>
          <p:spPr bwMode="auto">
            <a:xfrm>
              <a:off x="6306751" y="637386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968ECC80-BE19-4F4E-88FA-8B35A585ACD3}"/>
                </a:ext>
              </a:extLst>
            </p:cNvPr>
            <p:cNvSpPr/>
            <p:nvPr/>
          </p:nvSpPr>
          <p:spPr bwMode="auto">
            <a:xfrm>
              <a:off x="6522775" y="637386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76E3CE62-B3DD-427E-88D3-1A15A44D99C5}"/>
                </a:ext>
              </a:extLst>
            </p:cNvPr>
            <p:cNvSpPr/>
            <p:nvPr/>
          </p:nvSpPr>
          <p:spPr bwMode="auto">
            <a:xfrm>
              <a:off x="6738799" y="637386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9C41A17E-F63E-43AC-BFA9-8FBE720502F8}"/>
                </a:ext>
              </a:extLst>
            </p:cNvPr>
            <p:cNvSpPr/>
            <p:nvPr/>
          </p:nvSpPr>
          <p:spPr bwMode="auto">
            <a:xfrm>
              <a:off x="6954823" y="637386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61A0563C-926E-4301-9E22-02A0798DDB2B}"/>
                </a:ext>
              </a:extLst>
            </p:cNvPr>
            <p:cNvSpPr/>
            <p:nvPr/>
          </p:nvSpPr>
          <p:spPr bwMode="auto">
            <a:xfrm>
              <a:off x="7170847" y="637386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843D9F38-5FEF-4A25-B848-28AD89AB531B}"/>
                </a:ext>
              </a:extLst>
            </p:cNvPr>
            <p:cNvSpPr/>
            <p:nvPr/>
          </p:nvSpPr>
          <p:spPr bwMode="auto">
            <a:xfrm>
              <a:off x="7386871" y="637385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005AC08-5DC0-40BB-A841-5086BA42DFF6}"/>
                </a:ext>
              </a:extLst>
            </p:cNvPr>
            <p:cNvSpPr/>
            <p:nvPr/>
          </p:nvSpPr>
          <p:spPr bwMode="auto">
            <a:xfrm>
              <a:off x="7602895" y="637385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A5045C9A-3415-4C6D-9340-8AF09194DD09}"/>
                </a:ext>
              </a:extLst>
            </p:cNvPr>
            <p:cNvSpPr/>
            <p:nvPr/>
          </p:nvSpPr>
          <p:spPr bwMode="auto">
            <a:xfrm>
              <a:off x="4794583" y="391792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106881B9-B50B-4165-ACB6-D01D93A3FB00}"/>
                </a:ext>
              </a:extLst>
            </p:cNvPr>
            <p:cNvSpPr/>
            <p:nvPr/>
          </p:nvSpPr>
          <p:spPr bwMode="auto">
            <a:xfrm>
              <a:off x="5010607" y="391792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7BBA344-5C45-4938-817A-583EC6F2DB84}"/>
                </a:ext>
              </a:extLst>
            </p:cNvPr>
            <p:cNvSpPr/>
            <p:nvPr/>
          </p:nvSpPr>
          <p:spPr bwMode="auto">
            <a:xfrm>
              <a:off x="5226631" y="391792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16D102FB-4E51-4B30-ADC3-FAFB13017F1A}"/>
                </a:ext>
              </a:extLst>
            </p:cNvPr>
            <p:cNvSpPr/>
            <p:nvPr/>
          </p:nvSpPr>
          <p:spPr bwMode="auto">
            <a:xfrm>
              <a:off x="5442655" y="391792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B3ECC11D-CEFB-4236-8C71-1761CCF5B7D4}"/>
                </a:ext>
              </a:extLst>
            </p:cNvPr>
            <p:cNvSpPr/>
            <p:nvPr/>
          </p:nvSpPr>
          <p:spPr bwMode="auto">
            <a:xfrm>
              <a:off x="5658679" y="391792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0ADDB052-4727-4203-8340-1F1C266F9F61}"/>
                </a:ext>
              </a:extLst>
            </p:cNvPr>
            <p:cNvSpPr/>
            <p:nvPr/>
          </p:nvSpPr>
          <p:spPr bwMode="auto">
            <a:xfrm>
              <a:off x="5874703" y="391792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92609D2F-F85D-44F7-A4CA-C512BCD450F0}"/>
                </a:ext>
              </a:extLst>
            </p:cNvPr>
            <p:cNvSpPr/>
            <p:nvPr/>
          </p:nvSpPr>
          <p:spPr bwMode="auto">
            <a:xfrm>
              <a:off x="6090727" y="391792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7DDA8EB4-C10F-4C65-8B72-E0A1046F2F15}"/>
                </a:ext>
              </a:extLst>
            </p:cNvPr>
            <p:cNvSpPr/>
            <p:nvPr/>
          </p:nvSpPr>
          <p:spPr bwMode="auto">
            <a:xfrm>
              <a:off x="6306751" y="391792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BA24A901-2024-410A-9514-2CE824A32CFF}"/>
                </a:ext>
              </a:extLst>
            </p:cNvPr>
            <p:cNvSpPr/>
            <p:nvPr/>
          </p:nvSpPr>
          <p:spPr bwMode="auto">
            <a:xfrm>
              <a:off x="6522775" y="391792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DD2386A6-947D-4595-B9B0-EC0AAD8E18BD}"/>
                </a:ext>
              </a:extLst>
            </p:cNvPr>
            <p:cNvSpPr/>
            <p:nvPr/>
          </p:nvSpPr>
          <p:spPr bwMode="auto">
            <a:xfrm>
              <a:off x="6738799" y="391791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961D7777-2BC9-4C2E-A1CD-328AA9757646}"/>
                </a:ext>
              </a:extLst>
            </p:cNvPr>
            <p:cNvSpPr/>
            <p:nvPr/>
          </p:nvSpPr>
          <p:spPr bwMode="auto">
            <a:xfrm>
              <a:off x="6954823" y="391791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D8DC3CE0-B952-447B-AE16-C0A0B261DB27}"/>
                </a:ext>
              </a:extLst>
            </p:cNvPr>
            <p:cNvSpPr/>
            <p:nvPr/>
          </p:nvSpPr>
          <p:spPr bwMode="auto">
            <a:xfrm>
              <a:off x="7170847" y="391791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7A5BAE8C-6A78-4836-B0B2-F98298C08D33}"/>
                </a:ext>
              </a:extLst>
            </p:cNvPr>
            <p:cNvSpPr/>
            <p:nvPr/>
          </p:nvSpPr>
          <p:spPr bwMode="auto">
            <a:xfrm>
              <a:off x="7386871" y="391791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D3A9114E-1421-4664-86D0-2E8FB26BE115}"/>
                </a:ext>
              </a:extLst>
            </p:cNvPr>
            <p:cNvSpPr/>
            <p:nvPr/>
          </p:nvSpPr>
          <p:spPr bwMode="auto">
            <a:xfrm>
              <a:off x="7602895" y="391791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91731E49-973C-40BE-93D0-934727E1F05F}"/>
                </a:ext>
              </a:extLst>
            </p:cNvPr>
            <p:cNvSpPr/>
            <p:nvPr/>
          </p:nvSpPr>
          <p:spPr bwMode="auto">
            <a:xfrm>
              <a:off x="4794583" y="369437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F4B60112-F253-4830-B7D7-CC0E5AFE7741}"/>
                </a:ext>
              </a:extLst>
            </p:cNvPr>
            <p:cNvSpPr/>
            <p:nvPr/>
          </p:nvSpPr>
          <p:spPr bwMode="auto">
            <a:xfrm>
              <a:off x="5010607" y="369437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1ECEBCAB-DDD8-4FE3-AE57-A1D32D109B5C}"/>
                </a:ext>
              </a:extLst>
            </p:cNvPr>
            <p:cNvSpPr/>
            <p:nvPr/>
          </p:nvSpPr>
          <p:spPr bwMode="auto">
            <a:xfrm>
              <a:off x="5226631" y="369437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99BCE0C5-1107-4B5C-9962-BCF174FF4418}"/>
                </a:ext>
              </a:extLst>
            </p:cNvPr>
            <p:cNvSpPr/>
            <p:nvPr/>
          </p:nvSpPr>
          <p:spPr bwMode="auto">
            <a:xfrm>
              <a:off x="5442655" y="369437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39E234DC-75AF-490B-80A9-267AF7A23697}"/>
                </a:ext>
              </a:extLst>
            </p:cNvPr>
            <p:cNvSpPr/>
            <p:nvPr/>
          </p:nvSpPr>
          <p:spPr bwMode="auto">
            <a:xfrm>
              <a:off x="5658679" y="369437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B0E9A55D-C341-4ED6-B2DC-E3AEE204DCA6}"/>
                </a:ext>
              </a:extLst>
            </p:cNvPr>
            <p:cNvSpPr/>
            <p:nvPr/>
          </p:nvSpPr>
          <p:spPr bwMode="auto">
            <a:xfrm>
              <a:off x="5874703" y="369436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34B6941D-E0BA-4D07-98BD-0D06CD1C5538}"/>
                </a:ext>
              </a:extLst>
            </p:cNvPr>
            <p:cNvSpPr/>
            <p:nvPr/>
          </p:nvSpPr>
          <p:spPr bwMode="auto">
            <a:xfrm>
              <a:off x="6090727" y="369436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0D7F3C60-5559-45B7-904E-930899ECBD07}"/>
                </a:ext>
              </a:extLst>
            </p:cNvPr>
            <p:cNvSpPr/>
            <p:nvPr/>
          </p:nvSpPr>
          <p:spPr bwMode="auto">
            <a:xfrm>
              <a:off x="6306751" y="369436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DB26177B-882A-4248-9121-E7059A1C5568}"/>
                </a:ext>
              </a:extLst>
            </p:cNvPr>
            <p:cNvSpPr/>
            <p:nvPr/>
          </p:nvSpPr>
          <p:spPr bwMode="auto">
            <a:xfrm>
              <a:off x="6522775" y="369436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962D2726-27E8-4A19-A733-0BE0C2FEB2A3}"/>
                </a:ext>
              </a:extLst>
            </p:cNvPr>
            <p:cNvSpPr/>
            <p:nvPr/>
          </p:nvSpPr>
          <p:spPr bwMode="auto">
            <a:xfrm>
              <a:off x="6738799" y="369436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47B98509-0AB6-4DC2-A79A-FF6B6D48FF8D}"/>
                </a:ext>
              </a:extLst>
            </p:cNvPr>
            <p:cNvSpPr/>
            <p:nvPr/>
          </p:nvSpPr>
          <p:spPr bwMode="auto">
            <a:xfrm>
              <a:off x="6954823" y="369436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40473D16-71A8-4895-88BB-C538C08211B3}"/>
                </a:ext>
              </a:extLst>
            </p:cNvPr>
            <p:cNvSpPr/>
            <p:nvPr/>
          </p:nvSpPr>
          <p:spPr bwMode="auto">
            <a:xfrm>
              <a:off x="7170847" y="369436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9EF504F9-7D8F-43A6-9848-ACCBD51D04A1}"/>
                </a:ext>
              </a:extLst>
            </p:cNvPr>
            <p:cNvSpPr/>
            <p:nvPr/>
          </p:nvSpPr>
          <p:spPr bwMode="auto">
            <a:xfrm>
              <a:off x="7386871" y="369436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E776C6D5-EF1D-4A76-8960-E3D1CA88FC0F}"/>
                </a:ext>
              </a:extLst>
            </p:cNvPr>
            <p:cNvSpPr/>
            <p:nvPr/>
          </p:nvSpPr>
          <p:spPr bwMode="auto">
            <a:xfrm>
              <a:off x="7602895" y="369436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9D2A4B1A-4F72-4B3F-BE7C-6CDFCBA1CE00}"/>
              </a:ext>
            </a:extLst>
          </p:cNvPr>
          <p:cNvSpPr/>
          <p:nvPr/>
        </p:nvSpPr>
        <p:spPr bwMode="auto">
          <a:xfrm>
            <a:off x="5029065" y="3974450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95A19F34-8F25-464A-BD4C-8C8B4B8A0E62}"/>
              </a:ext>
            </a:extLst>
          </p:cNvPr>
          <p:cNvSpPr/>
          <p:nvPr/>
        </p:nvSpPr>
        <p:spPr bwMode="auto">
          <a:xfrm>
            <a:off x="5251641" y="3974450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BCD6CE-D9F6-4828-83B5-F0C80D9BC3E1}"/>
              </a:ext>
            </a:extLst>
          </p:cNvPr>
          <p:cNvSpPr/>
          <p:nvPr/>
        </p:nvSpPr>
        <p:spPr bwMode="auto">
          <a:xfrm>
            <a:off x="5696793" y="3974450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54CCB314-500F-4970-AB3F-4931B8B5D50A}"/>
              </a:ext>
            </a:extLst>
          </p:cNvPr>
          <p:cNvSpPr/>
          <p:nvPr/>
        </p:nvSpPr>
        <p:spPr bwMode="auto">
          <a:xfrm>
            <a:off x="5919369" y="3974450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D2CCC85A-C845-40B8-88D3-7973F9D2C484}"/>
              </a:ext>
            </a:extLst>
          </p:cNvPr>
          <p:cNvSpPr/>
          <p:nvPr/>
        </p:nvSpPr>
        <p:spPr bwMode="auto">
          <a:xfrm>
            <a:off x="6124850" y="3974450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0BD3B6E8-7BA7-4CF6-B40A-D3DB4535E2AC}"/>
              </a:ext>
            </a:extLst>
          </p:cNvPr>
          <p:cNvSpPr/>
          <p:nvPr/>
        </p:nvSpPr>
        <p:spPr bwMode="auto">
          <a:xfrm>
            <a:off x="6335152" y="3974450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96313F35-F872-4F38-BE08-FF52CB0157DF}"/>
              </a:ext>
            </a:extLst>
          </p:cNvPr>
          <p:cNvSpPr/>
          <p:nvPr/>
        </p:nvSpPr>
        <p:spPr bwMode="auto">
          <a:xfrm>
            <a:off x="6780304" y="3974450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292BBB9E-DDE4-45D0-9C51-13D3DCA88AB5}"/>
              </a:ext>
            </a:extLst>
          </p:cNvPr>
          <p:cNvSpPr/>
          <p:nvPr/>
        </p:nvSpPr>
        <p:spPr bwMode="auto">
          <a:xfrm>
            <a:off x="5020261" y="4197981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9B9A704C-914B-4DFD-9E1D-60358CE29A6F}"/>
              </a:ext>
            </a:extLst>
          </p:cNvPr>
          <p:cNvSpPr/>
          <p:nvPr/>
        </p:nvSpPr>
        <p:spPr bwMode="auto">
          <a:xfrm>
            <a:off x="5242837" y="4197981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5B53E599-D084-414D-A89C-8822B12C4717}"/>
              </a:ext>
            </a:extLst>
          </p:cNvPr>
          <p:cNvSpPr/>
          <p:nvPr/>
        </p:nvSpPr>
        <p:spPr bwMode="auto">
          <a:xfrm>
            <a:off x="5465413" y="4197981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A25CF286-EB3D-4E2D-9E42-F5CFAC870E1C}"/>
              </a:ext>
            </a:extLst>
          </p:cNvPr>
          <p:cNvSpPr/>
          <p:nvPr/>
        </p:nvSpPr>
        <p:spPr bwMode="auto">
          <a:xfrm>
            <a:off x="5687989" y="4197981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4B9C779B-3CD2-490A-A3DB-C5EB564877A0}"/>
              </a:ext>
            </a:extLst>
          </p:cNvPr>
          <p:cNvSpPr/>
          <p:nvPr/>
        </p:nvSpPr>
        <p:spPr bwMode="auto">
          <a:xfrm>
            <a:off x="5910565" y="4197981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C503F030-3020-40CC-A950-AC714486E171}"/>
              </a:ext>
            </a:extLst>
          </p:cNvPr>
          <p:cNvSpPr/>
          <p:nvPr/>
        </p:nvSpPr>
        <p:spPr bwMode="auto">
          <a:xfrm>
            <a:off x="6116046" y="4197981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6FEF8871-5234-4ABE-A905-ECA8B3D3EC6E}"/>
              </a:ext>
            </a:extLst>
          </p:cNvPr>
          <p:cNvSpPr/>
          <p:nvPr/>
        </p:nvSpPr>
        <p:spPr bwMode="auto">
          <a:xfrm>
            <a:off x="6548924" y="4197981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0B7D3CF7-775E-47F0-954A-5BECC622F292}"/>
              </a:ext>
            </a:extLst>
          </p:cNvPr>
          <p:cNvSpPr/>
          <p:nvPr/>
        </p:nvSpPr>
        <p:spPr bwMode="auto">
          <a:xfrm>
            <a:off x="6771500" y="4197981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D3B1728B-A131-47FE-8F26-868195CE2150}"/>
              </a:ext>
            </a:extLst>
          </p:cNvPr>
          <p:cNvSpPr/>
          <p:nvPr/>
        </p:nvSpPr>
        <p:spPr bwMode="auto">
          <a:xfrm>
            <a:off x="5011457" y="4421512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E343FBD0-32DD-4361-9074-E30F9E81BCF1}"/>
              </a:ext>
            </a:extLst>
          </p:cNvPr>
          <p:cNvSpPr/>
          <p:nvPr/>
        </p:nvSpPr>
        <p:spPr bwMode="auto">
          <a:xfrm>
            <a:off x="5456609" y="4421512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0561E0F6-B21A-4DBA-8129-C01B338C55B6}"/>
              </a:ext>
            </a:extLst>
          </p:cNvPr>
          <p:cNvSpPr/>
          <p:nvPr/>
        </p:nvSpPr>
        <p:spPr bwMode="auto">
          <a:xfrm>
            <a:off x="5679185" y="4421512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8077BB61-5D70-4408-9669-976A49F821A8}"/>
              </a:ext>
            </a:extLst>
          </p:cNvPr>
          <p:cNvSpPr/>
          <p:nvPr/>
        </p:nvSpPr>
        <p:spPr bwMode="auto">
          <a:xfrm>
            <a:off x="5901761" y="4421512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0F986636-B760-444E-AD94-3C1A6F078BFC}"/>
              </a:ext>
            </a:extLst>
          </p:cNvPr>
          <p:cNvSpPr/>
          <p:nvPr/>
        </p:nvSpPr>
        <p:spPr bwMode="auto">
          <a:xfrm>
            <a:off x="6762696" y="4421512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0B9B2256-FD3A-4D63-9BC8-7A457A8A6315}"/>
              </a:ext>
            </a:extLst>
          </p:cNvPr>
          <p:cNvSpPr/>
          <p:nvPr/>
        </p:nvSpPr>
        <p:spPr bwMode="auto">
          <a:xfrm>
            <a:off x="5027201" y="4651180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63F6161A-F85B-4CF0-9249-1C7CF28F3020}"/>
              </a:ext>
            </a:extLst>
          </p:cNvPr>
          <p:cNvSpPr/>
          <p:nvPr/>
        </p:nvSpPr>
        <p:spPr bwMode="auto">
          <a:xfrm>
            <a:off x="5249777" y="4651180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303483E2-386D-460D-8785-157434422254}"/>
              </a:ext>
            </a:extLst>
          </p:cNvPr>
          <p:cNvSpPr/>
          <p:nvPr/>
        </p:nvSpPr>
        <p:spPr bwMode="auto">
          <a:xfrm>
            <a:off x="5694929" y="4651180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330250DF-C0E7-44E4-A32A-63DA907C0437}"/>
              </a:ext>
            </a:extLst>
          </p:cNvPr>
          <p:cNvSpPr/>
          <p:nvPr/>
        </p:nvSpPr>
        <p:spPr bwMode="auto">
          <a:xfrm>
            <a:off x="6122986" y="4651180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24B2EBE1-369F-41D7-9535-5E180BC9F9C0}"/>
              </a:ext>
            </a:extLst>
          </p:cNvPr>
          <p:cNvSpPr/>
          <p:nvPr/>
        </p:nvSpPr>
        <p:spPr bwMode="auto">
          <a:xfrm>
            <a:off x="6333288" y="4651180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2510D5C0-EA50-4EA4-A5C0-31679BD924F0}"/>
              </a:ext>
            </a:extLst>
          </p:cNvPr>
          <p:cNvSpPr/>
          <p:nvPr/>
        </p:nvSpPr>
        <p:spPr bwMode="auto">
          <a:xfrm>
            <a:off x="6555864" y="4651180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E57CD137-0888-4013-AC73-89AC1EBE730E}"/>
              </a:ext>
            </a:extLst>
          </p:cNvPr>
          <p:cNvSpPr/>
          <p:nvPr/>
        </p:nvSpPr>
        <p:spPr bwMode="auto">
          <a:xfrm>
            <a:off x="6778440" y="4651180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ACB493F0-C458-448A-8C85-16D13824EA20}"/>
              </a:ext>
            </a:extLst>
          </p:cNvPr>
          <p:cNvSpPr/>
          <p:nvPr/>
        </p:nvSpPr>
        <p:spPr bwMode="auto">
          <a:xfrm>
            <a:off x="5030671" y="4868574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80C4FCB0-F077-45CB-9911-DF46ACBE2ABA}"/>
              </a:ext>
            </a:extLst>
          </p:cNvPr>
          <p:cNvSpPr/>
          <p:nvPr/>
        </p:nvSpPr>
        <p:spPr bwMode="auto">
          <a:xfrm>
            <a:off x="5253247" y="4868574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874FAF15-816D-4EAA-A651-4A7C000BA84A}"/>
              </a:ext>
            </a:extLst>
          </p:cNvPr>
          <p:cNvSpPr/>
          <p:nvPr/>
        </p:nvSpPr>
        <p:spPr bwMode="auto">
          <a:xfrm>
            <a:off x="5698399" y="4868574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288B1C40-8826-4E8A-B512-27B424F3A992}"/>
              </a:ext>
            </a:extLst>
          </p:cNvPr>
          <p:cNvSpPr/>
          <p:nvPr/>
        </p:nvSpPr>
        <p:spPr bwMode="auto">
          <a:xfrm>
            <a:off x="5920975" y="4868574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60E5F52B-AE6E-4F5E-B484-F117761CE35C}"/>
              </a:ext>
            </a:extLst>
          </p:cNvPr>
          <p:cNvSpPr/>
          <p:nvPr/>
        </p:nvSpPr>
        <p:spPr bwMode="auto">
          <a:xfrm>
            <a:off x="6126456" y="4868574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FD194C4B-089B-4FDF-898F-179818D11BBB}"/>
              </a:ext>
            </a:extLst>
          </p:cNvPr>
          <p:cNvSpPr/>
          <p:nvPr/>
        </p:nvSpPr>
        <p:spPr bwMode="auto">
          <a:xfrm>
            <a:off x="6336758" y="4868574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A6455689-5EEB-4138-B938-8464862014BD}"/>
              </a:ext>
            </a:extLst>
          </p:cNvPr>
          <p:cNvSpPr/>
          <p:nvPr/>
        </p:nvSpPr>
        <p:spPr bwMode="auto">
          <a:xfrm>
            <a:off x="6559334" y="4868574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CDB1061F-F9C0-4F13-8F6A-6F8804F2B769}"/>
              </a:ext>
            </a:extLst>
          </p:cNvPr>
          <p:cNvSpPr/>
          <p:nvPr/>
        </p:nvSpPr>
        <p:spPr bwMode="auto">
          <a:xfrm>
            <a:off x="6781910" y="4868574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B5343D34-708B-407F-9044-B565DC4CAA70}"/>
              </a:ext>
            </a:extLst>
          </p:cNvPr>
          <p:cNvSpPr/>
          <p:nvPr/>
        </p:nvSpPr>
        <p:spPr bwMode="auto">
          <a:xfrm>
            <a:off x="5034141" y="5085968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E6DC86FD-DA24-4C13-9580-3D3DBB29069A}"/>
              </a:ext>
            </a:extLst>
          </p:cNvPr>
          <p:cNvSpPr/>
          <p:nvPr/>
        </p:nvSpPr>
        <p:spPr bwMode="auto">
          <a:xfrm>
            <a:off x="5256717" y="5085968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1282671F-EF20-413B-BE4A-F65A72A4AE11}"/>
              </a:ext>
            </a:extLst>
          </p:cNvPr>
          <p:cNvSpPr/>
          <p:nvPr/>
        </p:nvSpPr>
        <p:spPr bwMode="auto">
          <a:xfrm>
            <a:off x="5701869" y="5085968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E70BA52A-4568-4EAC-81AF-2DEB58BABDF9}"/>
              </a:ext>
            </a:extLst>
          </p:cNvPr>
          <p:cNvSpPr/>
          <p:nvPr/>
        </p:nvSpPr>
        <p:spPr bwMode="auto">
          <a:xfrm>
            <a:off x="5924445" y="5085968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A3874D30-450E-422F-9E7F-BCCD0D255C20}"/>
              </a:ext>
            </a:extLst>
          </p:cNvPr>
          <p:cNvSpPr/>
          <p:nvPr/>
        </p:nvSpPr>
        <p:spPr bwMode="auto">
          <a:xfrm>
            <a:off x="6340228" y="5085968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D35C6E7F-4FCB-40D9-8D06-868DDE2BCAEC}"/>
              </a:ext>
            </a:extLst>
          </p:cNvPr>
          <p:cNvSpPr/>
          <p:nvPr/>
        </p:nvSpPr>
        <p:spPr bwMode="auto">
          <a:xfrm>
            <a:off x="6562804" y="5085968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1CB033DA-4276-4A4E-A0B3-576C2F92839E}"/>
              </a:ext>
            </a:extLst>
          </p:cNvPr>
          <p:cNvSpPr/>
          <p:nvPr/>
        </p:nvSpPr>
        <p:spPr bwMode="auto">
          <a:xfrm>
            <a:off x="6785380" y="5085968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2526A3ED-CCA5-4376-9EFC-3E24EB8EF420}"/>
              </a:ext>
            </a:extLst>
          </p:cNvPr>
          <p:cNvSpPr/>
          <p:nvPr/>
        </p:nvSpPr>
        <p:spPr bwMode="auto">
          <a:xfrm>
            <a:off x="5037611" y="5315636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BA383C31-9183-48CF-9E0E-00370AC196FD}"/>
              </a:ext>
            </a:extLst>
          </p:cNvPr>
          <p:cNvSpPr/>
          <p:nvPr/>
        </p:nvSpPr>
        <p:spPr bwMode="auto">
          <a:xfrm>
            <a:off x="5482763" y="5315636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63A9DA6E-D106-4749-BE3A-F9411C4509E7}"/>
              </a:ext>
            </a:extLst>
          </p:cNvPr>
          <p:cNvSpPr/>
          <p:nvPr/>
        </p:nvSpPr>
        <p:spPr bwMode="auto">
          <a:xfrm>
            <a:off x="5705339" y="5315636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6696BD60-F50D-4B34-BFB2-BE3235075B20}"/>
              </a:ext>
            </a:extLst>
          </p:cNvPr>
          <p:cNvSpPr/>
          <p:nvPr/>
        </p:nvSpPr>
        <p:spPr bwMode="auto">
          <a:xfrm>
            <a:off x="6133396" y="5315636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7862C536-80DF-4576-B088-D3A7FE370112}"/>
              </a:ext>
            </a:extLst>
          </p:cNvPr>
          <p:cNvSpPr/>
          <p:nvPr/>
        </p:nvSpPr>
        <p:spPr bwMode="auto">
          <a:xfrm>
            <a:off x="6343698" y="5315636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C1D9AD29-35CA-4281-AA5E-C8C841DD80ED}"/>
              </a:ext>
            </a:extLst>
          </p:cNvPr>
          <p:cNvSpPr/>
          <p:nvPr/>
        </p:nvSpPr>
        <p:spPr bwMode="auto">
          <a:xfrm>
            <a:off x="6566274" y="5315636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CC67EC37-DC5D-49C5-8B3B-4D68BB5C935F}"/>
              </a:ext>
            </a:extLst>
          </p:cNvPr>
          <p:cNvSpPr/>
          <p:nvPr/>
        </p:nvSpPr>
        <p:spPr bwMode="auto">
          <a:xfrm>
            <a:off x="6788850" y="5315636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62D0D699-EFF1-49A3-A93E-AE01865ED0BE}"/>
              </a:ext>
            </a:extLst>
          </p:cNvPr>
          <p:cNvSpPr/>
          <p:nvPr/>
        </p:nvSpPr>
        <p:spPr bwMode="auto">
          <a:xfrm>
            <a:off x="5028807" y="5539167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8C6CA634-B165-4752-A525-5188AE689D47}"/>
              </a:ext>
            </a:extLst>
          </p:cNvPr>
          <p:cNvSpPr/>
          <p:nvPr/>
        </p:nvSpPr>
        <p:spPr bwMode="auto">
          <a:xfrm>
            <a:off x="5473959" y="5539167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2DD30892-2F66-4998-B5EA-1D306C8BCCAB}"/>
              </a:ext>
            </a:extLst>
          </p:cNvPr>
          <p:cNvSpPr/>
          <p:nvPr/>
        </p:nvSpPr>
        <p:spPr bwMode="auto">
          <a:xfrm>
            <a:off x="5696535" y="5539167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9C2B6690-048C-4658-9A14-2C51616C3576}"/>
              </a:ext>
            </a:extLst>
          </p:cNvPr>
          <p:cNvSpPr/>
          <p:nvPr/>
        </p:nvSpPr>
        <p:spPr bwMode="auto">
          <a:xfrm>
            <a:off x="5919111" y="5539167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9B62D7AE-3EFD-40E0-B99E-C66551770C3C}"/>
              </a:ext>
            </a:extLst>
          </p:cNvPr>
          <p:cNvSpPr/>
          <p:nvPr/>
        </p:nvSpPr>
        <p:spPr bwMode="auto">
          <a:xfrm>
            <a:off x="6124592" y="5539167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97EBBFB4-3288-4733-9481-6AA5D32244D0}"/>
              </a:ext>
            </a:extLst>
          </p:cNvPr>
          <p:cNvSpPr/>
          <p:nvPr/>
        </p:nvSpPr>
        <p:spPr bwMode="auto">
          <a:xfrm>
            <a:off x="6334894" y="5539167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AEA6504C-E34C-4FE6-8ADE-AC303AD20E16}"/>
              </a:ext>
            </a:extLst>
          </p:cNvPr>
          <p:cNvSpPr/>
          <p:nvPr/>
        </p:nvSpPr>
        <p:spPr bwMode="auto">
          <a:xfrm>
            <a:off x="6557470" y="5539167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A63D1621-32FA-4BB0-AD42-084CAA04E7A7}"/>
              </a:ext>
            </a:extLst>
          </p:cNvPr>
          <p:cNvSpPr/>
          <p:nvPr/>
        </p:nvSpPr>
        <p:spPr bwMode="auto">
          <a:xfrm>
            <a:off x="6780046" y="5539167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4264CE7-7D9B-453E-B82D-407E16A1C53C}"/>
              </a:ext>
            </a:extLst>
          </p:cNvPr>
          <p:cNvSpPr/>
          <p:nvPr/>
        </p:nvSpPr>
        <p:spPr bwMode="auto">
          <a:xfrm>
            <a:off x="5536809" y="3899668"/>
            <a:ext cx="796479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BE43B2D4-922D-4E01-A35C-D439FF7D10DE}"/>
              </a:ext>
            </a:extLst>
          </p:cNvPr>
          <p:cNvSpPr/>
          <p:nvPr/>
        </p:nvSpPr>
        <p:spPr bwMode="auto">
          <a:xfrm>
            <a:off x="4847645" y="4139463"/>
            <a:ext cx="796479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DC275EA3-4F7B-4BEA-9C59-F00EDA0CC4F1}"/>
              </a:ext>
            </a:extLst>
          </p:cNvPr>
          <p:cNvSpPr/>
          <p:nvPr/>
        </p:nvSpPr>
        <p:spPr bwMode="auto">
          <a:xfrm>
            <a:off x="5565206" y="4127579"/>
            <a:ext cx="796479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F61B95CD-34CA-450E-BECB-BDCF6F0B39C4}"/>
              </a:ext>
            </a:extLst>
          </p:cNvPr>
          <p:cNvSpPr/>
          <p:nvPr/>
        </p:nvSpPr>
        <p:spPr bwMode="auto">
          <a:xfrm>
            <a:off x="4857097" y="4352401"/>
            <a:ext cx="796479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B0F9D357-CE79-4C34-BF94-9C3373F4C0FA}"/>
              </a:ext>
            </a:extLst>
          </p:cNvPr>
          <p:cNvSpPr/>
          <p:nvPr/>
        </p:nvSpPr>
        <p:spPr bwMode="auto">
          <a:xfrm>
            <a:off x="5591217" y="4343798"/>
            <a:ext cx="538709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ED456BE9-EA4C-4AC7-945E-789D709AEB43}"/>
              </a:ext>
            </a:extLst>
          </p:cNvPr>
          <p:cNvSpPr/>
          <p:nvPr/>
        </p:nvSpPr>
        <p:spPr bwMode="auto">
          <a:xfrm>
            <a:off x="4948535" y="4584303"/>
            <a:ext cx="931443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97808A32-CD12-4636-8B0F-E4C4FB1CA550}"/>
              </a:ext>
            </a:extLst>
          </p:cNvPr>
          <p:cNvSpPr/>
          <p:nvPr/>
        </p:nvSpPr>
        <p:spPr bwMode="auto">
          <a:xfrm>
            <a:off x="4948535" y="4790848"/>
            <a:ext cx="931443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7A299371-46DC-4C49-A5E8-23C05EE5EE08}"/>
              </a:ext>
            </a:extLst>
          </p:cNvPr>
          <p:cNvSpPr/>
          <p:nvPr/>
        </p:nvSpPr>
        <p:spPr bwMode="auto">
          <a:xfrm>
            <a:off x="5843903" y="4794356"/>
            <a:ext cx="690911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5D7065BF-90F4-4A1F-B27F-9E95923A6EBF}"/>
              </a:ext>
            </a:extLst>
          </p:cNvPr>
          <p:cNvSpPr/>
          <p:nvPr/>
        </p:nvSpPr>
        <p:spPr bwMode="auto">
          <a:xfrm>
            <a:off x="4965731" y="5029196"/>
            <a:ext cx="1150139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4F4D9B26-F620-4DDF-9C2B-A68AEF488070}"/>
              </a:ext>
            </a:extLst>
          </p:cNvPr>
          <p:cNvSpPr/>
          <p:nvPr/>
        </p:nvSpPr>
        <p:spPr bwMode="auto">
          <a:xfrm>
            <a:off x="5608101" y="5032704"/>
            <a:ext cx="1139268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35F6F2E4-CFF6-4317-B0F4-3B6EDF8B319A}"/>
              </a:ext>
            </a:extLst>
          </p:cNvPr>
          <p:cNvSpPr/>
          <p:nvPr/>
        </p:nvSpPr>
        <p:spPr bwMode="auto">
          <a:xfrm>
            <a:off x="5392077" y="5252726"/>
            <a:ext cx="1139268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CDA40B5E-8624-4458-81A0-8359477DF535}"/>
              </a:ext>
            </a:extLst>
          </p:cNvPr>
          <p:cNvSpPr/>
          <p:nvPr/>
        </p:nvSpPr>
        <p:spPr bwMode="auto">
          <a:xfrm>
            <a:off x="4953122" y="5483591"/>
            <a:ext cx="931443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01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상태변환도를 그려보자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427753" y="1138136"/>
            <a:ext cx="3220236" cy="2144020"/>
            <a:chOff x="2380600" y="1297769"/>
            <a:chExt cx="3492888" cy="2325551"/>
          </a:xfrm>
        </p:grpSpPr>
        <p:sp>
          <p:nvSpPr>
            <p:cNvPr id="4" name="타원 3"/>
            <p:cNvSpPr/>
            <p:nvPr/>
          </p:nvSpPr>
          <p:spPr bwMode="auto">
            <a:xfrm>
              <a:off x="2859360" y="2060848"/>
              <a:ext cx="914400" cy="914400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50" dirty="0">
                  <a:solidFill>
                    <a:schemeClr val="bg1"/>
                  </a:solidFill>
                  <a:latin typeface="Arial" panose="020B0604020202020204" pitchFamily="34" charset="0"/>
                </a:rPr>
                <a:t>연속</a:t>
              </a:r>
              <a:endParaRPr kumimoji="0" lang="en-US" altLang="ko-KR" sz="105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50" dirty="0">
                  <a:solidFill>
                    <a:schemeClr val="bg1"/>
                  </a:solidFill>
                  <a:latin typeface="Arial" panose="020B0604020202020204" pitchFamily="34" charset="0"/>
                </a:rPr>
                <a:t>없음</a:t>
              </a:r>
              <a:endPara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0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타원 4"/>
            <p:cNvSpPr/>
            <p:nvPr/>
          </p:nvSpPr>
          <p:spPr bwMode="auto">
            <a:xfrm>
              <a:off x="4427984" y="1340768"/>
              <a:ext cx="914400" cy="914400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검은돌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연속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4428519" y="2708920"/>
              <a:ext cx="914400" cy="914400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5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흰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돌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50" dirty="0">
                  <a:solidFill>
                    <a:schemeClr val="bg1"/>
                  </a:solidFill>
                  <a:latin typeface="Arial" panose="020B0604020202020204" pitchFamily="34" charset="0"/>
                </a:rPr>
                <a:t>연속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" name="직선 화살표 연결선 6"/>
            <p:cNvCxnSpPr>
              <a:stCxn id="4" idx="7"/>
            </p:cNvCxnSpPr>
            <p:nvPr/>
          </p:nvCxnSpPr>
          <p:spPr bwMode="auto">
            <a:xfrm flipV="1">
              <a:off x="3639849" y="1916832"/>
              <a:ext cx="788135" cy="27792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직선 화살표 연결선 7"/>
            <p:cNvCxnSpPr>
              <a:endCxn id="6" idx="2"/>
            </p:cNvCxnSpPr>
            <p:nvPr/>
          </p:nvCxnSpPr>
          <p:spPr bwMode="auto">
            <a:xfrm>
              <a:off x="3662943" y="2795976"/>
              <a:ext cx="765576" cy="370144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TextBox 8"/>
            <p:cNvSpPr txBox="1"/>
            <p:nvPr/>
          </p:nvSpPr>
          <p:spPr>
            <a:xfrm>
              <a:off x="3835158" y="1717133"/>
              <a:ext cx="313319" cy="30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B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6832" y="2656904"/>
              <a:ext cx="349832" cy="30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W</a:t>
              </a:r>
              <a:endParaRPr lang="ko-KR" altLang="en-US" sz="1200" dirty="0"/>
            </a:p>
          </p:txBody>
        </p:sp>
        <p:cxnSp>
          <p:nvCxnSpPr>
            <p:cNvPr id="11" name="직선 화살표 연결선 10"/>
            <p:cNvCxnSpPr/>
            <p:nvPr/>
          </p:nvCxnSpPr>
          <p:spPr bwMode="auto">
            <a:xfrm>
              <a:off x="4813509" y="2255694"/>
              <a:ext cx="0" cy="45322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직선 화살표 연결선 11"/>
            <p:cNvCxnSpPr/>
            <p:nvPr/>
          </p:nvCxnSpPr>
          <p:spPr bwMode="auto">
            <a:xfrm>
              <a:off x="4947592" y="2255168"/>
              <a:ext cx="0" cy="45322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Box 12"/>
            <p:cNvSpPr txBox="1"/>
            <p:nvPr/>
          </p:nvSpPr>
          <p:spPr>
            <a:xfrm>
              <a:off x="4502972" y="2312504"/>
              <a:ext cx="349832" cy="30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W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14602" y="2312504"/>
              <a:ext cx="313319" cy="30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B</a:t>
              </a:r>
              <a:endParaRPr lang="ko-KR" altLang="en-US" sz="1200" dirty="0"/>
            </a:p>
          </p:txBody>
        </p:sp>
        <p:cxnSp>
          <p:nvCxnSpPr>
            <p:cNvPr id="15" name="직선 화살표 연결선 14"/>
            <p:cNvCxnSpPr/>
            <p:nvPr/>
          </p:nvCxnSpPr>
          <p:spPr bwMode="auto">
            <a:xfrm flipV="1">
              <a:off x="3727585" y="2029041"/>
              <a:ext cx="788135" cy="27792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/>
            <p:cNvSpPr txBox="1"/>
            <p:nvPr/>
          </p:nvSpPr>
          <p:spPr>
            <a:xfrm>
              <a:off x="4056636" y="2077061"/>
              <a:ext cx="306365" cy="30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</a:t>
              </a:r>
              <a:endParaRPr lang="ko-KR" altLang="en-US" sz="1200" dirty="0"/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>
              <a:off x="3573343" y="2882924"/>
              <a:ext cx="844840" cy="38424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Box 17"/>
            <p:cNvSpPr txBox="1"/>
            <p:nvPr/>
          </p:nvSpPr>
          <p:spPr>
            <a:xfrm>
              <a:off x="3772944" y="3002732"/>
              <a:ext cx="306365" cy="30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</a:t>
              </a:r>
              <a:endParaRPr lang="ko-KR" altLang="en-US" sz="1200" dirty="0"/>
            </a:p>
          </p:txBody>
        </p:sp>
        <p:cxnSp>
          <p:nvCxnSpPr>
            <p:cNvPr id="19" name="구부러진 연결선 18"/>
            <p:cNvCxnSpPr>
              <a:stCxn id="5" idx="6"/>
              <a:endCxn id="5" idx="7"/>
            </p:cNvCxnSpPr>
            <p:nvPr/>
          </p:nvCxnSpPr>
          <p:spPr bwMode="auto">
            <a:xfrm flipH="1" flipV="1">
              <a:off x="5208473" y="1474679"/>
              <a:ext cx="133911" cy="323289"/>
            </a:xfrm>
            <a:prstGeom prst="curvedConnector4">
              <a:avLst>
                <a:gd name="adj1" fmla="val -170710"/>
                <a:gd name="adj2" fmla="val 12985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구부러진 연결선 19"/>
            <p:cNvCxnSpPr/>
            <p:nvPr/>
          </p:nvCxnSpPr>
          <p:spPr bwMode="auto">
            <a:xfrm flipH="1" flipV="1">
              <a:off x="5239691" y="2860462"/>
              <a:ext cx="133911" cy="323289"/>
            </a:xfrm>
            <a:prstGeom prst="curvedConnector4">
              <a:avLst>
                <a:gd name="adj1" fmla="val -170710"/>
                <a:gd name="adj2" fmla="val 12985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Box 20"/>
            <p:cNvSpPr txBox="1"/>
            <p:nvPr/>
          </p:nvSpPr>
          <p:spPr>
            <a:xfrm>
              <a:off x="5523656" y="1297769"/>
              <a:ext cx="313319" cy="30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B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23656" y="2752506"/>
              <a:ext cx="349832" cy="30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W</a:t>
              </a:r>
              <a:endParaRPr lang="ko-KR" altLang="en-US" sz="1200" dirty="0"/>
            </a:p>
          </p:txBody>
        </p:sp>
        <p:cxnSp>
          <p:nvCxnSpPr>
            <p:cNvPr id="23" name="구부러진 연결선 22"/>
            <p:cNvCxnSpPr>
              <a:stCxn id="4" idx="1"/>
              <a:endCxn id="4" idx="2"/>
            </p:cNvCxnSpPr>
            <p:nvPr/>
          </p:nvCxnSpPr>
          <p:spPr bwMode="auto">
            <a:xfrm rot="16200000" flipH="1" flipV="1">
              <a:off x="2764671" y="2289447"/>
              <a:ext cx="323289" cy="133911"/>
            </a:xfrm>
            <a:prstGeom prst="curvedConnector4">
              <a:avLst>
                <a:gd name="adj1" fmla="val -24708"/>
                <a:gd name="adj2" fmla="val 27071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>
              <a:off x="2380600" y="1965311"/>
              <a:ext cx="306365" cy="30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</a:t>
              </a:r>
              <a:endParaRPr lang="ko-KR" altLang="en-US" sz="1200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1592465" y="3670069"/>
            <a:ext cx="5375612" cy="3060225"/>
            <a:chOff x="1592465" y="3670069"/>
            <a:chExt cx="5375612" cy="3060225"/>
          </a:xfrm>
        </p:grpSpPr>
        <p:sp>
          <p:nvSpPr>
            <p:cNvPr id="25" name="타원 24"/>
            <p:cNvSpPr/>
            <p:nvPr/>
          </p:nvSpPr>
          <p:spPr bwMode="auto">
            <a:xfrm>
              <a:off x="2071225" y="4780565"/>
              <a:ext cx="914400" cy="914400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연속</a:t>
              </a:r>
              <a:endParaRPr kumimoji="0" lang="en-US" altLang="ko-KR" sz="12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없음</a:t>
              </a:r>
              <a:endPara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chemeClr val="bg1"/>
                  </a:solidFill>
                  <a:latin typeface="Arial" panose="020B0604020202020204" pitchFamily="34" charset="0"/>
                </a:rPr>
                <a:t>0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타원 25"/>
            <p:cNvSpPr/>
            <p:nvPr/>
          </p:nvSpPr>
          <p:spPr bwMode="auto">
            <a:xfrm>
              <a:off x="3639849" y="4060485"/>
              <a:ext cx="914400" cy="914400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검은돌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연속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타원 26"/>
            <p:cNvSpPr/>
            <p:nvPr/>
          </p:nvSpPr>
          <p:spPr bwMode="auto">
            <a:xfrm>
              <a:off x="3640384" y="5428637"/>
              <a:ext cx="914400" cy="914400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흰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돌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연속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28" name="직선 화살표 연결선 27"/>
            <p:cNvCxnSpPr>
              <a:stCxn id="25" idx="7"/>
            </p:cNvCxnSpPr>
            <p:nvPr/>
          </p:nvCxnSpPr>
          <p:spPr bwMode="auto">
            <a:xfrm flipV="1">
              <a:off x="2851714" y="4636549"/>
              <a:ext cx="788135" cy="27792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직선 화살표 연결선 28"/>
            <p:cNvCxnSpPr>
              <a:endCxn id="27" idx="2"/>
            </p:cNvCxnSpPr>
            <p:nvPr/>
          </p:nvCxnSpPr>
          <p:spPr bwMode="auto">
            <a:xfrm>
              <a:off x="2874808" y="5515693"/>
              <a:ext cx="765576" cy="370144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Box 29"/>
            <p:cNvSpPr txBox="1"/>
            <p:nvPr/>
          </p:nvSpPr>
          <p:spPr>
            <a:xfrm>
              <a:off x="3047022" y="4436850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B</a:t>
              </a:r>
              <a:endParaRPr lang="ko-KR" alt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18697" y="5376621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W</a:t>
              </a:r>
              <a:endParaRPr lang="ko-KR" altLang="en-US" sz="1600" dirty="0"/>
            </a:p>
          </p:txBody>
        </p:sp>
        <p:cxnSp>
          <p:nvCxnSpPr>
            <p:cNvPr id="32" name="직선 화살표 연결선 31"/>
            <p:cNvCxnSpPr/>
            <p:nvPr/>
          </p:nvCxnSpPr>
          <p:spPr bwMode="auto">
            <a:xfrm>
              <a:off x="4025374" y="4975411"/>
              <a:ext cx="0" cy="45322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직선 화살표 연결선 32"/>
            <p:cNvCxnSpPr/>
            <p:nvPr/>
          </p:nvCxnSpPr>
          <p:spPr bwMode="auto">
            <a:xfrm>
              <a:off x="4159457" y="4974885"/>
              <a:ext cx="0" cy="45322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TextBox 33"/>
            <p:cNvSpPr txBox="1"/>
            <p:nvPr/>
          </p:nvSpPr>
          <p:spPr>
            <a:xfrm>
              <a:off x="3714835" y="5032221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W</a:t>
              </a:r>
              <a:endParaRPr lang="ko-KR" alt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26467" y="5032221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B</a:t>
              </a:r>
              <a:endParaRPr lang="ko-KR" altLang="en-US" sz="1600" dirty="0"/>
            </a:p>
          </p:txBody>
        </p:sp>
        <p:cxnSp>
          <p:nvCxnSpPr>
            <p:cNvPr id="36" name="직선 화살표 연결선 35"/>
            <p:cNvCxnSpPr>
              <a:stCxn id="47" idx="2"/>
              <a:endCxn id="26" idx="6"/>
            </p:cNvCxnSpPr>
            <p:nvPr/>
          </p:nvCxnSpPr>
          <p:spPr bwMode="auto">
            <a:xfrm flipH="1" flipV="1">
              <a:off x="4554249" y="4517685"/>
              <a:ext cx="915478" cy="21091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TextBox 36"/>
            <p:cNvSpPr txBox="1"/>
            <p:nvPr/>
          </p:nvSpPr>
          <p:spPr>
            <a:xfrm>
              <a:off x="4964327" y="4596663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S</a:t>
              </a:r>
              <a:endParaRPr lang="ko-KR" altLang="en-US" sz="1600" dirty="0"/>
            </a:p>
          </p:txBody>
        </p:sp>
        <p:cxnSp>
          <p:nvCxnSpPr>
            <p:cNvPr id="40" name="구부러진 연결선 39"/>
            <p:cNvCxnSpPr>
              <a:stCxn id="26" idx="6"/>
              <a:endCxn id="26" idx="7"/>
            </p:cNvCxnSpPr>
            <p:nvPr/>
          </p:nvCxnSpPr>
          <p:spPr bwMode="auto">
            <a:xfrm flipH="1" flipV="1">
              <a:off x="4420338" y="4194396"/>
              <a:ext cx="133911" cy="323289"/>
            </a:xfrm>
            <a:prstGeom prst="curvedConnector4">
              <a:avLst>
                <a:gd name="adj1" fmla="val -170710"/>
                <a:gd name="adj2" fmla="val 12985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구부러진 연결선 40"/>
            <p:cNvCxnSpPr/>
            <p:nvPr/>
          </p:nvCxnSpPr>
          <p:spPr bwMode="auto">
            <a:xfrm flipH="1" flipV="1">
              <a:off x="6215660" y="5484577"/>
              <a:ext cx="133911" cy="323289"/>
            </a:xfrm>
            <a:prstGeom prst="curvedConnector4">
              <a:avLst>
                <a:gd name="adj1" fmla="val -170710"/>
                <a:gd name="adj2" fmla="val 12985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Box 41"/>
            <p:cNvSpPr txBox="1"/>
            <p:nvPr/>
          </p:nvSpPr>
          <p:spPr>
            <a:xfrm>
              <a:off x="4735521" y="4017486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B</a:t>
              </a:r>
              <a:endParaRPr lang="ko-KR" alt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99625" y="5376621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W</a:t>
              </a:r>
              <a:endParaRPr lang="ko-KR" altLang="en-US" sz="1600" dirty="0"/>
            </a:p>
          </p:txBody>
        </p:sp>
        <p:cxnSp>
          <p:nvCxnSpPr>
            <p:cNvPr id="44" name="구부러진 연결선 43"/>
            <p:cNvCxnSpPr>
              <a:stCxn id="25" idx="1"/>
              <a:endCxn id="25" idx="2"/>
            </p:cNvCxnSpPr>
            <p:nvPr/>
          </p:nvCxnSpPr>
          <p:spPr bwMode="auto">
            <a:xfrm rot="16200000" flipH="1" flipV="1">
              <a:off x="1976536" y="5009164"/>
              <a:ext cx="323289" cy="133911"/>
            </a:xfrm>
            <a:prstGeom prst="curvedConnector4">
              <a:avLst>
                <a:gd name="adj1" fmla="val -24708"/>
                <a:gd name="adj2" fmla="val 27071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TextBox 44"/>
            <p:cNvSpPr txBox="1"/>
            <p:nvPr/>
          </p:nvSpPr>
          <p:spPr>
            <a:xfrm>
              <a:off x="1592465" y="4685028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S</a:t>
              </a:r>
              <a:endParaRPr lang="ko-KR" altLang="en-US" sz="1600" dirty="0"/>
            </a:p>
          </p:txBody>
        </p:sp>
        <p:sp>
          <p:nvSpPr>
            <p:cNvPr id="47" name="타원 46"/>
            <p:cNvSpPr/>
            <p:nvPr/>
          </p:nvSpPr>
          <p:spPr bwMode="auto">
            <a:xfrm>
              <a:off x="5469727" y="4081576"/>
              <a:ext cx="1029898" cy="914400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한칸</a:t>
              </a:r>
              <a:r>
                <a:rPr kumimoji="0" lang="ko-KR" alt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 띈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검은돌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연속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타원 47"/>
            <p:cNvSpPr/>
            <p:nvPr/>
          </p:nvSpPr>
          <p:spPr bwMode="auto">
            <a:xfrm>
              <a:off x="5469727" y="5446268"/>
              <a:ext cx="1016013" cy="914400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한칸</a:t>
              </a:r>
              <a:r>
                <a:rPr kumimoji="0" lang="ko-KR" alt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 띈</a:t>
              </a:r>
              <a:endParaRPr kumimoji="0" lang="en-US" altLang="ko-KR" sz="12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흰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돌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연속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53" name="직선 화살표 연결선 52"/>
            <p:cNvCxnSpPr>
              <a:stCxn id="48" idx="2"/>
            </p:cNvCxnSpPr>
            <p:nvPr/>
          </p:nvCxnSpPr>
          <p:spPr bwMode="auto">
            <a:xfrm flipH="1">
              <a:off x="4577857" y="5903468"/>
              <a:ext cx="891870" cy="16651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TextBox 53"/>
            <p:cNvSpPr txBox="1"/>
            <p:nvPr/>
          </p:nvSpPr>
          <p:spPr>
            <a:xfrm>
              <a:off x="5015052" y="5904674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S</a:t>
              </a:r>
              <a:endParaRPr lang="ko-KR" altLang="en-US" sz="1600" dirty="0"/>
            </a:p>
          </p:txBody>
        </p:sp>
        <p:cxnSp>
          <p:nvCxnSpPr>
            <p:cNvPr id="55" name="구부러진 연결선 54"/>
            <p:cNvCxnSpPr/>
            <p:nvPr/>
          </p:nvCxnSpPr>
          <p:spPr bwMode="auto">
            <a:xfrm flipH="1" flipV="1">
              <a:off x="6328766" y="4190644"/>
              <a:ext cx="133911" cy="323289"/>
            </a:xfrm>
            <a:prstGeom prst="curvedConnector4">
              <a:avLst>
                <a:gd name="adj1" fmla="val -170710"/>
                <a:gd name="adj2" fmla="val 12985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TextBox 55"/>
            <p:cNvSpPr txBox="1"/>
            <p:nvPr/>
          </p:nvSpPr>
          <p:spPr>
            <a:xfrm>
              <a:off x="6643949" y="4013734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B</a:t>
              </a:r>
              <a:endParaRPr lang="ko-KR" altLang="en-US" sz="1600" dirty="0"/>
            </a:p>
          </p:txBody>
        </p:sp>
        <p:cxnSp>
          <p:nvCxnSpPr>
            <p:cNvPr id="60" name="직선 화살표 연결선 59"/>
            <p:cNvCxnSpPr/>
            <p:nvPr/>
          </p:nvCxnSpPr>
          <p:spPr bwMode="auto">
            <a:xfrm flipH="1">
              <a:off x="4450595" y="4997680"/>
              <a:ext cx="1448921" cy="648541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직선 화살표 연결선 60"/>
            <p:cNvCxnSpPr>
              <a:stCxn id="26" idx="5"/>
              <a:endCxn id="48" idx="1"/>
            </p:cNvCxnSpPr>
            <p:nvPr/>
          </p:nvCxnSpPr>
          <p:spPr bwMode="auto">
            <a:xfrm>
              <a:off x="4420338" y="4840974"/>
              <a:ext cx="1198181" cy="73920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TextBox 61"/>
            <p:cNvSpPr txBox="1"/>
            <p:nvPr/>
          </p:nvSpPr>
          <p:spPr>
            <a:xfrm>
              <a:off x="5380299" y="487050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W</a:t>
              </a:r>
              <a:endParaRPr lang="ko-KR" altLang="en-US" sz="16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69658" y="5487789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B</a:t>
              </a:r>
              <a:endParaRPr lang="ko-KR" altLang="en-US" sz="1600" dirty="0"/>
            </a:p>
          </p:txBody>
        </p:sp>
        <p:sp>
          <p:nvSpPr>
            <p:cNvPr id="68" name="자유형 67"/>
            <p:cNvSpPr/>
            <p:nvPr/>
          </p:nvSpPr>
          <p:spPr bwMode="auto">
            <a:xfrm>
              <a:off x="2573383" y="3702499"/>
              <a:ext cx="3344091" cy="1078507"/>
            </a:xfrm>
            <a:custGeom>
              <a:avLst/>
              <a:gdLst>
                <a:gd name="connsiteX0" fmla="*/ 3344091 w 3344091"/>
                <a:gd name="connsiteY0" fmla="*/ 360050 h 1078507"/>
                <a:gd name="connsiteX1" fmla="*/ 1384663 w 3344091"/>
                <a:gd name="connsiteY1" fmla="*/ 33478 h 1078507"/>
                <a:gd name="connsiteX2" fmla="*/ 0 w 3344091"/>
                <a:gd name="connsiteY2" fmla="*/ 1078507 h 107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4091" h="1078507">
                  <a:moveTo>
                    <a:pt x="3344091" y="360050"/>
                  </a:moveTo>
                  <a:cubicBezTo>
                    <a:pt x="2643051" y="136892"/>
                    <a:pt x="1942011" y="-86265"/>
                    <a:pt x="1384663" y="33478"/>
                  </a:cubicBezTo>
                  <a:cubicBezTo>
                    <a:pt x="827315" y="153221"/>
                    <a:pt x="413657" y="615864"/>
                    <a:pt x="0" y="1078507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자유형 68"/>
            <p:cNvSpPr/>
            <p:nvPr/>
          </p:nvSpPr>
          <p:spPr bwMode="auto">
            <a:xfrm flipV="1">
              <a:off x="2483768" y="5716042"/>
              <a:ext cx="3222193" cy="874460"/>
            </a:xfrm>
            <a:custGeom>
              <a:avLst/>
              <a:gdLst>
                <a:gd name="connsiteX0" fmla="*/ 3344091 w 3344091"/>
                <a:gd name="connsiteY0" fmla="*/ 360050 h 1078507"/>
                <a:gd name="connsiteX1" fmla="*/ 1384663 w 3344091"/>
                <a:gd name="connsiteY1" fmla="*/ 33478 h 1078507"/>
                <a:gd name="connsiteX2" fmla="*/ 0 w 3344091"/>
                <a:gd name="connsiteY2" fmla="*/ 1078507 h 107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4091" h="1078507">
                  <a:moveTo>
                    <a:pt x="3344091" y="360050"/>
                  </a:moveTo>
                  <a:cubicBezTo>
                    <a:pt x="2643051" y="136892"/>
                    <a:pt x="1942011" y="-86265"/>
                    <a:pt x="1384663" y="33478"/>
                  </a:cubicBezTo>
                  <a:cubicBezTo>
                    <a:pt x="827315" y="153221"/>
                    <a:pt x="413657" y="615864"/>
                    <a:pt x="0" y="1078507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31722" y="3670069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S</a:t>
              </a:r>
              <a:endParaRPr lang="ko-KR" altLang="en-US" sz="16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88977" y="6391740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S</a:t>
              </a:r>
              <a:endParaRPr lang="ko-KR" altLang="en-US" sz="1600" dirty="0"/>
            </a:p>
          </p:txBody>
        </p:sp>
      </p:grpSp>
      <p:sp>
        <p:nvSpPr>
          <p:cNvPr id="77" name="직사각형 76"/>
          <p:cNvSpPr/>
          <p:nvPr/>
        </p:nvSpPr>
        <p:spPr bwMode="auto">
          <a:xfrm>
            <a:off x="0" y="3502830"/>
            <a:ext cx="9144000" cy="33392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dirty="0"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dirty="0"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한칸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 띈 연속된 돌을 계산하기 위한 상태변환도를 그려보자</a:t>
            </a:r>
          </a:p>
        </p:txBody>
      </p:sp>
    </p:spTree>
    <p:extLst>
      <p:ext uri="{BB962C8B-B14F-4D97-AF65-F5344CB8AC3E}">
        <p14:creationId xmlns:p14="http://schemas.microsoft.com/office/powerpoint/2010/main" val="251289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공부해 올 내용 </a:t>
            </a:r>
            <a:r>
              <a:rPr lang="en-US" altLang="ko-KR" dirty="0"/>
              <a:t>– </a:t>
            </a:r>
            <a:r>
              <a:rPr lang="ko-KR" altLang="en-US" dirty="0"/>
              <a:t>성능분석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96460" y="1268760"/>
            <a:ext cx="8280920" cy="57606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알고리즘의 성능측정 방법</a:t>
            </a:r>
            <a:endParaRPr lang="en-US" altLang="ko-KR" sz="2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02004" y="1916832"/>
            <a:ext cx="7575376" cy="1368152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공간복잡도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프로그램을 실행하여 완료하는데 필요한 메모리의 양</a:t>
            </a:r>
            <a:endParaRPr lang="en-US" altLang="ko-KR" sz="2000" dirty="0"/>
          </a:p>
          <a:p>
            <a:pPr algn="ctr"/>
            <a:r>
              <a:rPr lang="ko-KR" altLang="en-US" sz="2000" dirty="0"/>
              <a:t>고정공간사용량 </a:t>
            </a:r>
            <a:r>
              <a:rPr lang="en-US" altLang="ko-KR" sz="2000" dirty="0"/>
              <a:t>+ </a:t>
            </a:r>
            <a:r>
              <a:rPr lang="ko-KR" altLang="en-US" sz="2000" dirty="0"/>
              <a:t>가변공간사용량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979712" y="3356992"/>
            <a:ext cx="6797668" cy="504056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고정공간사용량이란</a:t>
            </a:r>
            <a:r>
              <a:rPr lang="en-US" altLang="ko-KR" sz="2000" dirty="0"/>
              <a:t>?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979712" y="3933056"/>
            <a:ext cx="6783288" cy="504056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가변공간사용량이란</a:t>
            </a:r>
            <a:r>
              <a:rPr lang="en-US" altLang="ko-KR" sz="2000" dirty="0"/>
              <a:t>?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02004" y="4593490"/>
            <a:ext cx="7603762" cy="1008112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시간복잡도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프로그램을 실행하여 완료하는데 필요한 시간</a:t>
            </a:r>
            <a:endParaRPr lang="en-US" altLang="ko-KR" sz="2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79712" y="5673610"/>
            <a:ext cx="6826053" cy="504056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시간을 어떻게 측정하는 것이 좋을까</a:t>
            </a:r>
            <a:r>
              <a:rPr lang="en-US" altLang="ko-KR" sz="2000" dirty="0"/>
              <a:t>?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58329" y="6219297"/>
            <a:ext cx="6826053" cy="504056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Big O </a:t>
            </a:r>
            <a:r>
              <a:rPr lang="ko-KR" altLang="en-US" sz="2000" dirty="0"/>
              <a:t>표기법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47203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공부해 올 내용 </a:t>
            </a:r>
            <a:r>
              <a:rPr lang="en-US" altLang="ko-KR" dirty="0"/>
              <a:t>– </a:t>
            </a:r>
            <a:r>
              <a:rPr lang="ko-KR" altLang="en-US" dirty="0"/>
              <a:t>트리</a:t>
            </a:r>
            <a:r>
              <a:rPr lang="en-US" altLang="ko-KR" dirty="0"/>
              <a:t>(Tree)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2080" y="1556792"/>
            <a:ext cx="8280920" cy="108012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err="1"/>
              <a:t>트리의</a:t>
            </a:r>
            <a:r>
              <a:rPr lang="ko-KR" altLang="en-US" sz="2000" dirty="0"/>
              <a:t> 정의</a:t>
            </a:r>
            <a:endParaRPr lang="en-US" altLang="ko-KR" sz="2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13941" y="2852936"/>
            <a:ext cx="8280920" cy="3312368"/>
          </a:xfrm>
          <a:prstGeom prst="roundRect">
            <a:avLst>
              <a:gd name="adj" fmla="val 5374"/>
            </a:avLst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트리 구조에서의 용어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err="1"/>
              <a:t>서브트리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subtree</a:t>
            </a:r>
            <a:r>
              <a:rPr lang="en-US" altLang="ko-KR" sz="2000" dirty="0"/>
              <a:t>)</a:t>
            </a:r>
          </a:p>
          <a:p>
            <a:pPr algn="ctr"/>
            <a:r>
              <a:rPr lang="ko-KR" altLang="en-US" sz="2000" dirty="0" err="1"/>
              <a:t>루트노드</a:t>
            </a:r>
            <a:r>
              <a:rPr lang="en-US" altLang="ko-KR" sz="2000" dirty="0"/>
              <a:t>(root), </a:t>
            </a:r>
            <a:r>
              <a:rPr lang="ko-KR" altLang="en-US" sz="2000" dirty="0" err="1"/>
              <a:t>단말노드</a:t>
            </a:r>
            <a:r>
              <a:rPr lang="en-US" altLang="ko-KR" sz="2000" dirty="0"/>
              <a:t>(leaf), </a:t>
            </a:r>
            <a:r>
              <a:rPr lang="ko-KR" altLang="en-US" sz="2000" dirty="0" err="1"/>
              <a:t>중간노드</a:t>
            </a:r>
            <a:r>
              <a:rPr lang="en-US" altLang="ko-KR" sz="2000" dirty="0"/>
              <a:t>(non-leaf, non-terminal), </a:t>
            </a:r>
          </a:p>
          <a:p>
            <a:pPr algn="ctr"/>
            <a:r>
              <a:rPr lang="ko-KR" altLang="en-US" sz="2000" dirty="0" err="1"/>
              <a:t>자식노드</a:t>
            </a:r>
            <a:r>
              <a:rPr lang="en-US" altLang="ko-KR" sz="2000" dirty="0"/>
              <a:t>(child), </a:t>
            </a:r>
            <a:r>
              <a:rPr lang="ko-KR" altLang="en-US" sz="2000" dirty="0" err="1"/>
              <a:t>부모노드</a:t>
            </a:r>
            <a:r>
              <a:rPr lang="en-US" altLang="ko-KR" sz="2000" dirty="0"/>
              <a:t>(parents), </a:t>
            </a:r>
            <a:r>
              <a:rPr lang="ko-KR" altLang="en-US" sz="2000" dirty="0" err="1"/>
              <a:t>형제노드</a:t>
            </a:r>
            <a:r>
              <a:rPr lang="en-US" altLang="ko-KR" sz="2000" dirty="0"/>
              <a:t>(sibling), </a:t>
            </a:r>
          </a:p>
          <a:p>
            <a:pPr algn="ctr"/>
            <a:r>
              <a:rPr lang="ko-KR" altLang="en-US" sz="2000" dirty="0" err="1"/>
              <a:t>조상노드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자손노드</a:t>
            </a:r>
            <a:r>
              <a:rPr lang="en-US" altLang="ko-KR" sz="2000" dirty="0"/>
              <a:t>, </a:t>
            </a:r>
          </a:p>
          <a:p>
            <a:pPr algn="ctr"/>
            <a:r>
              <a:rPr lang="ko-KR" altLang="en-US" sz="2000" dirty="0" err="1"/>
              <a:t>노드의</a:t>
            </a:r>
            <a:r>
              <a:rPr lang="ko-KR" altLang="en-US" sz="2000" dirty="0"/>
              <a:t> 차수</a:t>
            </a:r>
            <a:r>
              <a:rPr lang="en-US" altLang="ko-KR" sz="2000" dirty="0"/>
              <a:t>(degree), </a:t>
            </a:r>
            <a:r>
              <a:rPr lang="ko-KR" altLang="en-US" sz="2000" dirty="0" err="1"/>
              <a:t>트리의</a:t>
            </a:r>
            <a:r>
              <a:rPr lang="ko-KR" altLang="en-US" sz="2000" dirty="0"/>
              <a:t> 차수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트리의</a:t>
            </a:r>
            <a:r>
              <a:rPr lang="ko-KR" altLang="en-US" sz="2000" dirty="0"/>
              <a:t> 높이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 레벨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3496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5364088" y="1412776"/>
            <a:ext cx="2592288" cy="5040560"/>
          </a:xfrm>
          <a:prstGeom prst="roundRect">
            <a:avLst>
              <a:gd name="adj" fmla="val 11290"/>
            </a:avLst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Push(N)    </a:t>
            </a:r>
          </a:p>
          <a:p>
            <a:r>
              <a:rPr lang="en-US" altLang="ko-KR" sz="1400" dirty="0"/>
              <a:t>Push(K)</a:t>
            </a:r>
          </a:p>
          <a:p>
            <a:r>
              <a:rPr lang="en-US" altLang="ko-KR" sz="1400" dirty="0"/>
              <a:t>Push(L)     </a:t>
            </a:r>
          </a:p>
          <a:p>
            <a:r>
              <a:rPr lang="en-US" altLang="ko-KR" sz="1400" dirty="0"/>
              <a:t>Pop  </a:t>
            </a:r>
          </a:p>
          <a:p>
            <a:r>
              <a:rPr lang="en-US" altLang="ko-KR" sz="1400" dirty="0"/>
              <a:t>Push(O)    </a:t>
            </a:r>
          </a:p>
          <a:p>
            <a:r>
              <a:rPr lang="en-US" altLang="ko-KR" sz="1400" dirty="0"/>
              <a:t>Pop</a:t>
            </a:r>
          </a:p>
          <a:p>
            <a:r>
              <a:rPr lang="en-US" altLang="ko-KR" sz="1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Pop</a:t>
            </a:r>
            <a:r>
              <a:rPr lang="en-US" altLang="ko-KR" sz="1400" dirty="0"/>
              <a:t>      </a:t>
            </a:r>
          </a:p>
          <a:p>
            <a:r>
              <a:rPr lang="en-US" altLang="ko-KR" sz="1400" dirty="0"/>
              <a:t>Push(H)</a:t>
            </a:r>
          </a:p>
          <a:p>
            <a:r>
              <a:rPr lang="en-US" altLang="ko-KR" sz="1400" dirty="0"/>
              <a:t>Push(Q)   </a:t>
            </a:r>
          </a:p>
          <a:p>
            <a:r>
              <a:rPr lang="en-US" altLang="ko-KR" sz="1400" dirty="0"/>
              <a:t>Pop</a:t>
            </a:r>
          </a:p>
          <a:p>
            <a:r>
              <a:rPr lang="en-US" altLang="ko-KR" sz="1400" dirty="0"/>
              <a:t>Pop      </a:t>
            </a:r>
          </a:p>
          <a:p>
            <a:r>
              <a:rPr lang="en-US" altLang="ko-KR" sz="1400" dirty="0"/>
              <a:t>Push(I)</a:t>
            </a:r>
          </a:p>
          <a:p>
            <a:r>
              <a:rPr lang="en-US" altLang="ko-KR" sz="1400" dirty="0"/>
              <a:t>Push(F)     </a:t>
            </a:r>
          </a:p>
          <a:p>
            <a:r>
              <a:rPr lang="en-US" altLang="ko-KR" sz="1400" dirty="0"/>
              <a:t>Pop</a:t>
            </a:r>
          </a:p>
          <a:p>
            <a:r>
              <a:rPr lang="en-US" altLang="ko-KR" sz="1400" dirty="0"/>
              <a:t>Push(C)    </a:t>
            </a:r>
          </a:p>
          <a:p>
            <a:r>
              <a:rPr lang="en-US" altLang="ko-KR" sz="1400" dirty="0"/>
              <a:t>Push(J)</a:t>
            </a:r>
          </a:p>
          <a:p>
            <a:r>
              <a:rPr lang="en-US" altLang="ko-KR" sz="1400" dirty="0"/>
              <a:t>Push(D)     </a:t>
            </a:r>
          </a:p>
          <a:p>
            <a:r>
              <a:rPr lang="en-US" altLang="ko-KR" sz="1400" dirty="0"/>
              <a:t>Pop</a:t>
            </a:r>
          </a:p>
          <a:p>
            <a:r>
              <a:rPr lang="en-US" altLang="ko-KR" sz="1400" dirty="0"/>
              <a:t>Push(K)     </a:t>
            </a:r>
          </a:p>
          <a:p>
            <a:r>
              <a:rPr lang="en-US" altLang="ko-KR" sz="1400" dirty="0"/>
              <a:t>Pop</a:t>
            </a:r>
          </a:p>
          <a:p>
            <a:r>
              <a:rPr lang="en-US" altLang="ko-KR" sz="1400" dirty="0"/>
              <a:t>Pop     </a:t>
            </a:r>
          </a:p>
          <a:p>
            <a:r>
              <a:rPr lang="en-US" altLang="ko-KR" sz="1400" dirty="0"/>
              <a:t>Push(E)</a:t>
            </a:r>
            <a:endParaRPr lang="en-US" altLang="ko-KR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700808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b="1" dirty="0"/>
              <a:t>비어있는 </a:t>
            </a:r>
            <a:r>
              <a:rPr lang="ko-KR" altLang="en-US" sz="1800" b="1" dirty="0" err="1"/>
              <a:t>스택에</a:t>
            </a:r>
            <a:r>
              <a:rPr lang="ko-KR" altLang="en-US" sz="1800" b="1" dirty="0"/>
              <a:t> 대하여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다음과 같은 순서로 연산을 수행한 후의 </a:t>
            </a:r>
            <a:r>
              <a:rPr lang="ko-KR" altLang="en-US" sz="1800" b="1" dirty="0" err="1"/>
              <a:t>스택의</a:t>
            </a:r>
            <a:r>
              <a:rPr lang="ko-KR" altLang="en-US" sz="1800" b="1" dirty="0"/>
              <a:t> 상황을 그림으로 표현하시오</a:t>
            </a:r>
            <a:r>
              <a:rPr lang="en-US" altLang="ko-KR" sz="1800" b="1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8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b="1" dirty="0"/>
              <a:t>파란색으로 표시된 </a:t>
            </a:r>
            <a:r>
              <a:rPr lang="en-US" altLang="ko-KR" sz="1800" b="1" dirty="0"/>
              <a:t>Pop </a:t>
            </a:r>
            <a:r>
              <a:rPr lang="ko-KR" altLang="en-US" sz="1800" b="1" dirty="0"/>
              <a:t>연산으로 </a:t>
            </a:r>
            <a:r>
              <a:rPr lang="ko-KR" altLang="en-US" sz="1800" b="1" dirty="0" err="1"/>
              <a:t>스택에서</a:t>
            </a:r>
            <a:r>
              <a:rPr lang="ko-KR" altLang="en-US" sz="1800" b="1" dirty="0"/>
              <a:t> 나온 알파벳은 무엇인가</a:t>
            </a:r>
            <a:r>
              <a:rPr lang="en-US" altLang="ko-KR" sz="1800" b="1" dirty="0"/>
              <a:t>?</a:t>
            </a:r>
          </a:p>
          <a:p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540933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1680" y="457200"/>
            <a:ext cx="7279704" cy="563563"/>
          </a:xfrm>
        </p:spPr>
        <p:txBody>
          <a:bodyPr/>
          <a:lstStyle/>
          <a:p>
            <a:r>
              <a:rPr lang="ko-KR" altLang="en-US" dirty="0"/>
              <a:t>공부해 올 내용 </a:t>
            </a:r>
            <a:r>
              <a:rPr lang="en-US" altLang="ko-KR" dirty="0"/>
              <a:t>– </a:t>
            </a:r>
            <a:r>
              <a:rPr lang="ko-KR" altLang="en-US" dirty="0" err="1"/>
              <a:t>이진트리</a:t>
            </a:r>
            <a:r>
              <a:rPr lang="en-US" altLang="ko-KR" dirty="0"/>
              <a:t>(Binary Tree)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11560" y="1196752"/>
            <a:ext cx="8280920" cy="57606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이진트리</a:t>
            </a:r>
            <a:r>
              <a:rPr lang="en-US" altLang="ko-KR" sz="2000" dirty="0"/>
              <a:t>(binary tree)</a:t>
            </a:r>
            <a:r>
              <a:rPr lang="ko-KR" altLang="en-US" sz="2000" dirty="0"/>
              <a:t>란 무엇인가</a:t>
            </a:r>
            <a:r>
              <a:rPr lang="en-US" altLang="ko-KR" sz="2000" dirty="0"/>
              <a:t>?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11560" y="1844824"/>
            <a:ext cx="8280920" cy="1398595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이진트리의</a:t>
            </a:r>
            <a:r>
              <a:rPr lang="ko-KR" altLang="en-US" sz="2000" dirty="0"/>
              <a:t> 종류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err="1"/>
              <a:t>포화이진트리</a:t>
            </a:r>
            <a:r>
              <a:rPr lang="en-US" altLang="ko-KR" sz="2000" dirty="0"/>
              <a:t>(full binary tree), </a:t>
            </a:r>
            <a:r>
              <a:rPr lang="ko-KR" altLang="en-US" sz="2000" dirty="0" err="1"/>
              <a:t>완전이진트리</a:t>
            </a:r>
            <a:r>
              <a:rPr lang="en-US" altLang="ko-KR" sz="2000" dirty="0"/>
              <a:t>(complete binary tree), </a:t>
            </a:r>
          </a:p>
          <a:p>
            <a:pPr algn="ctr"/>
            <a:r>
              <a:rPr lang="ko-KR" altLang="en-US" sz="2000" dirty="0" err="1"/>
              <a:t>사향이진트리</a:t>
            </a:r>
            <a:r>
              <a:rPr lang="en-US" altLang="ko-KR" sz="2000" dirty="0"/>
              <a:t>(skewed binary tree)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11560" y="3315427"/>
            <a:ext cx="8280920" cy="1553733"/>
          </a:xfrm>
          <a:prstGeom prst="roundRect">
            <a:avLst>
              <a:gd name="adj" fmla="val 6750"/>
            </a:avLst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이진트리의</a:t>
            </a:r>
            <a:r>
              <a:rPr lang="ko-KR" altLang="en-US" sz="2000" dirty="0"/>
              <a:t>  성질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1800" dirty="0" err="1"/>
              <a:t>이진트리</a:t>
            </a:r>
            <a:r>
              <a:rPr lang="ko-KR" altLang="en-US" sz="1800" dirty="0"/>
              <a:t> 레벨 </a:t>
            </a:r>
            <a:r>
              <a:rPr lang="en-US" altLang="ko-KR" sz="1800" dirty="0"/>
              <a:t>k</a:t>
            </a:r>
            <a:r>
              <a:rPr lang="ko-KR" altLang="en-US" sz="1800" dirty="0"/>
              <a:t>에서의 최대 </a:t>
            </a:r>
            <a:r>
              <a:rPr lang="ko-KR" altLang="en-US" sz="1800" dirty="0" err="1"/>
              <a:t>노드</a:t>
            </a:r>
            <a:r>
              <a:rPr lang="ko-KR" altLang="en-US" sz="1800" dirty="0"/>
              <a:t> 개수</a:t>
            </a:r>
            <a:endParaRPr lang="en-US" altLang="ko-KR" sz="1800" dirty="0"/>
          </a:p>
          <a:p>
            <a:pPr algn="ctr"/>
            <a:r>
              <a:rPr lang="ko-KR" altLang="en-US" sz="1800" dirty="0"/>
              <a:t>높이가 </a:t>
            </a:r>
            <a:r>
              <a:rPr lang="en-US" altLang="ko-KR" sz="1800" dirty="0"/>
              <a:t>k</a:t>
            </a:r>
            <a:r>
              <a:rPr lang="ko-KR" altLang="en-US" sz="1800" dirty="0"/>
              <a:t>인 </a:t>
            </a:r>
            <a:r>
              <a:rPr lang="ko-KR" altLang="en-US" sz="1800" dirty="0" err="1"/>
              <a:t>이진트리의</a:t>
            </a:r>
            <a:r>
              <a:rPr lang="ko-KR" altLang="en-US" sz="1800" dirty="0"/>
              <a:t> 최대 </a:t>
            </a:r>
            <a:r>
              <a:rPr lang="ko-KR" altLang="en-US" sz="1800" dirty="0" err="1"/>
              <a:t>노드</a:t>
            </a:r>
            <a:r>
              <a:rPr lang="ko-KR" altLang="en-US" sz="1800" dirty="0"/>
              <a:t> 개수</a:t>
            </a:r>
            <a:endParaRPr lang="en-US" altLang="ko-KR" sz="1800" dirty="0"/>
          </a:p>
          <a:p>
            <a:pPr algn="ctr"/>
            <a:r>
              <a:rPr lang="en-US" altLang="ko-KR" sz="1800" dirty="0"/>
              <a:t>Leaf </a:t>
            </a:r>
            <a:r>
              <a:rPr lang="ko-KR" altLang="en-US" sz="1800" dirty="0" err="1"/>
              <a:t>노드</a:t>
            </a:r>
            <a:r>
              <a:rPr lang="ko-KR" altLang="en-US" sz="1800" dirty="0"/>
              <a:t> 개수와 차수가 </a:t>
            </a:r>
            <a:r>
              <a:rPr lang="en-US" altLang="ko-KR" sz="1800" dirty="0"/>
              <a:t>2</a:t>
            </a:r>
            <a:r>
              <a:rPr lang="ko-KR" altLang="en-US" sz="1800" dirty="0"/>
              <a:t>인 </a:t>
            </a:r>
            <a:r>
              <a:rPr lang="ko-KR" altLang="en-US" sz="1800" dirty="0" err="1"/>
              <a:t>노드</a:t>
            </a:r>
            <a:r>
              <a:rPr lang="ko-KR" altLang="en-US" sz="1800" dirty="0"/>
              <a:t> 개수의 관계</a:t>
            </a:r>
            <a:endParaRPr lang="en-US" altLang="ko-KR" sz="18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4941168"/>
            <a:ext cx="8280920" cy="72008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이진트리의</a:t>
            </a:r>
            <a:r>
              <a:rPr lang="ko-KR" altLang="en-US" sz="2000" dirty="0"/>
              <a:t> 구현 방법</a:t>
            </a:r>
            <a:endParaRPr lang="en-US" altLang="ko-KR" sz="2000" dirty="0"/>
          </a:p>
          <a:p>
            <a:pPr algn="ctr"/>
            <a:r>
              <a:rPr lang="ko-KR" altLang="en-US" sz="2000" dirty="0"/>
              <a:t>배열 </a:t>
            </a:r>
            <a:r>
              <a:rPr lang="en-US" altLang="ko-KR" sz="2000" dirty="0"/>
              <a:t>VS </a:t>
            </a:r>
            <a:r>
              <a:rPr lang="ko-KR" altLang="en-US" sz="2000" dirty="0"/>
              <a:t>포인터</a:t>
            </a:r>
            <a:endParaRPr lang="en-US" altLang="ko-KR" sz="2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2977" y="5754893"/>
            <a:ext cx="8280920" cy="72008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이진트리의</a:t>
            </a:r>
            <a:r>
              <a:rPr lang="ko-KR" altLang="en-US" sz="2000" dirty="0"/>
              <a:t> 운행</a:t>
            </a:r>
            <a:r>
              <a:rPr lang="en-US" altLang="ko-KR" sz="2000" dirty="0"/>
              <a:t>(traverse)</a:t>
            </a:r>
            <a:r>
              <a:rPr lang="ko-KR" altLang="en-US" sz="2000" dirty="0"/>
              <a:t>방법</a:t>
            </a:r>
            <a:endParaRPr lang="en-US" altLang="ko-KR" sz="2000" dirty="0"/>
          </a:p>
          <a:p>
            <a:pPr algn="ctr"/>
            <a:r>
              <a:rPr lang="ko-KR" altLang="en-US" sz="2000" dirty="0"/>
              <a:t>전위우선운행</a:t>
            </a:r>
            <a:r>
              <a:rPr lang="en-US" altLang="ko-KR" sz="2000" dirty="0"/>
              <a:t>, </a:t>
            </a:r>
            <a:r>
              <a:rPr lang="ko-KR" altLang="en-US" sz="2000" dirty="0"/>
              <a:t>중위우선운행</a:t>
            </a:r>
            <a:r>
              <a:rPr lang="en-US" altLang="ko-KR" sz="2000" dirty="0"/>
              <a:t>, </a:t>
            </a:r>
            <a:r>
              <a:rPr lang="ko-KR" altLang="en-US" sz="2000" dirty="0"/>
              <a:t>후위우선운행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4077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스택에서의</a:t>
            </a:r>
            <a:r>
              <a:rPr lang="ko-KR" altLang="en-US" dirty="0"/>
              <a:t> 연산</a:t>
            </a:r>
          </a:p>
        </p:txBody>
      </p:sp>
      <p:sp>
        <p:nvSpPr>
          <p:cNvPr id="7" name="Freeform 4"/>
          <p:cNvSpPr>
            <a:spLocks/>
          </p:cNvSpPr>
          <p:nvPr/>
        </p:nvSpPr>
        <p:spPr bwMode="gray">
          <a:xfrm>
            <a:off x="795908" y="2580161"/>
            <a:ext cx="1016000" cy="755897"/>
          </a:xfrm>
          <a:custGeom>
            <a:avLst/>
            <a:gdLst>
              <a:gd name="T0" fmla="*/ 88 w 1104"/>
              <a:gd name="T1" fmla="*/ 1160 h 1256"/>
              <a:gd name="T2" fmla="*/ 88 w 1104"/>
              <a:gd name="T3" fmla="*/ 0 h 1256"/>
              <a:gd name="T4" fmla="*/ 0 w 1104"/>
              <a:gd name="T5" fmla="*/ 0 h 1256"/>
              <a:gd name="T6" fmla="*/ 0 w 1104"/>
              <a:gd name="T7" fmla="*/ 1256 h 1256"/>
              <a:gd name="T8" fmla="*/ 1104 w 1104"/>
              <a:gd name="T9" fmla="*/ 1256 h 1256"/>
              <a:gd name="T10" fmla="*/ 1104 w 1104"/>
              <a:gd name="T11" fmla="*/ 1160 h 1256"/>
              <a:gd name="T12" fmla="*/ 88 w 1104"/>
              <a:gd name="T13" fmla="*/ 1160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33CCCC"/>
              </a:gs>
              <a:gs pos="50000">
                <a:srgbClr val="33CCCC">
                  <a:gamma/>
                  <a:tint val="21176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 rot="10800000">
            <a:off x="3254946" y="1284016"/>
            <a:ext cx="1016000" cy="755897"/>
          </a:xfrm>
          <a:custGeom>
            <a:avLst/>
            <a:gdLst>
              <a:gd name="T0" fmla="*/ 88 w 1104"/>
              <a:gd name="T1" fmla="*/ 1160 h 1256"/>
              <a:gd name="T2" fmla="*/ 88 w 1104"/>
              <a:gd name="T3" fmla="*/ 0 h 1256"/>
              <a:gd name="T4" fmla="*/ 0 w 1104"/>
              <a:gd name="T5" fmla="*/ 0 h 1256"/>
              <a:gd name="T6" fmla="*/ 0 w 1104"/>
              <a:gd name="T7" fmla="*/ 1256 h 1256"/>
              <a:gd name="T8" fmla="*/ 1104 w 1104"/>
              <a:gd name="T9" fmla="*/ 1256 h 1256"/>
              <a:gd name="T10" fmla="*/ 1104 w 1104"/>
              <a:gd name="T11" fmla="*/ 1160 h 1256"/>
              <a:gd name="T12" fmla="*/ 88 w 1104"/>
              <a:gd name="T13" fmla="*/ 1160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33CCCC"/>
              </a:gs>
              <a:gs pos="50000">
                <a:srgbClr val="33CCCC">
                  <a:gamma/>
                  <a:tint val="21176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gray">
          <a:xfrm>
            <a:off x="929258" y="1412776"/>
            <a:ext cx="3200400" cy="1779266"/>
          </a:xfrm>
          <a:prstGeom prst="rect">
            <a:avLst/>
          </a:prstGeom>
          <a:gradFill rotWithShape="1">
            <a:gsLst>
              <a:gs pos="0">
                <a:srgbClr val="009999">
                  <a:gamma/>
                  <a:shade val="46275"/>
                  <a:invGamma/>
                </a:srgbClr>
              </a:gs>
              <a:gs pos="50000">
                <a:srgbClr val="009999"/>
              </a:gs>
              <a:gs pos="100000">
                <a:srgbClr val="00999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8100000" algn="ctr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r>
              <a:rPr lang="en-US" altLang="ko-KR" b="1" dirty="0">
                <a:solidFill>
                  <a:srgbClr val="FFFFCC"/>
                </a:solidFill>
                <a:ea typeface="굴림" panose="020B0600000101010101" pitchFamily="50" charset="-127"/>
              </a:rPr>
              <a:t>Push</a:t>
            </a:r>
          </a:p>
          <a:p>
            <a:endParaRPr lang="en-US" altLang="ko-KR" sz="2000" b="1" dirty="0">
              <a:solidFill>
                <a:srgbClr val="FFFFFF"/>
              </a:solidFill>
              <a:ea typeface="굴림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rgbClr val="FFFFFF"/>
                </a:solidFill>
                <a:ea typeface="굴림" panose="020B0600000101010101" pitchFamily="50" charset="-127"/>
              </a:rPr>
              <a:t>Overflow Check</a:t>
            </a:r>
          </a:p>
          <a:p>
            <a:pPr marL="457200" indent="-457200">
              <a:buAutoNum type="arabicPeriod"/>
            </a:pPr>
            <a:r>
              <a:rPr lang="en-US" altLang="ko-KR" sz="2000" dirty="0" err="1">
                <a:solidFill>
                  <a:srgbClr val="FFFFFF"/>
                </a:solidFill>
              </a:rPr>
              <a:t>sp</a:t>
            </a:r>
            <a:r>
              <a:rPr lang="en-US" altLang="ko-KR" sz="2000" dirty="0">
                <a:solidFill>
                  <a:srgbClr val="FFFFFF"/>
                </a:solidFill>
              </a:rPr>
              <a:t> </a:t>
            </a:r>
            <a:r>
              <a:rPr lang="ko-KR" altLang="en-US" sz="2000" dirty="0">
                <a:solidFill>
                  <a:srgbClr val="FFFFFF"/>
                </a:solidFill>
              </a:rPr>
              <a:t>다음위치에 삽입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000" dirty="0" err="1">
                <a:solidFill>
                  <a:srgbClr val="FFFFFF"/>
                </a:solidFill>
                <a:ea typeface="굴림" panose="020B0600000101010101" pitchFamily="50" charset="-127"/>
              </a:rPr>
              <a:t>sp</a:t>
            </a:r>
            <a:r>
              <a:rPr lang="en-US" altLang="ko-KR" sz="2000" dirty="0">
                <a:solidFill>
                  <a:srgbClr val="FFFFFF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ea typeface="굴림" panose="020B0600000101010101" pitchFamily="50" charset="-127"/>
              </a:rPr>
              <a:t>조정</a:t>
            </a:r>
            <a:endParaRPr lang="en-US" altLang="ko-KR" sz="2000" dirty="0">
              <a:solidFill>
                <a:srgbClr val="FFFFFF"/>
              </a:solidFill>
              <a:ea typeface="굴림" panose="020B0600000101010101" pitchFamily="50" charset="-127"/>
            </a:endParaRPr>
          </a:p>
          <a:p>
            <a:endParaRPr lang="en-US" altLang="ko-KR" sz="1400" dirty="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gray">
          <a:xfrm>
            <a:off x="4510658" y="2580161"/>
            <a:ext cx="1016000" cy="755897"/>
          </a:xfrm>
          <a:custGeom>
            <a:avLst/>
            <a:gdLst>
              <a:gd name="T0" fmla="*/ 88 w 1104"/>
              <a:gd name="T1" fmla="*/ 1160 h 1256"/>
              <a:gd name="T2" fmla="*/ 88 w 1104"/>
              <a:gd name="T3" fmla="*/ 0 h 1256"/>
              <a:gd name="T4" fmla="*/ 0 w 1104"/>
              <a:gd name="T5" fmla="*/ 0 h 1256"/>
              <a:gd name="T6" fmla="*/ 0 w 1104"/>
              <a:gd name="T7" fmla="*/ 1256 h 1256"/>
              <a:gd name="T8" fmla="*/ 1104 w 1104"/>
              <a:gd name="T9" fmla="*/ 1256 h 1256"/>
              <a:gd name="T10" fmla="*/ 1104 w 1104"/>
              <a:gd name="T11" fmla="*/ 1160 h 1256"/>
              <a:gd name="T12" fmla="*/ 88 w 1104"/>
              <a:gd name="T13" fmla="*/ 1160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FFCC66"/>
              </a:gs>
              <a:gs pos="50000">
                <a:srgbClr val="FFCC66">
                  <a:gamma/>
                  <a:tint val="21176"/>
                  <a:invGamma/>
                </a:srgbClr>
              </a:gs>
              <a:gs pos="100000">
                <a:srgbClr val="FFCC66"/>
              </a:gs>
            </a:gsLst>
            <a:lin ang="0" scaled="1"/>
          </a:gradFill>
          <a:ln w="0">
            <a:solidFill>
              <a:srgbClr val="DFE29A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8"/>
          <p:cNvSpPr>
            <a:spLocks/>
          </p:cNvSpPr>
          <p:nvPr/>
        </p:nvSpPr>
        <p:spPr bwMode="gray">
          <a:xfrm rot="10800000">
            <a:off x="6969696" y="1284016"/>
            <a:ext cx="1016000" cy="755897"/>
          </a:xfrm>
          <a:custGeom>
            <a:avLst/>
            <a:gdLst>
              <a:gd name="T0" fmla="*/ 88 w 1104"/>
              <a:gd name="T1" fmla="*/ 1160 h 1256"/>
              <a:gd name="T2" fmla="*/ 88 w 1104"/>
              <a:gd name="T3" fmla="*/ 0 h 1256"/>
              <a:gd name="T4" fmla="*/ 0 w 1104"/>
              <a:gd name="T5" fmla="*/ 0 h 1256"/>
              <a:gd name="T6" fmla="*/ 0 w 1104"/>
              <a:gd name="T7" fmla="*/ 1256 h 1256"/>
              <a:gd name="T8" fmla="*/ 1104 w 1104"/>
              <a:gd name="T9" fmla="*/ 1256 h 1256"/>
              <a:gd name="T10" fmla="*/ 1104 w 1104"/>
              <a:gd name="T11" fmla="*/ 1160 h 1256"/>
              <a:gd name="T12" fmla="*/ 88 w 1104"/>
              <a:gd name="T13" fmla="*/ 1160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FFCC66"/>
              </a:gs>
              <a:gs pos="50000">
                <a:srgbClr val="FFCC66">
                  <a:gamma/>
                  <a:tint val="21176"/>
                  <a:invGamma/>
                </a:srgbClr>
              </a:gs>
              <a:gs pos="100000">
                <a:srgbClr val="FFCC66"/>
              </a:gs>
            </a:gsLst>
            <a:lin ang="0" scaled="1"/>
          </a:gradFill>
          <a:ln w="0">
            <a:solidFill>
              <a:srgbClr val="DFE29A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gray">
          <a:xfrm>
            <a:off x="4644008" y="1412776"/>
            <a:ext cx="3200400" cy="1779266"/>
          </a:xfrm>
          <a:prstGeom prst="rect">
            <a:avLst/>
          </a:prstGeom>
          <a:gradFill rotWithShape="1">
            <a:gsLst>
              <a:gs pos="0">
                <a:srgbClr val="D85E28">
                  <a:gamma/>
                  <a:shade val="46275"/>
                  <a:invGamma/>
                </a:srgbClr>
              </a:gs>
              <a:gs pos="50000">
                <a:srgbClr val="D85E28"/>
              </a:gs>
              <a:gs pos="100000">
                <a:srgbClr val="D85E28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8100000" algn="ctr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r>
              <a:rPr lang="en-US" altLang="ko-KR" b="1" dirty="0">
                <a:solidFill>
                  <a:srgbClr val="FFFFCC"/>
                </a:solidFill>
                <a:ea typeface="굴림" panose="020B0600000101010101" pitchFamily="50" charset="-127"/>
              </a:rPr>
              <a:t>Pop</a:t>
            </a:r>
          </a:p>
          <a:p>
            <a:endParaRPr lang="en-US" altLang="ko-KR" sz="2000" b="1" dirty="0">
              <a:solidFill>
                <a:srgbClr val="FFFFCC"/>
              </a:solidFill>
              <a:ea typeface="굴림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rgbClr val="FFFFFF"/>
                </a:solidFill>
                <a:ea typeface="굴림" panose="020B0600000101010101" pitchFamily="50" charset="-127"/>
              </a:rPr>
              <a:t>Underflow Check</a:t>
            </a:r>
          </a:p>
          <a:p>
            <a:pPr marL="457200" indent="-457200">
              <a:buAutoNum type="arabicPeriod"/>
            </a:pPr>
            <a:r>
              <a:rPr lang="en-US" altLang="ko-KR" sz="2000" dirty="0" err="1">
                <a:solidFill>
                  <a:srgbClr val="FFFFFF"/>
                </a:solidFill>
                <a:ea typeface="굴림" panose="020B0600000101010101" pitchFamily="50" charset="-127"/>
              </a:rPr>
              <a:t>sp</a:t>
            </a:r>
            <a:r>
              <a:rPr lang="en-US" altLang="ko-KR" sz="2000" dirty="0">
                <a:solidFill>
                  <a:srgbClr val="FFFFFF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ea typeface="굴림" panose="020B0600000101010101" pitchFamily="50" charset="-127"/>
              </a:rPr>
              <a:t>위치에서 삭제</a:t>
            </a:r>
            <a:endParaRPr lang="en-US" altLang="ko-KR" sz="2000" dirty="0">
              <a:solidFill>
                <a:srgbClr val="FFFFFF"/>
              </a:solidFill>
              <a:ea typeface="굴림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err="1">
                <a:solidFill>
                  <a:srgbClr val="FFFFFF"/>
                </a:solidFill>
              </a:rPr>
              <a:t>sp</a:t>
            </a:r>
            <a:r>
              <a:rPr lang="en-US" altLang="ko-KR" sz="2000" dirty="0">
                <a:solidFill>
                  <a:srgbClr val="FFFFFF"/>
                </a:solidFill>
              </a:rPr>
              <a:t> </a:t>
            </a:r>
            <a:r>
              <a:rPr lang="ko-KR" altLang="en-US" sz="2000" dirty="0">
                <a:solidFill>
                  <a:srgbClr val="FFFFFF"/>
                </a:solidFill>
              </a:rPr>
              <a:t>조정</a:t>
            </a:r>
            <a:endParaRPr lang="en-US" altLang="ko-KR" sz="2000" dirty="0">
              <a:solidFill>
                <a:srgbClr val="FFFFFF"/>
              </a:solidFill>
            </a:endParaRPr>
          </a:p>
          <a:p>
            <a:endParaRPr lang="en-US" altLang="ko-KR" sz="1400" dirty="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86450" y="3090417"/>
            <a:ext cx="273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</a:t>
            </a:r>
            <a:r>
              <a:rPr lang="en-US" altLang="ko-KR" dirty="0"/>
              <a:t> : stack pointer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1609080" y="6021288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13063" y="5666714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617046" y="5312140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621029" y="4957566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625012" y="4602992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1628995" y="4248418"/>
            <a:ext cx="864096" cy="36004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632978" y="3893844"/>
            <a:ext cx="864096" cy="36004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078610" y="6021288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6660232" y="6021288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078610" y="5492160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6660232" y="5492160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4078610" y="4963032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6660232" y="4963032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078610" y="4433904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6660232" y="4433904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4078610" y="3904776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6660232" y="3904776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9" name="직선 화살표 연결선 68"/>
          <p:cNvCxnSpPr>
            <a:stCxn id="58" idx="0"/>
            <a:endCxn id="60" idx="2"/>
          </p:cNvCxnSpPr>
          <p:nvPr/>
        </p:nvCxnSpPr>
        <p:spPr bwMode="auto">
          <a:xfrm flipV="1">
            <a:off x="4510658" y="5852200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직선 화살표 연결선 69"/>
          <p:cNvCxnSpPr/>
          <p:nvPr/>
        </p:nvCxnSpPr>
        <p:spPr bwMode="auto">
          <a:xfrm flipV="1">
            <a:off x="4510276" y="5312140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직선 화살표 연결선 70"/>
          <p:cNvCxnSpPr/>
          <p:nvPr/>
        </p:nvCxnSpPr>
        <p:spPr bwMode="auto">
          <a:xfrm flipV="1">
            <a:off x="4509894" y="4772080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직선 화살표 연결선 71"/>
          <p:cNvCxnSpPr/>
          <p:nvPr/>
        </p:nvCxnSpPr>
        <p:spPr bwMode="auto">
          <a:xfrm flipV="1">
            <a:off x="4509512" y="4232020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직선 화살표 연결선 74"/>
          <p:cNvCxnSpPr>
            <a:stCxn id="61" idx="2"/>
            <a:endCxn id="59" idx="0"/>
          </p:cNvCxnSpPr>
          <p:nvPr/>
        </p:nvCxnSpPr>
        <p:spPr bwMode="auto">
          <a:xfrm>
            <a:off x="7092280" y="5852200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직선 화살표 연결선 75"/>
          <p:cNvCxnSpPr/>
          <p:nvPr/>
        </p:nvCxnSpPr>
        <p:spPr bwMode="auto">
          <a:xfrm>
            <a:off x="7100669" y="5323072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직선 화살표 연결선 76"/>
          <p:cNvCxnSpPr/>
          <p:nvPr/>
        </p:nvCxnSpPr>
        <p:spPr bwMode="auto">
          <a:xfrm>
            <a:off x="7109058" y="4793944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직선 화살표 연결선 77"/>
          <p:cNvCxnSpPr/>
          <p:nvPr/>
        </p:nvCxnSpPr>
        <p:spPr bwMode="auto">
          <a:xfrm>
            <a:off x="7117447" y="4264816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TextBox 78"/>
          <p:cNvSpPr txBox="1"/>
          <p:nvPr/>
        </p:nvSpPr>
        <p:spPr>
          <a:xfrm>
            <a:off x="899592" y="4551511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</a:t>
            </a:r>
            <a:endParaRPr lang="ko-KR" altLang="en-US" dirty="0"/>
          </a:p>
        </p:txBody>
      </p:sp>
      <p:cxnSp>
        <p:nvCxnSpPr>
          <p:cNvPr id="81" name="직선 화살표 연결선 80"/>
          <p:cNvCxnSpPr>
            <a:stCxn id="79" idx="3"/>
            <a:endCxn id="55" idx="1"/>
          </p:cNvCxnSpPr>
          <p:nvPr/>
        </p:nvCxnSpPr>
        <p:spPr bwMode="auto">
          <a:xfrm>
            <a:off x="1432110" y="4782344"/>
            <a:ext cx="192902" cy="6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Box 82"/>
          <p:cNvSpPr txBox="1"/>
          <p:nvPr/>
        </p:nvSpPr>
        <p:spPr>
          <a:xfrm>
            <a:off x="3383304" y="3891659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</a:t>
            </a:r>
            <a:endParaRPr lang="ko-KR" altLang="en-US" dirty="0"/>
          </a:p>
        </p:txBody>
      </p:sp>
      <p:cxnSp>
        <p:nvCxnSpPr>
          <p:cNvPr id="84" name="직선 화살표 연결선 83"/>
          <p:cNvCxnSpPr>
            <a:stCxn id="83" idx="3"/>
          </p:cNvCxnSpPr>
          <p:nvPr/>
        </p:nvCxnSpPr>
        <p:spPr bwMode="auto">
          <a:xfrm>
            <a:off x="3915822" y="4122492"/>
            <a:ext cx="192902" cy="6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TextBox 84"/>
          <p:cNvSpPr txBox="1"/>
          <p:nvPr/>
        </p:nvSpPr>
        <p:spPr>
          <a:xfrm>
            <a:off x="5940892" y="3800349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</a:t>
            </a:r>
            <a:endParaRPr lang="ko-KR" altLang="en-US" dirty="0"/>
          </a:p>
        </p:txBody>
      </p:sp>
      <p:cxnSp>
        <p:nvCxnSpPr>
          <p:cNvPr id="86" name="직선 화살표 연결선 85"/>
          <p:cNvCxnSpPr/>
          <p:nvPr/>
        </p:nvCxnSpPr>
        <p:spPr bwMode="auto">
          <a:xfrm>
            <a:off x="3905071" y="6218187"/>
            <a:ext cx="192902" cy="6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88"/>
          <p:cNvSpPr txBox="1"/>
          <p:nvPr/>
        </p:nvSpPr>
        <p:spPr>
          <a:xfrm>
            <a:off x="3021025" y="5970475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90" name="직선 화살표 연결선 89"/>
          <p:cNvCxnSpPr/>
          <p:nvPr/>
        </p:nvCxnSpPr>
        <p:spPr bwMode="auto">
          <a:xfrm>
            <a:off x="6459853" y="4122491"/>
            <a:ext cx="192902" cy="6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" name="그룹 4"/>
          <p:cNvGrpSpPr/>
          <p:nvPr/>
        </p:nvGrpSpPr>
        <p:grpSpPr>
          <a:xfrm>
            <a:off x="4355976" y="3674234"/>
            <a:ext cx="288032" cy="241096"/>
            <a:chOff x="7236296" y="692696"/>
            <a:chExt cx="288032" cy="241096"/>
          </a:xfrm>
        </p:grpSpPr>
        <p:cxnSp>
          <p:nvCxnSpPr>
            <p:cNvPr id="43" name="직선 화살표 연결선 42"/>
            <p:cNvCxnSpPr/>
            <p:nvPr/>
          </p:nvCxnSpPr>
          <p:spPr bwMode="auto">
            <a:xfrm flipV="1">
              <a:off x="7380312" y="764704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" name="직선 연결선 3"/>
            <p:cNvCxnSpPr/>
            <p:nvPr/>
          </p:nvCxnSpPr>
          <p:spPr bwMode="auto">
            <a:xfrm>
              <a:off x="7236296" y="692696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직선 연결선 45"/>
            <p:cNvCxnSpPr/>
            <p:nvPr/>
          </p:nvCxnSpPr>
          <p:spPr bwMode="auto">
            <a:xfrm>
              <a:off x="7236296" y="761902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8" name="그룹 47"/>
          <p:cNvGrpSpPr/>
          <p:nvPr/>
        </p:nvGrpSpPr>
        <p:grpSpPr>
          <a:xfrm rot="10800000">
            <a:off x="6956653" y="6381328"/>
            <a:ext cx="288032" cy="241096"/>
            <a:chOff x="7236296" y="692696"/>
            <a:chExt cx="288032" cy="241096"/>
          </a:xfrm>
        </p:grpSpPr>
        <p:cxnSp>
          <p:nvCxnSpPr>
            <p:cNvPr id="49" name="직선 화살표 연결선 48"/>
            <p:cNvCxnSpPr/>
            <p:nvPr/>
          </p:nvCxnSpPr>
          <p:spPr bwMode="auto">
            <a:xfrm flipV="1">
              <a:off x="7380312" y="764704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직선 연결선 49"/>
            <p:cNvCxnSpPr/>
            <p:nvPr/>
          </p:nvCxnSpPr>
          <p:spPr bwMode="auto">
            <a:xfrm>
              <a:off x="7236296" y="692696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직선 연결선 67"/>
            <p:cNvCxnSpPr/>
            <p:nvPr/>
          </p:nvCxnSpPr>
          <p:spPr bwMode="auto">
            <a:xfrm>
              <a:off x="7236296" y="761902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폭발 2 2"/>
          <p:cNvSpPr/>
          <p:nvPr/>
        </p:nvSpPr>
        <p:spPr bwMode="auto">
          <a:xfrm>
            <a:off x="4102524" y="3812646"/>
            <a:ext cx="4213891" cy="2561518"/>
          </a:xfrm>
          <a:prstGeom prst="irregularSeal2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어느</a:t>
            </a:r>
            <a:r>
              <a:rPr kumimoji="0" lang="ko-KR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방법으로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66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단일연결리스트에서의 스택</a:t>
            </a:r>
            <a:r>
              <a:rPr lang="en-US" altLang="ko-KR" dirty="0"/>
              <a:t>(push)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53902" y="984965"/>
            <a:ext cx="3475038" cy="1033000"/>
            <a:chOff x="795908" y="1284016"/>
            <a:chExt cx="3475038" cy="2052042"/>
          </a:xfrm>
        </p:grpSpPr>
        <p:sp>
          <p:nvSpPr>
            <p:cNvPr id="7" name="Freeform 4"/>
            <p:cNvSpPr>
              <a:spLocks/>
            </p:cNvSpPr>
            <p:nvPr/>
          </p:nvSpPr>
          <p:spPr bwMode="gray">
            <a:xfrm>
              <a:off x="795908" y="2580161"/>
              <a:ext cx="1016000" cy="755897"/>
            </a:xfrm>
            <a:custGeom>
              <a:avLst/>
              <a:gdLst>
                <a:gd name="T0" fmla="*/ 88 w 1104"/>
                <a:gd name="T1" fmla="*/ 1160 h 1256"/>
                <a:gd name="T2" fmla="*/ 88 w 1104"/>
                <a:gd name="T3" fmla="*/ 0 h 1256"/>
                <a:gd name="T4" fmla="*/ 0 w 1104"/>
                <a:gd name="T5" fmla="*/ 0 h 1256"/>
                <a:gd name="T6" fmla="*/ 0 w 1104"/>
                <a:gd name="T7" fmla="*/ 1256 h 1256"/>
                <a:gd name="T8" fmla="*/ 1104 w 1104"/>
                <a:gd name="T9" fmla="*/ 1256 h 1256"/>
                <a:gd name="T10" fmla="*/ 1104 w 1104"/>
                <a:gd name="T11" fmla="*/ 1160 h 1256"/>
                <a:gd name="T12" fmla="*/ 88 w 1104"/>
                <a:gd name="T13" fmla="*/ 116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1256">
                  <a:moveTo>
                    <a:pt x="88" y="1160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1256"/>
                  </a:lnTo>
                  <a:lnTo>
                    <a:pt x="1104" y="1256"/>
                  </a:lnTo>
                  <a:lnTo>
                    <a:pt x="1104" y="1160"/>
                  </a:lnTo>
                  <a:lnTo>
                    <a:pt x="88" y="1160"/>
                  </a:lnTo>
                  <a:close/>
                </a:path>
              </a:pathLst>
            </a:custGeom>
            <a:gradFill rotWithShape="1">
              <a:gsLst>
                <a:gs pos="0">
                  <a:srgbClr val="33CCCC"/>
                </a:gs>
                <a:gs pos="50000">
                  <a:srgbClr val="33CCCC">
                    <a:gamma/>
                    <a:tint val="21176"/>
                    <a:invGamma/>
                  </a:srgbClr>
                </a:gs>
                <a:gs pos="100000">
                  <a:srgbClr val="33CC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gray">
            <a:xfrm rot="10800000">
              <a:off x="3254946" y="1284016"/>
              <a:ext cx="1016000" cy="755897"/>
            </a:xfrm>
            <a:custGeom>
              <a:avLst/>
              <a:gdLst>
                <a:gd name="T0" fmla="*/ 88 w 1104"/>
                <a:gd name="T1" fmla="*/ 1160 h 1256"/>
                <a:gd name="T2" fmla="*/ 88 w 1104"/>
                <a:gd name="T3" fmla="*/ 0 h 1256"/>
                <a:gd name="T4" fmla="*/ 0 w 1104"/>
                <a:gd name="T5" fmla="*/ 0 h 1256"/>
                <a:gd name="T6" fmla="*/ 0 w 1104"/>
                <a:gd name="T7" fmla="*/ 1256 h 1256"/>
                <a:gd name="T8" fmla="*/ 1104 w 1104"/>
                <a:gd name="T9" fmla="*/ 1256 h 1256"/>
                <a:gd name="T10" fmla="*/ 1104 w 1104"/>
                <a:gd name="T11" fmla="*/ 1160 h 1256"/>
                <a:gd name="T12" fmla="*/ 88 w 1104"/>
                <a:gd name="T13" fmla="*/ 116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1256">
                  <a:moveTo>
                    <a:pt x="88" y="1160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1256"/>
                  </a:lnTo>
                  <a:lnTo>
                    <a:pt x="1104" y="1256"/>
                  </a:lnTo>
                  <a:lnTo>
                    <a:pt x="1104" y="1160"/>
                  </a:lnTo>
                  <a:lnTo>
                    <a:pt x="88" y="1160"/>
                  </a:lnTo>
                  <a:close/>
                </a:path>
              </a:pathLst>
            </a:custGeom>
            <a:gradFill rotWithShape="1">
              <a:gsLst>
                <a:gs pos="0">
                  <a:srgbClr val="33CCCC"/>
                </a:gs>
                <a:gs pos="50000">
                  <a:srgbClr val="33CCCC">
                    <a:gamma/>
                    <a:tint val="21176"/>
                    <a:invGamma/>
                  </a:srgbClr>
                </a:gs>
                <a:gs pos="100000">
                  <a:srgbClr val="33CC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gray">
            <a:xfrm>
              <a:off x="929258" y="1412776"/>
              <a:ext cx="3200400" cy="1779266"/>
            </a:xfrm>
            <a:prstGeom prst="rect">
              <a:avLst/>
            </a:prstGeom>
            <a:gradFill rotWithShape="1">
              <a:gsLst>
                <a:gs pos="0">
                  <a:srgbClr val="009999">
                    <a:gamma/>
                    <a:shade val="46275"/>
                    <a:invGamma/>
                  </a:srgbClr>
                </a:gs>
                <a:gs pos="50000">
                  <a:srgbClr val="009999"/>
                </a:gs>
                <a:gs pos="100000">
                  <a:srgbClr val="009999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marL="457200" indent="-457200">
                <a:buAutoNum type="arabicPeriod"/>
              </a:pPr>
              <a:r>
                <a:rPr lang="en-US" altLang="ko-KR" sz="1600" dirty="0">
                  <a:solidFill>
                    <a:srgbClr val="FFFFFF"/>
                  </a:solidFill>
                </a:rPr>
                <a:t>Overflow Check</a:t>
              </a:r>
            </a:p>
            <a:p>
              <a:pPr marL="457200" indent="-457200">
                <a:buAutoNum type="arabicPeriod"/>
              </a:pPr>
              <a:r>
                <a:rPr lang="en-US" altLang="ko-KR" sz="1600" dirty="0" err="1">
                  <a:solidFill>
                    <a:srgbClr val="FFFFFF"/>
                  </a:solidFill>
                </a:rPr>
                <a:t>sp</a:t>
              </a:r>
              <a:r>
                <a:rPr lang="en-US" altLang="ko-KR" sz="1600" dirty="0">
                  <a:solidFill>
                    <a:srgbClr val="FFFFFF"/>
                  </a:solidFill>
                </a:rPr>
                <a:t> </a:t>
              </a:r>
              <a:r>
                <a:rPr lang="ko-KR" altLang="en-US" sz="1600" dirty="0">
                  <a:solidFill>
                    <a:srgbClr val="FFFFFF"/>
                  </a:solidFill>
                </a:rPr>
                <a:t>다음위치에 삽입</a:t>
              </a:r>
              <a:endParaRPr lang="en-US" altLang="ko-KR" sz="1600" dirty="0">
                <a:solidFill>
                  <a:srgbClr val="FFFFFF"/>
                </a:solidFill>
              </a:endParaRPr>
            </a:p>
            <a:p>
              <a:pPr marL="457200" indent="-457200">
                <a:buAutoNum type="arabicPeriod"/>
              </a:pPr>
              <a:r>
                <a:rPr lang="en-US" altLang="ko-KR" sz="1600" dirty="0" err="1">
                  <a:solidFill>
                    <a:srgbClr val="FFFFFF"/>
                  </a:solidFill>
                </a:rPr>
                <a:t>sp</a:t>
              </a:r>
              <a:r>
                <a:rPr lang="en-US" altLang="ko-KR" sz="1600" dirty="0">
                  <a:solidFill>
                    <a:srgbClr val="FFFFFF"/>
                  </a:solidFill>
                </a:rPr>
                <a:t> </a:t>
              </a:r>
              <a:r>
                <a:rPr lang="ko-KR" altLang="en-US" sz="1600" dirty="0">
                  <a:solidFill>
                    <a:srgbClr val="FFFFFF"/>
                  </a:solidFill>
                </a:rPr>
                <a:t>조정</a:t>
              </a:r>
              <a:endParaRPr lang="en-US" altLang="ko-KR" sz="1600" dirty="0">
                <a:solidFill>
                  <a:srgbClr val="FFFFFF"/>
                </a:solidFill>
              </a:endParaRPr>
            </a:p>
            <a:p>
              <a:endParaRPr lang="en-US" altLang="ko-KR" sz="1100" dirty="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sp>
        <p:nvSpPr>
          <p:cNvPr id="58" name="직사각형 57"/>
          <p:cNvSpPr/>
          <p:nvPr/>
        </p:nvSpPr>
        <p:spPr bwMode="auto">
          <a:xfrm>
            <a:off x="1299089" y="4796634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1299089" y="4267506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1299089" y="3738378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1299089" y="3209250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9" name="직선 화살표 연결선 68"/>
          <p:cNvCxnSpPr>
            <a:stCxn id="58" idx="0"/>
            <a:endCxn id="60" idx="2"/>
          </p:cNvCxnSpPr>
          <p:nvPr/>
        </p:nvCxnSpPr>
        <p:spPr bwMode="auto">
          <a:xfrm flipV="1">
            <a:off x="1731137" y="4627546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직선 화살표 연결선 69"/>
          <p:cNvCxnSpPr/>
          <p:nvPr/>
        </p:nvCxnSpPr>
        <p:spPr bwMode="auto">
          <a:xfrm flipV="1">
            <a:off x="1730755" y="4087486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직선 화살표 연결선 70"/>
          <p:cNvCxnSpPr/>
          <p:nvPr/>
        </p:nvCxnSpPr>
        <p:spPr bwMode="auto">
          <a:xfrm flipV="1">
            <a:off x="1730373" y="3547426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Box 82"/>
          <p:cNvSpPr txBox="1"/>
          <p:nvPr/>
        </p:nvSpPr>
        <p:spPr>
          <a:xfrm>
            <a:off x="729421" y="319337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sp</a:t>
            </a:r>
            <a:endParaRPr lang="ko-KR" altLang="en-US" sz="1800" dirty="0"/>
          </a:p>
        </p:txBody>
      </p:sp>
      <p:cxnSp>
        <p:nvCxnSpPr>
          <p:cNvPr id="84" name="직선 화살표 연결선 83"/>
          <p:cNvCxnSpPr>
            <a:stCxn id="83" idx="3"/>
          </p:cNvCxnSpPr>
          <p:nvPr/>
        </p:nvCxnSpPr>
        <p:spPr bwMode="auto">
          <a:xfrm>
            <a:off x="1136301" y="3400540"/>
            <a:ext cx="192902" cy="6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직선 화살표 연결선 85"/>
          <p:cNvCxnSpPr/>
          <p:nvPr/>
        </p:nvCxnSpPr>
        <p:spPr bwMode="auto">
          <a:xfrm>
            <a:off x="1125550" y="4993533"/>
            <a:ext cx="192902" cy="6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88"/>
          <p:cNvSpPr txBox="1"/>
          <p:nvPr/>
        </p:nvSpPr>
        <p:spPr>
          <a:xfrm>
            <a:off x="487199" y="479761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head</a:t>
            </a:r>
            <a:endParaRPr lang="ko-KR" altLang="en-US" sz="18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576455" y="2952282"/>
            <a:ext cx="288032" cy="241096"/>
            <a:chOff x="7236296" y="692696"/>
            <a:chExt cx="288032" cy="241096"/>
          </a:xfrm>
        </p:grpSpPr>
        <p:cxnSp>
          <p:nvCxnSpPr>
            <p:cNvPr id="43" name="직선 화살표 연결선 42"/>
            <p:cNvCxnSpPr/>
            <p:nvPr/>
          </p:nvCxnSpPr>
          <p:spPr bwMode="auto">
            <a:xfrm flipV="1">
              <a:off x="7380312" y="764704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" name="직선 연결선 3"/>
            <p:cNvCxnSpPr/>
            <p:nvPr/>
          </p:nvCxnSpPr>
          <p:spPr bwMode="auto">
            <a:xfrm>
              <a:off x="7236296" y="692696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직선 연결선 45"/>
            <p:cNvCxnSpPr/>
            <p:nvPr/>
          </p:nvCxnSpPr>
          <p:spPr bwMode="auto">
            <a:xfrm>
              <a:off x="7236296" y="761902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3" name="직사각형 72"/>
          <p:cNvSpPr/>
          <p:nvPr/>
        </p:nvSpPr>
        <p:spPr bwMode="auto">
          <a:xfrm>
            <a:off x="3216971" y="4796634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3216971" y="4267506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216971" y="3738378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216971" y="3209250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3216971" y="2680122"/>
            <a:ext cx="864096" cy="36004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8" name="직선 화살표 연결선 87"/>
          <p:cNvCxnSpPr>
            <a:stCxn id="73" idx="0"/>
            <a:endCxn id="74" idx="2"/>
          </p:cNvCxnSpPr>
          <p:nvPr/>
        </p:nvCxnSpPr>
        <p:spPr bwMode="auto">
          <a:xfrm flipV="1">
            <a:off x="3649019" y="4627546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직선 화살표 연결선 90"/>
          <p:cNvCxnSpPr/>
          <p:nvPr/>
        </p:nvCxnSpPr>
        <p:spPr bwMode="auto">
          <a:xfrm flipV="1">
            <a:off x="3648637" y="4087486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직선 화살표 연결선 91"/>
          <p:cNvCxnSpPr/>
          <p:nvPr/>
        </p:nvCxnSpPr>
        <p:spPr bwMode="auto">
          <a:xfrm flipV="1">
            <a:off x="3648255" y="3547426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직선 화살표 연결선 92"/>
          <p:cNvCxnSpPr/>
          <p:nvPr/>
        </p:nvCxnSpPr>
        <p:spPr bwMode="auto">
          <a:xfrm flipV="1">
            <a:off x="3647873" y="3007366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Box 93"/>
          <p:cNvSpPr txBox="1"/>
          <p:nvPr/>
        </p:nvSpPr>
        <p:spPr>
          <a:xfrm>
            <a:off x="2569968" y="266618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sp</a:t>
            </a:r>
            <a:endParaRPr lang="ko-KR" altLang="en-US" sz="1800" dirty="0"/>
          </a:p>
        </p:txBody>
      </p:sp>
      <p:cxnSp>
        <p:nvCxnSpPr>
          <p:cNvPr id="95" name="직선 화살표 연결선 94"/>
          <p:cNvCxnSpPr>
            <a:stCxn id="94" idx="3"/>
            <a:endCxn id="87" idx="1"/>
          </p:cNvCxnSpPr>
          <p:nvPr/>
        </p:nvCxnSpPr>
        <p:spPr bwMode="auto">
          <a:xfrm>
            <a:off x="3015924" y="2850852"/>
            <a:ext cx="201047" cy="929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직선 화살표 연결선 95"/>
          <p:cNvCxnSpPr/>
          <p:nvPr/>
        </p:nvCxnSpPr>
        <p:spPr bwMode="auto">
          <a:xfrm>
            <a:off x="3043432" y="4993533"/>
            <a:ext cx="192902" cy="6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TextBox 96"/>
          <p:cNvSpPr txBox="1"/>
          <p:nvPr/>
        </p:nvSpPr>
        <p:spPr>
          <a:xfrm>
            <a:off x="2388779" y="480886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head</a:t>
            </a:r>
            <a:endParaRPr lang="ko-KR" altLang="en-US" sz="1800" dirty="0"/>
          </a:p>
        </p:txBody>
      </p:sp>
      <p:grpSp>
        <p:nvGrpSpPr>
          <p:cNvPr id="98" name="그룹 97"/>
          <p:cNvGrpSpPr/>
          <p:nvPr/>
        </p:nvGrpSpPr>
        <p:grpSpPr>
          <a:xfrm>
            <a:off x="3494337" y="2449580"/>
            <a:ext cx="288032" cy="241096"/>
            <a:chOff x="7236296" y="692696"/>
            <a:chExt cx="288032" cy="241096"/>
          </a:xfrm>
        </p:grpSpPr>
        <p:cxnSp>
          <p:nvCxnSpPr>
            <p:cNvPr id="99" name="직선 화살표 연결선 98"/>
            <p:cNvCxnSpPr/>
            <p:nvPr/>
          </p:nvCxnSpPr>
          <p:spPr bwMode="auto">
            <a:xfrm flipV="1">
              <a:off x="7380312" y="764704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직선 연결선 99"/>
            <p:cNvCxnSpPr/>
            <p:nvPr/>
          </p:nvCxnSpPr>
          <p:spPr bwMode="auto">
            <a:xfrm>
              <a:off x="7236296" y="692696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직선 연결선 100"/>
            <p:cNvCxnSpPr/>
            <p:nvPr/>
          </p:nvCxnSpPr>
          <p:spPr bwMode="auto">
            <a:xfrm>
              <a:off x="7236296" y="761902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2" name="직사각형 101"/>
          <p:cNvSpPr/>
          <p:nvPr/>
        </p:nvSpPr>
        <p:spPr bwMode="auto">
          <a:xfrm>
            <a:off x="1524683" y="2238441"/>
            <a:ext cx="864096" cy="36004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61833" y="224094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new</a:t>
            </a:r>
            <a:endParaRPr lang="ko-KR" altLang="en-US" dirty="0"/>
          </a:p>
        </p:txBody>
      </p:sp>
      <p:cxnSp>
        <p:nvCxnSpPr>
          <p:cNvPr id="104" name="직선 화살표 연결선 103"/>
          <p:cNvCxnSpPr>
            <a:stCxn id="103" idx="3"/>
            <a:endCxn id="102" idx="1"/>
          </p:cNvCxnSpPr>
          <p:nvPr/>
        </p:nvCxnSpPr>
        <p:spPr bwMode="auto">
          <a:xfrm flipV="1">
            <a:off x="1385722" y="2418461"/>
            <a:ext cx="138961" cy="714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타원 17"/>
          <p:cNvSpPr/>
          <p:nvPr/>
        </p:nvSpPr>
        <p:spPr bwMode="auto">
          <a:xfrm>
            <a:off x="2747210" y="2519027"/>
            <a:ext cx="216025" cy="232947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1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21" name="타원 120"/>
          <p:cNvSpPr/>
          <p:nvPr/>
        </p:nvSpPr>
        <p:spPr bwMode="auto">
          <a:xfrm>
            <a:off x="3754257" y="3007366"/>
            <a:ext cx="216025" cy="232947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2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22" name="타원 121"/>
          <p:cNvSpPr/>
          <p:nvPr/>
        </p:nvSpPr>
        <p:spPr bwMode="auto">
          <a:xfrm>
            <a:off x="3807491" y="2389814"/>
            <a:ext cx="216025" cy="232947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3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722763" y="2209182"/>
            <a:ext cx="3363736" cy="3250670"/>
            <a:chOff x="4722763" y="2209182"/>
            <a:chExt cx="3363736" cy="3250670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5499716" y="4847446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5499716" y="4318318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5499716" y="3789190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5499716" y="3260062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5508104" y="2245588"/>
              <a:ext cx="864096" cy="36004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5" name="직선 화살표 연결선 74"/>
            <p:cNvCxnSpPr>
              <a:stCxn id="61" idx="2"/>
              <a:endCxn id="59" idx="0"/>
            </p:cNvCxnSpPr>
            <p:nvPr/>
          </p:nvCxnSpPr>
          <p:spPr bwMode="auto">
            <a:xfrm>
              <a:off x="5931764" y="4678358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직선 화살표 연결선 75"/>
            <p:cNvCxnSpPr/>
            <p:nvPr/>
          </p:nvCxnSpPr>
          <p:spPr bwMode="auto">
            <a:xfrm>
              <a:off x="5940153" y="4149230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직선 화살표 연결선 76"/>
            <p:cNvCxnSpPr/>
            <p:nvPr/>
          </p:nvCxnSpPr>
          <p:spPr bwMode="auto">
            <a:xfrm>
              <a:off x="5948542" y="3620102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직선 화살표 연결선 77"/>
            <p:cNvCxnSpPr>
              <a:endCxn id="67" idx="1"/>
            </p:cNvCxnSpPr>
            <p:nvPr/>
          </p:nvCxnSpPr>
          <p:spPr bwMode="auto">
            <a:xfrm>
              <a:off x="5310964" y="2418461"/>
              <a:ext cx="197140" cy="71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5" name="TextBox 84"/>
            <p:cNvSpPr txBox="1"/>
            <p:nvPr/>
          </p:nvSpPr>
          <p:spPr>
            <a:xfrm>
              <a:off x="4902609" y="3279609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err="1"/>
                <a:t>sp</a:t>
              </a:r>
              <a:endParaRPr lang="ko-KR" altLang="en-US" sz="1800" dirty="0"/>
            </a:p>
          </p:txBody>
        </p:sp>
        <p:cxnSp>
          <p:nvCxnSpPr>
            <p:cNvPr id="90" name="직선 화살표 연결선 89"/>
            <p:cNvCxnSpPr/>
            <p:nvPr/>
          </p:nvCxnSpPr>
          <p:spPr bwMode="auto">
            <a:xfrm>
              <a:off x="5319775" y="3473146"/>
              <a:ext cx="192902" cy="6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8" name="그룹 47"/>
            <p:cNvGrpSpPr/>
            <p:nvPr/>
          </p:nvGrpSpPr>
          <p:grpSpPr>
            <a:xfrm rot="10800000">
              <a:off x="5796137" y="5207486"/>
              <a:ext cx="288032" cy="241096"/>
              <a:chOff x="7236296" y="692696"/>
              <a:chExt cx="288032" cy="241096"/>
            </a:xfrm>
          </p:grpSpPr>
          <p:cxnSp>
            <p:nvCxnSpPr>
              <p:cNvPr id="49" name="직선 화살표 연결선 48"/>
              <p:cNvCxnSpPr/>
              <p:nvPr/>
            </p:nvCxnSpPr>
            <p:spPr bwMode="auto">
              <a:xfrm flipV="1">
                <a:off x="7380312" y="764704"/>
                <a:ext cx="0" cy="1690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직선 연결선 49"/>
              <p:cNvCxnSpPr/>
              <p:nvPr/>
            </p:nvCxnSpPr>
            <p:spPr bwMode="auto">
              <a:xfrm>
                <a:off x="7236296" y="692696"/>
                <a:ext cx="28803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직선 연결선 67"/>
              <p:cNvCxnSpPr/>
              <p:nvPr/>
            </p:nvCxnSpPr>
            <p:spPr bwMode="auto">
              <a:xfrm>
                <a:off x="7236296" y="761902"/>
                <a:ext cx="28803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5" name="직사각형 104"/>
            <p:cNvSpPr/>
            <p:nvPr/>
          </p:nvSpPr>
          <p:spPr bwMode="auto">
            <a:xfrm>
              <a:off x="7222403" y="4858716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7222403" y="4329588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7222403" y="3800460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 bwMode="auto">
            <a:xfrm>
              <a:off x="7222403" y="3271332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 bwMode="auto">
            <a:xfrm>
              <a:off x="7222403" y="2742204"/>
              <a:ext cx="864096" cy="36004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10" name="직선 화살표 연결선 109"/>
            <p:cNvCxnSpPr>
              <a:stCxn id="106" idx="2"/>
              <a:endCxn id="105" idx="0"/>
            </p:cNvCxnSpPr>
            <p:nvPr/>
          </p:nvCxnSpPr>
          <p:spPr bwMode="auto">
            <a:xfrm>
              <a:off x="7654451" y="4689628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직선 화살표 연결선 110"/>
            <p:cNvCxnSpPr/>
            <p:nvPr/>
          </p:nvCxnSpPr>
          <p:spPr bwMode="auto">
            <a:xfrm>
              <a:off x="7662840" y="4160500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직선 화살표 연결선 111"/>
            <p:cNvCxnSpPr/>
            <p:nvPr/>
          </p:nvCxnSpPr>
          <p:spPr bwMode="auto">
            <a:xfrm>
              <a:off x="7671229" y="3631372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" name="직선 화살표 연결선 112"/>
            <p:cNvCxnSpPr/>
            <p:nvPr/>
          </p:nvCxnSpPr>
          <p:spPr bwMode="auto">
            <a:xfrm>
              <a:off x="7679618" y="3102244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4" name="TextBox 113"/>
            <p:cNvSpPr txBox="1"/>
            <p:nvPr/>
          </p:nvSpPr>
          <p:spPr>
            <a:xfrm>
              <a:off x="6601712" y="2751810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err="1"/>
                <a:t>sp</a:t>
              </a:r>
              <a:endParaRPr lang="ko-KR" altLang="en-US" dirty="0"/>
            </a:p>
          </p:txBody>
        </p:sp>
        <p:cxnSp>
          <p:nvCxnSpPr>
            <p:cNvPr id="115" name="직선 화살표 연결선 114"/>
            <p:cNvCxnSpPr/>
            <p:nvPr/>
          </p:nvCxnSpPr>
          <p:spPr bwMode="auto">
            <a:xfrm>
              <a:off x="7022024" y="2959919"/>
              <a:ext cx="192902" cy="6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16" name="그룹 115"/>
            <p:cNvGrpSpPr/>
            <p:nvPr/>
          </p:nvGrpSpPr>
          <p:grpSpPr>
            <a:xfrm rot="10800000">
              <a:off x="7518824" y="5218756"/>
              <a:ext cx="288032" cy="241096"/>
              <a:chOff x="7236296" y="692696"/>
              <a:chExt cx="288032" cy="241096"/>
            </a:xfrm>
          </p:grpSpPr>
          <p:cxnSp>
            <p:nvCxnSpPr>
              <p:cNvPr id="117" name="직선 화살표 연결선 116"/>
              <p:cNvCxnSpPr/>
              <p:nvPr/>
            </p:nvCxnSpPr>
            <p:spPr bwMode="auto">
              <a:xfrm flipV="1">
                <a:off x="7380312" y="764704"/>
                <a:ext cx="0" cy="1690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" name="직선 연결선 117"/>
              <p:cNvCxnSpPr/>
              <p:nvPr/>
            </p:nvCxnSpPr>
            <p:spPr bwMode="auto">
              <a:xfrm>
                <a:off x="7236296" y="692696"/>
                <a:ext cx="28803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9" name="직선 연결선 118"/>
              <p:cNvCxnSpPr/>
              <p:nvPr/>
            </p:nvCxnSpPr>
            <p:spPr bwMode="auto">
              <a:xfrm>
                <a:off x="7236296" y="761902"/>
                <a:ext cx="28803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0" name="TextBox 119"/>
            <p:cNvSpPr txBox="1"/>
            <p:nvPr/>
          </p:nvSpPr>
          <p:spPr>
            <a:xfrm>
              <a:off x="4722763" y="2209182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new</a:t>
              </a:r>
              <a:endParaRPr lang="ko-KR" altLang="en-US" dirty="0"/>
            </a:p>
          </p:txBody>
        </p:sp>
        <p:sp>
          <p:nvSpPr>
            <p:cNvPr id="123" name="타원 122"/>
            <p:cNvSpPr/>
            <p:nvPr/>
          </p:nvSpPr>
          <p:spPr bwMode="auto">
            <a:xfrm>
              <a:off x="6805999" y="2666186"/>
              <a:ext cx="216025" cy="232947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rPr>
                <a:t>1</a:t>
              </a:r>
              <a:endPara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endParaRPr>
            </a:p>
          </p:txBody>
        </p:sp>
        <p:sp>
          <p:nvSpPr>
            <p:cNvPr id="124" name="타원 123"/>
            <p:cNvSpPr/>
            <p:nvPr/>
          </p:nvSpPr>
          <p:spPr bwMode="auto">
            <a:xfrm>
              <a:off x="7751921" y="3040162"/>
              <a:ext cx="216025" cy="232947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rPr>
                <a:t>2</a:t>
              </a:r>
              <a:endPara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072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단일연결리스트에서의 </a:t>
            </a:r>
            <a:r>
              <a:rPr lang="ko-KR" altLang="en-US" dirty="0" err="1"/>
              <a:t>스택</a:t>
            </a:r>
            <a:r>
              <a:rPr lang="en-US" altLang="ko-KR" dirty="0"/>
              <a:t>(push)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1165089" y="5493096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616512" y="5350961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165089" y="4963968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616512" y="4821833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165089" y="4434840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616512" y="4292705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165089" y="3905712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616512" y="3763577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165089" y="3376584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616512" y="3234449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직선 화살표 연결선 13"/>
          <p:cNvCxnSpPr>
            <a:stCxn id="4" idx="0"/>
            <a:endCxn id="6" idx="2"/>
          </p:cNvCxnSpPr>
          <p:nvPr/>
        </p:nvCxnSpPr>
        <p:spPr bwMode="auto">
          <a:xfrm flipV="1">
            <a:off x="1597137" y="5324008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14"/>
          <p:cNvCxnSpPr/>
          <p:nvPr/>
        </p:nvCxnSpPr>
        <p:spPr bwMode="auto">
          <a:xfrm flipV="1">
            <a:off x="1596755" y="4783948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/>
          <p:nvPr/>
        </p:nvCxnSpPr>
        <p:spPr bwMode="auto">
          <a:xfrm flipV="1">
            <a:off x="1596373" y="4243888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/>
          <p:cNvCxnSpPr/>
          <p:nvPr/>
        </p:nvCxnSpPr>
        <p:spPr bwMode="auto">
          <a:xfrm flipV="1">
            <a:off x="1595991" y="3703828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화살표 연결선 17"/>
          <p:cNvCxnSpPr>
            <a:stCxn id="7" idx="2"/>
            <a:endCxn id="5" idx="0"/>
          </p:cNvCxnSpPr>
          <p:nvPr/>
        </p:nvCxnSpPr>
        <p:spPr bwMode="auto">
          <a:xfrm>
            <a:off x="6048560" y="5181873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화살표 연결선 18"/>
          <p:cNvCxnSpPr/>
          <p:nvPr/>
        </p:nvCxnSpPr>
        <p:spPr bwMode="auto">
          <a:xfrm>
            <a:off x="6056949" y="4652745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직선 화살표 연결선 19"/>
          <p:cNvCxnSpPr/>
          <p:nvPr/>
        </p:nvCxnSpPr>
        <p:spPr bwMode="auto">
          <a:xfrm>
            <a:off x="6065338" y="4123617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/>
          <p:cNvCxnSpPr/>
          <p:nvPr/>
        </p:nvCxnSpPr>
        <p:spPr bwMode="auto">
          <a:xfrm>
            <a:off x="6073727" y="3594489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" name="그룹 55"/>
          <p:cNvGrpSpPr/>
          <p:nvPr/>
        </p:nvGrpSpPr>
        <p:grpSpPr>
          <a:xfrm>
            <a:off x="439503" y="3363467"/>
            <a:ext cx="725420" cy="461665"/>
            <a:chOff x="636334" y="3871845"/>
            <a:chExt cx="725420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636334" y="3871845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sp</a:t>
              </a:r>
              <a:endParaRPr lang="ko-KR" altLang="en-US" dirty="0"/>
            </a:p>
          </p:txBody>
        </p:sp>
        <p:cxnSp>
          <p:nvCxnSpPr>
            <p:cNvPr id="23" name="직선 화살표 연결선 22"/>
            <p:cNvCxnSpPr>
              <a:stCxn id="22" idx="3"/>
            </p:cNvCxnSpPr>
            <p:nvPr/>
          </p:nvCxnSpPr>
          <p:spPr bwMode="auto">
            <a:xfrm>
              <a:off x="1168852" y="4102678"/>
              <a:ext cx="192902" cy="6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5" name="직선 화살표 연결선 24"/>
          <p:cNvCxnSpPr/>
          <p:nvPr/>
        </p:nvCxnSpPr>
        <p:spPr bwMode="auto">
          <a:xfrm>
            <a:off x="991550" y="5689995"/>
            <a:ext cx="192902" cy="6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107504" y="5442283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grpSp>
        <p:nvGrpSpPr>
          <p:cNvPr id="67" name="그룹 66"/>
          <p:cNvGrpSpPr/>
          <p:nvPr/>
        </p:nvGrpSpPr>
        <p:grpSpPr>
          <a:xfrm>
            <a:off x="4897172" y="3130022"/>
            <a:ext cx="711863" cy="461665"/>
            <a:chOff x="5220812" y="3780535"/>
            <a:chExt cx="711863" cy="461665"/>
          </a:xfrm>
        </p:grpSpPr>
        <p:sp>
          <p:nvSpPr>
            <p:cNvPr id="24" name="TextBox 23"/>
            <p:cNvSpPr txBox="1"/>
            <p:nvPr/>
          </p:nvSpPr>
          <p:spPr>
            <a:xfrm>
              <a:off x="5220812" y="3780535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sp</a:t>
              </a:r>
              <a:endParaRPr lang="ko-KR" altLang="en-US" dirty="0"/>
            </a:p>
          </p:txBody>
        </p:sp>
        <p:cxnSp>
          <p:nvCxnSpPr>
            <p:cNvPr id="27" name="직선 화살표 연결선 26"/>
            <p:cNvCxnSpPr/>
            <p:nvPr/>
          </p:nvCxnSpPr>
          <p:spPr bwMode="auto">
            <a:xfrm>
              <a:off x="5739773" y="4102677"/>
              <a:ext cx="192902" cy="6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그룹 27"/>
          <p:cNvGrpSpPr/>
          <p:nvPr/>
        </p:nvGrpSpPr>
        <p:grpSpPr>
          <a:xfrm>
            <a:off x="1442455" y="3146042"/>
            <a:ext cx="288032" cy="241096"/>
            <a:chOff x="7236296" y="692696"/>
            <a:chExt cx="288032" cy="241096"/>
          </a:xfrm>
        </p:grpSpPr>
        <p:cxnSp>
          <p:nvCxnSpPr>
            <p:cNvPr id="29" name="직선 화살표 연결선 28"/>
            <p:cNvCxnSpPr/>
            <p:nvPr/>
          </p:nvCxnSpPr>
          <p:spPr bwMode="auto">
            <a:xfrm flipV="1">
              <a:off x="7380312" y="764704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직선 연결선 29"/>
            <p:cNvCxnSpPr/>
            <p:nvPr/>
          </p:nvCxnSpPr>
          <p:spPr bwMode="auto">
            <a:xfrm>
              <a:off x="7236296" y="692696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직선 연결선 30"/>
            <p:cNvCxnSpPr/>
            <p:nvPr/>
          </p:nvCxnSpPr>
          <p:spPr bwMode="auto">
            <a:xfrm>
              <a:off x="7236296" y="761902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그룹 31"/>
          <p:cNvGrpSpPr/>
          <p:nvPr/>
        </p:nvGrpSpPr>
        <p:grpSpPr>
          <a:xfrm rot="10800000">
            <a:off x="5912933" y="5711001"/>
            <a:ext cx="288032" cy="241096"/>
            <a:chOff x="7236296" y="692696"/>
            <a:chExt cx="288032" cy="241096"/>
          </a:xfrm>
        </p:grpSpPr>
        <p:cxnSp>
          <p:nvCxnSpPr>
            <p:cNvPr id="33" name="직선 화살표 연결선 32"/>
            <p:cNvCxnSpPr/>
            <p:nvPr/>
          </p:nvCxnSpPr>
          <p:spPr bwMode="auto">
            <a:xfrm flipV="1">
              <a:off x="7380312" y="764704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직선 연결선 33"/>
            <p:cNvCxnSpPr/>
            <p:nvPr/>
          </p:nvCxnSpPr>
          <p:spPr bwMode="auto">
            <a:xfrm>
              <a:off x="7236296" y="692696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직선 연결선 34"/>
            <p:cNvCxnSpPr/>
            <p:nvPr/>
          </p:nvCxnSpPr>
          <p:spPr bwMode="auto">
            <a:xfrm>
              <a:off x="7236296" y="761902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4" name="그룹 53"/>
          <p:cNvGrpSpPr/>
          <p:nvPr/>
        </p:nvGrpSpPr>
        <p:grpSpPr>
          <a:xfrm>
            <a:off x="223159" y="2333146"/>
            <a:ext cx="1806026" cy="699418"/>
            <a:chOff x="389710" y="2841524"/>
            <a:chExt cx="1806026" cy="699418"/>
          </a:xfrm>
        </p:grpSpPr>
        <p:sp>
          <p:nvSpPr>
            <p:cNvPr id="37" name="직사각형 36"/>
            <p:cNvSpPr/>
            <p:nvPr/>
          </p:nvSpPr>
          <p:spPr bwMode="auto">
            <a:xfrm>
              <a:off x="1331640" y="3180902"/>
              <a:ext cx="864096" cy="360040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916624" y="3077570"/>
              <a:ext cx="195831" cy="206664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9710" y="2841524"/>
              <a:ext cx="574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new</a:t>
              </a:r>
              <a:endParaRPr lang="ko-KR" altLang="en-US" sz="1600" dirty="0"/>
            </a:p>
          </p:txBody>
        </p:sp>
        <p:cxnSp>
          <p:nvCxnSpPr>
            <p:cNvPr id="40" name="직선 화살표 연결선 39"/>
            <p:cNvCxnSpPr/>
            <p:nvPr/>
          </p:nvCxnSpPr>
          <p:spPr bwMode="auto">
            <a:xfrm>
              <a:off x="1061650" y="3181192"/>
              <a:ext cx="269990" cy="8161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6" name="TextBox 45"/>
          <p:cNvSpPr txBox="1"/>
          <p:nvPr/>
        </p:nvSpPr>
        <p:spPr>
          <a:xfrm>
            <a:off x="2314824" y="3363467"/>
            <a:ext cx="137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sp</a:t>
            </a:r>
            <a:r>
              <a:rPr lang="en-US" altLang="ko-KR" sz="2000" dirty="0"/>
              <a:t> = new;</a:t>
            </a:r>
            <a:endParaRPr lang="ko-KR" alt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2314657" y="3083716"/>
            <a:ext cx="2552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</a:rPr>
              <a:t>new-&gt;next = NULL;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460467" y="2428627"/>
            <a:ext cx="288032" cy="241096"/>
            <a:chOff x="7236296" y="692696"/>
            <a:chExt cx="288032" cy="241096"/>
          </a:xfrm>
        </p:grpSpPr>
        <p:cxnSp>
          <p:nvCxnSpPr>
            <p:cNvPr id="48" name="직선 화살표 연결선 47"/>
            <p:cNvCxnSpPr/>
            <p:nvPr/>
          </p:nvCxnSpPr>
          <p:spPr bwMode="auto">
            <a:xfrm flipV="1">
              <a:off x="7380312" y="764704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직선 연결선 48"/>
            <p:cNvCxnSpPr/>
            <p:nvPr/>
          </p:nvCxnSpPr>
          <p:spPr bwMode="auto">
            <a:xfrm>
              <a:off x="7236296" y="692696"/>
              <a:ext cx="288032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직선 연결선 49"/>
            <p:cNvCxnSpPr/>
            <p:nvPr/>
          </p:nvCxnSpPr>
          <p:spPr bwMode="auto">
            <a:xfrm>
              <a:off x="7236296" y="761902"/>
              <a:ext cx="288032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4" name="TextBox 43"/>
          <p:cNvSpPr txBox="1"/>
          <p:nvPr/>
        </p:nvSpPr>
        <p:spPr>
          <a:xfrm>
            <a:off x="2314657" y="2775856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FFC000"/>
                </a:solidFill>
              </a:rPr>
              <a:t>sp</a:t>
            </a:r>
            <a:r>
              <a:rPr lang="en-US" altLang="ko-KR" sz="2000" b="1" dirty="0">
                <a:solidFill>
                  <a:srgbClr val="FFC000"/>
                </a:solidFill>
              </a:rPr>
              <a:t>-&gt;next = new;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cxnSp>
        <p:nvCxnSpPr>
          <p:cNvPr id="51" name="직선 화살표 연결선 50"/>
          <p:cNvCxnSpPr>
            <a:endCxn id="37" idx="2"/>
          </p:cNvCxnSpPr>
          <p:nvPr/>
        </p:nvCxnSpPr>
        <p:spPr bwMode="auto">
          <a:xfrm flipV="1">
            <a:off x="1586471" y="3032564"/>
            <a:ext cx="10666" cy="324137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7" name="그룹 56"/>
          <p:cNvGrpSpPr/>
          <p:nvPr/>
        </p:nvGrpSpPr>
        <p:grpSpPr>
          <a:xfrm>
            <a:off x="4674582" y="2284012"/>
            <a:ext cx="1806026" cy="699418"/>
            <a:chOff x="389710" y="2841524"/>
            <a:chExt cx="1806026" cy="699418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1331640" y="3180902"/>
              <a:ext cx="864096" cy="360040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968726" y="2918195"/>
              <a:ext cx="195831" cy="206664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9710" y="2841524"/>
              <a:ext cx="574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new</a:t>
              </a:r>
              <a:endParaRPr lang="ko-KR" altLang="en-US" sz="1600" dirty="0"/>
            </a:p>
          </p:txBody>
        </p:sp>
        <p:cxnSp>
          <p:nvCxnSpPr>
            <p:cNvPr id="61" name="직선 화살표 연결선 60"/>
            <p:cNvCxnSpPr>
              <a:stCxn id="59" idx="2"/>
            </p:cNvCxnSpPr>
            <p:nvPr/>
          </p:nvCxnSpPr>
          <p:spPr bwMode="auto">
            <a:xfrm>
              <a:off x="1066642" y="3124859"/>
              <a:ext cx="264998" cy="13794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3" name="TextBox 62"/>
          <p:cNvSpPr txBox="1"/>
          <p:nvPr/>
        </p:nvSpPr>
        <p:spPr>
          <a:xfrm>
            <a:off x="6771486" y="2719582"/>
            <a:ext cx="2026452" cy="302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</a:rPr>
              <a:t>new-&gt;next = </a:t>
            </a:r>
            <a:r>
              <a:rPr lang="en-US" altLang="ko-KR" sz="2000" b="1" dirty="0" err="1">
                <a:solidFill>
                  <a:srgbClr val="FFC000"/>
                </a:solidFill>
              </a:rPr>
              <a:t>sp</a:t>
            </a:r>
            <a:r>
              <a:rPr lang="en-US" altLang="ko-KR" sz="2000" b="1" dirty="0">
                <a:solidFill>
                  <a:srgbClr val="FFC000"/>
                </a:solidFill>
              </a:rPr>
              <a:t>;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cxnSp>
        <p:nvCxnSpPr>
          <p:cNvPr id="64" name="직선 화살표 연결선 63"/>
          <p:cNvCxnSpPr>
            <a:stCxn id="58" idx="2"/>
          </p:cNvCxnSpPr>
          <p:nvPr/>
        </p:nvCxnSpPr>
        <p:spPr bwMode="auto">
          <a:xfrm>
            <a:off x="6048561" y="2983430"/>
            <a:ext cx="7074" cy="25696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TextBox 68"/>
          <p:cNvSpPr txBox="1"/>
          <p:nvPr/>
        </p:nvSpPr>
        <p:spPr>
          <a:xfrm>
            <a:off x="6771486" y="3044914"/>
            <a:ext cx="137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sp</a:t>
            </a:r>
            <a:r>
              <a:rPr lang="en-US" altLang="ko-KR" sz="2000" dirty="0"/>
              <a:t> = new;</a:t>
            </a:r>
            <a:endParaRPr lang="ko-KR" altLang="en-US" sz="2000" dirty="0"/>
          </a:p>
        </p:txBody>
      </p:sp>
      <p:grpSp>
        <p:nvGrpSpPr>
          <p:cNvPr id="65" name="그룹 64"/>
          <p:cNvGrpSpPr/>
          <p:nvPr/>
        </p:nvGrpSpPr>
        <p:grpSpPr>
          <a:xfrm>
            <a:off x="2353902" y="984965"/>
            <a:ext cx="3475038" cy="1033000"/>
            <a:chOff x="795908" y="1284016"/>
            <a:chExt cx="3475038" cy="2052042"/>
          </a:xfrm>
        </p:grpSpPr>
        <p:sp>
          <p:nvSpPr>
            <p:cNvPr id="66" name="Freeform 4"/>
            <p:cNvSpPr>
              <a:spLocks/>
            </p:cNvSpPr>
            <p:nvPr/>
          </p:nvSpPr>
          <p:spPr bwMode="gray">
            <a:xfrm>
              <a:off x="795908" y="2580161"/>
              <a:ext cx="1016000" cy="755897"/>
            </a:xfrm>
            <a:custGeom>
              <a:avLst/>
              <a:gdLst>
                <a:gd name="T0" fmla="*/ 88 w 1104"/>
                <a:gd name="T1" fmla="*/ 1160 h 1256"/>
                <a:gd name="T2" fmla="*/ 88 w 1104"/>
                <a:gd name="T3" fmla="*/ 0 h 1256"/>
                <a:gd name="T4" fmla="*/ 0 w 1104"/>
                <a:gd name="T5" fmla="*/ 0 h 1256"/>
                <a:gd name="T6" fmla="*/ 0 w 1104"/>
                <a:gd name="T7" fmla="*/ 1256 h 1256"/>
                <a:gd name="T8" fmla="*/ 1104 w 1104"/>
                <a:gd name="T9" fmla="*/ 1256 h 1256"/>
                <a:gd name="T10" fmla="*/ 1104 w 1104"/>
                <a:gd name="T11" fmla="*/ 1160 h 1256"/>
                <a:gd name="T12" fmla="*/ 88 w 1104"/>
                <a:gd name="T13" fmla="*/ 116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1256">
                  <a:moveTo>
                    <a:pt x="88" y="1160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1256"/>
                  </a:lnTo>
                  <a:lnTo>
                    <a:pt x="1104" y="1256"/>
                  </a:lnTo>
                  <a:lnTo>
                    <a:pt x="1104" y="1160"/>
                  </a:lnTo>
                  <a:lnTo>
                    <a:pt x="88" y="1160"/>
                  </a:lnTo>
                  <a:close/>
                </a:path>
              </a:pathLst>
            </a:custGeom>
            <a:gradFill rotWithShape="1">
              <a:gsLst>
                <a:gs pos="0">
                  <a:srgbClr val="33CCCC"/>
                </a:gs>
                <a:gs pos="50000">
                  <a:srgbClr val="33CCCC">
                    <a:gamma/>
                    <a:tint val="21176"/>
                    <a:invGamma/>
                  </a:srgbClr>
                </a:gs>
                <a:gs pos="100000">
                  <a:srgbClr val="33CC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Freeform 5"/>
            <p:cNvSpPr>
              <a:spLocks/>
            </p:cNvSpPr>
            <p:nvPr/>
          </p:nvSpPr>
          <p:spPr bwMode="gray">
            <a:xfrm rot="10800000">
              <a:off x="3254946" y="1284016"/>
              <a:ext cx="1016000" cy="755897"/>
            </a:xfrm>
            <a:custGeom>
              <a:avLst/>
              <a:gdLst>
                <a:gd name="T0" fmla="*/ 88 w 1104"/>
                <a:gd name="T1" fmla="*/ 1160 h 1256"/>
                <a:gd name="T2" fmla="*/ 88 w 1104"/>
                <a:gd name="T3" fmla="*/ 0 h 1256"/>
                <a:gd name="T4" fmla="*/ 0 w 1104"/>
                <a:gd name="T5" fmla="*/ 0 h 1256"/>
                <a:gd name="T6" fmla="*/ 0 w 1104"/>
                <a:gd name="T7" fmla="*/ 1256 h 1256"/>
                <a:gd name="T8" fmla="*/ 1104 w 1104"/>
                <a:gd name="T9" fmla="*/ 1256 h 1256"/>
                <a:gd name="T10" fmla="*/ 1104 w 1104"/>
                <a:gd name="T11" fmla="*/ 1160 h 1256"/>
                <a:gd name="T12" fmla="*/ 88 w 1104"/>
                <a:gd name="T13" fmla="*/ 116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1256">
                  <a:moveTo>
                    <a:pt x="88" y="1160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1256"/>
                  </a:lnTo>
                  <a:lnTo>
                    <a:pt x="1104" y="1256"/>
                  </a:lnTo>
                  <a:lnTo>
                    <a:pt x="1104" y="1160"/>
                  </a:lnTo>
                  <a:lnTo>
                    <a:pt x="88" y="1160"/>
                  </a:lnTo>
                  <a:close/>
                </a:path>
              </a:pathLst>
            </a:custGeom>
            <a:gradFill rotWithShape="1">
              <a:gsLst>
                <a:gs pos="0">
                  <a:srgbClr val="33CCCC"/>
                </a:gs>
                <a:gs pos="50000">
                  <a:srgbClr val="33CCCC">
                    <a:gamma/>
                    <a:tint val="21176"/>
                    <a:invGamma/>
                  </a:srgbClr>
                </a:gs>
                <a:gs pos="100000">
                  <a:srgbClr val="33CC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Rectangle 6"/>
            <p:cNvSpPr>
              <a:spLocks noChangeArrowheads="1"/>
            </p:cNvSpPr>
            <p:nvPr/>
          </p:nvSpPr>
          <p:spPr bwMode="gray">
            <a:xfrm>
              <a:off x="929258" y="1412776"/>
              <a:ext cx="3200400" cy="1779266"/>
            </a:xfrm>
            <a:prstGeom prst="rect">
              <a:avLst/>
            </a:prstGeom>
            <a:gradFill rotWithShape="1">
              <a:gsLst>
                <a:gs pos="0">
                  <a:srgbClr val="009999">
                    <a:gamma/>
                    <a:shade val="46275"/>
                    <a:invGamma/>
                  </a:srgbClr>
                </a:gs>
                <a:gs pos="50000">
                  <a:srgbClr val="009999"/>
                </a:gs>
                <a:gs pos="100000">
                  <a:srgbClr val="009999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marL="457200" indent="-457200">
                <a:buAutoNum type="arabicPeriod"/>
              </a:pPr>
              <a:r>
                <a:rPr lang="en-US" altLang="ko-KR" sz="1600" dirty="0">
                  <a:solidFill>
                    <a:srgbClr val="FFFFFF"/>
                  </a:solidFill>
                </a:rPr>
                <a:t>Overflow Check</a:t>
              </a:r>
            </a:p>
            <a:p>
              <a:pPr marL="457200" indent="-457200">
                <a:buAutoNum type="arabicPeriod"/>
              </a:pPr>
              <a:r>
                <a:rPr lang="en-US" altLang="ko-KR" sz="1600" dirty="0" err="1">
                  <a:solidFill>
                    <a:srgbClr val="FFFFFF"/>
                  </a:solidFill>
                </a:rPr>
                <a:t>sp</a:t>
              </a:r>
              <a:r>
                <a:rPr lang="en-US" altLang="ko-KR" sz="1600" dirty="0">
                  <a:solidFill>
                    <a:srgbClr val="FFFFFF"/>
                  </a:solidFill>
                </a:rPr>
                <a:t> </a:t>
              </a:r>
              <a:r>
                <a:rPr lang="ko-KR" altLang="en-US" sz="1600" dirty="0">
                  <a:solidFill>
                    <a:srgbClr val="FFFFFF"/>
                  </a:solidFill>
                </a:rPr>
                <a:t>다음위치에 삽입</a:t>
              </a:r>
              <a:endParaRPr lang="en-US" altLang="ko-KR" sz="1600" dirty="0">
                <a:solidFill>
                  <a:srgbClr val="FFFFFF"/>
                </a:solidFill>
              </a:endParaRPr>
            </a:p>
            <a:p>
              <a:pPr marL="457200" indent="-457200">
                <a:buAutoNum type="arabicPeriod"/>
              </a:pPr>
              <a:r>
                <a:rPr lang="en-US" altLang="ko-KR" sz="1600" dirty="0" err="1">
                  <a:solidFill>
                    <a:srgbClr val="FFFFFF"/>
                  </a:solidFill>
                </a:rPr>
                <a:t>sp</a:t>
              </a:r>
              <a:r>
                <a:rPr lang="en-US" altLang="ko-KR" sz="1600" dirty="0">
                  <a:solidFill>
                    <a:srgbClr val="FFFFFF"/>
                  </a:solidFill>
                </a:rPr>
                <a:t> </a:t>
              </a:r>
              <a:r>
                <a:rPr lang="ko-KR" altLang="en-US" sz="1600" dirty="0">
                  <a:solidFill>
                    <a:srgbClr val="FFFFFF"/>
                  </a:solidFill>
                </a:rPr>
                <a:t>조정</a:t>
              </a:r>
              <a:endParaRPr lang="en-US" altLang="ko-KR" sz="1600" dirty="0">
                <a:solidFill>
                  <a:srgbClr val="FFFFFF"/>
                </a:solidFill>
              </a:endParaRPr>
            </a:p>
            <a:p>
              <a:endParaRPr lang="en-US" altLang="ko-KR" sz="1100" dirty="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138878" y="2929388"/>
            <a:ext cx="238033" cy="807236"/>
            <a:chOff x="2115869" y="2920296"/>
            <a:chExt cx="238033" cy="807236"/>
          </a:xfrm>
        </p:grpSpPr>
        <p:sp>
          <p:nvSpPr>
            <p:cNvPr id="71" name="타원 70"/>
            <p:cNvSpPr/>
            <p:nvPr/>
          </p:nvSpPr>
          <p:spPr bwMode="auto">
            <a:xfrm>
              <a:off x="2137877" y="3494585"/>
              <a:ext cx="216025" cy="232947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rPr>
                <a:t>1</a:t>
              </a:r>
              <a:endPara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endParaRPr>
            </a:p>
          </p:txBody>
        </p:sp>
        <p:sp>
          <p:nvSpPr>
            <p:cNvPr id="72" name="타원 71"/>
            <p:cNvSpPr/>
            <p:nvPr/>
          </p:nvSpPr>
          <p:spPr bwMode="auto">
            <a:xfrm>
              <a:off x="2115869" y="2920296"/>
              <a:ext cx="216025" cy="232947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rPr>
                <a:t>2</a:t>
              </a:r>
              <a:endPara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endParaRPr>
            </a:p>
          </p:txBody>
        </p:sp>
        <p:sp>
          <p:nvSpPr>
            <p:cNvPr id="73" name="타원 72"/>
            <p:cNvSpPr/>
            <p:nvPr/>
          </p:nvSpPr>
          <p:spPr bwMode="auto">
            <a:xfrm>
              <a:off x="2127355" y="3210868"/>
              <a:ext cx="216025" cy="232947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rPr>
                <a:t>3</a:t>
              </a:r>
              <a:endPara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6650701" y="2867358"/>
            <a:ext cx="227511" cy="523519"/>
            <a:chOff x="2115869" y="2920296"/>
            <a:chExt cx="227511" cy="523519"/>
          </a:xfrm>
        </p:grpSpPr>
        <p:sp>
          <p:nvSpPr>
            <p:cNvPr id="76" name="타원 75"/>
            <p:cNvSpPr/>
            <p:nvPr/>
          </p:nvSpPr>
          <p:spPr bwMode="auto">
            <a:xfrm>
              <a:off x="2115869" y="2920296"/>
              <a:ext cx="216025" cy="232947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rPr>
                <a:t>2</a:t>
              </a:r>
              <a:endPara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endParaRPr>
            </a:p>
          </p:txBody>
        </p:sp>
        <p:sp>
          <p:nvSpPr>
            <p:cNvPr id="77" name="타원 76"/>
            <p:cNvSpPr/>
            <p:nvPr/>
          </p:nvSpPr>
          <p:spPr bwMode="auto">
            <a:xfrm>
              <a:off x="2127355" y="3210868"/>
              <a:ext cx="216025" cy="232947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rPr>
                <a:t>1</a:t>
              </a:r>
              <a:endPara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6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0104 -0.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8.33333E-7 -0.0923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5" grpId="0"/>
      <p:bldP spid="44" grpId="0"/>
      <p:bldP spid="63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단일연결리스트에서의 스택</a:t>
            </a:r>
            <a:r>
              <a:rPr lang="en-US" altLang="ko-KR" dirty="0"/>
              <a:t>(pop)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932220" y="976265"/>
            <a:ext cx="3475038" cy="1136535"/>
            <a:chOff x="4510658" y="1284016"/>
            <a:chExt cx="3475038" cy="2052042"/>
          </a:xfrm>
        </p:grpSpPr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4510658" y="2580161"/>
              <a:ext cx="1016000" cy="755897"/>
            </a:xfrm>
            <a:custGeom>
              <a:avLst/>
              <a:gdLst>
                <a:gd name="T0" fmla="*/ 88 w 1104"/>
                <a:gd name="T1" fmla="*/ 1160 h 1256"/>
                <a:gd name="T2" fmla="*/ 88 w 1104"/>
                <a:gd name="T3" fmla="*/ 0 h 1256"/>
                <a:gd name="T4" fmla="*/ 0 w 1104"/>
                <a:gd name="T5" fmla="*/ 0 h 1256"/>
                <a:gd name="T6" fmla="*/ 0 w 1104"/>
                <a:gd name="T7" fmla="*/ 1256 h 1256"/>
                <a:gd name="T8" fmla="*/ 1104 w 1104"/>
                <a:gd name="T9" fmla="*/ 1256 h 1256"/>
                <a:gd name="T10" fmla="*/ 1104 w 1104"/>
                <a:gd name="T11" fmla="*/ 1160 h 1256"/>
                <a:gd name="T12" fmla="*/ 88 w 1104"/>
                <a:gd name="T13" fmla="*/ 116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1256">
                  <a:moveTo>
                    <a:pt x="88" y="1160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1256"/>
                  </a:lnTo>
                  <a:lnTo>
                    <a:pt x="1104" y="1256"/>
                  </a:lnTo>
                  <a:lnTo>
                    <a:pt x="1104" y="1160"/>
                  </a:lnTo>
                  <a:lnTo>
                    <a:pt x="88" y="1160"/>
                  </a:lnTo>
                  <a:close/>
                </a:path>
              </a:pathLst>
            </a:custGeom>
            <a:gradFill rotWithShape="1">
              <a:gsLst>
                <a:gs pos="0">
                  <a:srgbClr val="FFCC66"/>
                </a:gs>
                <a:gs pos="50000">
                  <a:srgbClr val="FFCC66">
                    <a:gamma/>
                    <a:tint val="21176"/>
                    <a:invGamma/>
                  </a:srgbClr>
                </a:gs>
                <a:gs pos="100000">
                  <a:srgbClr val="FFCC66"/>
                </a:gs>
              </a:gsLst>
              <a:lin ang="0" scaled="1"/>
            </a:gradFill>
            <a:ln w="0">
              <a:solidFill>
                <a:srgbClr val="DFE29A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 rot="10800000">
              <a:off x="6969696" y="1284016"/>
              <a:ext cx="1016000" cy="755897"/>
            </a:xfrm>
            <a:custGeom>
              <a:avLst/>
              <a:gdLst>
                <a:gd name="T0" fmla="*/ 88 w 1104"/>
                <a:gd name="T1" fmla="*/ 1160 h 1256"/>
                <a:gd name="T2" fmla="*/ 88 w 1104"/>
                <a:gd name="T3" fmla="*/ 0 h 1256"/>
                <a:gd name="T4" fmla="*/ 0 w 1104"/>
                <a:gd name="T5" fmla="*/ 0 h 1256"/>
                <a:gd name="T6" fmla="*/ 0 w 1104"/>
                <a:gd name="T7" fmla="*/ 1256 h 1256"/>
                <a:gd name="T8" fmla="*/ 1104 w 1104"/>
                <a:gd name="T9" fmla="*/ 1256 h 1256"/>
                <a:gd name="T10" fmla="*/ 1104 w 1104"/>
                <a:gd name="T11" fmla="*/ 1160 h 1256"/>
                <a:gd name="T12" fmla="*/ 88 w 1104"/>
                <a:gd name="T13" fmla="*/ 116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1256">
                  <a:moveTo>
                    <a:pt x="88" y="1160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1256"/>
                  </a:lnTo>
                  <a:lnTo>
                    <a:pt x="1104" y="1256"/>
                  </a:lnTo>
                  <a:lnTo>
                    <a:pt x="1104" y="1160"/>
                  </a:lnTo>
                  <a:lnTo>
                    <a:pt x="88" y="1160"/>
                  </a:lnTo>
                  <a:close/>
                </a:path>
              </a:pathLst>
            </a:custGeom>
            <a:gradFill rotWithShape="1">
              <a:gsLst>
                <a:gs pos="0">
                  <a:srgbClr val="FFCC66"/>
                </a:gs>
                <a:gs pos="50000">
                  <a:srgbClr val="FFCC66">
                    <a:gamma/>
                    <a:tint val="21176"/>
                    <a:invGamma/>
                  </a:srgbClr>
                </a:gs>
                <a:gs pos="100000">
                  <a:srgbClr val="FFCC66"/>
                </a:gs>
              </a:gsLst>
              <a:lin ang="0" scaled="1"/>
            </a:gradFill>
            <a:ln w="0">
              <a:solidFill>
                <a:srgbClr val="DFE29A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gray">
            <a:xfrm>
              <a:off x="4644008" y="1412776"/>
              <a:ext cx="3200400" cy="1779266"/>
            </a:xfrm>
            <a:prstGeom prst="rect">
              <a:avLst/>
            </a:prstGeom>
            <a:gradFill rotWithShape="1">
              <a:gsLst>
                <a:gs pos="0">
                  <a:srgbClr val="D85E28">
                    <a:gamma/>
                    <a:shade val="46275"/>
                    <a:invGamma/>
                  </a:srgbClr>
                </a:gs>
                <a:gs pos="50000">
                  <a:srgbClr val="D85E28"/>
                </a:gs>
                <a:gs pos="100000">
                  <a:srgbClr val="D85E2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marL="457200" indent="-457200">
                <a:buAutoNum type="arabicPeriod"/>
              </a:pPr>
              <a:r>
                <a:rPr lang="en-US" altLang="ko-KR" sz="1600" dirty="0">
                  <a:solidFill>
                    <a:srgbClr val="FFFFFF"/>
                  </a:solidFill>
                </a:rPr>
                <a:t>Underflow Check</a:t>
              </a:r>
            </a:p>
            <a:p>
              <a:pPr marL="457200" indent="-457200">
                <a:buAutoNum type="arabicPeriod"/>
              </a:pPr>
              <a:r>
                <a:rPr lang="en-US" altLang="ko-KR" sz="1600" dirty="0" err="1">
                  <a:solidFill>
                    <a:srgbClr val="FFFFFF"/>
                  </a:solidFill>
                </a:rPr>
                <a:t>sp</a:t>
              </a:r>
              <a:r>
                <a:rPr lang="en-US" altLang="ko-KR" sz="1600" dirty="0">
                  <a:solidFill>
                    <a:srgbClr val="FFFFFF"/>
                  </a:solidFill>
                </a:rPr>
                <a:t> </a:t>
              </a:r>
              <a:r>
                <a:rPr lang="ko-KR" altLang="en-US" sz="1600" dirty="0">
                  <a:solidFill>
                    <a:srgbClr val="FFFFFF"/>
                  </a:solidFill>
                </a:rPr>
                <a:t>위치에서 삭제</a:t>
              </a:r>
              <a:endParaRPr lang="en-US" altLang="ko-KR" sz="1600" dirty="0">
                <a:solidFill>
                  <a:srgbClr val="FFFFFF"/>
                </a:solidFill>
              </a:endParaRPr>
            </a:p>
            <a:p>
              <a:pPr marL="457200" indent="-457200">
                <a:buAutoNum type="arabicPeriod"/>
              </a:pPr>
              <a:r>
                <a:rPr lang="en-US" altLang="ko-KR" sz="1600" dirty="0" err="1">
                  <a:solidFill>
                    <a:srgbClr val="FFFFFF"/>
                  </a:solidFill>
                </a:rPr>
                <a:t>sp</a:t>
              </a:r>
              <a:r>
                <a:rPr lang="en-US" altLang="ko-KR" sz="1600" dirty="0">
                  <a:solidFill>
                    <a:srgbClr val="FFFFFF"/>
                  </a:solidFill>
                </a:rPr>
                <a:t> </a:t>
              </a:r>
              <a:r>
                <a:rPr lang="ko-KR" altLang="en-US" sz="1600" dirty="0">
                  <a:solidFill>
                    <a:srgbClr val="FFFFFF"/>
                  </a:solidFill>
                </a:rPr>
                <a:t>조정</a:t>
              </a:r>
              <a:endParaRPr lang="en-US" altLang="ko-KR"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98846" y="2925674"/>
            <a:ext cx="1692288" cy="2728619"/>
            <a:chOff x="2277567" y="3141520"/>
            <a:chExt cx="1692288" cy="2728619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3105759" y="5488574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3105759" y="4959446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3105759" y="4430318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3105759" y="3901190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3105759" y="3372062"/>
              <a:ext cx="864096" cy="36004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88" name="직선 화살표 연결선 87"/>
            <p:cNvCxnSpPr>
              <a:stCxn id="73" idx="0"/>
              <a:endCxn id="74" idx="2"/>
            </p:cNvCxnSpPr>
            <p:nvPr/>
          </p:nvCxnSpPr>
          <p:spPr bwMode="auto">
            <a:xfrm flipV="1">
              <a:off x="3537807" y="5319486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직선 화살표 연결선 90"/>
            <p:cNvCxnSpPr/>
            <p:nvPr/>
          </p:nvCxnSpPr>
          <p:spPr bwMode="auto">
            <a:xfrm flipV="1">
              <a:off x="3537425" y="4779426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직선 화살표 연결선 91"/>
            <p:cNvCxnSpPr/>
            <p:nvPr/>
          </p:nvCxnSpPr>
          <p:spPr bwMode="auto">
            <a:xfrm flipV="1">
              <a:off x="3537043" y="4239366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직선 화살표 연결선 92"/>
            <p:cNvCxnSpPr/>
            <p:nvPr/>
          </p:nvCxnSpPr>
          <p:spPr bwMode="auto">
            <a:xfrm flipV="1">
              <a:off x="3536661" y="3699306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4" name="TextBox 93"/>
            <p:cNvSpPr txBox="1"/>
            <p:nvPr/>
          </p:nvSpPr>
          <p:spPr>
            <a:xfrm>
              <a:off x="2458756" y="3358126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err="1"/>
                <a:t>sp</a:t>
              </a:r>
              <a:endParaRPr lang="ko-KR" altLang="en-US" sz="1800" dirty="0"/>
            </a:p>
          </p:txBody>
        </p:sp>
        <p:cxnSp>
          <p:nvCxnSpPr>
            <p:cNvPr id="95" name="직선 화살표 연결선 94"/>
            <p:cNvCxnSpPr>
              <a:stCxn id="94" idx="3"/>
              <a:endCxn id="87" idx="1"/>
            </p:cNvCxnSpPr>
            <p:nvPr/>
          </p:nvCxnSpPr>
          <p:spPr bwMode="auto">
            <a:xfrm>
              <a:off x="2904712" y="3542792"/>
              <a:ext cx="201047" cy="929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직선 화살표 연결선 95"/>
            <p:cNvCxnSpPr/>
            <p:nvPr/>
          </p:nvCxnSpPr>
          <p:spPr bwMode="auto">
            <a:xfrm>
              <a:off x="2932220" y="5685473"/>
              <a:ext cx="192902" cy="6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7" name="TextBox 96"/>
            <p:cNvSpPr txBox="1"/>
            <p:nvPr/>
          </p:nvSpPr>
          <p:spPr>
            <a:xfrm>
              <a:off x="2277567" y="5500807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head</a:t>
              </a:r>
              <a:endParaRPr lang="ko-KR" altLang="en-US" sz="1800" dirty="0"/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3383125" y="3141520"/>
              <a:ext cx="288032" cy="241096"/>
              <a:chOff x="7236296" y="692696"/>
              <a:chExt cx="288032" cy="241096"/>
            </a:xfrm>
          </p:grpSpPr>
          <p:cxnSp>
            <p:nvCxnSpPr>
              <p:cNvPr id="99" name="직선 화살표 연결선 98"/>
              <p:cNvCxnSpPr/>
              <p:nvPr/>
            </p:nvCxnSpPr>
            <p:spPr bwMode="auto">
              <a:xfrm flipV="1">
                <a:off x="7380312" y="764704"/>
                <a:ext cx="0" cy="1690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0" name="직선 연결선 99"/>
              <p:cNvCxnSpPr/>
              <p:nvPr/>
            </p:nvCxnSpPr>
            <p:spPr bwMode="auto">
              <a:xfrm>
                <a:off x="7236296" y="692696"/>
                <a:ext cx="28803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1" name="직선 연결선 100"/>
              <p:cNvCxnSpPr/>
              <p:nvPr/>
            </p:nvCxnSpPr>
            <p:spPr bwMode="auto">
              <a:xfrm>
                <a:off x="7236296" y="761902"/>
                <a:ext cx="28803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3" name="그룹 12"/>
          <p:cNvGrpSpPr/>
          <p:nvPr/>
        </p:nvGrpSpPr>
        <p:grpSpPr>
          <a:xfrm>
            <a:off x="2358946" y="2741008"/>
            <a:ext cx="1901580" cy="2937863"/>
            <a:chOff x="2358946" y="2741008"/>
            <a:chExt cx="1901580" cy="2937863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3170836" y="5308554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3170836" y="4779426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3170836" y="4250298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3170836" y="3721170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69" name="직선 화살표 연결선 68"/>
            <p:cNvCxnSpPr>
              <a:stCxn id="58" idx="0"/>
              <a:endCxn id="60" idx="2"/>
            </p:cNvCxnSpPr>
            <p:nvPr/>
          </p:nvCxnSpPr>
          <p:spPr bwMode="auto">
            <a:xfrm flipV="1">
              <a:off x="3602884" y="5139466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직선 화살표 연결선 69"/>
            <p:cNvCxnSpPr/>
            <p:nvPr/>
          </p:nvCxnSpPr>
          <p:spPr bwMode="auto">
            <a:xfrm flipV="1">
              <a:off x="3602502" y="4599406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직선 화살표 연결선 70"/>
            <p:cNvCxnSpPr/>
            <p:nvPr/>
          </p:nvCxnSpPr>
          <p:spPr bwMode="auto">
            <a:xfrm flipV="1">
              <a:off x="3602120" y="4059346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3" name="TextBox 82"/>
            <p:cNvSpPr txBox="1"/>
            <p:nvPr/>
          </p:nvSpPr>
          <p:spPr>
            <a:xfrm>
              <a:off x="2601168" y="3705298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err="1"/>
                <a:t>sp</a:t>
              </a:r>
              <a:endParaRPr lang="ko-KR" altLang="en-US" sz="1800" dirty="0"/>
            </a:p>
          </p:txBody>
        </p:sp>
        <p:cxnSp>
          <p:nvCxnSpPr>
            <p:cNvPr id="84" name="직선 화살표 연결선 83"/>
            <p:cNvCxnSpPr>
              <a:stCxn id="83" idx="3"/>
            </p:cNvCxnSpPr>
            <p:nvPr/>
          </p:nvCxnSpPr>
          <p:spPr bwMode="auto">
            <a:xfrm>
              <a:off x="3008048" y="3912460"/>
              <a:ext cx="192902" cy="6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직선 화살표 연결선 85"/>
            <p:cNvCxnSpPr/>
            <p:nvPr/>
          </p:nvCxnSpPr>
          <p:spPr bwMode="auto">
            <a:xfrm>
              <a:off x="2997297" y="5505453"/>
              <a:ext cx="192902" cy="6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9" name="TextBox 88"/>
            <p:cNvSpPr txBox="1"/>
            <p:nvPr/>
          </p:nvSpPr>
          <p:spPr>
            <a:xfrm>
              <a:off x="2358946" y="5309539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head</a:t>
              </a:r>
              <a:endParaRPr lang="ko-KR" altLang="en-US" sz="1800" dirty="0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448202" y="3464202"/>
              <a:ext cx="288032" cy="241096"/>
              <a:chOff x="7236296" y="692696"/>
              <a:chExt cx="288032" cy="241096"/>
            </a:xfrm>
          </p:grpSpPr>
          <p:cxnSp>
            <p:nvCxnSpPr>
              <p:cNvPr id="43" name="직선 화살표 연결선 42"/>
              <p:cNvCxnSpPr/>
              <p:nvPr/>
            </p:nvCxnSpPr>
            <p:spPr bwMode="auto">
              <a:xfrm flipV="1">
                <a:off x="7380312" y="764704"/>
                <a:ext cx="0" cy="1690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" name="직선 연결선 3"/>
              <p:cNvCxnSpPr/>
              <p:nvPr/>
            </p:nvCxnSpPr>
            <p:spPr bwMode="auto">
              <a:xfrm>
                <a:off x="7236296" y="692696"/>
                <a:ext cx="28803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직선 연결선 45"/>
              <p:cNvCxnSpPr/>
              <p:nvPr/>
            </p:nvCxnSpPr>
            <p:spPr bwMode="auto">
              <a:xfrm>
                <a:off x="7236296" y="761902"/>
                <a:ext cx="28803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2" name="직사각형 101"/>
            <p:cNvSpPr/>
            <p:nvPr/>
          </p:nvSpPr>
          <p:spPr bwMode="auto">
            <a:xfrm>
              <a:off x="3396430" y="2750361"/>
              <a:ext cx="864096" cy="36004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528904" y="2741008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target</a:t>
              </a:r>
              <a:endParaRPr lang="ko-KR" altLang="en-US" dirty="0"/>
            </a:p>
          </p:txBody>
        </p:sp>
        <p:cxnSp>
          <p:nvCxnSpPr>
            <p:cNvPr id="104" name="직선 화살표 연결선 103"/>
            <p:cNvCxnSpPr>
              <a:stCxn id="103" idx="3"/>
              <a:endCxn id="102" idx="1"/>
            </p:cNvCxnSpPr>
            <p:nvPr/>
          </p:nvCxnSpPr>
          <p:spPr bwMode="auto">
            <a:xfrm flipV="1">
              <a:off x="3257469" y="2930381"/>
              <a:ext cx="138961" cy="714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1" name="타원 80"/>
          <p:cNvSpPr/>
          <p:nvPr/>
        </p:nvSpPr>
        <p:spPr bwMode="auto">
          <a:xfrm>
            <a:off x="3156992" y="2641034"/>
            <a:ext cx="216025" cy="232947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1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21" name="타원 120"/>
          <p:cNvSpPr/>
          <p:nvPr/>
        </p:nvSpPr>
        <p:spPr bwMode="auto">
          <a:xfrm>
            <a:off x="3798936" y="3416056"/>
            <a:ext cx="216025" cy="232947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2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22" name="타원 121"/>
          <p:cNvSpPr/>
          <p:nvPr/>
        </p:nvSpPr>
        <p:spPr bwMode="auto">
          <a:xfrm>
            <a:off x="2792023" y="3548314"/>
            <a:ext cx="216025" cy="232947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3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97" name="직사각형 196"/>
          <p:cNvSpPr/>
          <p:nvPr/>
        </p:nvSpPr>
        <p:spPr bwMode="auto">
          <a:xfrm>
            <a:off x="5893042" y="5425210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8" name="직사각형 197"/>
          <p:cNvSpPr/>
          <p:nvPr/>
        </p:nvSpPr>
        <p:spPr bwMode="auto">
          <a:xfrm>
            <a:off x="5893042" y="4896082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9" name="직사각형 198"/>
          <p:cNvSpPr/>
          <p:nvPr/>
        </p:nvSpPr>
        <p:spPr bwMode="auto">
          <a:xfrm>
            <a:off x="5893042" y="4366954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0" name="직사각형 199"/>
          <p:cNvSpPr/>
          <p:nvPr/>
        </p:nvSpPr>
        <p:spPr bwMode="auto">
          <a:xfrm>
            <a:off x="5893042" y="3837826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1" name="직사각형 200"/>
          <p:cNvSpPr/>
          <p:nvPr/>
        </p:nvSpPr>
        <p:spPr bwMode="auto">
          <a:xfrm>
            <a:off x="5893042" y="3072797"/>
            <a:ext cx="864096" cy="360040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2" name="직선 화살표 연결선 201"/>
          <p:cNvCxnSpPr>
            <a:stCxn id="197" idx="0"/>
            <a:endCxn id="198" idx="2"/>
          </p:cNvCxnSpPr>
          <p:nvPr/>
        </p:nvCxnSpPr>
        <p:spPr bwMode="auto">
          <a:xfrm flipV="1">
            <a:off x="6325090" y="5256122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" name="직선 화살표 연결선 202"/>
          <p:cNvCxnSpPr/>
          <p:nvPr/>
        </p:nvCxnSpPr>
        <p:spPr bwMode="auto">
          <a:xfrm flipV="1">
            <a:off x="6324708" y="4716062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직선 화살표 연결선 203"/>
          <p:cNvCxnSpPr/>
          <p:nvPr/>
        </p:nvCxnSpPr>
        <p:spPr bwMode="auto">
          <a:xfrm flipV="1">
            <a:off x="6324326" y="4176002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직선 화살표 연결선 204"/>
          <p:cNvCxnSpPr>
            <a:endCxn id="201" idx="2"/>
          </p:cNvCxnSpPr>
          <p:nvPr/>
        </p:nvCxnSpPr>
        <p:spPr bwMode="auto">
          <a:xfrm flipV="1">
            <a:off x="6323944" y="3432837"/>
            <a:ext cx="1146" cy="43233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6" name="그룹 205"/>
          <p:cNvGrpSpPr/>
          <p:nvPr/>
        </p:nvGrpSpPr>
        <p:grpSpPr>
          <a:xfrm>
            <a:off x="5123452" y="3081633"/>
            <a:ext cx="725420" cy="461665"/>
            <a:chOff x="636334" y="3871845"/>
            <a:chExt cx="725420" cy="461665"/>
          </a:xfrm>
        </p:grpSpPr>
        <p:sp>
          <p:nvSpPr>
            <p:cNvPr id="207" name="TextBox 206"/>
            <p:cNvSpPr txBox="1"/>
            <p:nvPr/>
          </p:nvSpPr>
          <p:spPr>
            <a:xfrm>
              <a:off x="636334" y="3871845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sp</a:t>
              </a:r>
              <a:endParaRPr lang="ko-KR" altLang="en-US" dirty="0"/>
            </a:p>
          </p:txBody>
        </p:sp>
        <p:cxnSp>
          <p:nvCxnSpPr>
            <p:cNvPr id="208" name="직선 화살표 연결선 207"/>
            <p:cNvCxnSpPr>
              <a:stCxn id="207" idx="3"/>
            </p:cNvCxnSpPr>
            <p:nvPr/>
          </p:nvCxnSpPr>
          <p:spPr bwMode="auto">
            <a:xfrm>
              <a:off x="1168852" y="4102678"/>
              <a:ext cx="192902" cy="6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09" name="직선 화살표 연결선 208"/>
          <p:cNvCxnSpPr/>
          <p:nvPr/>
        </p:nvCxnSpPr>
        <p:spPr bwMode="auto">
          <a:xfrm>
            <a:off x="5719503" y="5622109"/>
            <a:ext cx="192902" cy="6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TextBox 209"/>
          <p:cNvSpPr txBox="1"/>
          <p:nvPr/>
        </p:nvSpPr>
        <p:spPr>
          <a:xfrm>
            <a:off x="5038419" y="541406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head</a:t>
            </a:r>
            <a:endParaRPr lang="ko-KR" altLang="en-US" sz="1800" dirty="0"/>
          </a:p>
        </p:txBody>
      </p:sp>
      <p:grpSp>
        <p:nvGrpSpPr>
          <p:cNvPr id="211" name="그룹 210"/>
          <p:cNvGrpSpPr/>
          <p:nvPr/>
        </p:nvGrpSpPr>
        <p:grpSpPr>
          <a:xfrm>
            <a:off x="6170408" y="2842255"/>
            <a:ext cx="288032" cy="241096"/>
            <a:chOff x="7236296" y="692696"/>
            <a:chExt cx="288032" cy="241096"/>
          </a:xfrm>
        </p:grpSpPr>
        <p:cxnSp>
          <p:nvCxnSpPr>
            <p:cNvPr id="212" name="직선 화살표 연결선 211"/>
            <p:cNvCxnSpPr/>
            <p:nvPr/>
          </p:nvCxnSpPr>
          <p:spPr bwMode="auto">
            <a:xfrm flipV="1">
              <a:off x="7380312" y="764704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3" name="직선 연결선 212"/>
            <p:cNvCxnSpPr/>
            <p:nvPr/>
          </p:nvCxnSpPr>
          <p:spPr bwMode="auto">
            <a:xfrm>
              <a:off x="7236296" y="692696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4" name="직선 연결선 213"/>
            <p:cNvCxnSpPr/>
            <p:nvPr/>
          </p:nvCxnSpPr>
          <p:spPr bwMode="auto">
            <a:xfrm>
              <a:off x="7236296" y="761902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5" name="그룹 214"/>
          <p:cNvGrpSpPr/>
          <p:nvPr/>
        </p:nvGrpSpPr>
        <p:grpSpPr>
          <a:xfrm>
            <a:off x="4896550" y="2641034"/>
            <a:ext cx="972037" cy="502834"/>
            <a:chOff x="359603" y="2781400"/>
            <a:chExt cx="972037" cy="502834"/>
          </a:xfrm>
        </p:grpSpPr>
        <p:sp>
          <p:nvSpPr>
            <p:cNvPr id="216" name="직사각형 215"/>
            <p:cNvSpPr/>
            <p:nvPr/>
          </p:nvSpPr>
          <p:spPr bwMode="auto">
            <a:xfrm>
              <a:off x="916624" y="3077570"/>
              <a:ext cx="195831" cy="206664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359603" y="2781400"/>
              <a:ext cx="7393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target</a:t>
              </a:r>
              <a:endParaRPr lang="ko-KR" altLang="en-US" sz="1600" dirty="0"/>
            </a:p>
          </p:txBody>
        </p:sp>
        <p:cxnSp>
          <p:nvCxnSpPr>
            <p:cNvPr id="218" name="직선 화살표 연결선 217"/>
            <p:cNvCxnSpPr/>
            <p:nvPr/>
          </p:nvCxnSpPr>
          <p:spPr bwMode="auto">
            <a:xfrm>
              <a:off x="1061650" y="3181192"/>
              <a:ext cx="269990" cy="8161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9" name="TextBox 218"/>
          <p:cNvSpPr txBox="1"/>
          <p:nvPr/>
        </p:nvSpPr>
        <p:spPr>
          <a:xfrm>
            <a:off x="7042610" y="2830771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</a:rPr>
              <a:t>target = </a:t>
            </a:r>
            <a:r>
              <a:rPr lang="en-US" altLang="ko-KR" sz="2000" b="1" dirty="0" err="1">
                <a:solidFill>
                  <a:srgbClr val="00B050"/>
                </a:solidFill>
              </a:rPr>
              <a:t>sp</a:t>
            </a:r>
            <a:r>
              <a:rPr lang="en-US" altLang="ko-KR" sz="2000" b="1" dirty="0">
                <a:solidFill>
                  <a:srgbClr val="00B050"/>
                </a:solidFill>
              </a:rPr>
              <a:t>;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grpSp>
        <p:nvGrpSpPr>
          <p:cNvPr id="220" name="그룹 219"/>
          <p:cNvGrpSpPr/>
          <p:nvPr/>
        </p:nvGrpSpPr>
        <p:grpSpPr>
          <a:xfrm>
            <a:off x="6179928" y="3591371"/>
            <a:ext cx="288032" cy="241096"/>
            <a:chOff x="7236296" y="692696"/>
            <a:chExt cx="288032" cy="241096"/>
          </a:xfrm>
        </p:grpSpPr>
        <p:cxnSp>
          <p:nvCxnSpPr>
            <p:cNvPr id="221" name="직선 화살표 연결선 220"/>
            <p:cNvCxnSpPr/>
            <p:nvPr/>
          </p:nvCxnSpPr>
          <p:spPr bwMode="auto">
            <a:xfrm flipV="1">
              <a:off x="7380312" y="764704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" name="직선 연결선 221"/>
            <p:cNvCxnSpPr/>
            <p:nvPr/>
          </p:nvCxnSpPr>
          <p:spPr bwMode="auto">
            <a:xfrm>
              <a:off x="7236296" y="692696"/>
              <a:ext cx="288032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" name="직선 연결선 222"/>
            <p:cNvCxnSpPr/>
            <p:nvPr/>
          </p:nvCxnSpPr>
          <p:spPr bwMode="auto">
            <a:xfrm>
              <a:off x="7236296" y="761902"/>
              <a:ext cx="288032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4" name="TextBox 223"/>
          <p:cNvSpPr txBox="1"/>
          <p:nvPr/>
        </p:nvSpPr>
        <p:spPr>
          <a:xfrm>
            <a:off x="7627899" y="3143868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C000"/>
                </a:solidFill>
              </a:rPr>
              <a:t>?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9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7 L 3.61111E-6 0.1030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/>
      <p:bldP spid="2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단일연결리스트에서의 </a:t>
            </a:r>
            <a:r>
              <a:rPr lang="ko-KR" altLang="en-US" dirty="0" err="1"/>
              <a:t>스택</a:t>
            </a:r>
            <a:r>
              <a:rPr lang="en-US" altLang="ko-KR" dirty="0"/>
              <a:t>(pop)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5038558" y="5563745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038558" y="5034617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038558" y="4505489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038558" y="3976361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직선 화살표 연결선 17"/>
          <p:cNvCxnSpPr>
            <a:stCxn id="7" idx="2"/>
            <a:endCxn id="5" idx="0"/>
          </p:cNvCxnSpPr>
          <p:nvPr/>
        </p:nvCxnSpPr>
        <p:spPr bwMode="auto">
          <a:xfrm>
            <a:off x="5470606" y="5394657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화살표 연결선 18"/>
          <p:cNvCxnSpPr/>
          <p:nvPr/>
        </p:nvCxnSpPr>
        <p:spPr bwMode="auto">
          <a:xfrm>
            <a:off x="5478995" y="4865529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직선 화살표 연결선 19"/>
          <p:cNvCxnSpPr/>
          <p:nvPr/>
        </p:nvCxnSpPr>
        <p:spPr bwMode="auto">
          <a:xfrm>
            <a:off x="5487384" y="4336401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/>
          <p:cNvCxnSpPr>
            <a:stCxn id="58" idx="2"/>
            <a:endCxn id="11" idx="0"/>
          </p:cNvCxnSpPr>
          <p:nvPr/>
        </p:nvCxnSpPr>
        <p:spPr bwMode="auto">
          <a:xfrm>
            <a:off x="5470606" y="3551891"/>
            <a:ext cx="0" cy="42447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" name="그룹 66"/>
          <p:cNvGrpSpPr/>
          <p:nvPr/>
        </p:nvGrpSpPr>
        <p:grpSpPr>
          <a:xfrm>
            <a:off x="4319218" y="3091053"/>
            <a:ext cx="711863" cy="461665"/>
            <a:chOff x="5220812" y="3780535"/>
            <a:chExt cx="711863" cy="461665"/>
          </a:xfrm>
        </p:grpSpPr>
        <p:sp>
          <p:nvSpPr>
            <p:cNvPr id="24" name="TextBox 23"/>
            <p:cNvSpPr txBox="1"/>
            <p:nvPr/>
          </p:nvSpPr>
          <p:spPr>
            <a:xfrm>
              <a:off x="5220812" y="3780535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sp</a:t>
              </a:r>
              <a:endParaRPr lang="ko-KR" altLang="en-US" dirty="0"/>
            </a:p>
          </p:txBody>
        </p:sp>
        <p:cxnSp>
          <p:nvCxnSpPr>
            <p:cNvPr id="27" name="직선 화살표 연결선 26"/>
            <p:cNvCxnSpPr/>
            <p:nvPr/>
          </p:nvCxnSpPr>
          <p:spPr bwMode="auto">
            <a:xfrm>
              <a:off x="5739773" y="4102677"/>
              <a:ext cx="192902" cy="6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그룹 31"/>
          <p:cNvGrpSpPr/>
          <p:nvPr/>
        </p:nvGrpSpPr>
        <p:grpSpPr>
          <a:xfrm rot="10800000">
            <a:off x="5334979" y="5923785"/>
            <a:ext cx="288032" cy="241096"/>
            <a:chOff x="7236296" y="692696"/>
            <a:chExt cx="288032" cy="241096"/>
          </a:xfrm>
        </p:grpSpPr>
        <p:cxnSp>
          <p:nvCxnSpPr>
            <p:cNvPr id="33" name="직선 화살표 연결선 32"/>
            <p:cNvCxnSpPr/>
            <p:nvPr/>
          </p:nvCxnSpPr>
          <p:spPr bwMode="auto">
            <a:xfrm flipV="1">
              <a:off x="7380312" y="764704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직선 연결선 33"/>
            <p:cNvCxnSpPr/>
            <p:nvPr/>
          </p:nvCxnSpPr>
          <p:spPr bwMode="auto">
            <a:xfrm>
              <a:off x="7236296" y="692696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직선 연결선 34"/>
            <p:cNvCxnSpPr/>
            <p:nvPr/>
          </p:nvCxnSpPr>
          <p:spPr bwMode="auto">
            <a:xfrm>
              <a:off x="7236296" y="761902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8" name="직사각형 57"/>
          <p:cNvSpPr/>
          <p:nvPr/>
        </p:nvSpPr>
        <p:spPr bwMode="auto">
          <a:xfrm>
            <a:off x="5038558" y="3191851"/>
            <a:ext cx="864096" cy="360040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996495" y="2856836"/>
            <a:ext cx="1042063" cy="416919"/>
            <a:chOff x="4731538" y="3104689"/>
            <a:chExt cx="1042063" cy="416919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5410687" y="3176997"/>
              <a:ext cx="195831" cy="206664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31538" y="3104689"/>
              <a:ext cx="7393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target</a:t>
              </a:r>
              <a:endParaRPr lang="ko-KR" altLang="en-US" sz="1600" dirty="0"/>
            </a:p>
          </p:txBody>
        </p:sp>
        <p:cxnSp>
          <p:nvCxnSpPr>
            <p:cNvPr id="61" name="직선 화살표 연결선 60"/>
            <p:cNvCxnSpPr>
              <a:stCxn id="59" idx="2"/>
            </p:cNvCxnSpPr>
            <p:nvPr/>
          </p:nvCxnSpPr>
          <p:spPr bwMode="auto">
            <a:xfrm>
              <a:off x="5508603" y="3383661"/>
              <a:ext cx="264998" cy="13794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3" name="TextBox 62"/>
          <p:cNvSpPr txBox="1"/>
          <p:nvPr/>
        </p:nvSpPr>
        <p:spPr>
          <a:xfrm>
            <a:off x="6240474" y="3558118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</a:rPr>
              <a:t>target-&gt;next = NULL;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22958" y="3266193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sp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sp</a:t>
            </a:r>
            <a:r>
              <a:rPr lang="en-US" altLang="ko-KR" sz="2000" dirty="0"/>
              <a:t>-&gt;next;</a:t>
            </a:r>
            <a:endParaRPr lang="ko-KR" alt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6222958" y="2994553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</a:rPr>
              <a:t>target = </a:t>
            </a:r>
            <a:r>
              <a:rPr lang="en-US" altLang="ko-KR" sz="2000" b="1" dirty="0" err="1">
                <a:solidFill>
                  <a:srgbClr val="00B050"/>
                </a:solidFill>
              </a:rPr>
              <a:t>sp</a:t>
            </a:r>
            <a:r>
              <a:rPr lang="en-US" altLang="ko-KR" sz="2000" b="1" dirty="0">
                <a:solidFill>
                  <a:srgbClr val="00B050"/>
                </a:solidFill>
              </a:rPr>
              <a:t>;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343368" y="3542886"/>
            <a:ext cx="288032" cy="259422"/>
            <a:chOff x="7236296" y="502480"/>
            <a:chExt cx="288032" cy="259422"/>
          </a:xfrm>
        </p:grpSpPr>
        <p:cxnSp>
          <p:nvCxnSpPr>
            <p:cNvPr id="70" name="직선 화살표 연결선 69"/>
            <p:cNvCxnSpPr/>
            <p:nvPr/>
          </p:nvCxnSpPr>
          <p:spPr bwMode="auto">
            <a:xfrm flipV="1">
              <a:off x="7380312" y="502480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rgbClr val="FFC000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직선 연결선 70"/>
            <p:cNvCxnSpPr/>
            <p:nvPr/>
          </p:nvCxnSpPr>
          <p:spPr bwMode="auto">
            <a:xfrm>
              <a:off x="7236296" y="692696"/>
              <a:ext cx="288032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직선 연결선 71"/>
            <p:cNvCxnSpPr/>
            <p:nvPr/>
          </p:nvCxnSpPr>
          <p:spPr bwMode="auto">
            <a:xfrm>
              <a:off x="7236296" y="761902"/>
              <a:ext cx="288032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4" name="그룹 63"/>
          <p:cNvGrpSpPr/>
          <p:nvPr/>
        </p:nvGrpSpPr>
        <p:grpSpPr>
          <a:xfrm>
            <a:off x="2932220" y="976265"/>
            <a:ext cx="3475038" cy="1136535"/>
            <a:chOff x="4510658" y="1284016"/>
            <a:chExt cx="3475038" cy="2052042"/>
          </a:xfrm>
        </p:grpSpPr>
        <p:sp>
          <p:nvSpPr>
            <p:cNvPr id="65" name="Freeform 7"/>
            <p:cNvSpPr>
              <a:spLocks/>
            </p:cNvSpPr>
            <p:nvPr/>
          </p:nvSpPr>
          <p:spPr bwMode="gray">
            <a:xfrm>
              <a:off x="4510658" y="2580161"/>
              <a:ext cx="1016000" cy="755897"/>
            </a:xfrm>
            <a:custGeom>
              <a:avLst/>
              <a:gdLst>
                <a:gd name="T0" fmla="*/ 88 w 1104"/>
                <a:gd name="T1" fmla="*/ 1160 h 1256"/>
                <a:gd name="T2" fmla="*/ 88 w 1104"/>
                <a:gd name="T3" fmla="*/ 0 h 1256"/>
                <a:gd name="T4" fmla="*/ 0 w 1104"/>
                <a:gd name="T5" fmla="*/ 0 h 1256"/>
                <a:gd name="T6" fmla="*/ 0 w 1104"/>
                <a:gd name="T7" fmla="*/ 1256 h 1256"/>
                <a:gd name="T8" fmla="*/ 1104 w 1104"/>
                <a:gd name="T9" fmla="*/ 1256 h 1256"/>
                <a:gd name="T10" fmla="*/ 1104 w 1104"/>
                <a:gd name="T11" fmla="*/ 1160 h 1256"/>
                <a:gd name="T12" fmla="*/ 88 w 1104"/>
                <a:gd name="T13" fmla="*/ 116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1256">
                  <a:moveTo>
                    <a:pt x="88" y="1160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1256"/>
                  </a:lnTo>
                  <a:lnTo>
                    <a:pt x="1104" y="1256"/>
                  </a:lnTo>
                  <a:lnTo>
                    <a:pt x="1104" y="1160"/>
                  </a:lnTo>
                  <a:lnTo>
                    <a:pt x="88" y="1160"/>
                  </a:lnTo>
                  <a:close/>
                </a:path>
              </a:pathLst>
            </a:custGeom>
            <a:gradFill rotWithShape="1">
              <a:gsLst>
                <a:gs pos="0">
                  <a:srgbClr val="FFCC66"/>
                </a:gs>
                <a:gs pos="50000">
                  <a:srgbClr val="FFCC66">
                    <a:gamma/>
                    <a:tint val="21176"/>
                    <a:invGamma/>
                  </a:srgbClr>
                </a:gs>
                <a:gs pos="100000">
                  <a:srgbClr val="FFCC66"/>
                </a:gs>
              </a:gsLst>
              <a:lin ang="0" scaled="1"/>
            </a:gradFill>
            <a:ln w="0">
              <a:solidFill>
                <a:srgbClr val="DFE29A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Freeform 8"/>
            <p:cNvSpPr>
              <a:spLocks/>
            </p:cNvSpPr>
            <p:nvPr/>
          </p:nvSpPr>
          <p:spPr bwMode="gray">
            <a:xfrm rot="10800000">
              <a:off x="6969696" y="1284016"/>
              <a:ext cx="1016000" cy="755897"/>
            </a:xfrm>
            <a:custGeom>
              <a:avLst/>
              <a:gdLst>
                <a:gd name="T0" fmla="*/ 88 w 1104"/>
                <a:gd name="T1" fmla="*/ 1160 h 1256"/>
                <a:gd name="T2" fmla="*/ 88 w 1104"/>
                <a:gd name="T3" fmla="*/ 0 h 1256"/>
                <a:gd name="T4" fmla="*/ 0 w 1104"/>
                <a:gd name="T5" fmla="*/ 0 h 1256"/>
                <a:gd name="T6" fmla="*/ 0 w 1104"/>
                <a:gd name="T7" fmla="*/ 1256 h 1256"/>
                <a:gd name="T8" fmla="*/ 1104 w 1104"/>
                <a:gd name="T9" fmla="*/ 1256 h 1256"/>
                <a:gd name="T10" fmla="*/ 1104 w 1104"/>
                <a:gd name="T11" fmla="*/ 1160 h 1256"/>
                <a:gd name="T12" fmla="*/ 88 w 1104"/>
                <a:gd name="T13" fmla="*/ 116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1256">
                  <a:moveTo>
                    <a:pt x="88" y="1160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1256"/>
                  </a:lnTo>
                  <a:lnTo>
                    <a:pt x="1104" y="1256"/>
                  </a:lnTo>
                  <a:lnTo>
                    <a:pt x="1104" y="1160"/>
                  </a:lnTo>
                  <a:lnTo>
                    <a:pt x="88" y="1160"/>
                  </a:lnTo>
                  <a:close/>
                </a:path>
              </a:pathLst>
            </a:custGeom>
            <a:gradFill rotWithShape="1">
              <a:gsLst>
                <a:gs pos="0">
                  <a:srgbClr val="FFCC66"/>
                </a:gs>
                <a:gs pos="50000">
                  <a:srgbClr val="FFCC66">
                    <a:gamma/>
                    <a:tint val="21176"/>
                    <a:invGamma/>
                  </a:srgbClr>
                </a:gs>
                <a:gs pos="100000">
                  <a:srgbClr val="FFCC66"/>
                </a:gs>
              </a:gsLst>
              <a:lin ang="0" scaled="1"/>
            </a:gradFill>
            <a:ln w="0">
              <a:solidFill>
                <a:srgbClr val="DFE29A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Rectangle 9"/>
            <p:cNvSpPr>
              <a:spLocks noChangeArrowheads="1"/>
            </p:cNvSpPr>
            <p:nvPr/>
          </p:nvSpPr>
          <p:spPr bwMode="gray">
            <a:xfrm>
              <a:off x="4644008" y="1412776"/>
              <a:ext cx="3200400" cy="1779266"/>
            </a:xfrm>
            <a:prstGeom prst="rect">
              <a:avLst/>
            </a:prstGeom>
            <a:gradFill rotWithShape="1">
              <a:gsLst>
                <a:gs pos="0">
                  <a:srgbClr val="D85E28">
                    <a:gamma/>
                    <a:shade val="46275"/>
                    <a:invGamma/>
                  </a:srgbClr>
                </a:gs>
                <a:gs pos="50000">
                  <a:srgbClr val="D85E28"/>
                </a:gs>
                <a:gs pos="100000">
                  <a:srgbClr val="D85E2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marL="457200" indent="-457200">
                <a:buAutoNum type="arabicPeriod"/>
              </a:pPr>
              <a:r>
                <a:rPr lang="en-US" altLang="ko-KR" sz="1600" dirty="0">
                  <a:solidFill>
                    <a:srgbClr val="FFFFFF"/>
                  </a:solidFill>
                </a:rPr>
                <a:t>Underflow Check</a:t>
              </a:r>
            </a:p>
            <a:p>
              <a:pPr marL="457200" indent="-457200">
                <a:buAutoNum type="arabicPeriod"/>
              </a:pPr>
              <a:r>
                <a:rPr lang="en-US" altLang="ko-KR" sz="1600" dirty="0" err="1">
                  <a:solidFill>
                    <a:srgbClr val="FFFFFF"/>
                  </a:solidFill>
                </a:rPr>
                <a:t>sp</a:t>
              </a:r>
              <a:r>
                <a:rPr lang="en-US" altLang="ko-KR" sz="1600" dirty="0">
                  <a:solidFill>
                    <a:srgbClr val="FFFFFF"/>
                  </a:solidFill>
                </a:rPr>
                <a:t> </a:t>
              </a:r>
              <a:r>
                <a:rPr lang="ko-KR" altLang="en-US" sz="1600" dirty="0">
                  <a:solidFill>
                    <a:srgbClr val="FFFFFF"/>
                  </a:solidFill>
                </a:rPr>
                <a:t>위치에서 삭제</a:t>
              </a:r>
              <a:endParaRPr lang="en-US" altLang="ko-KR" sz="1600" dirty="0">
                <a:solidFill>
                  <a:srgbClr val="FFFFFF"/>
                </a:solidFill>
              </a:endParaRPr>
            </a:p>
            <a:p>
              <a:pPr marL="457200" indent="-457200">
                <a:buAutoNum type="arabicPeriod"/>
              </a:pPr>
              <a:r>
                <a:rPr lang="en-US" altLang="ko-KR" sz="1600" dirty="0" err="1">
                  <a:solidFill>
                    <a:srgbClr val="FFFFFF"/>
                  </a:solidFill>
                </a:rPr>
                <a:t>sp</a:t>
              </a:r>
              <a:r>
                <a:rPr lang="en-US" altLang="ko-KR" sz="1600" dirty="0">
                  <a:solidFill>
                    <a:srgbClr val="FFFFFF"/>
                  </a:solidFill>
                </a:rPr>
                <a:t> </a:t>
              </a:r>
              <a:r>
                <a:rPr lang="ko-KR" altLang="en-US" sz="1600" dirty="0">
                  <a:solidFill>
                    <a:srgbClr val="FFFFFF"/>
                  </a:solidFill>
                </a:rPr>
                <a:t>조정</a:t>
              </a:r>
              <a:endParaRPr lang="en-US" altLang="ko-KR"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395536" y="3198836"/>
            <a:ext cx="1484787" cy="2717648"/>
            <a:chOff x="6490500" y="3434144"/>
            <a:chExt cx="1484787" cy="2717648"/>
          </a:xfrm>
        </p:grpSpPr>
        <p:sp>
          <p:nvSpPr>
            <p:cNvPr id="81" name="직사각형 80"/>
            <p:cNvSpPr/>
            <p:nvPr/>
          </p:nvSpPr>
          <p:spPr bwMode="auto">
            <a:xfrm>
              <a:off x="7111191" y="5550656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7111191" y="5021528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7111191" y="4492400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7111191" y="3963272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7111191" y="3434144"/>
              <a:ext cx="864096" cy="36004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86" name="직선 화살표 연결선 85"/>
            <p:cNvCxnSpPr>
              <a:stCxn id="82" idx="2"/>
              <a:endCxn id="81" idx="0"/>
            </p:cNvCxnSpPr>
            <p:nvPr/>
          </p:nvCxnSpPr>
          <p:spPr bwMode="auto">
            <a:xfrm>
              <a:off x="7543239" y="5381568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직선 화살표 연결선 86"/>
            <p:cNvCxnSpPr/>
            <p:nvPr/>
          </p:nvCxnSpPr>
          <p:spPr bwMode="auto">
            <a:xfrm>
              <a:off x="7551628" y="4852440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직선 화살표 연결선 87"/>
            <p:cNvCxnSpPr/>
            <p:nvPr/>
          </p:nvCxnSpPr>
          <p:spPr bwMode="auto">
            <a:xfrm>
              <a:off x="7560017" y="4323312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직선 화살표 연결선 88"/>
            <p:cNvCxnSpPr/>
            <p:nvPr/>
          </p:nvCxnSpPr>
          <p:spPr bwMode="auto">
            <a:xfrm>
              <a:off x="7568406" y="3794184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6490500" y="3443750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err="1"/>
                <a:t>sp</a:t>
              </a:r>
              <a:endParaRPr lang="ko-KR" altLang="en-US" dirty="0"/>
            </a:p>
          </p:txBody>
        </p:sp>
        <p:cxnSp>
          <p:nvCxnSpPr>
            <p:cNvPr id="91" name="직선 화살표 연결선 90"/>
            <p:cNvCxnSpPr/>
            <p:nvPr/>
          </p:nvCxnSpPr>
          <p:spPr bwMode="auto">
            <a:xfrm>
              <a:off x="6910812" y="3651859"/>
              <a:ext cx="192902" cy="6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92" name="그룹 91"/>
            <p:cNvGrpSpPr/>
            <p:nvPr/>
          </p:nvGrpSpPr>
          <p:grpSpPr>
            <a:xfrm rot="10800000">
              <a:off x="7407612" y="5910696"/>
              <a:ext cx="288032" cy="241096"/>
              <a:chOff x="7236296" y="692696"/>
              <a:chExt cx="288032" cy="241096"/>
            </a:xfrm>
          </p:grpSpPr>
          <p:cxnSp>
            <p:nvCxnSpPr>
              <p:cNvPr id="93" name="직선 화살표 연결선 92"/>
              <p:cNvCxnSpPr/>
              <p:nvPr/>
            </p:nvCxnSpPr>
            <p:spPr bwMode="auto">
              <a:xfrm flipV="1">
                <a:off x="7380312" y="764704"/>
                <a:ext cx="0" cy="1690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4" name="직선 연결선 93"/>
              <p:cNvCxnSpPr/>
              <p:nvPr/>
            </p:nvCxnSpPr>
            <p:spPr bwMode="auto">
              <a:xfrm>
                <a:off x="7236296" y="692696"/>
                <a:ext cx="28803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5" name="직선 연결선 94"/>
              <p:cNvCxnSpPr/>
              <p:nvPr/>
            </p:nvCxnSpPr>
            <p:spPr bwMode="auto">
              <a:xfrm>
                <a:off x="7236296" y="761902"/>
                <a:ext cx="28803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96" name="그룹 95"/>
          <p:cNvGrpSpPr/>
          <p:nvPr/>
        </p:nvGrpSpPr>
        <p:grpSpPr>
          <a:xfrm>
            <a:off x="1842720" y="2711506"/>
            <a:ext cx="1782988" cy="3235187"/>
            <a:chOff x="4478000" y="2905335"/>
            <a:chExt cx="1782988" cy="3235187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5388504" y="5539386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5388504" y="5010258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5388504" y="4481130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5388504" y="3952002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5396892" y="2937528"/>
              <a:ext cx="864096" cy="36004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02" name="직선 화살표 연결선 101"/>
            <p:cNvCxnSpPr>
              <a:stCxn id="98" idx="2"/>
              <a:endCxn id="97" idx="0"/>
            </p:cNvCxnSpPr>
            <p:nvPr/>
          </p:nvCxnSpPr>
          <p:spPr bwMode="auto">
            <a:xfrm>
              <a:off x="5820552" y="5370298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직선 화살표 연결선 102"/>
            <p:cNvCxnSpPr/>
            <p:nvPr/>
          </p:nvCxnSpPr>
          <p:spPr bwMode="auto">
            <a:xfrm>
              <a:off x="5828941" y="4841170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직선 화살표 연결선 103"/>
            <p:cNvCxnSpPr/>
            <p:nvPr/>
          </p:nvCxnSpPr>
          <p:spPr bwMode="auto">
            <a:xfrm>
              <a:off x="5837330" y="4312042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직선 화살표 연결선 104"/>
            <p:cNvCxnSpPr>
              <a:endCxn id="101" idx="1"/>
            </p:cNvCxnSpPr>
            <p:nvPr/>
          </p:nvCxnSpPr>
          <p:spPr bwMode="auto">
            <a:xfrm>
              <a:off x="5199752" y="3110401"/>
              <a:ext cx="197140" cy="71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6" name="TextBox 105"/>
            <p:cNvSpPr txBox="1"/>
            <p:nvPr/>
          </p:nvSpPr>
          <p:spPr>
            <a:xfrm>
              <a:off x="4791397" y="3971549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err="1"/>
                <a:t>sp</a:t>
              </a:r>
              <a:endParaRPr lang="ko-KR" altLang="en-US" sz="1800" dirty="0"/>
            </a:p>
          </p:txBody>
        </p:sp>
        <p:cxnSp>
          <p:nvCxnSpPr>
            <p:cNvPr id="107" name="직선 화살표 연결선 106"/>
            <p:cNvCxnSpPr/>
            <p:nvPr/>
          </p:nvCxnSpPr>
          <p:spPr bwMode="auto">
            <a:xfrm>
              <a:off x="5208563" y="4165086"/>
              <a:ext cx="192902" cy="6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8" name="그룹 107"/>
            <p:cNvGrpSpPr/>
            <p:nvPr/>
          </p:nvGrpSpPr>
          <p:grpSpPr>
            <a:xfrm rot="10800000">
              <a:off x="5684925" y="5899426"/>
              <a:ext cx="288032" cy="241096"/>
              <a:chOff x="7236296" y="692696"/>
              <a:chExt cx="288032" cy="241096"/>
            </a:xfrm>
          </p:grpSpPr>
          <p:cxnSp>
            <p:nvCxnSpPr>
              <p:cNvPr id="110" name="직선 화살표 연결선 109"/>
              <p:cNvCxnSpPr/>
              <p:nvPr/>
            </p:nvCxnSpPr>
            <p:spPr bwMode="auto">
              <a:xfrm flipV="1">
                <a:off x="7380312" y="764704"/>
                <a:ext cx="0" cy="1690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1" name="직선 연결선 110"/>
              <p:cNvCxnSpPr/>
              <p:nvPr/>
            </p:nvCxnSpPr>
            <p:spPr bwMode="auto">
              <a:xfrm>
                <a:off x="7236296" y="692696"/>
                <a:ext cx="28803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" name="직선 연결선 111"/>
              <p:cNvCxnSpPr/>
              <p:nvPr/>
            </p:nvCxnSpPr>
            <p:spPr bwMode="auto">
              <a:xfrm>
                <a:off x="7236296" y="761902"/>
                <a:ext cx="28803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9" name="TextBox 108"/>
            <p:cNvSpPr txBox="1"/>
            <p:nvPr/>
          </p:nvSpPr>
          <p:spPr>
            <a:xfrm>
              <a:off x="4478000" y="2905335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target</a:t>
              </a:r>
              <a:endParaRPr lang="ko-KR" altLang="en-US" dirty="0"/>
            </a:p>
          </p:txBody>
        </p:sp>
      </p:grpSp>
      <p:sp>
        <p:nvSpPr>
          <p:cNvPr id="113" name="타원 112"/>
          <p:cNvSpPr/>
          <p:nvPr/>
        </p:nvSpPr>
        <p:spPr bwMode="auto">
          <a:xfrm>
            <a:off x="2525920" y="2595387"/>
            <a:ext cx="216025" cy="232947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1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14" name="타원 113"/>
          <p:cNvSpPr/>
          <p:nvPr/>
        </p:nvSpPr>
        <p:spPr bwMode="auto">
          <a:xfrm>
            <a:off x="2448433" y="3679656"/>
            <a:ext cx="216025" cy="232947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2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3014749" y="3271740"/>
            <a:ext cx="288032" cy="69206"/>
            <a:chOff x="7491307" y="5911128"/>
            <a:chExt cx="288032" cy="69206"/>
          </a:xfrm>
        </p:grpSpPr>
        <p:cxnSp>
          <p:nvCxnSpPr>
            <p:cNvPr id="116" name="직선 연결선 115"/>
            <p:cNvCxnSpPr/>
            <p:nvPr/>
          </p:nvCxnSpPr>
          <p:spPr bwMode="auto">
            <a:xfrm rot="10800000">
              <a:off x="7491307" y="5980334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" name="직선 연결선 116"/>
            <p:cNvCxnSpPr/>
            <p:nvPr/>
          </p:nvCxnSpPr>
          <p:spPr bwMode="auto">
            <a:xfrm rot="10800000">
              <a:off x="7491307" y="5911128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18" name="직선 화살표 연결선 117"/>
          <p:cNvCxnSpPr/>
          <p:nvPr/>
        </p:nvCxnSpPr>
        <p:spPr bwMode="auto">
          <a:xfrm>
            <a:off x="3158765" y="3091951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타원 118"/>
          <p:cNvSpPr/>
          <p:nvPr/>
        </p:nvSpPr>
        <p:spPr bwMode="auto">
          <a:xfrm>
            <a:off x="2759939" y="3136803"/>
            <a:ext cx="216025" cy="232947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3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91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7.40741E-7 L -4.72222E-6 0.1041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9" grpId="0"/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큐에서의 연산</a:t>
            </a:r>
          </a:p>
        </p:txBody>
      </p:sp>
      <p:sp>
        <p:nvSpPr>
          <p:cNvPr id="4" name="Freeform 4"/>
          <p:cNvSpPr>
            <a:spLocks/>
          </p:cNvSpPr>
          <p:nvPr/>
        </p:nvSpPr>
        <p:spPr bwMode="gray">
          <a:xfrm>
            <a:off x="795908" y="2592000"/>
            <a:ext cx="1016000" cy="620976"/>
          </a:xfrm>
          <a:custGeom>
            <a:avLst/>
            <a:gdLst>
              <a:gd name="T0" fmla="*/ 88 w 1104"/>
              <a:gd name="T1" fmla="*/ 1160 h 1256"/>
              <a:gd name="T2" fmla="*/ 88 w 1104"/>
              <a:gd name="T3" fmla="*/ 0 h 1256"/>
              <a:gd name="T4" fmla="*/ 0 w 1104"/>
              <a:gd name="T5" fmla="*/ 0 h 1256"/>
              <a:gd name="T6" fmla="*/ 0 w 1104"/>
              <a:gd name="T7" fmla="*/ 1256 h 1256"/>
              <a:gd name="T8" fmla="*/ 1104 w 1104"/>
              <a:gd name="T9" fmla="*/ 1256 h 1256"/>
              <a:gd name="T10" fmla="*/ 1104 w 1104"/>
              <a:gd name="T11" fmla="*/ 1160 h 1256"/>
              <a:gd name="T12" fmla="*/ 88 w 1104"/>
              <a:gd name="T13" fmla="*/ 1160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33CCCC"/>
              </a:gs>
              <a:gs pos="50000">
                <a:srgbClr val="33CCCC">
                  <a:gamma/>
                  <a:tint val="21176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gray">
          <a:xfrm rot="10800000">
            <a:off x="3254946" y="1463316"/>
            <a:ext cx="1016000" cy="620976"/>
          </a:xfrm>
          <a:custGeom>
            <a:avLst/>
            <a:gdLst>
              <a:gd name="T0" fmla="*/ 88 w 1104"/>
              <a:gd name="T1" fmla="*/ 1160 h 1256"/>
              <a:gd name="T2" fmla="*/ 88 w 1104"/>
              <a:gd name="T3" fmla="*/ 0 h 1256"/>
              <a:gd name="T4" fmla="*/ 0 w 1104"/>
              <a:gd name="T5" fmla="*/ 0 h 1256"/>
              <a:gd name="T6" fmla="*/ 0 w 1104"/>
              <a:gd name="T7" fmla="*/ 1256 h 1256"/>
              <a:gd name="T8" fmla="*/ 1104 w 1104"/>
              <a:gd name="T9" fmla="*/ 1256 h 1256"/>
              <a:gd name="T10" fmla="*/ 1104 w 1104"/>
              <a:gd name="T11" fmla="*/ 1160 h 1256"/>
              <a:gd name="T12" fmla="*/ 88 w 1104"/>
              <a:gd name="T13" fmla="*/ 1160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33CCCC"/>
              </a:gs>
              <a:gs pos="50000">
                <a:srgbClr val="33CCCC">
                  <a:gamma/>
                  <a:tint val="21176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929258" y="1592076"/>
            <a:ext cx="3200400" cy="1461683"/>
          </a:xfrm>
          <a:prstGeom prst="rect">
            <a:avLst/>
          </a:prstGeom>
          <a:gradFill rotWithShape="1">
            <a:gsLst>
              <a:gs pos="0">
                <a:srgbClr val="009999">
                  <a:gamma/>
                  <a:shade val="46275"/>
                  <a:invGamma/>
                </a:srgbClr>
              </a:gs>
              <a:gs pos="50000">
                <a:srgbClr val="009999"/>
              </a:gs>
              <a:gs pos="100000">
                <a:srgbClr val="00999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8100000" algn="ctr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r>
              <a:rPr lang="en-US" altLang="ko-KR" b="1" dirty="0" err="1">
                <a:solidFill>
                  <a:srgbClr val="FFFFCC"/>
                </a:solidFill>
              </a:rPr>
              <a:t>Enqueue</a:t>
            </a:r>
            <a:endParaRPr lang="en-US" altLang="ko-KR" b="1" dirty="0">
              <a:solidFill>
                <a:srgbClr val="FFFFCC"/>
              </a:solidFill>
              <a:ea typeface="굴림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rgbClr val="FFFFFF"/>
                </a:solidFill>
                <a:ea typeface="굴림" panose="020B0600000101010101" pitchFamily="50" charset="-127"/>
              </a:rPr>
              <a:t>Full Check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rgbClr val="FFFFFF"/>
                </a:solidFill>
              </a:rPr>
              <a:t>rear </a:t>
            </a:r>
            <a:r>
              <a:rPr lang="ko-KR" altLang="en-US" sz="2000" dirty="0">
                <a:solidFill>
                  <a:srgbClr val="FFFFFF"/>
                </a:solidFill>
              </a:rPr>
              <a:t>다음위치에 삽입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rgbClr val="FFFFFF"/>
                </a:solidFill>
              </a:rPr>
              <a:t>rear</a:t>
            </a:r>
            <a:r>
              <a:rPr lang="en-US" altLang="ko-KR" sz="2000" dirty="0">
                <a:solidFill>
                  <a:srgbClr val="FFFFFF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ea typeface="굴림" panose="020B0600000101010101" pitchFamily="50" charset="-127"/>
              </a:rPr>
              <a:t>조정</a:t>
            </a:r>
            <a:endParaRPr lang="en-US" altLang="ko-KR" sz="2000" dirty="0">
              <a:solidFill>
                <a:srgbClr val="FFFFFF"/>
              </a:solidFill>
              <a:ea typeface="굴림" panose="020B0600000101010101" pitchFamily="50" charset="-127"/>
            </a:endParaRPr>
          </a:p>
          <a:p>
            <a:endParaRPr lang="en-US" altLang="ko-KR" sz="1400" dirty="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gray">
          <a:xfrm>
            <a:off x="4510658" y="2592000"/>
            <a:ext cx="1016000" cy="620976"/>
          </a:xfrm>
          <a:custGeom>
            <a:avLst/>
            <a:gdLst>
              <a:gd name="T0" fmla="*/ 88 w 1104"/>
              <a:gd name="T1" fmla="*/ 1160 h 1256"/>
              <a:gd name="T2" fmla="*/ 88 w 1104"/>
              <a:gd name="T3" fmla="*/ 0 h 1256"/>
              <a:gd name="T4" fmla="*/ 0 w 1104"/>
              <a:gd name="T5" fmla="*/ 0 h 1256"/>
              <a:gd name="T6" fmla="*/ 0 w 1104"/>
              <a:gd name="T7" fmla="*/ 1256 h 1256"/>
              <a:gd name="T8" fmla="*/ 1104 w 1104"/>
              <a:gd name="T9" fmla="*/ 1256 h 1256"/>
              <a:gd name="T10" fmla="*/ 1104 w 1104"/>
              <a:gd name="T11" fmla="*/ 1160 h 1256"/>
              <a:gd name="T12" fmla="*/ 88 w 1104"/>
              <a:gd name="T13" fmla="*/ 1160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FFCC66"/>
              </a:gs>
              <a:gs pos="50000">
                <a:srgbClr val="FFCC66">
                  <a:gamma/>
                  <a:tint val="21176"/>
                  <a:invGamma/>
                </a:srgbClr>
              </a:gs>
              <a:gs pos="100000">
                <a:srgbClr val="FFCC66"/>
              </a:gs>
            </a:gsLst>
            <a:lin ang="0" scaled="1"/>
          </a:gradFill>
          <a:ln w="0">
            <a:solidFill>
              <a:srgbClr val="DFE29A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gray">
          <a:xfrm rot="10800000">
            <a:off x="6969696" y="1463316"/>
            <a:ext cx="1016000" cy="620976"/>
          </a:xfrm>
          <a:custGeom>
            <a:avLst/>
            <a:gdLst>
              <a:gd name="T0" fmla="*/ 88 w 1104"/>
              <a:gd name="T1" fmla="*/ 1160 h 1256"/>
              <a:gd name="T2" fmla="*/ 88 w 1104"/>
              <a:gd name="T3" fmla="*/ 0 h 1256"/>
              <a:gd name="T4" fmla="*/ 0 w 1104"/>
              <a:gd name="T5" fmla="*/ 0 h 1256"/>
              <a:gd name="T6" fmla="*/ 0 w 1104"/>
              <a:gd name="T7" fmla="*/ 1256 h 1256"/>
              <a:gd name="T8" fmla="*/ 1104 w 1104"/>
              <a:gd name="T9" fmla="*/ 1256 h 1256"/>
              <a:gd name="T10" fmla="*/ 1104 w 1104"/>
              <a:gd name="T11" fmla="*/ 1160 h 1256"/>
              <a:gd name="T12" fmla="*/ 88 w 1104"/>
              <a:gd name="T13" fmla="*/ 1160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FFCC66"/>
              </a:gs>
              <a:gs pos="50000">
                <a:srgbClr val="FFCC66">
                  <a:gamma/>
                  <a:tint val="21176"/>
                  <a:invGamma/>
                </a:srgbClr>
              </a:gs>
              <a:gs pos="100000">
                <a:srgbClr val="FFCC66"/>
              </a:gs>
            </a:gsLst>
            <a:lin ang="0" scaled="1"/>
          </a:gradFill>
          <a:ln w="0">
            <a:solidFill>
              <a:srgbClr val="DFE29A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4644008" y="1592076"/>
            <a:ext cx="3200400" cy="1461683"/>
          </a:xfrm>
          <a:prstGeom prst="rect">
            <a:avLst/>
          </a:prstGeom>
          <a:gradFill rotWithShape="1">
            <a:gsLst>
              <a:gs pos="0">
                <a:srgbClr val="D85E28">
                  <a:gamma/>
                  <a:shade val="46275"/>
                  <a:invGamma/>
                </a:srgbClr>
              </a:gs>
              <a:gs pos="50000">
                <a:srgbClr val="D85E28"/>
              </a:gs>
              <a:gs pos="100000">
                <a:srgbClr val="D85E28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8100000" algn="ctr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r>
              <a:rPr lang="en-US" altLang="ko-KR" b="1" dirty="0" err="1">
                <a:solidFill>
                  <a:srgbClr val="FFFFCC"/>
                </a:solidFill>
              </a:rPr>
              <a:t>Dequeue</a:t>
            </a:r>
            <a:endParaRPr lang="en-US" altLang="ko-KR" b="1" dirty="0">
              <a:solidFill>
                <a:srgbClr val="FFFFCC"/>
              </a:solidFill>
              <a:ea typeface="굴림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rgbClr val="FFFFFF"/>
                </a:solidFill>
                <a:ea typeface="굴림" panose="020B0600000101010101" pitchFamily="50" charset="-127"/>
              </a:rPr>
              <a:t>Empty Check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rgbClr val="FFFFFF"/>
                </a:solidFill>
              </a:rPr>
              <a:t>front</a:t>
            </a:r>
            <a:r>
              <a:rPr lang="en-US" altLang="ko-KR" sz="2000" dirty="0">
                <a:solidFill>
                  <a:srgbClr val="FFFFFF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ea typeface="굴림" panose="020B0600000101010101" pitchFamily="50" charset="-127"/>
              </a:rPr>
              <a:t>조정</a:t>
            </a:r>
            <a:endParaRPr lang="en-US" altLang="ko-KR" sz="2000" dirty="0">
              <a:solidFill>
                <a:srgbClr val="FFFFFF"/>
              </a:solidFill>
              <a:ea typeface="굴림" panose="020B0600000101010101" pitchFamily="50" charset="-127"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sz="2000" dirty="0">
                <a:solidFill>
                  <a:srgbClr val="FFFFFF"/>
                </a:solidFill>
              </a:rPr>
              <a:t>front </a:t>
            </a:r>
            <a:r>
              <a:rPr lang="ko-KR" altLang="en-US" sz="2000" dirty="0">
                <a:solidFill>
                  <a:srgbClr val="FFFFFF"/>
                </a:solidFill>
              </a:rPr>
              <a:t>위치에서 삭제</a:t>
            </a:r>
            <a:endParaRPr lang="en-US" altLang="ko-KR" sz="2000" dirty="0">
              <a:solidFill>
                <a:srgbClr val="FFFFFF"/>
              </a:solidFill>
            </a:endParaRPr>
          </a:p>
          <a:p>
            <a:endParaRPr lang="en-US" altLang="ko-KR" sz="1400" dirty="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1979712" y="4005472"/>
            <a:ext cx="487991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1979712" y="4581128"/>
            <a:ext cx="487991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547664" y="3464904"/>
            <a:ext cx="193949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600" dirty="0"/>
              <a:t>하한</a:t>
            </a:r>
          </a:p>
          <a:p>
            <a:pPr eaLnBrk="1" hangingPunct="1"/>
            <a:r>
              <a:rPr lang="en-US" altLang="ko-KR" sz="1600" dirty="0"/>
              <a:t>lower limit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336966" y="3450742"/>
            <a:ext cx="193949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600" dirty="0"/>
              <a:t>상한</a:t>
            </a:r>
          </a:p>
          <a:p>
            <a:pPr eaLnBrk="1" hangingPunct="1"/>
            <a:r>
              <a:rPr lang="en-US" altLang="ko-KR" sz="1600" dirty="0"/>
              <a:t>upper limit</a:t>
            </a: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3399552" y="4063603"/>
            <a:ext cx="516063" cy="4524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A</a:t>
            </a:r>
          </a:p>
        </p:txBody>
      </p:sp>
      <p:sp>
        <p:nvSpPr>
          <p:cNvPr id="18" name="AutoShape 11"/>
          <p:cNvSpPr>
            <a:spLocks noChangeArrowheads="1"/>
          </p:cNvSpPr>
          <p:nvPr/>
        </p:nvSpPr>
        <p:spPr bwMode="auto">
          <a:xfrm>
            <a:off x="3941886" y="4063603"/>
            <a:ext cx="516063" cy="4524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B</a:t>
            </a:r>
          </a:p>
        </p:txBody>
      </p:sp>
      <p:sp>
        <p:nvSpPr>
          <p:cNvPr id="19" name="AutoShape 12"/>
          <p:cNvSpPr>
            <a:spLocks noChangeArrowheads="1"/>
          </p:cNvSpPr>
          <p:nvPr/>
        </p:nvSpPr>
        <p:spPr bwMode="auto">
          <a:xfrm>
            <a:off x="4499992" y="4063603"/>
            <a:ext cx="516063" cy="4524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C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788024" y="4653102"/>
            <a:ext cx="896022" cy="439737"/>
            <a:chOff x="4788024" y="4367199"/>
            <a:chExt cx="896022" cy="439737"/>
          </a:xfrm>
        </p:grpSpPr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4788024" y="4470386"/>
              <a:ext cx="89602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dirty="0"/>
                <a:t>rear</a:t>
              </a: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4788024" y="4367199"/>
              <a:ext cx="0" cy="32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" name="오른쪽 화살표 22"/>
          <p:cNvSpPr/>
          <p:nvPr/>
        </p:nvSpPr>
        <p:spPr bwMode="auto">
          <a:xfrm flipH="1">
            <a:off x="7740352" y="4039659"/>
            <a:ext cx="1152128" cy="484632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Enqueue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AutoShape 12"/>
          <p:cNvSpPr>
            <a:spLocks noChangeArrowheads="1"/>
          </p:cNvSpPr>
          <p:nvPr/>
        </p:nvSpPr>
        <p:spPr bwMode="auto">
          <a:xfrm>
            <a:off x="6924214" y="4071853"/>
            <a:ext cx="516063" cy="4524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D</a:t>
            </a:r>
          </a:p>
        </p:txBody>
      </p:sp>
      <p:sp>
        <p:nvSpPr>
          <p:cNvPr id="38" name="오른쪽 화살표 37"/>
          <p:cNvSpPr/>
          <p:nvPr/>
        </p:nvSpPr>
        <p:spPr bwMode="auto">
          <a:xfrm flipH="1">
            <a:off x="219844" y="4088379"/>
            <a:ext cx="1152128" cy="484632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Dequeue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137915" y="4640200"/>
            <a:ext cx="631904" cy="441741"/>
            <a:chOff x="4788024" y="4367199"/>
            <a:chExt cx="631904" cy="441741"/>
          </a:xfrm>
        </p:grpSpPr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4788024" y="4470386"/>
              <a:ext cx="63190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dirty="0"/>
                <a:t>front</a:t>
              </a: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4788024" y="4367199"/>
              <a:ext cx="0" cy="32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009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204 -3.7037E-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33333E-6 L 0.06128 -0.000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06128 -0.000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21493 0.0002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배열을 이용한 큐에서의 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>                      </a:t>
            </a:r>
            <a:r>
              <a:rPr lang="en-US" altLang="ko-KR" sz="2800" dirty="0" err="1"/>
              <a:t>Enqueue</a:t>
            </a:r>
            <a:r>
              <a:rPr lang="ko-KR" altLang="en-US" sz="2800" dirty="0"/>
              <a:t>와 </a:t>
            </a:r>
            <a:r>
              <a:rPr lang="en-US" altLang="ko-KR" sz="2800" dirty="0" err="1"/>
              <a:t>Dequeue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648567" y="2420888"/>
            <a:ext cx="720080" cy="792088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368647" y="2420888"/>
            <a:ext cx="720080" cy="792088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088727" y="2420888"/>
            <a:ext cx="720080" cy="792088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808807" y="2420888"/>
            <a:ext cx="720080" cy="79208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리신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3528887" y="2420888"/>
            <a:ext cx="720080" cy="79208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베인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248967" y="2420888"/>
            <a:ext cx="720080" cy="79208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잭스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969047" y="2420888"/>
            <a:ext cx="720080" cy="79208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럭스</a:t>
            </a:r>
            <a:endParaRPr kumimoji="0" lang="ko-KR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689127" y="2420888"/>
            <a:ext cx="720080" cy="792088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409207" y="2420888"/>
            <a:ext cx="720080" cy="792088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129287" y="2420888"/>
            <a:ext cx="720080" cy="792088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7849367" y="2420888"/>
            <a:ext cx="720080" cy="792088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477" y="2082334"/>
            <a:ext cx="8092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Q[0]    Q[1]   Q[2]    Q[3]   Q[4]    Q[5]   Q[6]   Q[7]    Q[8]    Q[9]  Q[10] 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289263" y="3212976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lower : 0             front : 2            rear  : 6              upper :10</a:t>
            </a:r>
            <a:endParaRPr lang="ko-KR" altLang="en-US" sz="1800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2005308" y="3264899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858867" y="3264899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595880" y="3264899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6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7637148" y="3264898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10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82080" y="1556792"/>
            <a:ext cx="1346720" cy="36004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Enqueue</a:t>
            </a:r>
            <a:endParaRPr lang="ko-KR" altLang="en-US" sz="2000" dirty="0"/>
          </a:p>
        </p:txBody>
      </p:sp>
      <p:sp>
        <p:nvSpPr>
          <p:cNvPr id="35" name="직사각형 34"/>
          <p:cNvSpPr/>
          <p:nvPr/>
        </p:nvSpPr>
        <p:spPr bwMode="auto">
          <a:xfrm>
            <a:off x="5689127" y="2420888"/>
            <a:ext cx="720080" cy="79208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타릭</a:t>
            </a:r>
            <a:endParaRPr kumimoji="0" lang="ko-KR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5595880" y="3264897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7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6409207" y="2420888"/>
            <a:ext cx="720080" cy="79208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나미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5595880" y="3264895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8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76024" y="3861048"/>
            <a:ext cx="8283378" cy="2134064"/>
            <a:chOff x="476024" y="3861048"/>
            <a:chExt cx="8283378" cy="2134064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476024" y="3861048"/>
              <a:ext cx="1346720" cy="360040"/>
            </a:xfrm>
            <a:prstGeom prst="roundRect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/>
                <a:t>Dequeue</a:t>
              </a:r>
              <a:endParaRPr lang="ko-KR" altLang="en-US" sz="2000" dirty="0"/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614212" y="4806980"/>
              <a:ext cx="720080" cy="792088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1334292" y="4806980"/>
              <a:ext cx="720080" cy="792088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2054372" y="4806980"/>
              <a:ext cx="720080" cy="792088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2774452" y="4806980"/>
              <a:ext cx="720080" cy="79208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리신</a:t>
              </a: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3494532" y="4806980"/>
              <a:ext cx="720080" cy="79208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베인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4214612" y="4806980"/>
              <a:ext cx="720080" cy="79208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잭스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4934692" y="4806980"/>
              <a:ext cx="720080" cy="79208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럭스</a:t>
              </a:r>
              <a:endPara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5654772" y="4806980"/>
              <a:ext cx="720080" cy="792088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6374852" y="4806980"/>
              <a:ext cx="720080" cy="792088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7094932" y="4806980"/>
              <a:ext cx="720080" cy="792088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7815012" y="4806980"/>
              <a:ext cx="720080" cy="792088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7122" y="4468426"/>
              <a:ext cx="8092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Q[0]    Q[1]   Q[2]    Q[3]   Q[4]    Q[5]   Q[6]   Q[7]    Q[8]    Q[9]  Q[10] </a:t>
              </a:r>
              <a:endParaRPr lang="ko-KR" altLang="en-US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54908" y="5599068"/>
              <a:ext cx="6878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lower : 0             front : 2            rear  : 6              upper :10</a:t>
              </a:r>
              <a:endParaRPr lang="ko-KR" altLang="en-US" sz="1800" dirty="0"/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1970953" y="5650991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/>
                <a:t>0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3824512" y="5650991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/>
                <a:t>2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5561525" y="5650991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/>
                <a:t>6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7602793" y="5650990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/>
                <a:t>10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5654772" y="4806980"/>
              <a:ext cx="720080" cy="79208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타릭</a:t>
              </a:r>
              <a:endPara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5561525" y="5650989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/>
                <a:t>7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6374852" y="4806980"/>
              <a:ext cx="720080" cy="79208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나미</a:t>
              </a: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5561525" y="5650987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/>
                <a:t>8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62" name="직사각형 61"/>
          <p:cNvSpPr/>
          <p:nvPr/>
        </p:nvSpPr>
        <p:spPr bwMode="auto">
          <a:xfrm>
            <a:off x="2774452" y="4806980"/>
            <a:ext cx="720080" cy="792088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3824512" y="5650987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3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3494532" y="4806980"/>
            <a:ext cx="720080" cy="792088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824512" y="5652088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4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831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62" grpId="0" animBg="1"/>
      <p:bldP spid="63" grpId="0" animBg="1"/>
      <p:bldP spid="64" grpId="0" animBg="1"/>
      <p:bldP spid="65" grpId="0" animBg="1"/>
    </p:bldLst>
  </p:timing>
</p:sld>
</file>

<file path=ppt/theme/theme1.xml><?xml version="1.0" encoding="utf-8"?>
<a:theme xmlns:a="http://schemas.openxmlformats.org/drawingml/2006/main" name="191tgp_global_light">
  <a:themeElements>
    <a:clrScheme name="191tgp_global_light 1">
      <a:dk1>
        <a:srgbClr val="808080"/>
      </a:dk1>
      <a:lt1>
        <a:srgbClr val="FFFFFF"/>
      </a:lt1>
      <a:dk2>
        <a:srgbClr val="0E237E"/>
      </a:dk2>
      <a:lt2>
        <a:srgbClr val="CCECFF"/>
      </a:lt2>
      <a:accent1>
        <a:srgbClr val="709EE2"/>
      </a:accent1>
      <a:accent2>
        <a:srgbClr val="9874F2"/>
      </a:accent2>
      <a:accent3>
        <a:srgbClr val="AAACC0"/>
      </a:accent3>
      <a:accent4>
        <a:srgbClr val="DADADA"/>
      </a:accent4>
      <a:accent5>
        <a:srgbClr val="BBCCEE"/>
      </a:accent5>
      <a:accent6>
        <a:srgbClr val="8968DB"/>
      </a:accent6>
      <a:hlink>
        <a:srgbClr val="3B9D81"/>
      </a:hlink>
      <a:folHlink>
        <a:srgbClr val="80C040"/>
      </a:folHlink>
    </a:clrScheme>
    <a:fontScheme name="191tgp_glob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91tgp_global_light 1">
        <a:dk1>
          <a:srgbClr val="808080"/>
        </a:dk1>
        <a:lt1>
          <a:srgbClr val="FFFFFF"/>
        </a:lt1>
        <a:dk2>
          <a:srgbClr val="0E237E"/>
        </a:dk2>
        <a:lt2>
          <a:srgbClr val="CCECFF"/>
        </a:lt2>
        <a:accent1>
          <a:srgbClr val="709EE2"/>
        </a:accent1>
        <a:accent2>
          <a:srgbClr val="9874F2"/>
        </a:accent2>
        <a:accent3>
          <a:srgbClr val="AAACC0"/>
        </a:accent3>
        <a:accent4>
          <a:srgbClr val="DADADA"/>
        </a:accent4>
        <a:accent5>
          <a:srgbClr val="BBCCEE"/>
        </a:accent5>
        <a:accent6>
          <a:srgbClr val="8968DB"/>
        </a:accent6>
        <a:hlink>
          <a:srgbClr val="3B9D81"/>
        </a:hlink>
        <a:folHlink>
          <a:srgbClr val="80C0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2">
        <a:dk1>
          <a:srgbClr val="808080"/>
        </a:dk1>
        <a:lt1>
          <a:srgbClr val="FFFFFF"/>
        </a:lt1>
        <a:dk2>
          <a:srgbClr val="6C2042"/>
        </a:dk2>
        <a:lt2>
          <a:srgbClr val="CCECFF"/>
        </a:lt2>
        <a:accent1>
          <a:srgbClr val="ED9C65"/>
        </a:accent1>
        <a:accent2>
          <a:srgbClr val="5D7CDF"/>
        </a:accent2>
        <a:accent3>
          <a:srgbClr val="BAABB0"/>
        </a:accent3>
        <a:accent4>
          <a:srgbClr val="DADADA"/>
        </a:accent4>
        <a:accent5>
          <a:srgbClr val="F4CBB8"/>
        </a:accent5>
        <a:accent6>
          <a:srgbClr val="5370CA"/>
        </a:accent6>
        <a:hlink>
          <a:srgbClr val="93AB2D"/>
        </a:hlink>
        <a:folHlink>
          <a:srgbClr val="5097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3">
        <a:dk1>
          <a:srgbClr val="808080"/>
        </a:dk1>
        <a:lt1>
          <a:srgbClr val="FFFFFF"/>
        </a:lt1>
        <a:dk2>
          <a:srgbClr val="004E4C"/>
        </a:dk2>
        <a:lt2>
          <a:srgbClr val="FFFFCC"/>
        </a:lt2>
        <a:accent1>
          <a:srgbClr val="6FB4E3"/>
        </a:accent1>
        <a:accent2>
          <a:srgbClr val="2B976E"/>
        </a:accent2>
        <a:accent3>
          <a:srgbClr val="AAB2B2"/>
        </a:accent3>
        <a:accent4>
          <a:srgbClr val="DADADA"/>
        </a:accent4>
        <a:accent5>
          <a:srgbClr val="BBD6EF"/>
        </a:accent5>
        <a:accent6>
          <a:srgbClr val="268863"/>
        </a:accent6>
        <a:hlink>
          <a:srgbClr val="879543"/>
        </a:hlink>
        <a:folHlink>
          <a:srgbClr val="E3981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cdb2004191d</Template>
  <TotalTime>12506</TotalTime>
  <Words>1236</Words>
  <Application>Microsoft Office PowerPoint</Application>
  <PresentationFormat>화면 슬라이드 쇼(4:3)</PresentationFormat>
  <Paragraphs>514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굴림</vt:lpstr>
      <vt:lpstr>Arial</vt:lpstr>
      <vt:lpstr>Arial Black</vt:lpstr>
      <vt:lpstr>Wingdings</vt:lpstr>
      <vt:lpstr>191tgp_global_light</vt:lpstr>
      <vt:lpstr>스택과 큐</vt:lpstr>
      <vt:lpstr>문제</vt:lpstr>
      <vt:lpstr>스택에서의 연산</vt:lpstr>
      <vt:lpstr>단일연결리스트에서의 스택(push)</vt:lpstr>
      <vt:lpstr>단일연결리스트에서의 스택(push)</vt:lpstr>
      <vt:lpstr>단일연결리스트에서의 스택(pop)</vt:lpstr>
      <vt:lpstr>단일연결리스트에서의 스택(pop)</vt:lpstr>
      <vt:lpstr>큐에서의 연산</vt:lpstr>
      <vt:lpstr>배열을 이용한 큐에서의                        Enqueue와 Dequeue</vt:lpstr>
      <vt:lpstr>배열을 이용한 큐에서의                full check와 empty check</vt:lpstr>
      <vt:lpstr>우리의 선형큐 삽입알고리즘은 완전한가?.</vt:lpstr>
      <vt:lpstr>우리의 선형큐 Empty 조건은 완전한가?.</vt:lpstr>
      <vt:lpstr>문제 1</vt:lpstr>
      <vt:lpstr>문제 2</vt:lpstr>
      <vt:lpstr>문제 3</vt:lpstr>
      <vt:lpstr>DS9 : 5월 13일, 5월 8일 실습문제</vt:lpstr>
      <vt:lpstr>상태변환도를 그려보자</vt:lpstr>
      <vt:lpstr>공부해 올 내용 – 성능분석</vt:lpstr>
      <vt:lpstr>공부해 올 내용 – 트리(Tree)</vt:lpstr>
      <vt:lpstr>공부해 올 내용 – 이진트리(Binary Tree)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Ji-Woong Chang</cp:lastModifiedBy>
  <cp:revision>138</cp:revision>
  <dcterms:created xsi:type="dcterms:W3CDTF">2007-03-04T09:35:15Z</dcterms:created>
  <dcterms:modified xsi:type="dcterms:W3CDTF">2024-05-05T13:03:08Z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