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733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86584" cy="6855173"/>
  <p:notesSz cx="6858000" cy="9144000"/>
  <p:defaultTextStyle>
    <a:defPPr algn="l" rtl="0" eaLnBrk="0" latinLnBrk="1" hangingPunct="0">
      <a:defRPr kumimoji="1" lang="ko-KR" altLang="en-US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>
        <a:alpha val="100000"/>
      </a:srgbClr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>
      <p:cViewPr varScale="1">
        <p:scale>
          <a:sx n="100" d="100"/>
          <a:sy n="100" d="100"/>
        </p:scale>
        <p:origin x="0" y="0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27" cy="72027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97" y="685800"/>
            <a:ext cx="6095804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328" y="1599540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4846" y="1599540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607766" y="3982577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6193284" y="3982577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30129" y="6353597"/>
            <a:ext cx="2844293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363636">
                    <a:alpha val="100000"/>
                  </a:srgbClr>
                </a:solidFill>
                <a:latin typeface="Arial"/>
                <a:ea typeface="Yu Gothic UI Semibold"/>
              </a:defRPr>
            </a:lvl1pPr>
          </a:lstStyle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363636">
                    <a:alpha val="100000"/>
                  </a:srgbClr>
                </a:solidFill>
                <a:latin typeface="Arial"/>
                <a:ea typeface="Yu Gothic UI Semibold"/>
                <a:cs typeface="+mn-cs"/>
              </a:rPr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2022-11-03</a:t>
            </a:fld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363636">
                  <a:alpha val="100000"/>
                </a:srgbClr>
              </a:solidFill>
              <a:latin typeface="Arial"/>
              <a:ea typeface="Yu Gothic UI Semibold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3261" y="6353597"/>
            <a:ext cx="3860060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363636">
                    <a:alpha val="100000"/>
                  </a:srgbClr>
                </a:solidFill>
                <a:latin typeface="Arial"/>
                <a:ea typeface="Yu Gothic UI Semibold"/>
              </a:defRPr>
            </a:lvl1pPr>
          </a:lstStyle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363636">
                    <a:alpha val="100000"/>
                  </a:srgbClr>
                </a:solidFill>
                <a:latin typeface="Arial"/>
                <a:ea typeface="Yu Gothic UI Semibold"/>
              </a:rPr>
              <a:t/>
            </a: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363636">
                  <a:alpha val="100000"/>
                </a:srgbClr>
              </a:solidFill>
              <a:latin typeface="Arial"/>
              <a:ea typeface="Yu Gothic UI Semibold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886763" y="6353597"/>
            <a:ext cx="2844293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363636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173187C9-113E-4A8F-9AD9-EFEDE5977AF6}" type="slidenum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363636">
                    <a:alpha val="100000"/>
                  </a:srgbClr>
                </a:solidFill>
                <a:latin typeface="Arial"/>
              </a:rPr>
              <a:pPr marL="0" lvl="0" indent="0" algn="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rgbClr val="363636">
                  <a:alpha val="100000"/>
                </a:srgbClr>
              </a:solidFill>
              <a:latin typeface="Arial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Pr shadeToTitle="0"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328" y="274524"/>
            <a:ext cx="10967924" cy="114252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328" y="1599540"/>
            <a:ext cx="10967924" cy="452409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26" name=""/>
          <p:cNvSpPr/>
          <p:nvPr/>
        </p:nvSpPr>
        <p:spPr>
          <a:xfrm>
            <a:off x="-11051" y="3181"/>
            <a:ext cx="1244340" cy="4423538"/>
          </a:xfrm>
          <a:custGeom>
            <a:avLst/>
            <a:gdLst>
              <a:gd name="T0" fmla="*/ 0 w 785"/>
              <a:gd name="T1" fmla="*/ 0 h 2787"/>
              <a:gd name="T2" fmla="*/ 785 w 785"/>
              <a:gd name="T3" fmla="*/ 2787 h 2787"/>
            </a:gdLst>
            <a:cxnLst/>
            <a:rect l="T0" t="T1" r="T2" b="T3"/>
            <a:pathLst>
              <a:path w="785" h="2787">
                <a:moveTo>
                  <a:pt x="0" y="0"/>
                </a:moveTo>
                <a:lnTo>
                  <a:pt x="0" y="271"/>
                </a:lnTo>
                <a:lnTo>
                  <a:pt x="504" y="2729"/>
                </a:lnTo>
                <a:lnTo>
                  <a:pt x="785" y="2787"/>
                </a:lnTo>
                <a:lnTo>
                  <a:pt x="31" y="0"/>
                </a:lnTo>
                <a:lnTo>
                  <a:pt x="0" y="0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027" name=""/>
          <p:cNvSpPr/>
          <p:nvPr/>
        </p:nvSpPr>
        <p:spPr>
          <a:xfrm>
            <a:off x="7304336" y="211101"/>
            <a:ext cx="4880684" cy="1609442"/>
          </a:xfrm>
          <a:custGeom>
            <a:avLst/>
            <a:gdLst>
              <a:gd name="T0" fmla="*/ 0 w 3075"/>
              <a:gd name="T1" fmla="*/ 0 h 1013"/>
              <a:gd name="T2" fmla="*/ 3075 w 3075"/>
              <a:gd name="T3" fmla="*/ 1013 h 1013"/>
            </a:gdLst>
            <a:cxnLst/>
            <a:rect l="T0" t="T1" r="T2" b="T3"/>
            <a:pathLst>
              <a:path w="3075" h="1013">
                <a:moveTo>
                  <a:pt x="3075" y="0"/>
                </a:moveTo>
                <a:lnTo>
                  <a:pt x="3075" y="1013"/>
                </a:lnTo>
                <a:lnTo>
                  <a:pt x="0" y="631"/>
                </a:lnTo>
                <a:lnTo>
                  <a:pt x="3075" y="0"/>
                </a:lnTo>
              </a:path>
            </a:pathLst>
          </a:custGeom>
          <a:solidFill>
            <a:srgbClr val="c1dbdb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028" name=""/>
          <p:cNvSpPr/>
          <p:nvPr/>
        </p:nvSpPr>
        <p:spPr>
          <a:xfrm>
            <a:off x="0" y="0"/>
            <a:ext cx="12192947" cy="1207891"/>
          </a:xfrm>
          <a:custGeom>
            <a:avLst/>
            <a:gdLst>
              <a:gd name="T0" fmla="*/ 0 w 7681"/>
              <a:gd name="T1" fmla="*/ 0 h 762"/>
              <a:gd name="T2" fmla="*/ 7681 w 7681"/>
              <a:gd name="T3" fmla="*/ 762 h 762"/>
            </a:gdLst>
            <a:cxnLst/>
            <a:rect l="T0" t="T1" r="T2" b="T3"/>
            <a:pathLst>
              <a:path w="7681" h="762">
                <a:moveTo>
                  <a:pt x="0" y="0"/>
                </a:moveTo>
                <a:lnTo>
                  <a:pt x="7681" y="0"/>
                </a:lnTo>
                <a:lnTo>
                  <a:pt x="7681" y="134"/>
                </a:lnTo>
                <a:lnTo>
                  <a:pt x="4619" y="762"/>
                </a:lnTo>
                <a:lnTo>
                  <a:pt x="0" y="195"/>
                </a:lnTo>
                <a:lnTo>
                  <a:pt x="0" y="0"/>
                </a:lnTo>
              </a:path>
            </a:pathLst>
          </a:custGeom>
          <a:solidFill>
            <a:srgbClr val="a2c9c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029" name=""/>
          <p:cNvSpPr/>
          <p:nvPr/>
        </p:nvSpPr>
        <p:spPr>
          <a:xfrm>
            <a:off x="0" y="312689"/>
            <a:ext cx="7312263" cy="2037953"/>
          </a:xfrm>
          <a:custGeom>
            <a:avLst/>
            <a:gdLst>
              <a:gd name="T0" fmla="*/ 0 w 4607"/>
              <a:gd name="T1" fmla="*/ 0 h 1284"/>
              <a:gd name="T2" fmla="*/ 4607 w 4607"/>
              <a:gd name="T3" fmla="*/ 1284 h 1284"/>
            </a:gdLst>
            <a:cxnLst/>
            <a:rect l="T0" t="T1" r="T2" b="T3"/>
            <a:pathLst>
              <a:path w="4607" h="1284">
                <a:moveTo>
                  <a:pt x="4607" y="562"/>
                </a:moveTo>
                <a:lnTo>
                  <a:pt x="0" y="0"/>
                </a:lnTo>
                <a:lnTo>
                  <a:pt x="731" y="1284"/>
                </a:lnTo>
                <a:lnTo>
                  <a:pt x="4607" y="562"/>
                </a:lnTo>
              </a:path>
            </a:pathLst>
          </a:custGeom>
          <a:solidFill>
            <a:srgbClr val="e0eded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030" name=""/>
          <p:cNvSpPr/>
          <p:nvPr/>
        </p:nvSpPr>
        <p:spPr>
          <a:xfrm>
            <a:off x="-468197" y="660265"/>
            <a:ext cx="2745831" cy="1431663"/>
          </a:xfrm>
          <a:custGeom>
            <a:avLst/>
            <a:gdLst>
              <a:gd name="T0" fmla="*/ 0 w 902"/>
              <a:gd name="T1" fmla="*/ 0 h 1730"/>
              <a:gd name="T2" fmla="*/ 902 w 902"/>
              <a:gd name="T3" fmla="*/ 1730 h 1730"/>
            </a:gdLst>
            <a:cxnLst/>
            <a:rect l="T0" t="T1" r="T2" b="T3"/>
            <a:pathLst>
              <a:path w="902" h="1730">
                <a:moveTo>
                  <a:pt x="0" y="0"/>
                </a:moveTo>
                <a:lnTo>
                  <a:pt x="902" y="0"/>
                </a:lnTo>
                <a:lnTo>
                  <a:pt x="562" y="1730"/>
                </a:lnTo>
                <a:lnTo>
                  <a:pt x="0" y="0"/>
                </a:lnTo>
              </a:path>
            </a:pathLst>
          </a:custGeom>
          <a:solidFill>
            <a:srgbClr val="c1dbdb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031" name=""/>
          <p:cNvSpPr/>
          <p:nvPr/>
        </p:nvSpPr>
        <p:spPr>
          <a:xfrm>
            <a:off x="-2891850" y="2891905"/>
            <a:ext cx="6859862" cy="1076106"/>
          </a:xfrm>
          <a:custGeom>
            <a:avLst/>
            <a:gdLst>
              <a:gd name="T0" fmla="*/ 0 w 678"/>
              <a:gd name="T1" fmla="*/ 0 h 4322"/>
              <a:gd name="T2" fmla="*/ 678 w 678"/>
              <a:gd name="T3" fmla="*/ 4322 h 4322"/>
            </a:gdLst>
            <a:cxnLst/>
            <a:rect l="T0" t="T1" r="T2" b="T3"/>
            <a:pathLst>
              <a:path w="678" h="4322">
                <a:moveTo>
                  <a:pt x="0" y="4322"/>
                </a:moveTo>
                <a:lnTo>
                  <a:pt x="0" y="0"/>
                </a:lnTo>
                <a:lnTo>
                  <a:pt x="120" y="0"/>
                </a:lnTo>
                <a:lnTo>
                  <a:pt x="678" y="1723"/>
                </a:lnTo>
                <a:lnTo>
                  <a:pt x="174" y="4322"/>
                </a:lnTo>
                <a:lnTo>
                  <a:pt x="0" y="4322"/>
                </a:lnTo>
              </a:path>
            </a:pathLst>
          </a:custGeom>
          <a:solidFill>
            <a:srgbClr val="63a6a4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032" name=""/>
          <p:cNvSpPr/>
          <p:nvPr/>
        </p:nvSpPr>
        <p:spPr>
          <a:xfrm>
            <a:off x="-837988" y="3863242"/>
            <a:ext cx="4113974" cy="1879264"/>
          </a:xfrm>
          <a:custGeom>
            <a:avLst/>
            <a:gdLst>
              <a:gd name="T0" fmla="*/ 0 w 1185"/>
              <a:gd name="T1" fmla="*/ 0 h 2591"/>
              <a:gd name="T2" fmla="*/ 1185 w 1185"/>
              <a:gd name="T3" fmla="*/ 2591 h 2591"/>
            </a:gdLst>
            <a:cxnLst/>
            <a:rect l="T0" t="T1" r="T2" b="T3"/>
            <a:pathLst>
              <a:path w="1185" h="2591">
                <a:moveTo>
                  <a:pt x="501" y="0"/>
                </a:moveTo>
                <a:lnTo>
                  <a:pt x="0" y="2591"/>
                </a:lnTo>
                <a:lnTo>
                  <a:pt x="44" y="2591"/>
                </a:lnTo>
                <a:lnTo>
                  <a:pt x="1185" y="2155"/>
                </a:lnTo>
                <a:lnTo>
                  <a:pt x="501" y="0"/>
                </a:lnTo>
              </a:path>
            </a:pathLst>
          </a:custGeom>
          <a:solidFill>
            <a:srgbClr val="cccccc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033" name=""/>
          <p:cNvSpPr/>
          <p:nvPr/>
        </p:nvSpPr>
        <p:spPr>
          <a:xfrm>
            <a:off x="1233288" y="5048918"/>
            <a:ext cx="895145" cy="2729979"/>
          </a:xfrm>
          <a:custGeom>
            <a:avLst/>
            <a:gdLst>
              <a:gd name="T0" fmla="*/ 0 w 1720"/>
              <a:gd name="T1" fmla="*/ 0 h 564"/>
              <a:gd name="T2" fmla="*/ 1720 w 1720"/>
              <a:gd name="T3" fmla="*/ 564 h 564"/>
            </a:gdLst>
            <a:cxnLst/>
            <a:rect l="T0" t="T1" r="T2" b="T3"/>
            <a:pathLst>
              <a:path w="1720" h="564">
                <a:moveTo>
                  <a:pt x="1720" y="563"/>
                </a:moveTo>
                <a:cubicBezTo>
                  <a:pt x="1286" y="564"/>
                  <a:pt x="434" y="559"/>
                  <a:pt x="0" y="560"/>
                </a:cubicBezTo>
                <a:lnTo>
                  <a:pt x="1485" y="0"/>
                </a:lnTo>
                <a:lnTo>
                  <a:pt x="1720" y="563"/>
                </a:lnTo>
              </a:path>
            </a:pathLst>
          </a:custGeom>
          <a:solidFill>
            <a:srgbClr val="98989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034" name=""/>
          <p:cNvSpPr/>
          <p:nvPr/>
        </p:nvSpPr>
        <p:spPr>
          <a:xfrm>
            <a:off x="163489" y="-26904"/>
            <a:ext cx="2882361" cy="6882077"/>
          </a:xfrm>
          <a:custGeom>
            <a:avLst/>
            <a:gdLst>
              <a:gd name="T0" fmla="*/ 0 w 1816"/>
              <a:gd name="T1" fmla="*/ 0 h 4336"/>
              <a:gd name="T2" fmla="*/ 1816 w 1816"/>
              <a:gd name="T3" fmla="*/ 4336 h 4336"/>
            </a:gdLst>
            <a:cxnLst/>
            <a:rect l="T0" t="T1" r="T2" b="T3"/>
            <a:pathLst>
              <a:path w="1816" h="4336">
                <a:moveTo>
                  <a:pt x="1396" y="4336"/>
                </a:moveTo>
                <a:lnTo>
                  <a:pt x="0" y="0"/>
                </a:lnTo>
                <a:lnTo>
                  <a:pt x="1816" y="4336"/>
                </a:lnTo>
                <a:lnTo>
                  <a:pt x="1396" y="4336"/>
                </a:lnTo>
              </a:path>
            </a:pathLst>
          </a:custGeom>
          <a:solidFill>
            <a:srgbClr val="63a6a4">
              <a:alpha val="35000"/>
            </a:srgb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30129" y="6353597"/>
            <a:ext cx="2844293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363636">
                    <a:alpha val="100000"/>
                  </a:srgbClr>
                </a:solidFill>
                <a:latin typeface="Arial"/>
                <a:ea typeface="Yu Gothic UI Semibold"/>
              </a:defRPr>
            </a:lvl1pPr>
          </a:lstStyle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363636">
                    <a:alpha val="100000"/>
                  </a:srgbClr>
                </a:solidFill>
                <a:latin typeface="Arial"/>
                <a:ea typeface="Yu Gothic UI Semibold"/>
                <a:cs typeface="+mn-cs"/>
              </a:rPr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2022-11-03</a:t>
            </a:fld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363636">
                  <a:alpha val="100000"/>
                </a:srgbClr>
              </a:solidFill>
              <a:latin typeface="Arial"/>
              <a:ea typeface="Yu Gothic UI Semibold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3261" y="6353597"/>
            <a:ext cx="3860060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363636">
                    <a:alpha val="100000"/>
                  </a:srgbClr>
                </a:solidFill>
                <a:latin typeface="Arial"/>
                <a:ea typeface="Yu Gothic UI Semibold"/>
              </a:defRPr>
            </a:lvl1pPr>
          </a:lstStyle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363636">
                    <a:alpha val="100000"/>
                  </a:srgbClr>
                </a:solidFill>
                <a:latin typeface="Arial"/>
                <a:ea typeface="Yu Gothic UI Semibold"/>
                <a:cs typeface="+mn-cs"/>
              </a:rPr>
              <a:t/>
            </a: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363636">
                  <a:alpha val="100000"/>
                </a:srgbClr>
              </a:solidFill>
              <a:latin typeface="Arial"/>
              <a:ea typeface="Yu Gothic UI Semibold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86763" y="6353597"/>
            <a:ext cx="2844293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363636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5C6762CE-4F45-41B5-A5DD-EF4F01BF7F80}" type="slidenum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363636">
                    <a:alpha val="100000"/>
                  </a:srgbClr>
                </a:solidFill>
                <a:latin typeface="Arial"/>
                <a:ea typeface="+mn-ea"/>
                <a:cs typeface="+mn-cs"/>
              </a:rPr>
              <a:pPr marL="0" lvl="0" indent="0" algn="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rgbClr val="363636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video" Target="file:///C:/Users/CS2021/Desktop/GNGather&#49884;&#50672;&#50689;&#49345;.mp4" TargetMode="External" /><Relationship Id="rId3" Type="http://schemas.microsoft.com/office/2007/relationships/media" Target="file:///C:\Users\CS2021\Desktop\GNGather&#49884;&#50672;&#50689;&#49345;.mp4" TargetMode="External" /><Relationship Id="rId4" Type="http://schemas.openxmlformats.org/officeDocument/2006/relationships/image" Target="../media/image1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Relationship Id="rId6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제목 1"/>
          <p:cNvSpPr>
            <a:spLocks noGrp="1"/>
          </p:cNvSpPr>
          <p:nvPr>
            <p:ph type="ctrTitle" idx="0"/>
          </p:nvPr>
        </p:nvSpPr>
        <p:spPr>
          <a:xfrm>
            <a:off x="1277718" y="1834833"/>
            <a:ext cx="9631201" cy="2590323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7200" b="0" i="0" baseline="0" mc:Ignorable="hp" hp:hslEmbossed="0">
                <a:solidFill>
                  <a:srgbClr val="002060">
                    <a:alpha val="100000"/>
                  </a:srgbClr>
                </a:solidFill>
                <a:latin typeface="DriftType"/>
                <a:sym typeface="Arial"/>
              </a:rPr>
              <a:t>GN</a:t>
            </a:r>
            <a:br>
              <a:rPr xmlns:mc="http://schemas.openxmlformats.org/markup-compatibility/2006" xmlns:hp="http://schemas.haansoft.com/office/presentation/8.0" kumimoji="0" lang="ko-KR" altLang="en-US" sz="7200" b="0" i="0" baseline="0" mc:Ignorable="hp" hp:hslEmbossed="0">
                <a:solidFill>
                  <a:srgbClr val="002060">
                    <a:alpha val="100000"/>
                  </a:srgbClr>
                </a:solidFill>
                <a:sym typeface="Arial"/>
              </a:rPr>
            </a:br>
            <a:r>
              <a:rPr xmlns:mc="http://schemas.openxmlformats.org/markup-compatibility/2006" xmlns:hp="http://schemas.haansoft.com/office/presentation/8.0" kumimoji="0" lang="ko-KR" altLang="en-US" sz="7200" b="0" i="0" baseline="0" mc:Ignorable="hp" hp:hslEmbossed="0">
                <a:solidFill>
                  <a:srgbClr val="002060">
                    <a:alpha val="100000"/>
                  </a:srgbClr>
                </a:solidFill>
                <a:latin typeface="DriftType"/>
                <a:sym typeface="Arial"/>
              </a:rPr>
              <a:t>GatherTown</a:t>
            </a:r>
            <a:endParaRPr xmlns:mc="http://schemas.openxmlformats.org/markup-compatibility/2006" xmlns:hp="http://schemas.haansoft.com/office/presentation/8.0" kumimoji="0" lang="ko-KR" altLang="en-US" sz="7200" b="0" i="0" mc:Ignorable="hp" hp:hslEmbossed="0">
              <a:solidFill>
                <a:srgbClr val="002060">
                  <a:alpha val="100000"/>
                </a:srgbClr>
              </a:solidFill>
              <a:sym typeface="Arial"/>
            </a:endParaRPr>
          </a:p>
        </p:txBody>
      </p:sp>
      <p:sp>
        <p:nvSpPr>
          <p:cNvPr id="2053" name="부제목 2"/>
          <p:cNvSpPr>
            <a:spLocks noGrp="1"/>
          </p:cNvSpPr>
          <p:nvPr>
            <p:ph type="subTitle" idx="1"/>
          </p:nvPr>
        </p:nvSpPr>
        <p:spPr>
          <a:xfrm>
            <a:off x="4602936" y="5891707"/>
            <a:ext cx="7278939" cy="466634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r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baseline="0" mc:Ignorable="hp" hp:hslEmbossed="0">
                <a:solidFill>
                  <a:srgbClr val="6c6c6c">
                    <a:alpha val="100000"/>
                  </a:srgbClr>
                </a:solidFill>
                <a:latin typeface="바탕"/>
                <a:ea typeface="궁서"/>
                <a:sym typeface="Arial"/>
              </a:rPr>
              <a:t>팀  </a:t>
            </a:r>
            <a:r>
              <a:rPr xmlns:mc="http://schemas.openxmlformats.org/markup-compatibility/2006" xmlns:hp="http://schemas.haansoft.com/office/presentation/8.0" kumimoji="0" lang="ko-KR" altLang="en-US" sz="2000" b="0" i="0" baseline="0" mc:Ignorable="hp" hp:hslEmbossed="0">
                <a:solidFill>
                  <a:srgbClr val="6c6c6c">
                    <a:alpha val="100000"/>
                  </a:srgbClr>
                </a:solidFill>
                <a:latin typeface="궁서"/>
                <a:ea typeface="궁서"/>
                <a:sym typeface="Arial"/>
              </a:rPr>
              <a:t>- </a:t>
            </a:r>
            <a:r>
              <a:rPr xmlns:mc="http://schemas.openxmlformats.org/markup-compatibility/2006" xmlns:hp="http://schemas.haansoft.com/office/presentation/8.0" kumimoji="0" lang="ko-KR" altLang="en-US" sz="2000" b="0" i="0" baseline="0" mc:Ignorable="hp" hp:hslEmbossed="0">
                <a:solidFill>
                  <a:srgbClr val="6c6c6c">
                    <a:alpha val="100000"/>
                  </a:srgbClr>
                </a:solidFill>
                <a:latin typeface="한컴 고딕"/>
                <a:ea typeface="한컴 윤고딕 230"/>
                <a:sym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000" b="0" i="0" baseline="0" mc:Ignorable="hp" hp:hslEmbossed="0">
                <a:solidFill>
                  <a:srgbClr val="6c6c6c">
                    <a:alpha val="100000"/>
                  </a:srgbClr>
                </a:solidFill>
                <a:latin typeface="Yu Gothic UI Semibold"/>
                <a:ea typeface="Yu Gothic UI Semibold"/>
                <a:sym typeface="Arial"/>
              </a:rPr>
              <a:t>GN GatherTown</a:t>
            </a:r>
            <a:endParaRPr xmlns:mc="http://schemas.openxmlformats.org/markup-compatibility/2006" xmlns:hp="http://schemas.haansoft.com/office/presentation/8.0" kumimoji="0" lang="ko-KR" altLang="en-US" sz="2000" b="0" i="0" baseline="0" mc:Ignorable="hp" hp:hslEmbossed="0">
              <a:solidFill>
                <a:srgbClr val="6c6c6c">
                  <a:alpha val="100000"/>
                </a:srgbClr>
              </a:solidFill>
              <a:latin typeface="Yu Gothic UI Semibold"/>
              <a:ea typeface="Yu Gothic UI Semibold"/>
              <a:sym typeface="Arial"/>
            </a:endParaRPr>
          </a:p>
          <a:p>
            <a:pPr marL="0" lvl="0" indent="0" algn="r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baseline="0" mc:Ignorable="hp" hp:hslEmbossed="0">
                <a:solidFill>
                  <a:srgbClr val="6c6c6c">
                    <a:alpha val="100000"/>
                  </a:srgbClr>
                </a:solidFill>
                <a:latin typeface="바탕"/>
                <a:ea typeface="바탕"/>
                <a:sym typeface="Arial"/>
              </a:rPr>
              <a:t>팀원  -  김 민 제,  류 어 진</a:t>
            </a:r>
            <a:endParaRPr xmlns:mc="http://schemas.openxmlformats.org/markup-compatibility/2006" xmlns:hp="http://schemas.haansoft.com/office/presentation/8.0" kumimoji="0" lang="ko-KR" altLang="en-US" sz="2000" b="0" i="0" mc:Ignorable="hp" hp:hslEmbossed="0">
              <a:solidFill>
                <a:srgbClr val="6c6c6c">
                  <a:alpha val="100000"/>
                </a:srgbClr>
              </a:solidFill>
              <a:latin typeface="바탕"/>
              <a:ea typeface="바탕"/>
              <a:sym typeface="Arial"/>
            </a:endParaRPr>
          </a:p>
        </p:txBody>
      </p:sp>
      <p:cxnSp>
        <p:nvCxnSpPr>
          <p:cNvPr id="2054" name=""/>
          <p:cNvCxnSpPr/>
          <p:nvPr/>
        </p:nvCxnSpPr>
        <p:spPr>
          <a:xfrm flipV="1">
            <a:off x="8745545" y="5806027"/>
            <a:ext cx="376154" cy="638050"/>
          </a:xfrm>
          <a:prstGeom prst="line">
            <a:avLst/>
          </a:prstGeom>
          <a:ln w="9544" cap="flat" cmpd="sng" algn="ctr">
            <a:solidFill>
              <a:srgbClr val="234a71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2055" name=""/>
          <p:cNvSpPr txBox="1"/>
          <p:nvPr/>
        </p:nvSpPr>
        <p:spPr>
          <a:xfrm>
            <a:off x="5418709" y="2771284"/>
            <a:ext cx="252406" cy="3586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"/>
          <p:cNvSpPr txBox="1"/>
          <p:nvPr/>
        </p:nvSpPr>
        <p:spPr>
          <a:xfrm>
            <a:off x="190449" y="144455"/>
            <a:ext cx="6093320" cy="100465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6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궁서체"/>
                <a:ea typeface="궁서체"/>
              </a:rPr>
              <a:t>시연영상</a:t>
            </a:r>
            <a:endParaRPr xmlns:mc="http://schemas.openxmlformats.org/markup-compatibility/2006" xmlns:hp="http://schemas.haansoft.com/office/presentation/8.0" kumimoji="1" lang="ko-KR" altLang="en-US" sz="6000" b="0" i="0" mc:Ignorable="hp" hp:hslEmbossed="0">
              <a:solidFill>
                <a:srgbClr val="000000">
                  <a:alpha val="100000"/>
                </a:srgbClr>
              </a:solidFill>
              <a:latin typeface="궁서체"/>
              <a:ea typeface="궁서체"/>
            </a:endParaRPr>
          </a:p>
        </p:txBody>
      </p:sp>
      <p:pic>
        <p:nvPicPr>
          <p:cNvPr id="11269" name="GNGather시연영상.mp4">
            <a:hlinkClick r:id="" action="ppaction://media"/>
          </p:cNvPr>
          <p:cNvPicPr>
            <a:picLocks noRot="1"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 rotWithShape="1">
          <a:blip r:embed="rId4"/>
          <a:stretch>
            <a:fillRect/>
          </a:stretch>
        </p:blipFill>
        <p:spPr>
          <a:xfrm>
            <a:off x="1384051" y="1149115"/>
            <a:ext cx="9418481" cy="52981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2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126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69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1269"/>
                </p:tgtEl>
              </p:cMediaNode>
            </p:video>
          </p:childTnLst>
        </p:cTn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제목 1"/>
          <p:cNvSpPr>
            <a:spLocks noGrp="1"/>
          </p:cNvSpPr>
          <p:nvPr>
            <p:ph type="ctrTitle" idx="0"/>
          </p:nvPr>
        </p:nvSpPr>
        <p:spPr>
          <a:xfrm>
            <a:off x="6645634" y="2080821"/>
            <a:ext cx="3280786" cy="3214084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142893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한컴 고딕"/>
                <a:ea typeface="한컴 고딕"/>
                <a:sym typeface="Arial"/>
              </a:rPr>
              <a:t>5. 데이터</a:t>
            </a:r>
            <a:br>
              <a:rPr xmlns:mc="http://schemas.openxmlformats.org/markup-compatibility/2006" xmlns:hp="http://schemas.haansoft.com/office/presentation/8.0" kumimoji="0" lang="ko-KR" altLang="en-US" sz="2800" b="0" i="0" baseline="0" mc:Ignorable="hp" hp:hslEmbossed="0">
                <a:solidFill>
                  <a:srgbClr val="000000">
                    <a:alpha val="100000"/>
                  </a:srgbClr>
                </a:solidFill>
                <a:ea typeface="한컴 고딕"/>
                <a:sym typeface="Arial"/>
              </a:rPr>
            </a:br>
            <a:r>
              <a:rPr xmlns:mc="http://schemas.openxmlformats.org/markup-compatibility/2006" xmlns:hp="http://schemas.haansoft.com/office/presentation/8.0" kumimoji="0" lang="ko-KR" altLang="en-US" sz="2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한컴 고딕"/>
                <a:ea typeface="한컴 고딕"/>
                <a:sym typeface="Arial"/>
              </a:rPr>
              <a:t>6. 게임진행</a:t>
            </a:r>
            <a:br>
              <a:rPr xmlns:mc="http://schemas.openxmlformats.org/markup-compatibility/2006" xmlns:hp="http://schemas.haansoft.com/office/presentation/8.0" kumimoji="0" lang="ko-KR" altLang="en-US" sz="2800" b="0" i="0" baseline="0" mc:Ignorable="hp" hp:hslEmbossed="0">
                <a:solidFill>
                  <a:srgbClr val="000000">
                    <a:alpha val="100000"/>
                  </a:srgbClr>
                </a:solidFill>
                <a:ea typeface="한컴 고딕"/>
                <a:sym typeface="Arial"/>
              </a:rPr>
            </a:br>
            <a:r>
              <a:rPr xmlns:mc="http://schemas.openxmlformats.org/markup-compatibility/2006" xmlns:hp="http://schemas.haansoft.com/office/presentation/8.0" kumimoji="0" lang="ko-KR" altLang="en-US" sz="2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한컴 고딕"/>
                <a:ea typeface="한컴 고딕"/>
                <a:sym typeface="Arial"/>
              </a:rPr>
              <a:t>7. 시연</a:t>
            </a:r>
            <a:br>
              <a:rPr xmlns:mc="http://schemas.openxmlformats.org/markup-compatibility/2006" xmlns:hp="http://schemas.haansoft.com/office/presentation/8.0" kumimoji="0" lang="ko-KR" altLang="en-US" sz="2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바탕"/>
                <a:sym typeface="Arial"/>
              </a:rPr>
            </a:br>
            <a:endParaRPr xmlns:mc="http://schemas.openxmlformats.org/markup-compatibility/2006" xmlns:hp="http://schemas.haansoft.com/office/presentation/8.0" kumimoji="0" lang="ko-KR" altLang="en-US" sz="2800" b="0" i="0" mc:Ignorable="hp" hp:hslEmbossed="0">
              <a:solidFill>
                <a:srgbClr val="000000">
                  <a:alpha val="100000"/>
                </a:srgbClr>
              </a:solidFill>
              <a:latin typeface="바탕"/>
              <a:ea typeface="바탕"/>
              <a:sym typeface="Arial"/>
            </a:endParaRPr>
          </a:p>
        </p:txBody>
      </p:sp>
      <p:sp>
        <p:nvSpPr>
          <p:cNvPr id="3077" name=""/>
          <p:cNvSpPr txBox="1"/>
          <p:nvPr/>
        </p:nvSpPr>
        <p:spPr>
          <a:xfrm>
            <a:off x="180960" y="158745"/>
            <a:ext cx="1945910" cy="99991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6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궁서"/>
              </a:rPr>
              <a:t>목차</a:t>
            </a:r>
            <a:endParaRPr xmlns:mc="http://schemas.openxmlformats.org/markup-compatibility/2006" xmlns:hp="http://schemas.haansoft.com/office/presentation/8.0" kumimoji="1" lang="ko-KR" altLang="en-US" sz="6000" b="0" i="0" mc:Ignorable="hp" hp:hslEmbossed="0">
              <a:solidFill>
                <a:srgbClr val="000000">
                  <a:alpha val="100000"/>
                </a:srgbClr>
              </a:solidFill>
              <a:latin typeface="궁서"/>
              <a:ea typeface="궁서"/>
            </a:endParaRPr>
          </a:p>
        </p:txBody>
      </p:sp>
      <p:sp>
        <p:nvSpPr>
          <p:cNvPr id="3078" name=""/>
          <p:cNvSpPr txBox="1"/>
          <p:nvPr/>
        </p:nvSpPr>
        <p:spPr>
          <a:xfrm>
            <a:off x="2410982" y="2080821"/>
            <a:ext cx="3280730" cy="32140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marL="142893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한컴 고딕"/>
                <a:ea typeface="한컴 고딕"/>
              </a:rPr>
              <a:t>1. 개발 목표</a:t>
            </a:r>
            <a:br>
              <a:rPr xmlns:mc="http://schemas.openxmlformats.org/markup-compatibility/2006" xmlns:hp="http://schemas.haansoft.com/office/presentation/8.0" kumimoji="1" lang="ko-KR" altLang="en-US" sz="2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한컴 고딕"/>
                <a:ea typeface="한컴 고딕"/>
              </a:rPr>
            </a:br>
            <a:r>
              <a:rPr xmlns:mc="http://schemas.openxmlformats.org/markup-compatibility/2006" xmlns:hp="http://schemas.haansoft.com/office/presentation/8.0" kumimoji="1" lang="ko-KR" altLang="en-US" sz="2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한컴 고딕"/>
                <a:ea typeface="한컴 고딕"/>
              </a:rPr>
              <a:t>2. 추진일정</a:t>
            </a:r>
            <a:br>
              <a:rPr xmlns:mc="http://schemas.openxmlformats.org/markup-compatibility/2006" xmlns:hp="http://schemas.haansoft.com/office/presentation/8.0" kumimoji="1" lang="ko-KR" altLang="en-US" sz="2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한컴 고딕"/>
                <a:ea typeface="한컴 고딕"/>
              </a:rPr>
            </a:br>
            <a:r>
              <a:rPr xmlns:mc="http://schemas.openxmlformats.org/markup-compatibility/2006" xmlns:hp="http://schemas.haansoft.com/office/presentation/8.0" kumimoji="1" lang="ko-KR" altLang="en-US" sz="2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한컴 고딕"/>
                <a:ea typeface="한컴 고딕"/>
              </a:rPr>
              <a:t>3. 개발방법</a:t>
            </a:r>
            <a:br>
              <a:rPr xmlns:mc="http://schemas.openxmlformats.org/markup-compatibility/2006" xmlns:hp="http://schemas.haansoft.com/office/presentation/8.0" kumimoji="1" lang="ko-KR" altLang="en-US" sz="2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한컴 고딕"/>
                <a:ea typeface="한컴 고딕"/>
              </a:rPr>
            </a:br>
            <a:r>
              <a:rPr xmlns:mc="http://schemas.openxmlformats.org/markup-compatibility/2006" xmlns:hp="http://schemas.haansoft.com/office/presentation/8.0" kumimoji="1" lang="ko-KR" altLang="en-US" sz="2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한컴 고딕"/>
                <a:ea typeface="한컴 고딕"/>
              </a:rPr>
              <a:t>4. 목표대비 성과</a:t>
            </a:r>
            <a:endParaRPr xmlns:mc="http://schemas.openxmlformats.org/markup-compatibility/2006" xmlns:hp="http://schemas.haansoft.com/office/presentation/8.0" kumimoji="1" lang="ko-KR" altLang="en-US" sz="2800" b="0" i="0" mc:Ignorable="hp" hp:hslEmbossed="0">
              <a:solidFill>
                <a:srgbClr val="000000">
                  <a:alpha val="100000"/>
                </a:srgbClr>
              </a:solidFill>
              <a:latin typeface="한컴 고딕"/>
              <a:ea typeface="한컴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부제목 2"/>
          <p:cNvSpPr>
            <a:spLocks noGrp="1"/>
          </p:cNvSpPr>
          <p:nvPr>
            <p:ph type="subTitle" idx="1"/>
          </p:nvPr>
        </p:nvSpPr>
        <p:spPr>
          <a:xfrm>
            <a:off x="1974489" y="1779239"/>
            <a:ext cx="8237605" cy="3729950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1" i="0" baseline="0" mc:Ignorable="hp" hp:hslEmbossed="0">
                <a:solidFill>
                  <a:srgbClr val="1d3956">
                    <a:alpha val="100000"/>
                  </a:srgbClr>
                </a:solidFill>
                <a:latin typeface="한컴 고딕"/>
                <a:ea typeface="한컴 고딕"/>
                <a:sym typeface="Arial"/>
              </a:rPr>
              <a:t>경상남도</a:t>
            </a:r>
            <a:r>
              <a:rPr xmlns:mc="http://schemas.openxmlformats.org/markup-compatibility/2006" xmlns:hp="http://schemas.haansoft.com/office/presentation/8.0" kumimoji="0" lang="ko-KR" altLang="en-US" sz="2800" b="0" i="0" baseline="0" mc:Ignorable="hp" hp:hslEmbossed="0">
                <a:solidFill>
                  <a:srgbClr val="1d3956">
                    <a:alpha val="100000"/>
                  </a:srgbClr>
                </a:solidFill>
                <a:latin typeface="한컴 고딕"/>
                <a:ea typeface="한컴 고딕"/>
                <a:sym typeface="Arial"/>
              </a:rPr>
              <a:t>의 각 지역의 특산품이나 랜드마크, 축제 현황 등을 미리 온라인 공간에서 확인하고 관광해볼 수 있는 </a:t>
            </a:r>
            <a:endParaRPr xmlns:mc="http://schemas.openxmlformats.org/markup-compatibility/2006" xmlns:hp="http://schemas.haansoft.com/office/presentation/8.0" kumimoji="0" lang="ko-KR" altLang="en-US" sz="2800" b="0" i="0" baseline="0" mc:Ignorable="hp" hp:hslEmbossed="0">
              <a:solidFill>
                <a:srgbClr val="1d3956">
                  <a:alpha val="100000"/>
                </a:srgbClr>
              </a:solidFill>
              <a:latin typeface="한컴 고딕"/>
              <a:ea typeface="한컴 고딕"/>
              <a:sym typeface="Arial"/>
            </a:endParaRPr>
          </a:p>
          <a:p>
            <a:pPr marL="0" lvl="0" indent="0" algn="ctr" defTabSz="1028836" rtl="0" eaLnBrk="1" latinLnBrk="1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0" i="0" baseline="0" mc:Ignorable="hp" hp:hslEmbossed="0">
                <a:solidFill>
                  <a:srgbClr val="1d3956">
                    <a:alpha val="100000"/>
                  </a:srgbClr>
                </a:solidFill>
                <a:latin typeface="한컴 고딕"/>
                <a:ea typeface="한컴 고딕"/>
                <a:sym typeface="Arial"/>
              </a:rPr>
              <a:t>온라인 메타버스 플랫폼 제작</a:t>
            </a:r>
            <a:endParaRPr xmlns:mc="http://schemas.openxmlformats.org/markup-compatibility/2006" xmlns:hp="http://schemas.haansoft.com/office/presentation/8.0" kumimoji="0" lang="ko-KR" altLang="en-US" sz="2800" b="0" i="0" baseline="0" mc:Ignorable="hp" hp:hslEmbossed="0">
              <a:solidFill>
                <a:srgbClr val="1d3956">
                  <a:alpha val="100000"/>
                </a:srgbClr>
              </a:solidFill>
              <a:latin typeface="한컴 고딕"/>
              <a:ea typeface="한컴 고딕"/>
              <a:sym typeface="Arial"/>
            </a:endParaRPr>
          </a:p>
          <a:p>
            <a:pPr marL="0" lvl="0" indent="0" algn="ctr" defTabSz="1028836" rtl="0" eaLnBrk="1" latinLnBrk="1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400" b="0" i="0" mc:Ignorable="hp" hp:hslEmbossed="0">
              <a:solidFill>
                <a:srgbClr val="000000">
                  <a:alpha val="100000"/>
                </a:srgbClr>
              </a:solidFill>
              <a:latin typeface="휴먼명조"/>
              <a:ea typeface="한컴 고딕"/>
              <a:sym typeface="Arial"/>
            </a:endParaRPr>
          </a:p>
        </p:txBody>
      </p:sp>
      <p:sp>
        <p:nvSpPr>
          <p:cNvPr id="4101" name="제목 1"/>
          <p:cNvSpPr>
            <a:spLocks noGrp="1"/>
          </p:cNvSpPr>
          <p:nvPr>
            <p:ph type="ctrTitle" idx="0"/>
          </p:nvPr>
        </p:nvSpPr>
        <p:spPr>
          <a:xfrm>
            <a:off x="234880" y="174597"/>
            <a:ext cx="4010879" cy="957103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6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궁서체"/>
                <a:ea typeface="궁서체"/>
                <a:sym typeface="Arial"/>
              </a:rPr>
              <a:t>개발 목표</a:t>
            </a:r>
            <a:endParaRPr xmlns:mc="http://schemas.openxmlformats.org/markup-compatibility/2006" xmlns:hp="http://schemas.haansoft.com/office/presentation/8.0" kumimoji="0" lang="ko-KR" altLang="en-US" sz="6000" b="0" i="0" mc:Ignorable="hp" hp:hslEmbossed="0">
              <a:solidFill>
                <a:srgbClr val="000000">
                  <a:alpha val="100000"/>
                </a:srgbClr>
              </a:solidFill>
              <a:latin typeface="궁서체"/>
              <a:ea typeface="궁서체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부제목 2"/>
          <p:cNvSpPr>
            <a:spLocks noGrp="1"/>
          </p:cNvSpPr>
          <p:nvPr>
            <p:ph type="subTitle" idx="1"/>
          </p:nvPr>
        </p:nvSpPr>
        <p:spPr>
          <a:xfrm>
            <a:off x="469816" y="1158660"/>
            <a:ext cx="9628020" cy="4867957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400" b="0" i="0" baseline="0" mc:Ignorable="hp" hp:hslEmbossed="0">
              <a:solidFill>
                <a:srgbClr val="000000">
                  <a:alpha val="100000"/>
                </a:srgbClr>
              </a:solidFill>
              <a:latin typeface="휴먼명조"/>
              <a:sym typeface="Arial"/>
            </a:endParaRPr>
          </a:p>
          <a:p>
            <a:pPr marL="0" lvl="0" indent="0" algn="ctr" defTabSz="1028836" rtl="0" eaLnBrk="1" latinLnBrk="1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400" b="0" i="0" mc:Ignorable="hp" hp:hslEmbossed="0">
              <a:solidFill>
                <a:srgbClr val="000000">
                  <a:alpha val="100000"/>
                </a:srgbClr>
              </a:solidFill>
              <a:latin typeface="휴먼명조"/>
              <a:sym typeface="Arial"/>
            </a:endParaRPr>
          </a:p>
        </p:txBody>
      </p:sp>
      <p:sp>
        <p:nvSpPr>
          <p:cNvPr id="5125" name="제목 1"/>
          <p:cNvSpPr>
            <a:spLocks noGrp="1"/>
          </p:cNvSpPr>
          <p:nvPr>
            <p:ph type="ctrTitle" idx="0"/>
          </p:nvPr>
        </p:nvSpPr>
        <p:spPr>
          <a:xfrm>
            <a:off x="265077" y="201557"/>
            <a:ext cx="9632765" cy="957103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6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궁서체"/>
                <a:ea typeface="궁서체"/>
                <a:sym typeface="Arial"/>
              </a:rPr>
              <a:t>추진일정</a:t>
            </a:r>
            <a:endParaRPr xmlns:mc="http://schemas.openxmlformats.org/markup-compatibility/2006" xmlns:hp="http://schemas.haansoft.com/office/presentation/8.0" kumimoji="0" lang="ko-KR" altLang="en-US" sz="6000" b="0" i="0" mc:Ignorable="hp" hp:hslEmbossed="0">
              <a:solidFill>
                <a:srgbClr val="000000">
                  <a:alpha val="100000"/>
                </a:srgbClr>
              </a:solidFill>
              <a:latin typeface="궁서체"/>
              <a:ea typeface="궁서체"/>
              <a:sym typeface="Arial"/>
            </a:endParaRPr>
          </a:p>
        </p:txBody>
      </p:sp>
      <p:pic>
        <p:nvPicPr>
          <p:cNvPr id="5126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1004715" y="1671344"/>
            <a:ext cx="9412118" cy="40648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"/>
          <p:cNvSpPr txBox="1"/>
          <p:nvPr/>
        </p:nvSpPr>
        <p:spPr>
          <a:xfrm>
            <a:off x="1703048" y="1937984"/>
            <a:ext cx="3047469" cy="100471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한컴 고딕"/>
                <a:ea typeface="한컴 고딕"/>
              </a:rPr>
              <a:t>개발 엔진</a:t>
            </a:r>
            <a:endParaRPr xmlns:mc="http://schemas.openxmlformats.org/markup-compatibility/2006" xmlns:hp="http://schemas.haansoft.com/office/presentation/8.0" kumimoji="1" lang="ko-KR" altLang="en-US" sz="2000" b="0" i="0" baseline="0" mc:Ignorable="hp" hp:hslEmbossed="0">
              <a:solidFill>
                <a:srgbClr val="000000">
                  <a:alpha val="100000"/>
                </a:srgbClr>
              </a:solidFill>
              <a:latin typeface="한컴 고딕"/>
              <a:ea typeface="한컴 고딕"/>
            </a:endParaRPr>
          </a:p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한컴 고딕"/>
                <a:ea typeface="한컴 고딕"/>
              </a:rPr>
              <a:t>유니티</a:t>
            </a:r>
            <a:endParaRPr xmlns:mc="http://schemas.openxmlformats.org/markup-compatibility/2006" xmlns:hp="http://schemas.haansoft.com/office/presentation/8.0" kumimoji="1" lang="ko-KR" altLang="en-US" sz="2000" b="0" i="0" baseline="0" mc:Ignorable="hp" hp:hslEmbossed="0">
              <a:solidFill>
                <a:srgbClr val="000000">
                  <a:alpha val="100000"/>
                </a:srgbClr>
              </a:solidFill>
              <a:latin typeface="한컴 고딕"/>
              <a:ea typeface="한컴 고딕"/>
            </a:endParaRPr>
          </a:p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2000" b="0" i="0" mc:Ignorable="hp" hp:hslEmbossed="0">
              <a:solidFill>
                <a:srgbClr val="000000">
                  <a:alpha val="100000"/>
                </a:srgbClr>
              </a:solidFill>
              <a:latin typeface="한컴 고딕"/>
              <a:ea typeface="한컴 고딕"/>
            </a:endParaRPr>
          </a:p>
        </p:txBody>
      </p:sp>
      <p:sp>
        <p:nvSpPr>
          <p:cNvPr id="6149" name=""/>
          <p:cNvSpPr txBox="1"/>
          <p:nvPr/>
        </p:nvSpPr>
        <p:spPr>
          <a:xfrm>
            <a:off x="4180676" y="1939547"/>
            <a:ext cx="3047469" cy="698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한컴 고딕"/>
                <a:ea typeface="한컴 고딕"/>
              </a:rPr>
              <a:t>개발 언어</a:t>
            </a:r>
            <a:endParaRPr xmlns:mc="http://schemas.openxmlformats.org/markup-compatibility/2006" xmlns:hp="http://schemas.haansoft.com/office/presentation/8.0" kumimoji="1" lang="ko-KR" altLang="en-US" sz="2000" b="0" i="0" baseline="0" mc:Ignorable="hp" hp:hslEmbossed="0">
              <a:solidFill>
                <a:srgbClr val="000000">
                  <a:alpha val="100000"/>
                </a:srgbClr>
              </a:solidFill>
              <a:latin typeface="한컴 고딕"/>
              <a:ea typeface="한컴 고딕"/>
            </a:endParaRPr>
          </a:p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한컴 고딕"/>
                <a:ea typeface="한컴 고딕"/>
              </a:rPr>
              <a:t>C#</a:t>
            </a:r>
            <a:endParaRPr xmlns:mc="http://schemas.openxmlformats.org/markup-compatibility/2006" xmlns:hp="http://schemas.haansoft.com/office/presentation/8.0" kumimoji="1" lang="ko-KR" altLang="en-US" sz="2000" b="0" i="0" mc:Ignorable="hp" hp:hslEmbossed="0">
              <a:solidFill>
                <a:srgbClr val="000000">
                  <a:alpha val="100000"/>
                </a:srgbClr>
              </a:solidFill>
              <a:latin typeface="한컴 고딕"/>
              <a:ea typeface="한컴 고딕"/>
            </a:endParaRPr>
          </a:p>
        </p:txBody>
      </p:sp>
      <p:sp>
        <p:nvSpPr>
          <p:cNvPr id="6150" name=""/>
          <p:cNvSpPr txBox="1"/>
          <p:nvPr/>
        </p:nvSpPr>
        <p:spPr>
          <a:xfrm>
            <a:off x="6731314" y="1939547"/>
            <a:ext cx="3047469" cy="6983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한컴 고딕"/>
                <a:ea typeface="한컴 고딕"/>
              </a:rPr>
              <a:t>DataBase</a:t>
            </a:r>
            <a:endParaRPr xmlns:mc="http://schemas.openxmlformats.org/markup-compatibility/2006" xmlns:hp="http://schemas.haansoft.com/office/presentation/8.0" kumimoji="1" lang="ko-KR" altLang="en-US" sz="2000" b="0" i="0" baseline="0" mc:Ignorable="hp" hp:hslEmbossed="0">
              <a:solidFill>
                <a:srgbClr val="000000">
                  <a:alpha val="100000"/>
                </a:srgbClr>
              </a:solidFill>
              <a:latin typeface="한컴 고딕"/>
              <a:ea typeface="한컴 고딕"/>
            </a:endParaRPr>
          </a:p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한컴 고딕"/>
                <a:ea typeface="한컴 고딕"/>
              </a:rPr>
              <a:t>MSSQL</a:t>
            </a:r>
            <a:endParaRPr xmlns:mc="http://schemas.openxmlformats.org/markup-compatibility/2006" xmlns:hp="http://schemas.haansoft.com/office/presentation/8.0" kumimoji="1" lang="ko-KR" altLang="en-US" sz="2000" b="0" i="0" mc:Ignorable="hp" hp:hslEmbossed="0">
              <a:solidFill>
                <a:srgbClr val="000000">
                  <a:alpha val="100000"/>
                </a:srgbClr>
              </a:solidFill>
              <a:latin typeface="한컴 고딕"/>
              <a:ea typeface="한컴 고딕"/>
            </a:endParaRPr>
          </a:p>
        </p:txBody>
      </p:sp>
      <p:sp>
        <p:nvSpPr>
          <p:cNvPr id="6151" name=""/>
          <p:cNvSpPr txBox="1"/>
          <p:nvPr/>
        </p:nvSpPr>
        <p:spPr>
          <a:xfrm>
            <a:off x="5422770" y="4141327"/>
            <a:ext cx="3047413" cy="6935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한컴 고딕"/>
                <a:ea typeface="한컴 고딕"/>
              </a:rPr>
              <a:t>디자인</a:t>
            </a:r>
            <a:endParaRPr xmlns:mc="http://schemas.openxmlformats.org/markup-compatibility/2006" xmlns:hp="http://schemas.haansoft.com/office/presentation/8.0" kumimoji="1" lang="ko-KR" altLang="en-US" sz="2000" b="0" i="0" baseline="0" mc:Ignorable="hp" hp:hslEmbossed="0">
              <a:solidFill>
                <a:srgbClr val="000000">
                  <a:alpha val="100000"/>
                </a:srgbClr>
              </a:solidFill>
              <a:latin typeface="한컴 고딕"/>
              <a:ea typeface="한컴 고딕"/>
            </a:endParaRPr>
          </a:p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한컴 고딕"/>
                <a:ea typeface="한컴 고딕"/>
              </a:rPr>
              <a:t>clip studio</a:t>
            </a:r>
            <a:endParaRPr xmlns:mc="http://schemas.openxmlformats.org/markup-compatibility/2006" xmlns:hp="http://schemas.haansoft.com/office/presentation/8.0" kumimoji="1" lang="ko-KR" altLang="en-US" sz="2000" b="0" i="0" mc:Ignorable="hp" hp:hslEmbossed="0">
              <a:solidFill>
                <a:srgbClr val="000000">
                  <a:alpha val="100000"/>
                </a:srgbClr>
              </a:solidFill>
              <a:latin typeface="한컴 고딕"/>
              <a:ea typeface="한컴 고딕"/>
            </a:endParaRPr>
          </a:p>
        </p:txBody>
      </p:sp>
      <p:pic>
        <p:nvPicPr>
          <p:cNvPr id="6152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2107780" y="2983949"/>
            <a:ext cx="2237947" cy="8872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6153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5023521" y="2860145"/>
            <a:ext cx="1345927" cy="11348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6154" name="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7047186" y="2983949"/>
            <a:ext cx="2469702" cy="86025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6155" name=""/>
          <p:cNvPicPr>
            <a:picLocks noChangeAspect="1"/>
          </p:cNvPicPr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5691002" y="5278554"/>
            <a:ext cx="2230021" cy="10301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156" name=""/>
          <p:cNvSpPr txBox="1"/>
          <p:nvPr/>
        </p:nvSpPr>
        <p:spPr>
          <a:xfrm>
            <a:off x="169852" y="133348"/>
            <a:ext cx="6094883" cy="100465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6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궁서체"/>
                <a:ea typeface="궁서체"/>
              </a:rPr>
              <a:t>개발방법</a:t>
            </a:r>
            <a:endParaRPr xmlns:mc="http://schemas.openxmlformats.org/markup-compatibility/2006" xmlns:hp="http://schemas.haansoft.com/office/presentation/8.0" kumimoji="1" lang="ko-KR" altLang="en-US" sz="6000" b="0" i="0" mc:Ignorable="hp" hp:hslEmbossed="0">
              <a:solidFill>
                <a:srgbClr val="000000">
                  <a:alpha val="100000"/>
                </a:srgbClr>
              </a:solidFill>
              <a:latin typeface="궁서체"/>
              <a:ea typeface="궁서체"/>
            </a:endParaRPr>
          </a:p>
        </p:txBody>
      </p:sp>
      <p:pic>
        <p:nvPicPr>
          <p:cNvPr id="6157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284239" y="4998932"/>
            <a:ext cx="1872302" cy="1453788"/>
          </a:xfrm>
          <a:prstGeom prst="rect">
            <a:avLst/>
          </a:prstGeom>
        </p:spPr>
      </p:pic>
      <p:sp>
        <p:nvSpPr>
          <p:cNvPr id="6158" name=""/>
          <p:cNvSpPr txBox="1"/>
          <p:nvPr/>
        </p:nvSpPr>
        <p:spPr>
          <a:xfrm>
            <a:off x="2708023" y="4030484"/>
            <a:ext cx="3047413" cy="6935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고딕"/>
                <a:ea typeface="한컴 고딕"/>
              </a:rPr>
              <a:t>웹 서버</a:t>
            </a:r>
            <a:endParaRPr xmlns:mc="http://schemas.openxmlformats.org/markup-compatibility/2006" xmlns:hp="http://schemas.haansoft.com/office/presentation/8.0" kumimoji="1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한컴 고딕"/>
              <a:ea typeface="한컴 고딕"/>
            </a:endParaRPr>
          </a:p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고딕"/>
                <a:ea typeface="한컴 고딕"/>
              </a:rPr>
              <a:t>ASP.NET CORE</a:t>
            </a:r>
            <a:endParaRPr xmlns:mc="http://schemas.openxmlformats.org/markup-compatibility/2006" xmlns:hp="http://schemas.haansoft.com/office/presentation/8.0" kumimoji="1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한컴 고딕"/>
              <a:ea typeface="한컴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부제목 2"/>
          <p:cNvSpPr>
            <a:spLocks noGrp="1"/>
          </p:cNvSpPr>
          <p:nvPr>
            <p:ph type="subTitle" idx="1"/>
          </p:nvPr>
        </p:nvSpPr>
        <p:spPr>
          <a:xfrm>
            <a:off x="219027" y="1395159"/>
            <a:ext cx="9628020" cy="4866394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baseline="0" mc:Ignorable="hp" hp:hslEmbossed="0">
                <a:solidFill>
                  <a:srgbClr val="171616">
                    <a:alpha val="100000"/>
                  </a:srgbClr>
                </a:solidFill>
                <a:latin typeface="Arial"/>
                <a:ea typeface="한컴 윤고딕 230"/>
                <a:sym typeface="Arial"/>
              </a:rPr>
              <a:t>1. 각 지역의 관광지 관람 기능 -&gt; 완료</a:t>
            </a:r>
            <a:endParaRPr xmlns:mc="http://schemas.openxmlformats.org/markup-compatibility/2006" xmlns:hp="http://schemas.haansoft.com/office/presentation/8.0" kumimoji="0" lang="ko-KR" altLang="en-US" sz="2400" b="0" i="0" baseline="0" mc:Ignorable="hp" hp:hslEmbossed="0">
              <a:solidFill>
                <a:srgbClr val="171616">
                  <a:alpha val="100000"/>
                </a:srgbClr>
              </a:solidFill>
              <a:latin typeface="Arial"/>
              <a:ea typeface="한컴 윤고딕 230"/>
              <a:sym typeface="Arial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baseline="0" mc:Ignorable="hp" hp:hslEmbossed="0">
                <a:solidFill>
                  <a:srgbClr val="171616">
                    <a:alpha val="100000"/>
                  </a:srgbClr>
                </a:solidFill>
                <a:latin typeface="Arial"/>
                <a:ea typeface="한컴 윤고딕 230"/>
                <a:sym typeface="Arial"/>
              </a:rPr>
              <a:t>2. 각 지역의 축제 정보 확인 기능 -&gt; 완료</a:t>
            </a:r>
            <a:endParaRPr xmlns:mc="http://schemas.openxmlformats.org/markup-compatibility/2006" xmlns:hp="http://schemas.haansoft.com/office/presentation/8.0" kumimoji="0" lang="ko-KR" altLang="en-US" sz="2400" b="0" i="0" baseline="0" mc:Ignorable="hp" hp:hslEmbossed="0">
              <a:solidFill>
                <a:srgbClr val="171616">
                  <a:alpha val="100000"/>
                </a:srgbClr>
              </a:solidFill>
              <a:latin typeface="Arial"/>
              <a:ea typeface="한컴 윤고딕 230"/>
              <a:sym typeface="Arial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baseline="0" mc:Ignorable="hp" hp:hslEmbossed="0">
                <a:solidFill>
                  <a:srgbClr val="171616">
                    <a:alpha val="100000"/>
                  </a:srgbClr>
                </a:solidFill>
                <a:latin typeface="Arial"/>
                <a:ea typeface="한컴 윤고딕 230"/>
                <a:sym typeface="Arial"/>
              </a:rPr>
              <a:t>3. 플레이어 상호 간 소통 기능 -&gt; 완료</a:t>
            </a:r>
            <a:endParaRPr xmlns:mc="http://schemas.openxmlformats.org/markup-compatibility/2006" xmlns:hp="http://schemas.haansoft.com/office/presentation/8.0" kumimoji="0" lang="ko-KR" altLang="en-US" sz="2400" b="0" i="0" baseline="0" mc:Ignorable="hp" hp:hslEmbossed="0">
              <a:solidFill>
                <a:srgbClr val="171616">
                  <a:alpha val="100000"/>
                </a:srgbClr>
              </a:solidFill>
              <a:latin typeface="Arial"/>
              <a:ea typeface="한컴 윤고딕 230"/>
              <a:sym typeface="Arial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baseline="0" mc:Ignorable="hp" hp:hslEmbossed="0">
                <a:solidFill>
                  <a:srgbClr val="171616">
                    <a:alpha val="100000"/>
                  </a:srgbClr>
                </a:solidFill>
                <a:latin typeface="Arial"/>
                <a:ea typeface="한컴 윤고딕 230"/>
                <a:sym typeface="Arial"/>
              </a:rPr>
              <a:t>4.  미니맵을 통한 빠른 이동 기능 -&gt; 완료</a:t>
            </a:r>
            <a:endParaRPr xmlns:mc="http://schemas.openxmlformats.org/markup-compatibility/2006" xmlns:hp="http://schemas.haansoft.com/office/presentation/8.0" kumimoji="0" lang="ko-KR" altLang="en-US" sz="2400" b="0" i="0" baseline="0" mc:Ignorable="hp" hp:hslEmbossed="0">
              <a:solidFill>
                <a:srgbClr val="171616">
                  <a:alpha val="100000"/>
                </a:srgbClr>
              </a:solidFill>
              <a:latin typeface="Arial"/>
              <a:ea typeface="한컴 윤고딕 230"/>
              <a:sym typeface="Arial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baseline="0" mc:Ignorable="hp" hp:hslEmbossed="0">
                <a:solidFill>
                  <a:srgbClr val="171616">
                    <a:alpha val="100000"/>
                  </a:srgbClr>
                </a:solidFill>
                <a:latin typeface="Arial"/>
                <a:ea typeface="한컴 윤고딕 230"/>
                <a:sym typeface="Arial"/>
              </a:rPr>
              <a:t>5. 지역마다 특정 미션 기능 -&gt; 완료</a:t>
            </a:r>
            <a:endParaRPr xmlns:mc="http://schemas.openxmlformats.org/markup-compatibility/2006" xmlns:hp="http://schemas.haansoft.com/office/presentation/8.0" kumimoji="0" lang="ko-KR" altLang="en-US" sz="2400" b="0" i="0" baseline="0" mc:Ignorable="hp" hp:hslEmbossed="0">
              <a:solidFill>
                <a:srgbClr val="171616">
                  <a:alpha val="100000"/>
                </a:srgbClr>
              </a:solidFill>
              <a:latin typeface="Arial"/>
              <a:ea typeface="한컴 윤고딕 230"/>
              <a:sym typeface="Arial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baseline="0" mc:Ignorable="hp" hp:hslEmbossed="0">
                <a:solidFill>
                  <a:srgbClr val="171616">
                    <a:alpha val="100000"/>
                  </a:srgbClr>
                </a:solidFill>
                <a:latin typeface="Arial"/>
                <a:ea typeface="한컴 윤고딕 230"/>
                <a:sym typeface="Arial"/>
              </a:rPr>
              <a:t>6. 미션 클리어 시 각 지역 고유의 뱃지 획득 가능 -&gt; 완료</a:t>
            </a:r>
            <a:endParaRPr xmlns:mc="http://schemas.openxmlformats.org/markup-compatibility/2006" xmlns:hp="http://schemas.haansoft.com/office/presentation/8.0" kumimoji="0" lang="ko-KR" altLang="en-US" sz="2400" b="0" i="0" baseline="0" mc:Ignorable="hp" hp:hslEmbossed="0">
              <a:solidFill>
                <a:srgbClr val="171616">
                  <a:alpha val="100000"/>
                </a:srgbClr>
              </a:solidFill>
              <a:latin typeface="Arial"/>
              <a:ea typeface="한컴 윤고딕 230"/>
              <a:sym typeface="Arial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baseline="0" mc:Ignorable="hp" hp:hslEmbossed="0">
                <a:solidFill>
                  <a:srgbClr val="171616">
                    <a:alpha val="100000"/>
                  </a:srgbClr>
                </a:solidFill>
                <a:latin typeface="Arial"/>
                <a:ea typeface="한컴 윤고딕 230"/>
                <a:sym typeface="Arial"/>
              </a:rPr>
              <a:t>7. 디자인 완성 -&gt; 캐릭터 디자인 및 맵 디자인 부족</a:t>
            </a:r>
            <a:endParaRPr xmlns:mc="http://schemas.openxmlformats.org/markup-compatibility/2006" xmlns:hp="http://schemas.haansoft.com/office/presentation/8.0" kumimoji="0" lang="ko-KR" altLang="en-US" sz="2400" b="0" i="0" mc:Ignorable="hp" hp:hslEmbossed="0">
              <a:solidFill>
                <a:srgbClr val="171616">
                  <a:alpha val="100000"/>
                </a:srgbClr>
              </a:solidFill>
              <a:latin typeface="Arial"/>
              <a:ea typeface="한컴 윤고딕 230"/>
              <a:sym typeface="Arial"/>
            </a:endParaRPr>
          </a:p>
        </p:txBody>
      </p:sp>
      <p:sp>
        <p:nvSpPr>
          <p:cNvPr id="7173" name=""/>
          <p:cNvSpPr txBox="1"/>
          <p:nvPr/>
        </p:nvSpPr>
        <p:spPr>
          <a:xfrm>
            <a:off x="219027" y="142837"/>
            <a:ext cx="6093320" cy="100471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6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궁서체"/>
                <a:ea typeface="궁서체"/>
              </a:rPr>
              <a:t>목표대비성과</a:t>
            </a:r>
            <a:endParaRPr xmlns:mc="http://schemas.openxmlformats.org/markup-compatibility/2006" xmlns:hp="http://schemas.haansoft.com/office/presentation/8.0" kumimoji="1" lang="ko-KR" altLang="en-US" sz="6000" b="0" i="0" mc:Ignorable="hp" hp:hslEmbossed="0">
              <a:solidFill>
                <a:srgbClr val="000000">
                  <a:alpha val="100000"/>
                </a:srgbClr>
              </a:solidFill>
              <a:latin typeface="궁서체"/>
              <a:ea typeface="궁서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1255503" y="1158660"/>
            <a:ext cx="9343909" cy="54092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8197" name=""/>
          <p:cNvSpPr txBox="1"/>
          <p:nvPr/>
        </p:nvSpPr>
        <p:spPr>
          <a:xfrm>
            <a:off x="199994" y="153944"/>
            <a:ext cx="6093320" cy="100471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6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궁서체"/>
                <a:ea typeface="궁서체"/>
              </a:rPr>
              <a:t>데이터(ERD)</a:t>
            </a:r>
            <a:endParaRPr xmlns:mc="http://schemas.openxmlformats.org/markup-compatibility/2006" xmlns:hp="http://schemas.haansoft.com/office/presentation/8.0" kumimoji="1" lang="ko-KR" altLang="en-US" sz="6000" b="0" i="0" mc:Ignorable="hp" hp:hslEmbossed="0">
              <a:solidFill>
                <a:srgbClr val="000000">
                  <a:alpha val="100000"/>
                </a:srgbClr>
              </a:solidFill>
              <a:latin typeface="궁서체"/>
              <a:ea typeface="궁서체"/>
            </a:endParaRPr>
          </a:p>
        </p:txBody>
      </p:sp>
      <p:sp>
        <p:nvSpPr>
          <p:cNvPr id="8198" name=""/>
          <p:cNvSpPr txBox="1"/>
          <p:nvPr/>
        </p:nvSpPr>
        <p:spPr>
          <a:xfrm>
            <a:off x="8924887" y="1966563"/>
            <a:ext cx="774579" cy="236498"/>
          </a:xfrm>
          <a:prstGeom prst="rect">
            <a:avLst/>
          </a:prstGeom>
          <a:solidFill>
            <a:srgbClr val="ffffff"/>
          </a:solidFill>
          <a:ln w="9544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sp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Arial"/>
                <a:ea typeface="한컴 윤고딕 230"/>
              </a:rPr>
              <a:t>serverInfo</a:t>
            </a:r>
            <a:endParaRPr xmlns:mc="http://schemas.openxmlformats.org/markup-compatibility/2006" xmlns:hp="http://schemas.haansoft.com/office/presentation/8.0" kumimoji="1" lang="ko-KR" altLang="en-US" sz="1000" b="0" i="0" mc:Ignorable="hp" hp:hslEmbossed="0">
              <a:solidFill>
                <a:srgbClr val="264c72">
                  <a:alpha val="100000"/>
                </a:srgbClr>
              </a:solidFill>
              <a:latin typeface="Arial"/>
              <a:ea typeface="한컴 윤고딕 23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"/>
          <p:cNvSpPr txBox="1"/>
          <p:nvPr/>
        </p:nvSpPr>
        <p:spPr>
          <a:xfrm>
            <a:off x="3434731" y="1906224"/>
            <a:ext cx="2128433" cy="3666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Arial"/>
                <a:ea typeface="한컴 윤고딕 230"/>
              </a:rPr>
              <a:t>Item</a:t>
            </a:r>
            <a:endParaRPr xmlns:mc="http://schemas.openxmlformats.org/markup-compatibility/2006" xmlns:hp="http://schemas.haansoft.com/office/presentation/8.0" kumimoji="1" lang="ko-KR" altLang="en-US" sz="1800" b="0" i="0" mc:Ignorable="hp" hp:hslEmbossed="0">
              <a:solidFill>
                <a:srgbClr val="264c72">
                  <a:alpha val="100000"/>
                </a:srgbClr>
              </a:solidFill>
              <a:latin typeface="Arial"/>
              <a:ea typeface="한컴 윤고딕 230"/>
            </a:endParaRPr>
          </a:p>
        </p:txBody>
      </p:sp>
      <p:pic>
        <p:nvPicPr>
          <p:cNvPr id="9221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3434731" y="2409363"/>
            <a:ext cx="4302917" cy="12396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9222" name=""/>
          <p:cNvSpPr txBox="1"/>
          <p:nvPr/>
        </p:nvSpPr>
        <p:spPr>
          <a:xfrm>
            <a:off x="3434731" y="3991845"/>
            <a:ext cx="2128433" cy="3666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Arial"/>
                <a:ea typeface="한컴 윤고딕 230"/>
              </a:rPr>
              <a:t>Quest</a:t>
            </a:r>
            <a:endParaRPr xmlns:mc="http://schemas.openxmlformats.org/markup-compatibility/2006" xmlns:hp="http://schemas.haansoft.com/office/presentation/8.0" kumimoji="1" lang="ko-KR" altLang="en-US" sz="1800" b="0" i="0" mc:Ignorable="hp" hp:hslEmbossed="0">
              <a:solidFill>
                <a:srgbClr val="264c72">
                  <a:alpha val="100000"/>
                </a:srgbClr>
              </a:solidFill>
              <a:latin typeface="Arial"/>
              <a:ea typeface="한컴 윤고딕 230"/>
            </a:endParaRPr>
          </a:p>
        </p:txBody>
      </p:sp>
      <p:pic>
        <p:nvPicPr>
          <p:cNvPr id="9223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3434731" y="4526745"/>
            <a:ext cx="4258486" cy="10602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9224" name="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8789976" y="2409363"/>
            <a:ext cx="2541092" cy="12015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9225" name=""/>
          <p:cNvSpPr txBox="1"/>
          <p:nvPr/>
        </p:nvSpPr>
        <p:spPr>
          <a:xfrm>
            <a:off x="8789976" y="1906224"/>
            <a:ext cx="2128433" cy="3666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rgbClr val="264c72">
                    <a:alpha val="100000"/>
                  </a:srgbClr>
                </a:solidFill>
                <a:latin typeface="Arial"/>
                <a:ea typeface="한컴 윤고딕 230"/>
              </a:rPr>
              <a:t>RegionPos</a:t>
            </a:r>
            <a:endParaRPr xmlns:mc="http://schemas.openxmlformats.org/markup-compatibility/2006" xmlns:hp="http://schemas.haansoft.com/office/presentation/8.0" kumimoji="1" lang="ko-KR" altLang="en-US" sz="1800" b="0" i="0" mc:Ignorable="hp" hp:hslEmbossed="0">
              <a:solidFill>
                <a:srgbClr val="264c72">
                  <a:alpha val="100000"/>
                </a:srgbClr>
              </a:solidFill>
              <a:latin typeface="Arial"/>
              <a:ea typeface="한컴 윤고딕 230"/>
            </a:endParaRPr>
          </a:p>
        </p:txBody>
      </p:sp>
      <p:sp>
        <p:nvSpPr>
          <p:cNvPr id="9226" name=""/>
          <p:cNvSpPr txBox="1"/>
          <p:nvPr/>
        </p:nvSpPr>
        <p:spPr>
          <a:xfrm>
            <a:off x="199994" y="153944"/>
            <a:ext cx="6093320" cy="100471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6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궁서체"/>
                <a:ea typeface="궁서체"/>
              </a:rPr>
              <a:t>데이터(JSON)</a:t>
            </a:r>
            <a:endParaRPr xmlns:mc="http://schemas.openxmlformats.org/markup-compatibility/2006" xmlns:hp="http://schemas.haansoft.com/office/presentation/8.0" kumimoji="1" lang="ko-KR" altLang="en-US" sz="6000" b="0" i="0" mc:Ignorable="hp" hp:hslEmbossed="0">
              <a:solidFill>
                <a:srgbClr val="000000">
                  <a:alpha val="100000"/>
                </a:srgbClr>
              </a:solidFill>
              <a:latin typeface="궁서체"/>
              <a:ea typeface="궁서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1258685" y="1515780"/>
            <a:ext cx="9077213" cy="439501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10245" name=""/>
          <p:cNvSpPr txBox="1"/>
          <p:nvPr/>
        </p:nvSpPr>
        <p:spPr>
          <a:xfrm>
            <a:off x="199994" y="153944"/>
            <a:ext cx="6093320" cy="100471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6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궁서체"/>
                <a:ea typeface="궁서체"/>
              </a:rPr>
              <a:t>게임진행</a:t>
            </a:r>
            <a:endParaRPr xmlns:mc="http://schemas.openxmlformats.org/markup-compatibility/2006" xmlns:hp="http://schemas.haansoft.com/office/presentation/8.0" kumimoji="1" lang="ko-KR" altLang="en-US" sz="6000" b="0" i="0" mc:Ignorable="hp" hp:hslEmbossed="0">
              <a:solidFill>
                <a:srgbClr val="000000">
                  <a:alpha val="100000"/>
                </a:srgbClr>
              </a:solidFill>
              <a:latin typeface="궁서체"/>
              <a:ea typeface="궁서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PowerPoint">
      <a:dk1>
        <a:srgbClr val="264c72"/>
      </a:dk1>
      <a:lt1>
        <a:srgbClr val="ffffff"/>
      </a:lt1>
      <a:dk2>
        <a:srgbClr val="264c72"/>
      </a:dk2>
      <a:lt2>
        <a:srgbClr val="d7d7d7"/>
      </a:lt2>
      <a:accent1>
        <a:srgbClr val="63a6a4"/>
      </a:accent1>
      <a:accent2>
        <a:srgbClr val="32323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f9f1d3"/>
      </a:hlink>
      <a:folHlink>
        <a:srgbClr val="e2cdb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123</ep:Words>
  <ep:PresentationFormat>화면 슬라이드 쇼(4:3)</ep:PresentationFormat>
  <ep:Paragraphs>37</ep:Paragraphs>
  <ep:Slides>10</ep:Slides>
  <ep:Notes>0</ep:Notes>
  <ep:TotalTime>0</ep:TotalTime>
  <ep:HiddenSlides>0</ep:HiddenSlides>
  <ep:MMClips>1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한컴오피스</vt:lpstr>
      <vt:lpstr>GN GatherTown</vt:lpstr>
      <vt:lpstr>5. 데이터 6. 게임진행 7. 시연</vt:lpstr>
      <vt:lpstr>개발 목표</vt:lpstr>
      <vt:lpstr>추진일정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CS2021</cp:lastModifiedBy>
  <dcterms:modified xsi:type="dcterms:W3CDTF">2022-11-04T12:49:22.093</dcterms:modified>
  <cp:revision>5</cp:revision>
  <dc:title>gn gathertown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