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86584" cy="6855173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30129" y="6353597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2022-11-03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Yu Gothic UI Semibold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Yu Gothic UI Semibold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86763" y="6353597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73187C9-113E-4A8F-9AD9-EFEDE5977AF6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26" name=""/>
          <p:cNvSpPr/>
          <p:nvPr/>
        </p:nvSpPr>
        <p:spPr>
          <a:xfrm>
            <a:off x="-11051" y="3181"/>
            <a:ext cx="1244340" cy="4423538"/>
          </a:xfrm>
          <a:custGeom>
            <a:avLst/>
            <a:gdLst>
              <a:gd name="T0" fmla="*/ 0 w 785"/>
              <a:gd name="T1" fmla="*/ 0 h 2787"/>
              <a:gd name="T2" fmla="*/ 785 w 785"/>
              <a:gd name="T3" fmla="*/ 2787 h 2787"/>
            </a:gdLst>
            <a:cxnLst/>
            <a:rect l="T0" t="T1" r="T2" b="T3"/>
            <a:pathLst>
              <a:path w="785" h="2787">
                <a:moveTo>
                  <a:pt x="0" y="0"/>
                </a:moveTo>
                <a:lnTo>
                  <a:pt x="0" y="271"/>
                </a:lnTo>
                <a:lnTo>
                  <a:pt x="504" y="2729"/>
                </a:lnTo>
                <a:lnTo>
                  <a:pt x="785" y="2787"/>
                </a:lnTo>
                <a:lnTo>
                  <a:pt x="31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27" name=""/>
          <p:cNvSpPr/>
          <p:nvPr/>
        </p:nvSpPr>
        <p:spPr>
          <a:xfrm>
            <a:off x="7304336" y="211101"/>
            <a:ext cx="4880684" cy="1609442"/>
          </a:xfrm>
          <a:custGeom>
            <a:avLst/>
            <a:gdLst>
              <a:gd name="T0" fmla="*/ 0 w 3075"/>
              <a:gd name="T1" fmla="*/ 0 h 1013"/>
              <a:gd name="T2" fmla="*/ 3075 w 3075"/>
              <a:gd name="T3" fmla="*/ 1013 h 1013"/>
            </a:gdLst>
            <a:cxnLst/>
            <a:rect l="T0" t="T1" r="T2" b="T3"/>
            <a:pathLst>
              <a:path w="3075" h="1013">
                <a:moveTo>
                  <a:pt x="3075" y="0"/>
                </a:moveTo>
                <a:lnTo>
                  <a:pt x="3075" y="1013"/>
                </a:lnTo>
                <a:lnTo>
                  <a:pt x="0" y="631"/>
                </a:lnTo>
                <a:lnTo>
                  <a:pt x="3075" y="0"/>
                </a:lnTo>
              </a:path>
            </a:pathLst>
          </a:custGeom>
          <a:solidFill>
            <a:srgbClr val="c1dbdb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28" name=""/>
          <p:cNvSpPr/>
          <p:nvPr/>
        </p:nvSpPr>
        <p:spPr>
          <a:xfrm>
            <a:off x="0" y="0"/>
            <a:ext cx="12192947" cy="1207891"/>
          </a:xfrm>
          <a:custGeom>
            <a:avLst/>
            <a:gdLst>
              <a:gd name="T0" fmla="*/ 0 w 7681"/>
              <a:gd name="T1" fmla="*/ 0 h 762"/>
              <a:gd name="T2" fmla="*/ 7681 w 7681"/>
              <a:gd name="T3" fmla="*/ 762 h 762"/>
            </a:gdLst>
            <a:cxnLst/>
            <a:rect l="T0" t="T1" r="T2" b="T3"/>
            <a:pathLst>
              <a:path w="7681" h="762">
                <a:moveTo>
                  <a:pt x="0" y="0"/>
                </a:moveTo>
                <a:lnTo>
                  <a:pt x="7681" y="0"/>
                </a:lnTo>
                <a:lnTo>
                  <a:pt x="7681" y="134"/>
                </a:lnTo>
                <a:lnTo>
                  <a:pt x="4619" y="762"/>
                </a:lnTo>
                <a:lnTo>
                  <a:pt x="0" y="195"/>
                </a:lnTo>
                <a:lnTo>
                  <a:pt x="0" y="0"/>
                </a:lnTo>
              </a:path>
            </a:pathLst>
          </a:custGeom>
          <a:solidFill>
            <a:srgbClr val="a2c9c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29" name=""/>
          <p:cNvSpPr/>
          <p:nvPr/>
        </p:nvSpPr>
        <p:spPr>
          <a:xfrm>
            <a:off x="0" y="312689"/>
            <a:ext cx="7312263" cy="2037953"/>
          </a:xfrm>
          <a:custGeom>
            <a:avLst/>
            <a:gdLst>
              <a:gd name="T0" fmla="*/ 0 w 4607"/>
              <a:gd name="T1" fmla="*/ 0 h 1284"/>
              <a:gd name="T2" fmla="*/ 4607 w 4607"/>
              <a:gd name="T3" fmla="*/ 1284 h 1284"/>
            </a:gdLst>
            <a:cxnLst/>
            <a:rect l="T0" t="T1" r="T2" b="T3"/>
            <a:pathLst>
              <a:path w="4607" h="1284">
                <a:moveTo>
                  <a:pt x="4607" y="562"/>
                </a:moveTo>
                <a:lnTo>
                  <a:pt x="0" y="0"/>
                </a:lnTo>
                <a:lnTo>
                  <a:pt x="731" y="1284"/>
                </a:lnTo>
                <a:lnTo>
                  <a:pt x="4607" y="562"/>
                </a:lnTo>
              </a:path>
            </a:pathLst>
          </a:custGeom>
          <a:solidFill>
            <a:srgbClr val="e0ede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0" name=""/>
          <p:cNvSpPr/>
          <p:nvPr/>
        </p:nvSpPr>
        <p:spPr>
          <a:xfrm>
            <a:off x="-468197" y="660265"/>
            <a:ext cx="2745831" cy="1431663"/>
          </a:xfrm>
          <a:custGeom>
            <a:avLst/>
            <a:gdLst>
              <a:gd name="T0" fmla="*/ 0 w 902"/>
              <a:gd name="T1" fmla="*/ 0 h 1730"/>
              <a:gd name="T2" fmla="*/ 902 w 902"/>
              <a:gd name="T3" fmla="*/ 1730 h 1730"/>
            </a:gdLst>
            <a:cxnLst/>
            <a:rect l="T0" t="T1" r="T2" b="T3"/>
            <a:pathLst>
              <a:path w="902" h="1730">
                <a:moveTo>
                  <a:pt x="0" y="0"/>
                </a:moveTo>
                <a:lnTo>
                  <a:pt x="902" y="0"/>
                </a:lnTo>
                <a:lnTo>
                  <a:pt x="562" y="17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1" name=""/>
          <p:cNvSpPr/>
          <p:nvPr/>
        </p:nvSpPr>
        <p:spPr>
          <a:xfrm>
            <a:off x="-2891850" y="2891905"/>
            <a:ext cx="6859862" cy="1076106"/>
          </a:xfrm>
          <a:custGeom>
            <a:avLst/>
            <a:gdLst>
              <a:gd name="T0" fmla="*/ 0 w 678"/>
              <a:gd name="T1" fmla="*/ 0 h 4322"/>
              <a:gd name="T2" fmla="*/ 678 w 678"/>
              <a:gd name="T3" fmla="*/ 4322 h 4322"/>
            </a:gdLst>
            <a:cxnLst/>
            <a:rect l="T0" t="T1" r="T2" b="T3"/>
            <a:pathLst>
              <a:path w="678" h="4322">
                <a:moveTo>
                  <a:pt x="0" y="4322"/>
                </a:moveTo>
                <a:lnTo>
                  <a:pt x="0" y="0"/>
                </a:lnTo>
                <a:lnTo>
                  <a:pt x="120" y="0"/>
                </a:lnTo>
                <a:lnTo>
                  <a:pt x="678" y="1723"/>
                </a:lnTo>
                <a:lnTo>
                  <a:pt x="174" y="4322"/>
                </a:lnTo>
                <a:lnTo>
                  <a:pt x="0" y="4322"/>
                </a:lnTo>
              </a:path>
            </a:pathLst>
          </a:custGeom>
          <a:solidFill>
            <a:srgbClr val="63a6a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2" name=""/>
          <p:cNvSpPr/>
          <p:nvPr/>
        </p:nvSpPr>
        <p:spPr>
          <a:xfrm>
            <a:off x="-837988" y="3863242"/>
            <a:ext cx="4113974" cy="1879264"/>
          </a:xfrm>
          <a:custGeom>
            <a:avLst/>
            <a:gdLst>
              <a:gd name="T0" fmla="*/ 0 w 1185"/>
              <a:gd name="T1" fmla="*/ 0 h 2591"/>
              <a:gd name="T2" fmla="*/ 1185 w 1185"/>
              <a:gd name="T3" fmla="*/ 2591 h 2591"/>
            </a:gdLst>
            <a:cxnLst/>
            <a:rect l="T0" t="T1" r="T2" b="T3"/>
            <a:pathLst>
              <a:path w="1185" h="2591">
                <a:moveTo>
                  <a:pt x="501" y="0"/>
                </a:moveTo>
                <a:lnTo>
                  <a:pt x="0" y="2591"/>
                </a:lnTo>
                <a:lnTo>
                  <a:pt x="44" y="2591"/>
                </a:lnTo>
                <a:lnTo>
                  <a:pt x="1185" y="2155"/>
                </a:lnTo>
                <a:lnTo>
                  <a:pt x="501" y="0"/>
                </a:lnTo>
              </a:path>
            </a:pathLst>
          </a:custGeom>
          <a:solidFill>
            <a:srgbClr val="cccccc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3" name=""/>
          <p:cNvSpPr/>
          <p:nvPr/>
        </p:nvSpPr>
        <p:spPr>
          <a:xfrm>
            <a:off x="1233288" y="5048918"/>
            <a:ext cx="895145" cy="2729979"/>
          </a:xfrm>
          <a:custGeom>
            <a:avLst/>
            <a:gdLst>
              <a:gd name="T0" fmla="*/ 0 w 1720"/>
              <a:gd name="T1" fmla="*/ 0 h 564"/>
              <a:gd name="T2" fmla="*/ 1720 w 1720"/>
              <a:gd name="T3" fmla="*/ 564 h 564"/>
            </a:gdLst>
            <a:cxnLst/>
            <a:rect l="T0" t="T1" r="T2" b="T3"/>
            <a:pathLst>
              <a:path w="1720" h="564">
                <a:moveTo>
                  <a:pt x="1720" y="563"/>
                </a:moveTo>
                <a:cubicBezTo>
                  <a:pt x="1286" y="564"/>
                  <a:pt x="434" y="559"/>
                  <a:pt x="0" y="560"/>
                </a:cubicBezTo>
                <a:lnTo>
                  <a:pt x="1485" y="0"/>
                </a:lnTo>
                <a:lnTo>
                  <a:pt x="1720" y="563"/>
                </a:lnTo>
              </a:path>
            </a:pathLst>
          </a:custGeom>
          <a:solidFill>
            <a:srgbClr val="98989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4" name=""/>
          <p:cNvSpPr/>
          <p:nvPr/>
        </p:nvSpPr>
        <p:spPr>
          <a:xfrm>
            <a:off x="163489" y="-26904"/>
            <a:ext cx="2882361" cy="6882077"/>
          </a:xfrm>
          <a:custGeom>
            <a:avLst/>
            <a:gdLst>
              <a:gd name="T0" fmla="*/ 0 w 1816"/>
              <a:gd name="T1" fmla="*/ 0 h 4336"/>
              <a:gd name="T2" fmla="*/ 1816 w 1816"/>
              <a:gd name="T3" fmla="*/ 4336 h 4336"/>
            </a:gdLst>
            <a:cxnLst/>
            <a:rect l="T0" t="T1" r="T2" b="T3"/>
            <a:pathLst>
              <a:path w="1816" h="4336">
                <a:moveTo>
                  <a:pt x="1396" y="4336"/>
                </a:moveTo>
                <a:lnTo>
                  <a:pt x="0" y="0"/>
                </a:lnTo>
                <a:lnTo>
                  <a:pt x="1816" y="4336"/>
                </a:lnTo>
                <a:lnTo>
                  <a:pt x="1396" y="4336"/>
                </a:lnTo>
              </a:path>
            </a:pathLst>
          </a:custGeom>
          <a:solidFill>
            <a:srgbClr val="63a6a4">
              <a:alpha val="35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0129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2022-11-03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Yu Gothic UI Semibold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Yu Gothic UI Semibold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6763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C6762CE-4F45-41B5-A5DD-EF4F01BF7F80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video" Target="file:///C:/Users/CS2021/Desktop/GNGather&#49884;&#50672;&#50689;&#49345;.mp4" TargetMode="External" /><Relationship Id="rId3" Type="http://schemas.microsoft.com/office/2007/relationships/media" Target="file:///C:\Users\CS2021\Desktop\GNGather&#49884;&#50672;&#50689;&#49345;.mp4" TargetMode="External" /><Relationship Id="rId4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제목 1"/>
          <p:cNvSpPr>
            <a:spLocks noGrp="1"/>
          </p:cNvSpPr>
          <p:nvPr>
            <p:ph type="ctrTitle" idx="0"/>
          </p:nvPr>
        </p:nvSpPr>
        <p:spPr>
          <a:xfrm>
            <a:off x="1277718" y="1834833"/>
            <a:ext cx="9631201" cy="2590323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200" b="0" i="0" baseline="0" mc:Ignorable="hp" hp:hslEmbossed="0">
                <a:solidFill>
                  <a:srgbClr val="002060">
                    <a:alpha val="100000"/>
                  </a:srgbClr>
                </a:solidFill>
                <a:latin typeface="DriftType"/>
                <a:sym typeface="Arial"/>
              </a:rPr>
              <a:t>GN</a:t>
            </a:r>
            <a:br>
              <a:rPr xmlns:mc="http://schemas.openxmlformats.org/markup-compatibility/2006" xmlns:hp="http://schemas.haansoft.com/office/presentation/8.0" kumimoji="0" lang="ko-KR" altLang="en-US" sz="7200" b="0" i="0" baseline="0" mc:Ignorable="hp" hp:hslEmbossed="0">
                <a:solidFill>
                  <a:srgbClr val="002060">
                    <a:alpha val="100000"/>
                  </a:srgbClr>
                </a:solidFill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7200" b="0" i="0" baseline="0" mc:Ignorable="hp" hp:hslEmbossed="0">
                <a:solidFill>
                  <a:srgbClr val="002060">
                    <a:alpha val="100000"/>
                  </a:srgbClr>
                </a:solidFill>
                <a:latin typeface="DriftType"/>
                <a:sym typeface="Arial"/>
              </a:rPr>
              <a:t>GatherTown</a:t>
            </a:r>
            <a:endParaRPr xmlns:mc="http://schemas.openxmlformats.org/markup-compatibility/2006" xmlns:hp="http://schemas.haansoft.com/office/presentation/8.0" kumimoji="0" lang="ko-KR" altLang="en-US" sz="7200" b="0" i="0" mc:Ignorable="hp" hp:hslEmbossed="0">
              <a:solidFill>
                <a:srgbClr val="002060">
                  <a:alpha val="100000"/>
                </a:srgbClr>
              </a:solidFill>
              <a:sym typeface="Arial"/>
            </a:endParaRPr>
          </a:p>
        </p:txBody>
      </p:sp>
      <p:sp>
        <p:nvSpPr>
          <p:cNvPr id="2053" name="부제목 2"/>
          <p:cNvSpPr>
            <a:spLocks noGrp="1"/>
          </p:cNvSpPr>
          <p:nvPr>
            <p:ph type="subTitle" idx="1"/>
          </p:nvPr>
        </p:nvSpPr>
        <p:spPr>
          <a:xfrm>
            <a:off x="4602936" y="5891707"/>
            <a:ext cx="7278939" cy="466634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바탕"/>
                <a:ea typeface="궁서"/>
                <a:sym typeface="Arial"/>
              </a:rPr>
              <a:t>팀  </a:t>
            </a: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궁서"/>
                <a:ea typeface="궁서"/>
                <a:sym typeface="Arial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한컴 고딕"/>
                <a:ea typeface="한컴 윤고딕 230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Yu Gothic UI Semibold"/>
                <a:ea typeface="Yu Gothic UI Semibold"/>
                <a:sym typeface="Arial"/>
              </a:rPr>
              <a:t>GN GatherTown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6c6c6c">
                  <a:alpha val="100000"/>
                </a:srgbClr>
              </a:solidFill>
              <a:latin typeface="Yu Gothic UI Semibold"/>
              <a:ea typeface="Yu Gothic UI Semibold"/>
              <a:sym typeface="Arial"/>
            </a:endParaRPr>
          </a:p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바탕"/>
                <a:ea typeface="바탕"/>
                <a:sym typeface="Arial"/>
              </a:rPr>
              <a:t>팀원  -  김 민 제,  류 어 진</a:t>
            </a:r>
            <a:endParaRPr xmlns:mc="http://schemas.openxmlformats.org/markup-compatibility/2006" xmlns:hp="http://schemas.haansoft.com/office/presentation/8.0" kumimoji="0" lang="ko-KR" altLang="en-US" sz="2000" b="0" i="0" mc:Ignorable="hp" hp:hslEmbossed="0">
              <a:solidFill>
                <a:srgbClr val="6c6c6c">
                  <a:alpha val="100000"/>
                </a:srgbClr>
              </a:solidFill>
              <a:latin typeface="바탕"/>
              <a:ea typeface="바탕"/>
              <a:sym typeface="Arial"/>
            </a:endParaRPr>
          </a:p>
        </p:txBody>
      </p:sp>
      <p:cxnSp>
        <p:nvCxnSpPr>
          <p:cNvPr id="2054" name=""/>
          <p:cNvCxnSpPr/>
          <p:nvPr/>
        </p:nvCxnSpPr>
        <p:spPr>
          <a:xfrm flipV="1">
            <a:off x="8745545" y="5806027"/>
            <a:ext cx="376154" cy="638050"/>
          </a:xfrm>
          <a:prstGeom prst="line">
            <a:avLst/>
          </a:prstGeom>
          <a:ln w="9544" cap="flat" cmpd="sng" algn="ctr">
            <a:solidFill>
              <a:srgbClr val="234a71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5" name=""/>
          <p:cNvSpPr txBox="1"/>
          <p:nvPr/>
        </p:nvSpPr>
        <p:spPr>
          <a:xfrm>
            <a:off x="5418709" y="2771284"/>
            <a:ext cx="252406" cy="3586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"/>
          <p:cNvSpPr txBox="1"/>
          <p:nvPr/>
        </p:nvSpPr>
        <p:spPr>
          <a:xfrm>
            <a:off x="190449" y="144455"/>
            <a:ext cx="6093320" cy="10046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시연영상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  <p:pic>
        <p:nvPicPr>
          <p:cNvPr id="11269" name="GNGather시연영상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384051" y="1149115"/>
            <a:ext cx="9418481" cy="5298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2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269"/>
                </p:tgtEl>
              </p:cMediaNode>
            </p:video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 idx="0"/>
          </p:nvPr>
        </p:nvSpPr>
        <p:spPr>
          <a:xfrm>
            <a:off x="6645634" y="2080821"/>
            <a:ext cx="3280786" cy="3214084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142893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5. 데이터</a:t>
            </a:r>
            <a:b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ea typeface="한컴 고딕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6. 게임진행</a:t>
            </a:r>
            <a:b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ea typeface="한컴 고딕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7. 시연</a:t>
            </a:r>
            <a:b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바탕"/>
                <a:sym typeface="Arial"/>
              </a:rPr>
            </a:br>
            <a:endParaRPr xmlns:mc="http://schemas.openxmlformats.org/markup-compatibility/2006" xmlns:hp="http://schemas.haansoft.com/office/presentation/8.0" kumimoji="0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바탕"/>
              <a:sym typeface="Arial"/>
            </a:endParaRPr>
          </a:p>
        </p:txBody>
      </p:sp>
      <p:sp>
        <p:nvSpPr>
          <p:cNvPr id="3077" name=""/>
          <p:cNvSpPr txBox="1"/>
          <p:nvPr/>
        </p:nvSpPr>
        <p:spPr>
          <a:xfrm>
            <a:off x="180960" y="158745"/>
            <a:ext cx="1945910" cy="9999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궁서"/>
              </a:rPr>
              <a:t>목차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"/>
              <a:ea typeface="궁서"/>
            </a:endParaRPr>
          </a:p>
        </p:txBody>
      </p:sp>
      <p:sp>
        <p:nvSpPr>
          <p:cNvPr id="3078" name=""/>
          <p:cNvSpPr txBox="1"/>
          <p:nvPr/>
        </p:nvSpPr>
        <p:spPr>
          <a:xfrm>
            <a:off x="2410982" y="2080821"/>
            <a:ext cx="3280730" cy="32140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142893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1. 개발 목표</a:t>
            </a:r>
            <a:b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</a:b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2. 추진일정</a:t>
            </a:r>
            <a:b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</a:b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3. 개발방법</a:t>
            </a:r>
            <a:b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</a:b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4. 목표대비 성과</a:t>
            </a: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부제목 2"/>
          <p:cNvSpPr>
            <a:spLocks noGrp="1"/>
          </p:cNvSpPr>
          <p:nvPr>
            <p:ph type="subTitle" idx="1"/>
          </p:nvPr>
        </p:nvSpPr>
        <p:spPr>
          <a:xfrm>
            <a:off x="1974489" y="1779239"/>
            <a:ext cx="8237605" cy="3729950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baseline="0" mc:Ignorable="hp" hp:hslEmbossed="0">
                <a:solidFill>
                  <a:srgbClr val="1d3956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경상남도</a:t>
            </a: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1d3956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의 각 지역의 특산품이나 랜드마크, 축제 현황 등을 미리 온라인 공간에서 확인하고 관광해볼 수 있는 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1d3956">
                  <a:alpha val="100000"/>
                </a:srgbClr>
              </a:solidFill>
              <a:latin typeface="한컴 고딕"/>
              <a:ea typeface="한컴 고딕"/>
              <a:sym typeface="Arial"/>
            </a:endParaRPr>
          </a:p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1d3956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온라인 메타버스 플랫폼 제작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1d3956">
                  <a:alpha val="100000"/>
                </a:srgbClr>
              </a:solidFill>
              <a:latin typeface="한컴 고딕"/>
              <a:ea typeface="한컴 고딕"/>
              <a:sym typeface="Arial"/>
            </a:endParaRPr>
          </a:p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휴먼명조"/>
              <a:ea typeface="한컴 고딕"/>
              <a:sym typeface="Arial"/>
            </a:endParaRPr>
          </a:p>
        </p:txBody>
      </p:sp>
      <p:sp>
        <p:nvSpPr>
          <p:cNvPr id="4101" name="제목 1"/>
          <p:cNvSpPr>
            <a:spLocks noGrp="1"/>
          </p:cNvSpPr>
          <p:nvPr>
            <p:ph type="ctrTitle" idx="0"/>
          </p:nvPr>
        </p:nvSpPr>
        <p:spPr>
          <a:xfrm>
            <a:off x="234880" y="174597"/>
            <a:ext cx="4010879" cy="957103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  <a:sym typeface="Arial"/>
              </a:rPr>
              <a:t>개발 목표</a:t>
            </a:r>
            <a:endParaRPr xmlns:mc="http://schemas.openxmlformats.org/markup-compatibility/2006" xmlns:hp="http://schemas.haansoft.com/office/presentation/8.0" kumimoji="0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부제목 2"/>
          <p:cNvSpPr>
            <a:spLocks noGrp="1"/>
          </p:cNvSpPr>
          <p:nvPr>
            <p:ph type="subTitle" idx="1"/>
          </p:nvPr>
        </p:nvSpPr>
        <p:spPr>
          <a:xfrm>
            <a:off x="469816" y="1158660"/>
            <a:ext cx="9628020" cy="4867957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휴먼명조"/>
              <a:sym typeface="Arial"/>
            </a:endParaRPr>
          </a:p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휴먼명조"/>
              <a:sym typeface="Arial"/>
            </a:endParaRPr>
          </a:p>
        </p:txBody>
      </p:sp>
      <p:sp>
        <p:nvSpPr>
          <p:cNvPr id="5125" name="제목 1"/>
          <p:cNvSpPr>
            <a:spLocks noGrp="1"/>
          </p:cNvSpPr>
          <p:nvPr>
            <p:ph type="ctrTitle" idx="0"/>
          </p:nvPr>
        </p:nvSpPr>
        <p:spPr>
          <a:xfrm>
            <a:off x="265077" y="201557"/>
            <a:ext cx="9632765" cy="957103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  <a:sym typeface="Arial"/>
              </a:rPr>
              <a:t>추진일정</a:t>
            </a:r>
            <a:endParaRPr xmlns:mc="http://schemas.openxmlformats.org/markup-compatibility/2006" xmlns:hp="http://schemas.haansoft.com/office/presentation/8.0" kumimoji="0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  <a:sym typeface="Arial"/>
            </a:endParaRPr>
          </a:p>
        </p:txBody>
      </p:sp>
      <p:pic>
        <p:nvPicPr>
          <p:cNvPr id="512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04715" y="1671344"/>
            <a:ext cx="9412118" cy="40648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"/>
          <p:cNvSpPr txBox="1"/>
          <p:nvPr/>
        </p:nvSpPr>
        <p:spPr>
          <a:xfrm>
            <a:off x="739638" y="2677622"/>
            <a:ext cx="3047469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개발 엔진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유니티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  <p:sp>
        <p:nvSpPr>
          <p:cNvPr id="6149" name=""/>
          <p:cNvSpPr txBox="1"/>
          <p:nvPr/>
        </p:nvSpPr>
        <p:spPr>
          <a:xfrm>
            <a:off x="3217266" y="2679185"/>
            <a:ext cx="3047469" cy="698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개발 언어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C#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  <p:sp>
        <p:nvSpPr>
          <p:cNvPr id="6150" name=""/>
          <p:cNvSpPr txBox="1"/>
          <p:nvPr/>
        </p:nvSpPr>
        <p:spPr>
          <a:xfrm>
            <a:off x="5767903" y="2679185"/>
            <a:ext cx="3047469" cy="698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DataBase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MSSQL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  <p:sp>
        <p:nvSpPr>
          <p:cNvPr id="6151" name=""/>
          <p:cNvSpPr txBox="1"/>
          <p:nvPr/>
        </p:nvSpPr>
        <p:spPr>
          <a:xfrm>
            <a:off x="8553477" y="2636373"/>
            <a:ext cx="3047413" cy="693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디자인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clip studio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  <p:pic>
        <p:nvPicPr>
          <p:cNvPr id="615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144370" y="3723587"/>
            <a:ext cx="2237947" cy="887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060110" y="3599783"/>
            <a:ext cx="1345927" cy="11348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083775" y="3723587"/>
            <a:ext cx="2469702" cy="8602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5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993152" y="3723587"/>
            <a:ext cx="2230021" cy="10301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6" name=""/>
          <p:cNvSpPr txBox="1"/>
          <p:nvPr/>
        </p:nvSpPr>
        <p:spPr>
          <a:xfrm>
            <a:off x="169852" y="133348"/>
            <a:ext cx="6094883" cy="10046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개발방법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부제목 2"/>
          <p:cNvSpPr>
            <a:spLocks noGrp="1"/>
          </p:cNvSpPr>
          <p:nvPr>
            <p:ph type="subTitle" idx="1"/>
          </p:nvPr>
        </p:nvSpPr>
        <p:spPr>
          <a:xfrm>
            <a:off x="219027" y="1395159"/>
            <a:ext cx="9628020" cy="4866394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1. 각 지역의 관광지 관람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2. 각 지역의 축제 정보 확인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3. 플레이어 상호 간 소통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4.  미니맵을 통한 빠른 이동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5. 지역마다 특정 미션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6. 미션 클리어 시 각 지역 고유의 뱃지 획득 가능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7. 디자인 완성 -&gt; 캐릭터 디자인 및 맵 디자인 부족</a:t>
            </a:r>
            <a:endParaRPr xmlns:mc="http://schemas.openxmlformats.org/markup-compatibility/2006" xmlns:hp="http://schemas.haansoft.com/office/presentation/8.0" kumimoji="0" lang="ko-KR" altLang="en-US" sz="2400" b="0" i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</p:txBody>
      </p:sp>
      <p:sp>
        <p:nvSpPr>
          <p:cNvPr id="7173" name=""/>
          <p:cNvSpPr txBox="1"/>
          <p:nvPr/>
        </p:nvSpPr>
        <p:spPr>
          <a:xfrm>
            <a:off x="219027" y="142837"/>
            <a:ext cx="6093320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목표대비성과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255503" y="1158660"/>
            <a:ext cx="9343909" cy="5409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197" name=""/>
          <p:cNvSpPr txBox="1"/>
          <p:nvPr/>
        </p:nvSpPr>
        <p:spPr>
          <a:xfrm>
            <a:off x="199994" y="153944"/>
            <a:ext cx="6093320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데이터(ERD)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  <p:sp>
        <p:nvSpPr>
          <p:cNvPr id="8198" name=""/>
          <p:cNvSpPr txBox="1"/>
          <p:nvPr/>
        </p:nvSpPr>
        <p:spPr>
          <a:xfrm>
            <a:off x="8924887" y="1966563"/>
            <a:ext cx="774579" cy="23649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ea typeface="한컴 윤고딕 230"/>
              </a:rPr>
              <a:t>serverInfo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264c72">
                  <a:alpha val="100000"/>
                </a:srgbClr>
              </a:solidFill>
              <a:latin typeface="Arial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3434731" y="1906224"/>
            <a:ext cx="212843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ea typeface="한컴 윤고딕 230"/>
              </a:rPr>
              <a:t>Item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  <a:ea typeface="한컴 윤고딕 230"/>
            </a:endParaRPr>
          </a:p>
        </p:txBody>
      </p:sp>
      <p:pic>
        <p:nvPicPr>
          <p:cNvPr id="9221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34731" y="2409363"/>
            <a:ext cx="4302917" cy="1239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22" name=""/>
          <p:cNvSpPr txBox="1"/>
          <p:nvPr/>
        </p:nvSpPr>
        <p:spPr>
          <a:xfrm>
            <a:off x="3434731" y="3991845"/>
            <a:ext cx="2128433" cy="3666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ea typeface="한컴 윤고딕 230"/>
              </a:rPr>
              <a:t>Quest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  <a:ea typeface="한컴 윤고딕 230"/>
            </a:endParaRPr>
          </a:p>
        </p:txBody>
      </p:sp>
      <p:pic>
        <p:nvPicPr>
          <p:cNvPr id="922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434731" y="4526745"/>
            <a:ext cx="4258486" cy="10602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2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789976" y="2409363"/>
            <a:ext cx="2541092" cy="12015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25" name=""/>
          <p:cNvSpPr txBox="1"/>
          <p:nvPr/>
        </p:nvSpPr>
        <p:spPr>
          <a:xfrm>
            <a:off x="8789976" y="1906224"/>
            <a:ext cx="212843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ea typeface="한컴 윤고딕 230"/>
              </a:rPr>
              <a:t>RegionPos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  <a:ea typeface="한컴 윤고딕 230"/>
            </a:endParaRPr>
          </a:p>
        </p:txBody>
      </p:sp>
      <p:sp>
        <p:nvSpPr>
          <p:cNvPr id="9226" name=""/>
          <p:cNvSpPr txBox="1"/>
          <p:nvPr/>
        </p:nvSpPr>
        <p:spPr>
          <a:xfrm>
            <a:off x="199994" y="153944"/>
            <a:ext cx="6093320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데이터(JSON)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258685" y="1515780"/>
            <a:ext cx="9077213" cy="43950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0245" name=""/>
          <p:cNvSpPr txBox="1"/>
          <p:nvPr/>
        </p:nvSpPr>
        <p:spPr>
          <a:xfrm>
            <a:off x="199994" y="153944"/>
            <a:ext cx="6093320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게임진행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264c72"/>
      </a:dk1>
      <a:lt1>
        <a:srgbClr val="ffffff"/>
      </a:lt1>
      <a:dk2>
        <a:srgbClr val="264c72"/>
      </a:dk2>
      <a:lt2>
        <a:srgbClr val="d7d7d7"/>
      </a:lt2>
      <a:accent1>
        <a:srgbClr val="63a6a4"/>
      </a:accent1>
      <a:accent2>
        <a:srgbClr val="32323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f9f1d3"/>
      </a:hlink>
      <a:folHlink>
        <a:srgbClr val="e2cdb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</ep:Words>
  <ep:PresentationFormat>화면 슬라이드 쇼(4:3)</ep:PresentationFormat>
  <ep:Paragraphs>35</ep:Paragraphs>
  <ep:Slides>10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GN GatherTown</vt:lpstr>
      <vt:lpstr>5. 데이터 6. 게임진행 7. 시연</vt:lpstr>
      <vt:lpstr>개발 목표</vt:lpstr>
      <vt:lpstr>추진일정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CS2021</cp:lastModifiedBy>
  <dcterms:modified xsi:type="dcterms:W3CDTF">2022-11-03T06:27:46.702</dcterms:modified>
  <cp:revision>1</cp:revision>
  <dc:title>gn gathertown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