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Lato" panose="020F0502020204030203"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9482C8-EB9F-4689-A4B4-4928ADCD8605}" v="4" dt="2024-10-23T05:35:18.994"/>
  </p1510:revLst>
</p1510:revInfo>
</file>

<file path=ppt/tableStyles.xml><?xml version="1.0" encoding="utf-8"?>
<a:tblStyleLst xmlns:a="http://schemas.openxmlformats.org/drawingml/2006/main" def="{744DE585-DB59-4C35-B685-9EF4221DBCCF}">
  <a:tblStyle styleId="{744DE585-DB59-4C35-B685-9EF4221DBC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d09705bf1fcaecc9" providerId="Windows Live" clId="Web-{6CD0AD25-6E25-4554-88B4-638C47A80492}"/>
    <pc:docChg chg="modSld">
      <pc:chgData name="Guest User" userId="d09705bf1fcaecc9" providerId="Windows Live" clId="Web-{6CD0AD25-6E25-4554-88B4-638C47A80492}" dt="2024-10-16T21:51:47.709" v="3" actId="20577"/>
      <pc:docMkLst>
        <pc:docMk/>
      </pc:docMkLst>
      <pc:sldChg chg="modSp">
        <pc:chgData name="Guest User" userId="d09705bf1fcaecc9" providerId="Windows Live" clId="Web-{6CD0AD25-6E25-4554-88B4-638C47A80492}" dt="2024-10-16T21:51:47.709" v="3" actId="20577"/>
        <pc:sldMkLst>
          <pc:docMk/>
          <pc:sldMk cId="0" sldId="265"/>
        </pc:sldMkLst>
        <pc:spChg chg="mod">
          <ac:chgData name="Guest User" userId="d09705bf1fcaecc9" providerId="Windows Live" clId="Web-{6CD0AD25-6E25-4554-88B4-638C47A80492}" dt="2024-10-16T21:51:47.709" v="3" actId="20577"/>
          <ac:spMkLst>
            <pc:docMk/>
            <pc:sldMk cId="0" sldId="265"/>
            <ac:spMk id="154" creationId="{00000000-0000-0000-0000-000000000000}"/>
          </ac:spMkLst>
        </pc:spChg>
      </pc:sldChg>
    </pc:docChg>
  </pc:docChgLst>
  <pc:docChgLst>
    <pc:chgData name="Guest User" userId="d09705bf1fcaecc9" providerId="Windows Live" clId="Web-{E79482C8-EB9F-4689-A4B4-4928ADCD8605}"/>
    <pc:docChg chg="modSld">
      <pc:chgData name="Guest User" userId="d09705bf1fcaecc9" providerId="Windows Live" clId="Web-{E79482C8-EB9F-4689-A4B4-4928ADCD8605}" dt="2024-10-23T05:35:15.604" v="3" actId="20577"/>
      <pc:docMkLst>
        <pc:docMk/>
      </pc:docMkLst>
      <pc:sldChg chg="modSp">
        <pc:chgData name="Guest User" userId="d09705bf1fcaecc9" providerId="Windows Live" clId="Web-{E79482C8-EB9F-4689-A4B4-4928ADCD8605}" dt="2024-10-23T05:35:15.604" v="3" actId="20577"/>
        <pc:sldMkLst>
          <pc:docMk/>
          <pc:sldMk cId="0" sldId="258"/>
        </pc:sldMkLst>
        <pc:spChg chg="mod">
          <ac:chgData name="Guest User" userId="d09705bf1fcaecc9" providerId="Windows Live" clId="Web-{E79482C8-EB9F-4689-A4B4-4928ADCD8605}" dt="2024-10-23T05:35:15.604" v="3" actId="20577"/>
          <ac:spMkLst>
            <pc:docMk/>
            <pc:sldMk cId="0" sldId="258"/>
            <ac:spMk id="9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3daf8b21c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3daf8b21c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daf8b21c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daf8b21c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3df2917b84_0_6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3df2917b84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3df2917b84_0_6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3df2917b84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3ead16e67f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3ead16e67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3ead16e67f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3ead16e67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3ead16e67f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3ead16e67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3ead16e67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3ead16e67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3ead16e67f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3ead16e67f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3ead16e67f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3ead16e67f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3dd1470c8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3dd1470c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3ead16e67f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3ead16e67f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3daf8b21c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3daf8b21c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3ead16e67f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3ead16e67f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36d4945c64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36d4945c6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36d4945c6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36d4945c6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3daf8b21c4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3daf8b21c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5e7abea1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5e7abea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3daf8b21c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3daf8b21c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endParaRPr>
              <a:solidFill>
                <a:schemeClr val="dk1"/>
              </a:solidFill>
              <a:highlight>
                <a:srgbClr val="FFFF00"/>
              </a:highlight>
              <a:latin typeface="Times New Roman"/>
              <a:ea typeface="Times New Roman"/>
              <a:cs typeface="Times New Roman"/>
              <a:sym typeface="Times New Roman"/>
            </a:endParaRPr>
          </a:p>
          <a:p>
            <a:pPr marL="0" lvl="0" indent="0" algn="l" rtl="0">
              <a:spcBef>
                <a:spcPts val="120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df2917b84_0_5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df2917b84_0_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daf8b21c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daf8b21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daf8b21c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3daf8b21c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df2917b84_0_6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3df2917b84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3df2917b84_0_6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3df2917b84_0_6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3ead16e67f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3ead16e67f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0"/>
              </a:spcBef>
              <a:spcAft>
                <a:spcPts val="0"/>
              </a:spcAft>
              <a:buClr>
                <a:schemeClr val="lt1"/>
              </a:buClr>
              <a:buSzPts val="1100"/>
              <a:buChar char="○"/>
              <a:defRPr>
                <a:solidFill>
                  <a:schemeClr val="lt1"/>
                </a:solidFill>
              </a:defRPr>
            </a:lvl2pPr>
            <a:lvl3pPr marL="1371600" lvl="2" indent="-298450" rtl="0">
              <a:spcBef>
                <a:spcPts val="0"/>
              </a:spcBef>
              <a:spcAft>
                <a:spcPts val="0"/>
              </a:spcAft>
              <a:buClr>
                <a:schemeClr val="lt1"/>
              </a:buClr>
              <a:buSzPts val="1100"/>
              <a:buChar char="■"/>
              <a:defRPr>
                <a:solidFill>
                  <a:schemeClr val="lt1"/>
                </a:solidFill>
              </a:defRPr>
            </a:lvl3pPr>
            <a:lvl4pPr marL="1828800" lvl="3" indent="-298450" rtl="0">
              <a:spcBef>
                <a:spcPts val="0"/>
              </a:spcBef>
              <a:spcAft>
                <a:spcPts val="0"/>
              </a:spcAft>
              <a:buClr>
                <a:schemeClr val="lt1"/>
              </a:buClr>
              <a:buSzPts val="1100"/>
              <a:buChar char="●"/>
              <a:defRPr>
                <a:solidFill>
                  <a:schemeClr val="lt1"/>
                </a:solidFill>
              </a:defRPr>
            </a:lvl4pPr>
            <a:lvl5pPr marL="2286000" lvl="4" indent="-298450" rtl="0">
              <a:spcBef>
                <a:spcPts val="0"/>
              </a:spcBef>
              <a:spcAft>
                <a:spcPts val="0"/>
              </a:spcAft>
              <a:buClr>
                <a:schemeClr val="lt1"/>
              </a:buClr>
              <a:buSzPts val="1100"/>
              <a:buChar char="○"/>
              <a:defRPr>
                <a:solidFill>
                  <a:schemeClr val="lt1"/>
                </a:solidFill>
              </a:defRPr>
            </a:lvl5pPr>
            <a:lvl6pPr marL="2743200" lvl="5" indent="-298450" rtl="0">
              <a:spcBef>
                <a:spcPts val="0"/>
              </a:spcBef>
              <a:spcAft>
                <a:spcPts val="0"/>
              </a:spcAft>
              <a:buClr>
                <a:schemeClr val="lt1"/>
              </a:buClr>
              <a:buSzPts val="1100"/>
              <a:buChar char="■"/>
              <a:defRPr>
                <a:solidFill>
                  <a:schemeClr val="lt1"/>
                </a:solidFill>
              </a:defRPr>
            </a:lvl6pPr>
            <a:lvl7pPr marL="3200400" lvl="6" indent="-298450" rtl="0">
              <a:spcBef>
                <a:spcPts val="0"/>
              </a:spcBef>
              <a:spcAft>
                <a:spcPts val="0"/>
              </a:spcAft>
              <a:buClr>
                <a:schemeClr val="lt1"/>
              </a:buClr>
              <a:buSzPts val="1100"/>
              <a:buChar char="●"/>
              <a:defRPr>
                <a:solidFill>
                  <a:schemeClr val="lt1"/>
                </a:solidFill>
              </a:defRPr>
            </a:lvl7pPr>
            <a:lvl8pPr marL="3657600" lvl="7" indent="-298450" rtl="0">
              <a:spcBef>
                <a:spcPts val="0"/>
              </a:spcBef>
              <a:spcAft>
                <a:spcPts val="0"/>
              </a:spcAft>
              <a:buClr>
                <a:schemeClr val="lt1"/>
              </a:buClr>
              <a:buSzPts val="1100"/>
              <a:buChar char="○"/>
              <a:defRPr>
                <a:solidFill>
                  <a:schemeClr val="lt1"/>
                </a:solidFill>
              </a:defRPr>
            </a:lvl8pPr>
            <a:lvl9pPr marL="4114800" lvl="8" indent="-298450" rtl="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rt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300"/>
              <a:t>Longitudinal Analysis of the Effect of Maternal Immune Activation on Male Offspring Rhesus Monkeys in Human Intruder Test </a:t>
            </a:r>
            <a:endParaRPr sz="3300"/>
          </a:p>
        </p:txBody>
      </p:sp>
      <p:sp>
        <p:nvSpPr>
          <p:cNvPr id="87" name="Google Shape;87;p13"/>
          <p:cNvSpPr txBox="1">
            <a:spLocks noGrp="1"/>
          </p:cNvSpPr>
          <p:nvPr>
            <p:ph type="subTitle" idx="1"/>
          </p:nvPr>
        </p:nvSpPr>
        <p:spPr>
          <a:xfrm>
            <a:off x="311700" y="342295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a:t>Presenter: Min Kim</a:t>
            </a:r>
            <a:endParaRPr b="1"/>
          </a:p>
          <a:p>
            <a:pPr marL="0" lvl="0" indent="0" algn="ctr" rtl="0">
              <a:spcBef>
                <a:spcPts val="0"/>
              </a:spcBef>
              <a:spcAft>
                <a:spcPts val="0"/>
              </a:spcAft>
              <a:buNone/>
            </a:pPr>
            <a:r>
              <a:rPr lang="en" b="1"/>
              <a:t>Graduate Group in Biostatistics, UC Davis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r>
              <a:rPr lang="en" dirty="0"/>
              <a:t>Exploratory Data Analysis </a:t>
            </a:r>
            <a:endParaRPr dirty="0"/>
          </a:p>
        </p:txBody>
      </p:sp>
      <p:pic>
        <p:nvPicPr>
          <p:cNvPr id="155" name="Google Shape;155;p22"/>
          <p:cNvPicPr preferRelativeResize="0"/>
          <p:nvPr/>
        </p:nvPicPr>
        <p:blipFill>
          <a:blip r:embed="rId3">
            <a:alphaModFix/>
          </a:blip>
          <a:stretch>
            <a:fillRect/>
          </a:stretch>
        </p:blipFill>
        <p:spPr>
          <a:xfrm>
            <a:off x="493650" y="2134848"/>
            <a:ext cx="3994500" cy="2537049"/>
          </a:xfrm>
          <a:prstGeom prst="rect">
            <a:avLst/>
          </a:prstGeom>
          <a:noFill/>
          <a:ln>
            <a:noFill/>
          </a:ln>
        </p:spPr>
      </p:pic>
      <p:pic>
        <p:nvPicPr>
          <p:cNvPr id="156" name="Google Shape;156;p22"/>
          <p:cNvPicPr preferRelativeResize="0"/>
          <p:nvPr/>
        </p:nvPicPr>
        <p:blipFill>
          <a:blip r:embed="rId4">
            <a:alphaModFix/>
          </a:blip>
          <a:stretch>
            <a:fillRect/>
          </a:stretch>
        </p:blipFill>
        <p:spPr>
          <a:xfrm>
            <a:off x="4716100" y="2134850"/>
            <a:ext cx="3920274" cy="2537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729450" y="12597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Method </a:t>
            </a:r>
            <a:endParaRPr/>
          </a:p>
        </p:txBody>
      </p:sp>
      <p:sp>
        <p:nvSpPr>
          <p:cNvPr id="162" name="Google Shape;162;p23"/>
          <p:cNvSpPr txBox="1">
            <a:spLocks noGrp="1"/>
          </p:cNvSpPr>
          <p:nvPr>
            <p:ph type="body" idx="1"/>
          </p:nvPr>
        </p:nvSpPr>
        <p:spPr>
          <a:xfrm>
            <a:off x="727650" y="2137825"/>
            <a:ext cx="7688700" cy="226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2"/>
              </a:buClr>
              <a:buSzPts val="1800"/>
              <a:buChar char="●"/>
            </a:pPr>
            <a:r>
              <a:rPr lang="en" sz="1800">
                <a:solidFill>
                  <a:schemeClr val="dk2"/>
                </a:solidFill>
              </a:rPr>
              <a:t>Modeling for outcome: Front duration in 2 conditions: Profile and Stare </a:t>
            </a:r>
            <a:endParaRPr sz="1800">
              <a:solidFill>
                <a:schemeClr val="dk2"/>
              </a:solidFill>
            </a:endParaRPr>
          </a:p>
          <a:p>
            <a:pPr marL="914400" lvl="1" indent="-342900" algn="l" rtl="0">
              <a:spcBef>
                <a:spcPts val="0"/>
              </a:spcBef>
              <a:spcAft>
                <a:spcPts val="0"/>
              </a:spcAft>
              <a:buClr>
                <a:schemeClr val="dk2"/>
              </a:buClr>
              <a:buSzPts val="1800"/>
              <a:buChar char="○"/>
            </a:pPr>
            <a:r>
              <a:rPr lang="en" sz="1800">
                <a:solidFill>
                  <a:schemeClr val="dk2"/>
                </a:solidFill>
              </a:rPr>
              <a:t>Linear Mixed Effect Model </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Model Selection</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Assessment of  Treatment Effect</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title"/>
          </p:nvPr>
        </p:nvSpPr>
        <p:spPr>
          <a:xfrm>
            <a:off x="727650" y="11418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Initial Model: Linear Mixed-Effect Model (ReML)</a:t>
            </a:r>
            <a:endParaRPr/>
          </a:p>
        </p:txBody>
      </p:sp>
      <p:pic>
        <p:nvPicPr>
          <p:cNvPr id="168" name="Google Shape;168;p24"/>
          <p:cNvPicPr preferRelativeResize="0"/>
          <p:nvPr/>
        </p:nvPicPr>
        <p:blipFill>
          <a:blip r:embed="rId3">
            <a:alphaModFix/>
          </a:blip>
          <a:stretch>
            <a:fillRect/>
          </a:stretch>
        </p:blipFill>
        <p:spPr>
          <a:xfrm>
            <a:off x="1773550" y="1677000"/>
            <a:ext cx="5246474" cy="3333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729450" y="13776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Modeling: Profile Front Duration </a:t>
            </a:r>
            <a:endParaRPr/>
          </a:p>
          <a:p>
            <a:pPr marL="0" lvl="0" indent="0" algn="l" rtl="0">
              <a:spcBef>
                <a:spcPts val="0"/>
              </a:spcBef>
              <a:spcAft>
                <a:spcPts val="0"/>
              </a:spcAft>
              <a:buNone/>
            </a:pPr>
            <a:endParaRPr/>
          </a:p>
        </p:txBody>
      </p:sp>
      <p:sp>
        <p:nvSpPr>
          <p:cNvPr id="174" name="Google Shape;174;p25"/>
          <p:cNvSpPr txBox="1"/>
          <p:nvPr/>
        </p:nvSpPr>
        <p:spPr>
          <a:xfrm>
            <a:off x="1340675" y="4509775"/>
            <a:ext cx="6587700" cy="4002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Final Covariance Model: Exchangeable (Compound Symmetry) Covariance Model</a:t>
            </a:r>
            <a:endParaRPr>
              <a:latin typeface="Lato"/>
              <a:ea typeface="Lato"/>
              <a:cs typeface="Lato"/>
              <a:sym typeface="Lato"/>
            </a:endParaRPr>
          </a:p>
        </p:txBody>
      </p:sp>
      <p:pic>
        <p:nvPicPr>
          <p:cNvPr id="175" name="Google Shape;175;p25"/>
          <p:cNvPicPr preferRelativeResize="0"/>
          <p:nvPr/>
        </p:nvPicPr>
        <p:blipFill>
          <a:blip r:embed="rId3">
            <a:alphaModFix/>
          </a:blip>
          <a:stretch>
            <a:fillRect/>
          </a:stretch>
        </p:blipFill>
        <p:spPr>
          <a:xfrm>
            <a:off x="1685125" y="2065200"/>
            <a:ext cx="5898789" cy="2292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Modeling Mean Model: Profile Front Duration </a:t>
            </a:r>
            <a:endParaRPr/>
          </a:p>
        </p:txBody>
      </p:sp>
      <p:sp>
        <p:nvSpPr>
          <p:cNvPr id="181" name="Google Shape;181;p26"/>
          <p:cNvSpPr txBox="1">
            <a:spLocks noGrp="1"/>
          </p:cNvSpPr>
          <p:nvPr>
            <p:ph type="body" idx="1"/>
          </p:nvPr>
        </p:nvSpPr>
        <p:spPr>
          <a:xfrm>
            <a:off x="727650" y="1853850"/>
            <a:ext cx="7688700" cy="31719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chemeClr val="dk2"/>
              </a:buClr>
              <a:buSzPts val="1700"/>
              <a:buChar char="●"/>
            </a:pPr>
            <a:r>
              <a:rPr lang="en" sz="1700">
                <a:solidFill>
                  <a:schemeClr val="dk2"/>
                </a:solidFill>
              </a:rPr>
              <a:t>Initial fitting of mean model with exchangeable covariance model</a:t>
            </a:r>
            <a:endParaRPr sz="1700">
              <a:solidFill>
                <a:schemeClr val="dk2"/>
              </a:solidFill>
            </a:endParaRPr>
          </a:p>
          <a:p>
            <a:pPr marL="457200" lvl="0" indent="-336550" algn="l" rtl="0">
              <a:spcBef>
                <a:spcPts val="0"/>
              </a:spcBef>
              <a:spcAft>
                <a:spcPts val="0"/>
              </a:spcAft>
              <a:buClr>
                <a:schemeClr val="dk2"/>
              </a:buClr>
              <a:buSzPts val="1700"/>
              <a:buChar char="●"/>
            </a:pPr>
            <a:r>
              <a:rPr lang="en" sz="1700">
                <a:solidFill>
                  <a:schemeClr val="dk2"/>
                </a:solidFill>
              </a:rPr>
              <a:t>Multiple testing for all interaction terms</a:t>
            </a:r>
            <a:endParaRPr sz="1700">
              <a:solidFill>
                <a:schemeClr val="dk2"/>
              </a:solidFill>
            </a:endParaRPr>
          </a:p>
          <a:p>
            <a:pPr marL="0" lvl="0" indent="0" algn="l" rtl="0">
              <a:spcBef>
                <a:spcPts val="1200"/>
              </a:spcBef>
              <a:spcAft>
                <a:spcPts val="0"/>
              </a:spcAft>
              <a:buNone/>
            </a:pPr>
            <a:endParaRPr sz="1700">
              <a:solidFill>
                <a:schemeClr val="dk2"/>
              </a:solidFill>
            </a:endParaRPr>
          </a:p>
          <a:p>
            <a:pPr marL="0" lvl="0" indent="0" algn="l" rtl="0">
              <a:spcBef>
                <a:spcPts val="1200"/>
              </a:spcBef>
              <a:spcAft>
                <a:spcPts val="0"/>
              </a:spcAft>
              <a:buNone/>
            </a:pPr>
            <a:endParaRPr sz="1700">
              <a:solidFill>
                <a:schemeClr val="dk2"/>
              </a:solidFill>
            </a:endParaRPr>
          </a:p>
          <a:p>
            <a:pPr marL="0" lvl="0" indent="0" algn="l" rtl="0">
              <a:spcBef>
                <a:spcPts val="1200"/>
              </a:spcBef>
              <a:spcAft>
                <a:spcPts val="0"/>
              </a:spcAft>
              <a:buNone/>
            </a:pPr>
            <a:endParaRPr sz="1700">
              <a:solidFill>
                <a:schemeClr val="dk2"/>
              </a:solidFill>
            </a:endParaRPr>
          </a:p>
          <a:p>
            <a:pPr marL="457200" lvl="0" indent="-336550" algn="l" rtl="0">
              <a:spcBef>
                <a:spcPts val="1200"/>
              </a:spcBef>
              <a:spcAft>
                <a:spcPts val="0"/>
              </a:spcAft>
              <a:buClr>
                <a:schemeClr val="dk2"/>
              </a:buClr>
              <a:buSzPts val="1700"/>
              <a:buChar char="●"/>
            </a:pPr>
            <a:r>
              <a:rPr lang="en" sz="1700">
                <a:solidFill>
                  <a:schemeClr val="dk2"/>
                </a:solidFill>
              </a:rPr>
              <a:t>Sequentially test higher order “Age” effects while always keep treatment and linear age effect in the model  (t-test) </a:t>
            </a:r>
            <a:endParaRPr sz="1700">
              <a:solidFill>
                <a:schemeClr val="dk2"/>
              </a:solidFill>
            </a:endParaRPr>
          </a:p>
          <a:p>
            <a:pPr marL="457200" lvl="0" indent="-336550" algn="l" rtl="0">
              <a:spcBef>
                <a:spcPts val="0"/>
              </a:spcBef>
              <a:spcAft>
                <a:spcPts val="0"/>
              </a:spcAft>
              <a:buClr>
                <a:schemeClr val="dk2"/>
              </a:buClr>
              <a:buSzPts val="1700"/>
              <a:buChar char="●"/>
            </a:pPr>
            <a:r>
              <a:rPr lang="en" sz="1700">
                <a:solidFill>
                  <a:schemeClr val="dk2"/>
                </a:solidFill>
              </a:rPr>
              <a:t>Decide on final model </a:t>
            </a:r>
            <a:endParaRPr sz="1700">
              <a:solidFill>
                <a:schemeClr val="dk2"/>
              </a:solidFill>
            </a:endParaRPr>
          </a:p>
        </p:txBody>
      </p:sp>
      <p:pic>
        <p:nvPicPr>
          <p:cNvPr id="182" name="Google Shape;182;p26"/>
          <p:cNvPicPr preferRelativeResize="0"/>
          <p:nvPr/>
        </p:nvPicPr>
        <p:blipFill>
          <a:blip r:embed="rId3">
            <a:alphaModFix/>
          </a:blip>
          <a:stretch>
            <a:fillRect/>
          </a:stretch>
        </p:blipFill>
        <p:spPr>
          <a:xfrm>
            <a:off x="1007225" y="2702025"/>
            <a:ext cx="7599543" cy="1013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Modeling Stare Front Duration</a:t>
            </a:r>
            <a:endParaRPr/>
          </a:p>
        </p:txBody>
      </p:sp>
      <p:sp>
        <p:nvSpPr>
          <p:cNvPr id="188" name="Google Shape;188;p27"/>
          <p:cNvSpPr txBox="1"/>
          <p:nvPr/>
        </p:nvSpPr>
        <p:spPr>
          <a:xfrm>
            <a:off x="1488525" y="4495025"/>
            <a:ext cx="6587700" cy="4002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Final Covariance Model: Exchangeable (Compound Symmetry) Covariance Model</a:t>
            </a:r>
            <a:endParaRPr>
              <a:latin typeface="Lato"/>
              <a:ea typeface="Lato"/>
              <a:cs typeface="Lato"/>
              <a:sym typeface="Lato"/>
            </a:endParaRPr>
          </a:p>
        </p:txBody>
      </p:sp>
      <p:pic>
        <p:nvPicPr>
          <p:cNvPr id="189" name="Google Shape;189;p27"/>
          <p:cNvPicPr preferRelativeResize="0"/>
          <p:nvPr/>
        </p:nvPicPr>
        <p:blipFill>
          <a:blip r:embed="rId3">
            <a:alphaModFix/>
          </a:blip>
          <a:stretch>
            <a:fillRect/>
          </a:stretch>
        </p:blipFill>
        <p:spPr>
          <a:xfrm>
            <a:off x="1738238" y="1942275"/>
            <a:ext cx="5671121" cy="2351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8"/>
          <p:cNvSpPr txBox="1">
            <a:spLocks noGrp="1"/>
          </p:cNvSpPr>
          <p:nvPr>
            <p:ph type="title"/>
          </p:nvPr>
        </p:nvSpPr>
        <p:spPr>
          <a:xfrm>
            <a:off x="7276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Modeling Mean Model: Stare Front Duration</a:t>
            </a:r>
            <a:endParaRPr/>
          </a:p>
        </p:txBody>
      </p:sp>
      <p:sp>
        <p:nvSpPr>
          <p:cNvPr id="195" name="Google Shape;195;p28"/>
          <p:cNvSpPr txBox="1">
            <a:spLocks noGrp="1"/>
          </p:cNvSpPr>
          <p:nvPr>
            <p:ph type="body" idx="1"/>
          </p:nvPr>
        </p:nvSpPr>
        <p:spPr>
          <a:xfrm>
            <a:off x="727650" y="2064125"/>
            <a:ext cx="7688700" cy="2261100"/>
          </a:xfrm>
          <a:prstGeom prst="rect">
            <a:avLst/>
          </a:prstGeom>
        </p:spPr>
        <p:txBody>
          <a:bodyPr spcFirstLastPara="1" wrap="square" lIns="91425" tIns="91425" rIns="91425" bIns="91425" anchor="t" anchorCtr="0">
            <a:noAutofit/>
          </a:bodyPr>
          <a:lstStyle/>
          <a:p>
            <a:pPr marL="457200" lvl="0" indent="-339407" algn="l" rtl="0">
              <a:lnSpc>
                <a:spcPct val="95000"/>
              </a:lnSpc>
              <a:spcBef>
                <a:spcPts val="0"/>
              </a:spcBef>
              <a:spcAft>
                <a:spcPts val="0"/>
              </a:spcAft>
              <a:buClr>
                <a:schemeClr val="dk2"/>
              </a:buClr>
              <a:buSzPts val="1745"/>
              <a:buChar char="●"/>
            </a:pPr>
            <a:r>
              <a:rPr lang="en" sz="1745">
                <a:solidFill>
                  <a:schemeClr val="dk2"/>
                </a:solidFill>
              </a:rPr>
              <a:t>Initial fitting of mean model with exchangeable covariance model</a:t>
            </a:r>
            <a:endParaRPr sz="1745">
              <a:solidFill>
                <a:schemeClr val="dk2"/>
              </a:solidFill>
            </a:endParaRPr>
          </a:p>
          <a:p>
            <a:pPr marL="457200" lvl="0" indent="-339407" algn="l" rtl="0">
              <a:lnSpc>
                <a:spcPct val="95000"/>
              </a:lnSpc>
              <a:spcBef>
                <a:spcPts val="0"/>
              </a:spcBef>
              <a:spcAft>
                <a:spcPts val="0"/>
              </a:spcAft>
              <a:buClr>
                <a:schemeClr val="dk2"/>
              </a:buClr>
              <a:buSzPts val="1745"/>
              <a:buChar char="●"/>
            </a:pPr>
            <a:r>
              <a:rPr lang="en" sz="1745">
                <a:solidFill>
                  <a:schemeClr val="dk2"/>
                </a:solidFill>
              </a:rPr>
              <a:t>Multiple testing for all interaction terms</a:t>
            </a:r>
            <a:endParaRPr sz="1745">
              <a:solidFill>
                <a:schemeClr val="dk2"/>
              </a:solidFill>
            </a:endParaRPr>
          </a:p>
          <a:p>
            <a:pPr marL="0" lvl="0" indent="0" algn="l" rtl="0">
              <a:lnSpc>
                <a:spcPct val="95000"/>
              </a:lnSpc>
              <a:spcBef>
                <a:spcPts val="1200"/>
              </a:spcBef>
              <a:spcAft>
                <a:spcPts val="0"/>
              </a:spcAft>
              <a:buSzPts val="935"/>
              <a:buNone/>
            </a:pPr>
            <a:endParaRPr sz="1745">
              <a:solidFill>
                <a:schemeClr val="dk2"/>
              </a:solidFill>
            </a:endParaRPr>
          </a:p>
          <a:p>
            <a:pPr marL="0" lvl="0" indent="0" algn="l" rtl="0">
              <a:lnSpc>
                <a:spcPct val="95000"/>
              </a:lnSpc>
              <a:spcBef>
                <a:spcPts val="1200"/>
              </a:spcBef>
              <a:spcAft>
                <a:spcPts val="0"/>
              </a:spcAft>
              <a:buSzPts val="935"/>
              <a:buNone/>
            </a:pPr>
            <a:endParaRPr sz="1745">
              <a:solidFill>
                <a:schemeClr val="dk2"/>
              </a:solidFill>
            </a:endParaRPr>
          </a:p>
          <a:p>
            <a:pPr marL="0" lvl="0" indent="0" algn="l" rtl="0">
              <a:lnSpc>
                <a:spcPct val="95000"/>
              </a:lnSpc>
              <a:spcBef>
                <a:spcPts val="1200"/>
              </a:spcBef>
              <a:spcAft>
                <a:spcPts val="0"/>
              </a:spcAft>
              <a:buSzPts val="935"/>
              <a:buNone/>
            </a:pPr>
            <a:endParaRPr sz="1745">
              <a:solidFill>
                <a:schemeClr val="dk2"/>
              </a:solidFill>
            </a:endParaRPr>
          </a:p>
          <a:p>
            <a:pPr marL="457200" lvl="0" indent="-336550" algn="l" rtl="0">
              <a:lnSpc>
                <a:spcPct val="95000"/>
              </a:lnSpc>
              <a:spcBef>
                <a:spcPts val="1200"/>
              </a:spcBef>
              <a:spcAft>
                <a:spcPts val="0"/>
              </a:spcAft>
              <a:buClr>
                <a:schemeClr val="dk2"/>
              </a:buClr>
              <a:buSzPts val="1700"/>
              <a:buChar char="●"/>
            </a:pPr>
            <a:r>
              <a:rPr lang="en" sz="1700">
                <a:solidFill>
                  <a:schemeClr val="dk2"/>
                </a:solidFill>
              </a:rPr>
              <a:t>Sequentially test higher order “Age” effects: while always keep treatment and linear age effect in the model  (t-test) </a:t>
            </a:r>
            <a:endParaRPr sz="1700">
              <a:solidFill>
                <a:schemeClr val="dk2"/>
              </a:solidFill>
            </a:endParaRPr>
          </a:p>
          <a:p>
            <a:pPr marL="457200" lvl="0" indent="-339407" algn="l" rtl="0">
              <a:lnSpc>
                <a:spcPct val="95000"/>
              </a:lnSpc>
              <a:spcBef>
                <a:spcPts val="0"/>
              </a:spcBef>
              <a:spcAft>
                <a:spcPts val="0"/>
              </a:spcAft>
              <a:buClr>
                <a:schemeClr val="dk2"/>
              </a:buClr>
              <a:buSzPts val="1745"/>
              <a:buChar char="●"/>
            </a:pPr>
            <a:r>
              <a:rPr lang="en" sz="1745">
                <a:solidFill>
                  <a:schemeClr val="dk2"/>
                </a:solidFill>
              </a:rPr>
              <a:t>Decide on final model </a:t>
            </a:r>
            <a:endParaRPr sz="1745"/>
          </a:p>
        </p:txBody>
      </p:sp>
      <p:pic>
        <p:nvPicPr>
          <p:cNvPr id="196" name="Google Shape;196;p28"/>
          <p:cNvPicPr preferRelativeResize="0"/>
          <p:nvPr/>
        </p:nvPicPr>
        <p:blipFill>
          <a:blip r:embed="rId3">
            <a:alphaModFix/>
          </a:blip>
          <a:stretch>
            <a:fillRect/>
          </a:stretch>
        </p:blipFill>
        <p:spPr>
          <a:xfrm>
            <a:off x="1037500" y="2790450"/>
            <a:ext cx="7599543" cy="1013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Selection</a:t>
            </a:r>
            <a:endParaRPr/>
          </a:p>
        </p:txBody>
      </p:sp>
      <p:sp>
        <p:nvSpPr>
          <p:cNvPr id="202" name="Google Shape;202;p29"/>
          <p:cNvSpPr txBox="1">
            <a:spLocks noGrp="1"/>
          </p:cNvSpPr>
          <p:nvPr>
            <p:ph type="body" idx="1"/>
          </p:nvPr>
        </p:nvSpPr>
        <p:spPr>
          <a:xfrm>
            <a:off x="727650" y="1853850"/>
            <a:ext cx="7688700" cy="32160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chemeClr val="dk2"/>
              </a:buClr>
              <a:buSzPts val="1700"/>
              <a:buChar char="●"/>
            </a:pPr>
            <a:r>
              <a:rPr lang="en" sz="1700">
                <a:solidFill>
                  <a:schemeClr val="dk2"/>
                </a:solidFill>
              </a:rPr>
              <a:t>Both Profile and Stare Front duration:</a:t>
            </a:r>
            <a:endParaRPr sz="1700">
              <a:solidFill>
                <a:schemeClr val="dk2"/>
              </a:solidFill>
            </a:endParaRPr>
          </a:p>
          <a:p>
            <a:pPr marL="914400" lvl="1" indent="-336550" algn="l" rtl="0">
              <a:spcBef>
                <a:spcPts val="0"/>
              </a:spcBef>
              <a:spcAft>
                <a:spcPts val="0"/>
              </a:spcAft>
              <a:buClr>
                <a:schemeClr val="dk2"/>
              </a:buClr>
              <a:buSzPts val="1700"/>
              <a:buChar char="○"/>
            </a:pPr>
            <a:r>
              <a:rPr lang="en" sz="1700">
                <a:solidFill>
                  <a:schemeClr val="dk2"/>
                </a:solidFill>
              </a:rPr>
              <a:t>All age interaction terms are not significant </a:t>
            </a:r>
            <a:br>
              <a:rPr lang="en" sz="1700">
                <a:solidFill>
                  <a:schemeClr val="dk2"/>
                </a:solidFill>
              </a:rPr>
            </a:br>
            <a:endParaRPr sz="1700">
              <a:solidFill>
                <a:schemeClr val="dk2"/>
              </a:solidFill>
            </a:endParaRPr>
          </a:p>
          <a:p>
            <a:pPr marL="914400" lvl="0" indent="0" algn="l" rtl="0">
              <a:spcBef>
                <a:spcPts val="1200"/>
              </a:spcBef>
              <a:spcAft>
                <a:spcPts val="0"/>
              </a:spcAft>
              <a:buNone/>
            </a:pPr>
            <a:endParaRPr sz="1700">
              <a:solidFill>
                <a:schemeClr val="dk2"/>
              </a:solidFill>
            </a:endParaRPr>
          </a:p>
          <a:p>
            <a:pPr marL="914400" lvl="0" indent="0" algn="l" rtl="0">
              <a:spcBef>
                <a:spcPts val="1200"/>
              </a:spcBef>
              <a:spcAft>
                <a:spcPts val="0"/>
              </a:spcAft>
              <a:buNone/>
            </a:pPr>
            <a:endParaRPr sz="1700">
              <a:solidFill>
                <a:schemeClr val="dk2"/>
              </a:solidFill>
            </a:endParaRPr>
          </a:p>
          <a:p>
            <a:pPr marL="0" lvl="0" indent="0" algn="l" rtl="0">
              <a:spcBef>
                <a:spcPts val="1200"/>
              </a:spcBef>
              <a:spcAft>
                <a:spcPts val="0"/>
              </a:spcAft>
              <a:buNone/>
            </a:pPr>
            <a:endParaRPr sz="1700">
              <a:solidFill>
                <a:schemeClr val="dk2"/>
              </a:solidFill>
            </a:endParaRPr>
          </a:p>
          <a:p>
            <a:pPr marL="457200" lvl="0" indent="-336550" algn="l" rtl="0">
              <a:spcBef>
                <a:spcPts val="1200"/>
              </a:spcBef>
              <a:spcAft>
                <a:spcPts val="0"/>
              </a:spcAft>
              <a:buClr>
                <a:schemeClr val="dk2"/>
              </a:buClr>
              <a:buSzPts val="1700"/>
              <a:buChar char="●"/>
            </a:pPr>
            <a:r>
              <a:rPr lang="en" sz="1700">
                <a:solidFill>
                  <a:schemeClr val="dk2"/>
                </a:solidFill>
              </a:rPr>
              <a:t>Profile: cubic, quadratic age are dropped by t-test </a:t>
            </a:r>
            <a:endParaRPr sz="1700">
              <a:solidFill>
                <a:schemeClr val="dk2"/>
              </a:solidFill>
            </a:endParaRPr>
          </a:p>
          <a:p>
            <a:pPr marL="457200" lvl="0" indent="-336550" algn="l" rtl="0">
              <a:spcBef>
                <a:spcPts val="0"/>
              </a:spcBef>
              <a:spcAft>
                <a:spcPts val="0"/>
              </a:spcAft>
              <a:buClr>
                <a:schemeClr val="dk2"/>
              </a:buClr>
              <a:buSzPts val="1700"/>
              <a:buChar char="●"/>
            </a:pPr>
            <a:r>
              <a:rPr lang="en" sz="1700">
                <a:solidFill>
                  <a:schemeClr val="dk2"/>
                </a:solidFill>
              </a:rPr>
              <a:t>Stare: cubic, quadratic age are not dropped by t-test </a:t>
            </a:r>
            <a:endParaRPr sz="1700">
              <a:solidFill>
                <a:schemeClr val="dk2"/>
              </a:solidFill>
            </a:endParaRPr>
          </a:p>
        </p:txBody>
      </p:sp>
      <p:graphicFrame>
        <p:nvGraphicFramePr>
          <p:cNvPr id="203" name="Google Shape;203;p29"/>
          <p:cNvGraphicFramePr/>
          <p:nvPr/>
        </p:nvGraphicFramePr>
        <p:xfrm>
          <a:off x="1072200" y="2571745"/>
          <a:ext cx="7239000" cy="1401990"/>
        </p:xfrm>
        <a:graphic>
          <a:graphicData uri="http://schemas.openxmlformats.org/drawingml/2006/table">
            <a:tbl>
              <a:tblPr>
                <a:noFill/>
                <a:tableStyleId>{744DE585-DB59-4C35-B685-9EF4221DBCCF}</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535875">
                <a:tc>
                  <a:txBody>
                    <a:bodyPr/>
                    <a:lstStyle/>
                    <a:p>
                      <a:pPr marL="0" lvl="0" indent="0" algn="ctr" rtl="0">
                        <a:spcBef>
                          <a:spcPts val="0"/>
                        </a:spcBef>
                        <a:spcAft>
                          <a:spcPts val="0"/>
                        </a:spcAft>
                        <a:buNone/>
                      </a:pPr>
                      <a:r>
                        <a:rPr lang="en"/>
                        <a:t>Full Model vs. Model without all interaction terms</a:t>
                      </a:r>
                      <a:endParaRPr/>
                    </a:p>
                  </a:txBody>
                  <a:tcPr marL="91425" marR="91425" marT="91425" marB="91425"/>
                </a:tc>
                <a:tc>
                  <a:txBody>
                    <a:bodyPr/>
                    <a:lstStyle/>
                    <a:p>
                      <a:pPr marL="0" lvl="0" indent="0" algn="ctr" rtl="0">
                        <a:spcBef>
                          <a:spcPts val="0"/>
                        </a:spcBef>
                        <a:spcAft>
                          <a:spcPts val="0"/>
                        </a:spcAft>
                        <a:buNone/>
                      </a:pPr>
                      <a:r>
                        <a:rPr lang="en"/>
                        <a:t>Profile Model</a:t>
                      </a:r>
                      <a:endParaRPr/>
                    </a:p>
                  </a:txBody>
                  <a:tcPr marL="91425" marR="91425" marT="91425" marB="91425"/>
                </a:tc>
                <a:tc>
                  <a:txBody>
                    <a:bodyPr/>
                    <a:lstStyle/>
                    <a:p>
                      <a:pPr marL="0" lvl="0" indent="0" algn="ctr" rtl="0">
                        <a:spcBef>
                          <a:spcPts val="0"/>
                        </a:spcBef>
                        <a:spcAft>
                          <a:spcPts val="0"/>
                        </a:spcAft>
                        <a:buNone/>
                      </a:pPr>
                      <a:r>
                        <a:rPr lang="en"/>
                        <a:t>Stare Model</a:t>
                      </a:r>
                      <a:endParaRPr/>
                    </a:p>
                  </a:txBody>
                  <a:tcPr marL="91425" marR="91425" marT="91425" marB="91425"/>
                </a:tc>
                <a:extLst>
                  <a:ext uri="{0D108BD9-81ED-4DB2-BD59-A6C34878D82A}">
                    <a16:rowId xmlns:a16="http://schemas.microsoft.com/office/drawing/2014/main" val="10000"/>
                  </a:ext>
                </a:extLst>
              </a:tr>
              <a:tr h="373300">
                <a:tc>
                  <a:txBody>
                    <a:bodyPr/>
                    <a:lstStyle/>
                    <a:p>
                      <a:pPr marL="0" lvl="0" indent="0" algn="ctr" rtl="0">
                        <a:spcBef>
                          <a:spcPts val="0"/>
                        </a:spcBef>
                        <a:spcAft>
                          <a:spcPts val="0"/>
                        </a:spcAft>
                        <a:buNone/>
                      </a:pPr>
                      <a:r>
                        <a:rPr lang="en"/>
                        <a:t>F-Statistic</a:t>
                      </a:r>
                      <a:endParaRPr/>
                    </a:p>
                  </a:txBody>
                  <a:tcPr marL="91425" marR="91425" marT="91425" marB="91425"/>
                </a:tc>
                <a:tc>
                  <a:txBody>
                    <a:bodyPr/>
                    <a:lstStyle/>
                    <a:p>
                      <a:pPr marL="0" lvl="0" indent="0" algn="ctr" rtl="0">
                        <a:spcBef>
                          <a:spcPts val="0"/>
                        </a:spcBef>
                        <a:spcAft>
                          <a:spcPts val="0"/>
                        </a:spcAft>
                        <a:buNone/>
                      </a:pPr>
                      <a:r>
                        <a:rPr lang="en"/>
                        <a:t>1.319</a:t>
                      </a:r>
                      <a:endParaRPr/>
                    </a:p>
                  </a:txBody>
                  <a:tcPr marL="91425" marR="91425" marT="91425" marB="91425"/>
                </a:tc>
                <a:tc>
                  <a:txBody>
                    <a:bodyPr/>
                    <a:lstStyle/>
                    <a:p>
                      <a:pPr marL="0" lvl="0" indent="0" algn="ctr" rtl="0">
                        <a:spcBef>
                          <a:spcPts val="0"/>
                        </a:spcBef>
                        <a:spcAft>
                          <a:spcPts val="0"/>
                        </a:spcAft>
                        <a:buNone/>
                      </a:pPr>
                      <a:r>
                        <a:rPr lang="en"/>
                        <a:t>1.860</a:t>
                      </a:r>
                      <a:endParaRPr/>
                    </a:p>
                  </a:txBody>
                  <a:tcPr marL="91425" marR="91425" marT="91425" marB="91425"/>
                </a:tc>
                <a:extLst>
                  <a:ext uri="{0D108BD9-81ED-4DB2-BD59-A6C34878D82A}">
                    <a16:rowId xmlns:a16="http://schemas.microsoft.com/office/drawing/2014/main" val="10001"/>
                  </a:ext>
                </a:extLst>
              </a:tr>
              <a:tr h="373300">
                <a:tc>
                  <a:txBody>
                    <a:bodyPr/>
                    <a:lstStyle/>
                    <a:p>
                      <a:pPr marL="0" lvl="0" indent="0" algn="ctr" rtl="0">
                        <a:spcBef>
                          <a:spcPts val="0"/>
                        </a:spcBef>
                        <a:spcAft>
                          <a:spcPts val="0"/>
                        </a:spcAft>
                        <a:buNone/>
                      </a:pPr>
                      <a:r>
                        <a:rPr lang="en"/>
                        <a:t>P-value</a:t>
                      </a:r>
                      <a:endParaRPr/>
                    </a:p>
                  </a:txBody>
                  <a:tcPr marL="91425" marR="91425" marT="91425" marB="91425"/>
                </a:tc>
                <a:tc>
                  <a:txBody>
                    <a:bodyPr/>
                    <a:lstStyle/>
                    <a:p>
                      <a:pPr marL="0" lvl="0" indent="0" algn="ctr" rtl="0">
                        <a:spcBef>
                          <a:spcPts val="0"/>
                        </a:spcBef>
                        <a:spcAft>
                          <a:spcPts val="0"/>
                        </a:spcAft>
                        <a:buNone/>
                      </a:pPr>
                      <a:r>
                        <a:rPr lang="en"/>
                        <a:t>0.272</a:t>
                      </a:r>
                      <a:endParaRPr/>
                    </a:p>
                  </a:txBody>
                  <a:tcPr marL="91425" marR="91425" marT="91425" marB="91425"/>
                </a:tc>
                <a:tc>
                  <a:txBody>
                    <a:bodyPr/>
                    <a:lstStyle/>
                    <a:p>
                      <a:pPr marL="0" lvl="0" indent="0" algn="ctr" rtl="0">
                        <a:spcBef>
                          <a:spcPts val="0"/>
                        </a:spcBef>
                        <a:spcAft>
                          <a:spcPts val="0"/>
                        </a:spcAft>
                        <a:buNone/>
                      </a:pPr>
                      <a:r>
                        <a:rPr lang="en"/>
                        <a:t>0.073</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Final Model</a:t>
            </a:r>
            <a:endParaRPr/>
          </a:p>
        </p:txBody>
      </p:sp>
      <p:sp>
        <p:nvSpPr>
          <p:cNvPr id="209" name="Google Shape;209;p3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2"/>
              </a:buClr>
              <a:buSzPts val="1300"/>
              <a:buChar char="●"/>
            </a:pPr>
            <a:r>
              <a:rPr lang="en" b="1">
                <a:solidFill>
                  <a:schemeClr val="dk2"/>
                </a:solidFill>
              </a:rPr>
              <a:t>Profile Front Duration</a:t>
            </a:r>
            <a:endParaRPr b="1">
              <a:solidFill>
                <a:schemeClr val="dk2"/>
              </a:solidFill>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457200" lvl="0" indent="-311150" algn="l" rtl="0">
              <a:spcBef>
                <a:spcPts val="1200"/>
              </a:spcBef>
              <a:spcAft>
                <a:spcPts val="0"/>
              </a:spcAft>
              <a:buClr>
                <a:schemeClr val="dk2"/>
              </a:buClr>
              <a:buSzPts val="1300"/>
              <a:buChar char="●"/>
            </a:pPr>
            <a:r>
              <a:rPr lang="en" b="1">
                <a:solidFill>
                  <a:schemeClr val="dk2"/>
                </a:solidFill>
              </a:rPr>
              <a:t>Stare Front Duration</a:t>
            </a:r>
            <a:endParaRPr b="1">
              <a:solidFill>
                <a:schemeClr val="dk2"/>
              </a:solidFill>
            </a:endParaRPr>
          </a:p>
          <a:p>
            <a:pPr marL="0" lvl="0" indent="0" algn="l" rtl="0">
              <a:spcBef>
                <a:spcPts val="1200"/>
              </a:spcBef>
              <a:spcAft>
                <a:spcPts val="1200"/>
              </a:spcAft>
              <a:buNone/>
            </a:pPr>
            <a:endParaRPr/>
          </a:p>
        </p:txBody>
      </p:sp>
      <p:pic>
        <p:nvPicPr>
          <p:cNvPr id="210" name="Google Shape;210;p30"/>
          <p:cNvPicPr preferRelativeResize="0"/>
          <p:nvPr/>
        </p:nvPicPr>
        <p:blipFill>
          <a:blip r:embed="rId3">
            <a:alphaModFix/>
          </a:blip>
          <a:stretch>
            <a:fillRect/>
          </a:stretch>
        </p:blipFill>
        <p:spPr>
          <a:xfrm>
            <a:off x="1670400" y="2480975"/>
            <a:ext cx="6524625" cy="571500"/>
          </a:xfrm>
          <a:prstGeom prst="rect">
            <a:avLst/>
          </a:prstGeom>
          <a:noFill/>
          <a:ln>
            <a:noFill/>
          </a:ln>
        </p:spPr>
      </p:pic>
      <p:pic>
        <p:nvPicPr>
          <p:cNvPr id="211" name="Google Shape;211;p30"/>
          <p:cNvPicPr preferRelativeResize="0"/>
          <p:nvPr/>
        </p:nvPicPr>
        <p:blipFill>
          <a:blip r:embed="rId4">
            <a:alphaModFix/>
          </a:blip>
          <a:stretch>
            <a:fillRect/>
          </a:stretch>
        </p:blipFill>
        <p:spPr>
          <a:xfrm>
            <a:off x="729450" y="3679600"/>
            <a:ext cx="7965875" cy="866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Final Model</a:t>
            </a:r>
            <a:endParaRPr/>
          </a:p>
        </p:txBody>
      </p:sp>
      <p:pic>
        <p:nvPicPr>
          <p:cNvPr id="217" name="Google Shape;217;p31"/>
          <p:cNvPicPr preferRelativeResize="0"/>
          <p:nvPr/>
        </p:nvPicPr>
        <p:blipFill>
          <a:blip r:embed="rId3">
            <a:alphaModFix/>
          </a:blip>
          <a:stretch>
            <a:fillRect/>
          </a:stretch>
        </p:blipFill>
        <p:spPr>
          <a:xfrm>
            <a:off x="4039975" y="1414825"/>
            <a:ext cx="4537076" cy="342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Topics</a:t>
            </a:r>
            <a:endParaRPr/>
          </a:p>
        </p:txBody>
      </p:sp>
      <p:sp>
        <p:nvSpPr>
          <p:cNvPr id="93" name="Google Shape;93;p14"/>
          <p:cNvSpPr txBox="1">
            <a:spLocks noGrp="1"/>
          </p:cNvSpPr>
          <p:nvPr>
            <p:ph type="body" idx="1"/>
          </p:nvPr>
        </p:nvSpPr>
        <p:spPr>
          <a:xfrm>
            <a:off x="729450" y="2049400"/>
            <a:ext cx="7688700" cy="226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2"/>
              </a:buClr>
              <a:buSzPts val="1800"/>
              <a:buChar char="●"/>
            </a:pPr>
            <a:r>
              <a:rPr lang="en" sz="1800" b="1">
                <a:solidFill>
                  <a:schemeClr val="dk2"/>
                </a:solidFill>
              </a:rPr>
              <a:t>Introduction</a:t>
            </a:r>
            <a:endParaRPr sz="1800" b="1">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Data</a:t>
            </a:r>
            <a:endParaRPr sz="1800" b="1">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Exploratory Analysis </a:t>
            </a:r>
            <a:endParaRPr sz="1900">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Modeling</a:t>
            </a:r>
            <a:endParaRPr sz="1800" b="1">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Results</a:t>
            </a:r>
            <a:endParaRPr sz="1800" b="1">
              <a:solidFill>
                <a:schemeClr val="dk2"/>
              </a:solidFill>
            </a:endParaRPr>
          </a:p>
          <a:p>
            <a:pPr marL="457200" lvl="0" indent="-342900" algn="l" rtl="0">
              <a:spcBef>
                <a:spcPts val="0"/>
              </a:spcBef>
              <a:spcAft>
                <a:spcPts val="0"/>
              </a:spcAft>
              <a:buClr>
                <a:schemeClr val="dk2"/>
              </a:buClr>
              <a:buSzPts val="1800"/>
              <a:buChar char="●"/>
            </a:pPr>
            <a:r>
              <a:rPr lang="en" sz="1800" b="1">
                <a:solidFill>
                  <a:schemeClr val="dk2"/>
                </a:solidFill>
              </a:rPr>
              <a:t>Conclusion </a:t>
            </a:r>
            <a:endParaRPr sz="1800" b="1">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 Final Model (continued) </a:t>
            </a:r>
            <a:endParaRPr/>
          </a:p>
        </p:txBody>
      </p:sp>
      <p:sp>
        <p:nvSpPr>
          <p:cNvPr id="223" name="Google Shape;223;p32"/>
          <p:cNvSpPr txBox="1">
            <a:spLocks noGrp="1"/>
          </p:cNvSpPr>
          <p:nvPr>
            <p:ph type="body" idx="1"/>
          </p:nvPr>
        </p:nvSpPr>
        <p:spPr>
          <a:xfrm>
            <a:off x="729450" y="2078875"/>
            <a:ext cx="7688700" cy="2430900"/>
          </a:xfrm>
          <a:prstGeom prst="rect">
            <a:avLst/>
          </a:prstGeom>
        </p:spPr>
        <p:txBody>
          <a:bodyPr spcFirstLastPara="1" wrap="square" lIns="91425" tIns="91425" rIns="91425" bIns="91425" anchor="t" anchorCtr="0">
            <a:normAutofit lnSpcReduction="20000"/>
          </a:bodyPr>
          <a:lstStyle/>
          <a:p>
            <a:pPr marL="457200" lvl="0" indent="-330200" algn="l" rtl="0">
              <a:spcBef>
                <a:spcPts val="0"/>
              </a:spcBef>
              <a:spcAft>
                <a:spcPts val="0"/>
              </a:spcAft>
              <a:buClr>
                <a:srgbClr val="222222"/>
              </a:buClr>
              <a:buSzPts val="1600"/>
              <a:buFont typeface="Arial"/>
              <a:buChar char="●"/>
            </a:pPr>
            <a:r>
              <a:rPr lang="en" sz="1600">
                <a:solidFill>
                  <a:srgbClr val="222222"/>
                </a:solidFill>
                <a:highlight>
                  <a:schemeClr val="lt1"/>
                </a:highlight>
                <a:latin typeface="Arial"/>
                <a:ea typeface="Arial"/>
                <a:cs typeface="Arial"/>
                <a:sym typeface="Arial"/>
              </a:rPr>
              <a:t>No interaction of treatment and age are significant (profile: p= </a:t>
            </a:r>
            <a:r>
              <a:rPr lang="en" sz="1600">
                <a:solidFill>
                  <a:srgbClr val="000000"/>
                </a:solidFill>
                <a:latin typeface="Arial"/>
                <a:ea typeface="Arial"/>
                <a:cs typeface="Arial"/>
                <a:sym typeface="Arial"/>
              </a:rPr>
              <a:t>0.2722758, stare: p = </a:t>
            </a:r>
            <a:r>
              <a:rPr lang="en" sz="1600">
                <a:solidFill>
                  <a:srgbClr val="222222"/>
                </a:solidFill>
                <a:highlight>
                  <a:schemeClr val="lt1"/>
                </a:highlight>
                <a:latin typeface="Arial"/>
                <a:ea typeface="Arial"/>
                <a:cs typeface="Arial"/>
                <a:sym typeface="Arial"/>
              </a:rPr>
              <a:t> </a:t>
            </a:r>
            <a:r>
              <a:rPr lang="en" sz="1600">
                <a:solidFill>
                  <a:srgbClr val="000000"/>
                </a:solidFill>
                <a:latin typeface="Arial"/>
                <a:ea typeface="Arial"/>
                <a:cs typeface="Arial"/>
                <a:sym typeface="Arial"/>
              </a:rPr>
              <a:t>0.0728028)</a:t>
            </a:r>
            <a:endParaRPr sz="1600">
              <a:solidFill>
                <a:srgbClr val="222222"/>
              </a:solidFill>
              <a:highlight>
                <a:schemeClr val="lt1"/>
              </a:highlight>
              <a:latin typeface="Arial"/>
              <a:ea typeface="Arial"/>
              <a:cs typeface="Arial"/>
              <a:sym typeface="Arial"/>
            </a:endParaRPr>
          </a:p>
          <a:p>
            <a:pPr marL="914400" lvl="1" indent="-330200" algn="l" rtl="0">
              <a:spcBef>
                <a:spcPts val="0"/>
              </a:spcBef>
              <a:spcAft>
                <a:spcPts val="0"/>
              </a:spcAft>
              <a:buClr>
                <a:srgbClr val="222222"/>
              </a:buClr>
              <a:buSzPts val="1600"/>
              <a:buFont typeface="Arial"/>
              <a:buChar char="○"/>
            </a:pPr>
            <a:r>
              <a:rPr lang="en" sz="1600">
                <a:solidFill>
                  <a:srgbClr val="222222"/>
                </a:solidFill>
                <a:highlight>
                  <a:schemeClr val="lt1"/>
                </a:highlight>
                <a:latin typeface="Arial"/>
                <a:ea typeface="Arial"/>
                <a:cs typeface="Arial"/>
                <a:sym typeface="Arial"/>
              </a:rPr>
              <a:t>Effect of treatment on front duration is not significantly different over time </a:t>
            </a:r>
            <a:endParaRPr sz="1600">
              <a:solidFill>
                <a:srgbClr val="222222"/>
              </a:solidFill>
              <a:highlight>
                <a:schemeClr val="lt1"/>
              </a:highlight>
              <a:latin typeface="Arial"/>
              <a:ea typeface="Arial"/>
              <a:cs typeface="Arial"/>
              <a:sym typeface="Arial"/>
            </a:endParaRPr>
          </a:p>
          <a:p>
            <a:pPr marL="1371600" lvl="2" indent="-330200" algn="l" rtl="0">
              <a:spcBef>
                <a:spcPts val="0"/>
              </a:spcBef>
              <a:spcAft>
                <a:spcPts val="0"/>
              </a:spcAft>
              <a:buClr>
                <a:srgbClr val="222222"/>
              </a:buClr>
              <a:buSzPts val="1600"/>
              <a:buFont typeface="Arial"/>
              <a:buChar char="■"/>
            </a:pPr>
            <a:r>
              <a:rPr lang="en" sz="1600">
                <a:solidFill>
                  <a:srgbClr val="222222"/>
                </a:solidFill>
                <a:highlight>
                  <a:schemeClr val="lt1"/>
                </a:highlight>
                <a:latin typeface="Arial"/>
                <a:ea typeface="Arial"/>
                <a:cs typeface="Arial"/>
                <a:sym typeface="Arial"/>
              </a:rPr>
              <a:t>Profile (est. = -2.353, p = 0.408), Stare (est. = 1.514, p= 0.571)</a:t>
            </a:r>
            <a:endParaRPr sz="1600">
              <a:solidFill>
                <a:srgbClr val="222222"/>
              </a:solidFill>
              <a:highlight>
                <a:schemeClr val="lt1"/>
              </a:highlight>
              <a:latin typeface="Arial"/>
              <a:ea typeface="Arial"/>
              <a:cs typeface="Arial"/>
              <a:sym typeface="Arial"/>
            </a:endParaRPr>
          </a:p>
          <a:p>
            <a:pPr marL="914400" lvl="1" indent="-330200" algn="l" rtl="0">
              <a:spcBef>
                <a:spcPts val="0"/>
              </a:spcBef>
              <a:spcAft>
                <a:spcPts val="0"/>
              </a:spcAft>
              <a:buClr>
                <a:srgbClr val="222222"/>
              </a:buClr>
              <a:buSzPts val="1600"/>
              <a:buFont typeface="Arial"/>
              <a:buChar char="○"/>
            </a:pPr>
            <a:r>
              <a:rPr lang="en" sz="1600">
                <a:solidFill>
                  <a:srgbClr val="222222"/>
                </a:solidFill>
                <a:highlight>
                  <a:schemeClr val="lt1"/>
                </a:highlight>
                <a:latin typeface="Arial"/>
                <a:ea typeface="Arial"/>
                <a:cs typeface="Arial"/>
                <a:sym typeface="Arial"/>
              </a:rPr>
              <a:t>Effect of age on front duration is not significantly different across MIA and control group with linear age not significant for profile front duration (est. = -0.008, p = 0.937) and linear, quadratic, cubic age significant for stare front duration (est. = 2.559, p = 0.038, est = -0.203, = 0.021, est = 0.004, p = 0.024, respectively).</a:t>
            </a: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Diagnostics</a:t>
            </a:r>
            <a:endParaRPr/>
          </a:p>
        </p:txBody>
      </p:sp>
      <p:pic>
        <p:nvPicPr>
          <p:cNvPr id="229" name="Google Shape;229;p33"/>
          <p:cNvPicPr preferRelativeResize="0"/>
          <p:nvPr/>
        </p:nvPicPr>
        <p:blipFill>
          <a:blip r:embed="rId3">
            <a:alphaModFix/>
          </a:blip>
          <a:stretch>
            <a:fillRect/>
          </a:stretch>
        </p:blipFill>
        <p:spPr>
          <a:xfrm>
            <a:off x="222825" y="1794175"/>
            <a:ext cx="4349176" cy="3260899"/>
          </a:xfrm>
          <a:prstGeom prst="rect">
            <a:avLst/>
          </a:prstGeom>
          <a:noFill/>
          <a:ln>
            <a:noFill/>
          </a:ln>
        </p:spPr>
      </p:pic>
      <p:pic>
        <p:nvPicPr>
          <p:cNvPr id="230" name="Google Shape;230;p33"/>
          <p:cNvPicPr preferRelativeResize="0"/>
          <p:nvPr/>
        </p:nvPicPr>
        <p:blipFill>
          <a:blip r:embed="rId4">
            <a:alphaModFix/>
          </a:blip>
          <a:stretch>
            <a:fillRect/>
          </a:stretch>
        </p:blipFill>
        <p:spPr>
          <a:xfrm>
            <a:off x="4642425" y="1794175"/>
            <a:ext cx="4349176" cy="32608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Diagnostics: Conditional Residual Analysis  </a:t>
            </a:r>
            <a:endParaRPr/>
          </a:p>
        </p:txBody>
      </p:sp>
      <p:pic>
        <p:nvPicPr>
          <p:cNvPr id="236" name="Google Shape;236;p34"/>
          <p:cNvPicPr preferRelativeResize="0"/>
          <p:nvPr/>
        </p:nvPicPr>
        <p:blipFill>
          <a:blip r:embed="rId3">
            <a:alphaModFix/>
          </a:blip>
          <a:stretch>
            <a:fillRect/>
          </a:stretch>
        </p:blipFill>
        <p:spPr>
          <a:xfrm>
            <a:off x="78725" y="2006250"/>
            <a:ext cx="4180526" cy="2984850"/>
          </a:xfrm>
          <a:prstGeom prst="rect">
            <a:avLst/>
          </a:prstGeom>
          <a:noFill/>
          <a:ln>
            <a:noFill/>
          </a:ln>
        </p:spPr>
      </p:pic>
      <p:pic>
        <p:nvPicPr>
          <p:cNvPr id="237" name="Google Shape;237;p34"/>
          <p:cNvPicPr preferRelativeResize="0"/>
          <p:nvPr/>
        </p:nvPicPr>
        <p:blipFill>
          <a:blip r:embed="rId4">
            <a:alphaModFix/>
          </a:blip>
          <a:stretch>
            <a:fillRect/>
          </a:stretch>
        </p:blipFill>
        <p:spPr>
          <a:xfrm>
            <a:off x="4572000" y="2006250"/>
            <a:ext cx="4419600" cy="2984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Diagnostics: Conditional Residual Analysis  </a:t>
            </a:r>
            <a:endParaRPr/>
          </a:p>
        </p:txBody>
      </p:sp>
      <p:pic>
        <p:nvPicPr>
          <p:cNvPr id="243" name="Google Shape;243;p35"/>
          <p:cNvPicPr preferRelativeResize="0"/>
          <p:nvPr/>
        </p:nvPicPr>
        <p:blipFill>
          <a:blip r:embed="rId3">
            <a:alphaModFix/>
          </a:blip>
          <a:stretch>
            <a:fillRect/>
          </a:stretch>
        </p:blipFill>
        <p:spPr>
          <a:xfrm>
            <a:off x="228600" y="2006250"/>
            <a:ext cx="4268951" cy="2984850"/>
          </a:xfrm>
          <a:prstGeom prst="rect">
            <a:avLst/>
          </a:prstGeom>
          <a:noFill/>
          <a:ln>
            <a:noFill/>
          </a:ln>
        </p:spPr>
      </p:pic>
      <p:pic>
        <p:nvPicPr>
          <p:cNvPr id="244" name="Google Shape;244;p35"/>
          <p:cNvPicPr preferRelativeResize="0"/>
          <p:nvPr/>
        </p:nvPicPr>
        <p:blipFill>
          <a:blip r:embed="rId4">
            <a:alphaModFix/>
          </a:blip>
          <a:stretch>
            <a:fillRect/>
          </a:stretch>
        </p:blipFill>
        <p:spPr>
          <a:xfrm>
            <a:off x="4573750" y="2006250"/>
            <a:ext cx="4417850" cy="2984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Model Diagnostics: Random Intercept </a:t>
            </a:r>
            <a:endParaRPr/>
          </a:p>
        </p:txBody>
      </p:sp>
      <p:pic>
        <p:nvPicPr>
          <p:cNvPr id="250" name="Google Shape;250;p36"/>
          <p:cNvPicPr preferRelativeResize="0"/>
          <p:nvPr/>
        </p:nvPicPr>
        <p:blipFill>
          <a:blip r:embed="rId3">
            <a:alphaModFix/>
          </a:blip>
          <a:stretch>
            <a:fillRect/>
          </a:stretch>
        </p:blipFill>
        <p:spPr>
          <a:xfrm>
            <a:off x="0" y="2006250"/>
            <a:ext cx="4318175" cy="3063551"/>
          </a:xfrm>
          <a:prstGeom prst="rect">
            <a:avLst/>
          </a:prstGeom>
          <a:noFill/>
          <a:ln>
            <a:noFill/>
          </a:ln>
        </p:spPr>
      </p:pic>
      <p:pic>
        <p:nvPicPr>
          <p:cNvPr id="251" name="Google Shape;251;p36"/>
          <p:cNvPicPr preferRelativeResize="0"/>
          <p:nvPr/>
        </p:nvPicPr>
        <p:blipFill>
          <a:blip r:embed="rId4">
            <a:alphaModFix/>
          </a:blip>
          <a:stretch>
            <a:fillRect/>
          </a:stretch>
        </p:blipFill>
        <p:spPr>
          <a:xfrm>
            <a:off x="4470575" y="2006250"/>
            <a:ext cx="4521025" cy="30635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57" name="Google Shape;257;p3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20000"/>
          </a:bodyPr>
          <a:lstStyle/>
          <a:p>
            <a:pPr marL="457200" lvl="0" indent="-336550" algn="l" rtl="0">
              <a:spcBef>
                <a:spcPts val="0"/>
              </a:spcBef>
              <a:spcAft>
                <a:spcPts val="0"/>
              </a:spcAft>
              <a:buClr>
                <a:schemeClr val="dk2"/>
              </a:buClr>
              <a:buSzPts val="1700"/>
              <a:buChar char="●"/>
            </a:pPr>
            <a:r>
              <a:rPr lang="en" sz="1700">
                <a:solidFill>
                  <a:schemeClr val="dk2"/>
                </a:solidFill>
              </a:rPr>
              <a:t>Treatment effect is not different over time for profile and stare conditions.</a:t>
            </a:r>
            <a:endParaRPr sz="1700">
              <a:solidFill>
                <a:schemeClr val="dk2"/>
              </a:solidFill>
            </a:endParaRPr>
          </a:p>
          <a:p>
            <a:pPr marL="457200" lvl="0" indent="-336550" algn="l" rtl="0">
              <a:spcBef>
                <a:spcPts val="0"/>
              </a:spcBef>
              <a:spcAft>
                <a:spcPts val="0"/>
              </a:spcAft>
              <a:buClr>
                <a:schemeClr val="dk2"/>
              </a:buClr>
              <a:buSzPts val="1700"/>
              <a:buChar char="●"/>
            </a:pPr>
            <a:r>
              <a:rPr lang="en" sz="1700">
                <a:solidFill>
                  <a:schemeClr val="dk2"/>
                </a:solidFill>
              </a:rPr>
              <a:t>Age effect is not different  across treatment group for profile and stare conditions.</a:t>
            </a:r>
            <a:endParaRPr sz="1700">
              <a:solidFill>
                <a:schemeClr val="dk2"/>
              </a:solidFill>
            </a:endParaRPr>
          </a:p>
          <a:p>
            <a:pPr marL="457200" lvl="0" indent="-336550" algn="l" rtl="0">
              <a:spcBef>
                <a:spcPts val="0"/>
              </a:spcBef>
              <a:spcAft>
                <a:spcPts val="0"/>
              </a:spcAft>
              <a:buClr>
                <a:schemeClr val="dk2"/>
              </a:buClr>
              <a:buSzPts val="1700"/>
              <a:buChar char="●"/>
            </a:pPr>
            <a:r>
              <a:rPr lang="en" sz="1700">
                <a:solidFill>
                  <a:schemeClr val="dk2"/>
                </a:solidFill>
              </a:rPr>
              <a:t>MIA and control group perform similarly on “Front” duration on human intruder’s conditions.</a:t>
            </a:r>
            <a:endParaRPr sz="1700">
              <a:solidFill>
                <a:schemeClr val="dk2"/>
              </a:solidFill>
            </a:endParaRPr>
          </a:p>
          <a:p>
            <a:pPr marL="457200" lvl="0" indent="-336550" algn="l" rtl="0">
              <a:spcBef>
                <a:spcPts val="0"/>
              </a:spcBef>
              <a:spcAft>
                <a:spcPts val="0"/>
              </a:spcAft>
              <a:buClr>
                <a:schemeClr val="dk2"/>
              </a:buClr>
              <a:buSzPts val="1700"/>
              <a:buChar char="●"/>
            </a:pPr>
            <a:r>
              <a:rPr lang="en" sz="1700">
                <a:solidFill>
                  <a:schemeClr val="dk2"/>
                </a:solidFill>
              </a:rPr>
              <a:t>Possible future investigation on other outcome measures of the HI test</a:t>
            </a:r>
            <a:endParaRPr sz="1700">
              <a:solidFill>
                <a:schemeClr val="dk2"/>
              </a:solidFill>
            </a:endParaRPr>
          </a:p>
          <a:p>
            <a:pPr marL="914400" lvl="1" indent="-336550" algn="l" rtl="0">
              <a:spcBef>
                <a:spcPts val="0"/>
              </a:spcBef>
              <a:spcAft>
                <a:spcPts val="0"/>
              </a:spcAft>
              <a:buClr>
                <a:schemeClr val="dk2"/>
              </a:buClr>
              <a:buSzPts val="1700"/>
              <a:buChar char="○"/>
            </a:pPr>
            <a:r>
              <a:rPr lang="en" sz="1700">
                <a:solidFill>
                  <a:schemeClr val="dk2"/>
                </a:solidFill>
              </a:rPr>
              <a:t>Frequency of position change </a:t>
            </a:r>
            <a:endParaRPr sz="1700">
              <a:solidFill>
                <a:schemeClr val="dk2"/>
              </a:solidFill>
            </a:endParaRPr>
          </a:p>
          <a:p>
            <a:pPr marL="914400" lvl="1" indent="-336550" algn="l" rtl="0">
              <a:spcBef>
                <a:spcPts val="0"/>
              </a:spcBef>
              <a:spcAft>
                <a:spcPts val="0"/>
              </a:spcAft>
              <a:buClr>
                <a:schemeClr val="dk2"/>
              </a:buClr>
              <a:buSzPts val="1700"/>
              <a:buChar char="○"/>
            </a:pPr>
            <a:r>
              <a:rPr lang="en" sz="1700">
                <a:solidFill>
                  <a:schemeClr val="dk2"/>
                </a:solidFill>
              </a:rPr>
              <a:t>Frequency of various types of behaviors</a:t>
            </a:r>
            <a:endParaRPr sz="17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263" name="Google Shape;263;p38"/>
          <p:cNvSpPr txBox="1">
            <a:spLocks noGrp="1"/>
          </p:cNvSpPr>
          <p:nvPr>
            <p:ph type="body" idx="1"/>
          </p:nvPr>
        </p:nvSpPr>
        <p:spPr>
          <a:xfrm>
            <a:off x="727650" y="1853850"/>
            <a:ext cx="7688700" cy="2261100"/>
          </a:xfrm>
          <a:prstGeom prst="rect">
            <a:avLst/>
          </a:prstGeom>
        </p:spPr>
        <p:txBody>
          <a:bodyPr spcFirstLastPara="1" wrap="square" lIns="91425" tIns="91425" rIns="91425" bIns="91425" anchor="t" anchorCtr="0">
            <a:normAutofit fontScale="25000" lnSpcReduction="20000"/>
          </a:bodyPr>
          <a:lstStyle/>
          <a:p>
            <a:pPr marL="0" lvl="0" indent="0" algn="l" rtl="0">
              <a:spcBef>
                <a:spcPts val="1200"/>
              </a:spcBef>
              <a:spcAft>
                <a:spcPts val="0"/>
              </a:spcAft>
              <a:buNone/>
            </a:pPr>
            <a:r>
              <a:rPr lang="en" sz="4800">
                <a:solidFill>
                  <a:srgbClr val="000000"/>
                </a:solidFill>
                <a:latin typeface="Times New Roman"/>
                <a:ea typeface="Times New Roman"/>
                <a:cs typeface="Times New Roman"/>
                <a:sym typeface="Times New Roman"/>
              </a:rPr>
              <a:t>Bauman, M. D., A. M. Iosif, S. E. Smith, C. Bregere, D. G. Amaral and P. H. Patterson (2014). "Activation of the maternal immune system during pregnancy alters behavioral development of rhesus monkey offspring." Biol Psychiatry 75(4): 332-341.</a:t>
            </a:r>
            <a:endParaRPr sz="48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4800">
                <a:solidFill>
                  <a:srgbClr val="000000"/>
                </a:solidFill>
                <a:latin typeface="Times New Roman"/>
                <a:ea typeface="Times New Roman"/>
                <a:cs typeface="Times New Roman"/>
                <a:sym typeface="Times New Roman"/>
              </a:rPr>
              <a:t>Gottlieb DH, Capitanio JP. “Latent variables affecting behavioral response to the human intruder test in infant rhesus macaques (Macaca mulatta).” Am J Primatol. 2013 Apr;75(4):314-23. doi: 10.1002/ajp.22107. Epub 2012 Dec 10. PMID: 23229557; PMCID: PMC3581725.</a:t>
            </a:r>
            <a:endParaRPr sz="48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4800">
                <a:solidFill>
                  <a:srgbClr val="000000"/>
                </a:solidFill>
                <a:latin typeface="Times New Roman"/>
                <a:ea typeface="Times New Roman"/>
                <a:cs typeface="Times New Roman"/>
                <a:sym typeface="Times New Roman"/>
              </a:rPr>
              <a:t>Kentner AC, Bilbo SD, Brown AS, Hsiao EY, McAllister AK, Meyer U, Pearce BD, Pletnikov MV, Yolken RH, Bauman MD. “Maternal immune activation: reporting guidelines to improve the rigor, reproducibility, and transparency of the model.” Neuropsychopharmacology. 2019 Jan;44(2):245-258. doi: 10.1038/s41386-018-0185-7. Epub 2018 Aug 21. PMID: 30188509; PMCID: PMC6300528.</a:t>
            </a:r>
            <a:endParaRPr sz="48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4800">
                <a:solidFill>
                  <a:srgbClr val="000000"/>
                </a:solidFill>
                <a:latin typeface="Times New Roman"/>
                <a:ea typeface="Times New Roman"/>
                <a:cs typeface="Times New Roman"/>
                <a:sym typeface="Times New Roman"/>
              </a:rPr>
              <a:t>Vlasova RM, Iosif AM, Ryan AM, Funk LH, Murai T, Chen S, Lesh TA, Rowland DJ, Bennett J, Hogrefe CE, Maddock RJ, Gandal MJ, Geschwind DH, Schumann CM, Van de Water J, McAllister AK, Carter CS, Styner MA, Amaral DG, Bauman MD. “Maternal Immune Activation during Pregnancy Alters Postnatal Brain Growth and Cognitive Development in Nonhuman Primate Offspring.” J Neurosci. 2021 Dec 1;41(48):9971-9987. doi: 10.1523/JNEUROSCI.0378-21.2021. Epub 2021 Oct 4. PMID: 34607967; PMCID: PMC8638691.</a:t>
            </a:r>
            <a:endParaRPr sz="48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Maternal Immune Activation Model</a:t>
            </a:r>
            <a:endParaRPr/>
          </a:p>
          <a:p>
            <a:pPr marL="0" lvl="0" indent="0" algn="l" rtl="0">
              <a:spcBef>
                <a:spcPts val="0"/>
              </a:spcBef>
              <a:spcAft>
                <a:spcPts val="0"/>
              </a:spcAft>
              <a:buNone/>
            </a:pPr>
            <a:endParaRPr/>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25000" lnSpcReduction="20000"/>
          </a:bodyPr>
          <a:lstStyle/>
          <a:p>
            <a:pPr marL="457200" lvl="0" indent="-331470" algn="l" rtl="0">
              <a:spcBef>
                <a:spcPts val="0"/>
              </a:spcBef>
              <a:spcAft>
                <a:spcPts val="0"/>
              </a:spcAft>
              <a:buClr>
                <a:schemeClr val="dk2"/>
              </a:buClr>
              <a:buSzPct val="100000"/>
              <a:buChar char="●"/>
            </a:pPr>
            <a:r>
              <a:rPr lang="en" sz="6500" dirty="0">
                <a:solidFill>
                  <a:schemeClr val="dk2"/>
                </a:solidFill>
              </a:rPr>
              <a:t>Maternal immune activation (MIA) models of rodents and non-human primates have shown their powerful and translational utility to extended exploration of neurobiological mechanisms underlying human neurodevelopmental disorders (Kentner, 2019). </a:t>
            </a:r>
            <a:endParaRPr lang="en-US" sz="6500" dirty="0">
              <a:solidFill>
                <a:schemeClr val="dk2"/>
              </a:solidFill>
            </a:endParaRPr>
          </a:p>
          <a:p>
            <a:pPr marL="457200" lvl="0" indent="-331470" algn="l" rtl="0">
              <a:spcBef>
                <a:spcPts val="0"/>
              </a:spcBef>
              <a:spcAft>
                <a:spcPts val="0"/>
              </a:spcAft>
              <a:buClr>
                <a:schemeClr val="dk2"/>
              </a:buClr>
              <a:buSzPct val="100000"/>
              <a:buChar char="●"/>
            </a:pPr>
            <a:r>
              <a:rPr lang="en" sz="6500" dirty="0">
                <a:solidFill>
                  <a:schemeClr val="dk2"/>
                </a:solidFill>
              </a:rPr>
              <a:t>MIA models  use the viral mimic immunostimulant, </a:t>
            </a:r>
            <a:r>
              <a:rPr lang="en" sz="6500" dirty="0" err="1">
                <a:solidFill>
                  <a:schemeClr val="dk2"/>
                </a:solidFill>
              </a:rPr>
              <a:t>Polyinosinic</a:t>
            </a:r>
            <a:r>
              <a:rPr lang="en" sz="6500" dirty="0">
                <a:solidFill>
                  <a:schemeClr val="dk2"/>
                </a:solidFill>
              </a:rPr>
              <a:t>: </a:t>
            </a:r>
            <a:r>
              <a:rPr lang="en" sz="6500" dirty="0" err="1">
                <a:solidFill>
                  <a:schemeClr val="dk2"/>
                </a:solidFill>
              </a:rPr>
              <a:t>polycytidylic</a:t>
            </a:r>
            <a:r>
              <a:rPr lang="en" sz="6500" dirty="0">
                <a:solidFill>
                  <a:schemeClr val="dk2"/>
                </a:solidFill>
              </a:rPr>
              <a:t> acid stabilized with poly-L-lysine(Poly ICLC), to elicit an immune response during gestation. </a:t>
            </a:r>
            <a:endParaRPr sz="6500" dirty="0">
              <a:solidFill>
                <a:schemeClr val="dk2"/>
              </a:solidFill>
            </a:endParaRPr>
          </a:p>
          <a:p>
            <a:pPr marL="0" lvl="0" indent="0" algn="l" rtl="0">
              <a:spcBef>
                <a:spcPts val="1200"/>
              </a:spcBef>
              <a:spcAft>
                <a:spcPts val="1200"/>
              </a:spcAft>
              <a:buNone/>
            </a:pP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Study: MIA model on Rhesus Monkeys</a:t>
            </a:r>
            <a:endParaRPr/>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2"/>
              </a:buClr>
              <a:buSzPts val="1800"/>
              <a:buChar char="●"/>
            </a:pPr>
            <a:r>
              <a:rPr lang="en" sz="1800">
                <a:solidFill>
                  <a:schemeClr val="dk2"/>
                </a:solidFill>
              </a:rPr>
              <a:t>Current ongoing study on  28 male offspring of rhesus monkeys from MIA-treated (Poly ICLC treated)  (n  = 14), saline (n = 10), or untreated (n = 4) dams. </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Human Intruder Test  (HI Test) to assess the responsiveness of male offspring rhesus monkeys to the standardized conditions of a human intruder.</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Human Intruder Test (HI Test)</a:t>
            </a:r>
            <a:endParaRPr/>
          </a:p>
        </p:txBody>
      </p:sp>
      <p:sp>
        <p:nvSpPr>
          <p:cNvPr id="111" name="Google Shape;111;p17"/>
          <p:cNvSpPr txBox="1">
            <a:spLocks noGrp="1"/>
          </p:cNvSpPr>
          <p:nvPr>
            <p:ph type="body" idx="1"/>
          </p:nvPr>
        </p:nvSpPr>
        <p:spPr>
          <a:xfrm>
            <a:off x="729450" y="1732838"/>
            <a:ext cx="7688700" cy="2261100"/>
          </a:xfrm>
          <a:prstGeom prst="rect">
            <a:avLst/>
          </a:prstGeom>
        </p:spPr>
        <p:txBody>
          <a:bodyPr spcFirstLastPara="1" wrap="square" lIns="91425" tIns="91425" rIns="91425" bIns="91425" anchor="t" anchorCtr="0">
            <a:normAutofit fontScale="70000" lnSpcReduction="20000"/>
          </a:bodyPr>
          <a:lstStyle/>
          <a:p>
            <a:pPr marL="457200" lvl="0" indent="-342985" algn="l" rtl="0">
              <a:spcBef>
                <a:spcPts val="0"/>
              </a:spcBef>
              <a:spcAft>
                <a:spcPts val="0"/>
              </a:spcAft>
              <a:buClr>
                <a:schemeClr val="dk2"/>
              </a:buClr>
              <a:buSzPct val="100000"/>
              <a:buChar char="●"/>
            </a:pPr>
            <a:r>
              <a:rPr lang="en" sz="2573">
                <a:solidFill>
                  <a:schemeClr val="dk2"/>
                </a:solidFill>
              </a:rPr>
              <a:t>Human Intruder Test </a:t>
            </a:r>
            <a:endParaRPr sz="2573">
              <a:solidFill>
                <a:schemeClr val="dk2"/>
              </a:solidFill>
            </a:endParaRPr>
          </a:p>
          <a:p>
            <a:pPr marL="914400" lvl="1" indent="-342985" algn="l" rtl="0">
              <a:spcBef>
                <a:spcPts val="0"/>
              </a:spcBef>
              <a:spcAft>
                <a:spcPts val="0"/>
              </a:spcAft>
              <a:buClr>
                <a:schemeClr val="dk2"/>
              </a:buClr>
              <a:buSzPct val="100000"/>
              <a:buChar char="○"/>
            </a:pPr>
            <a:r>
              <a:rPr lang="en" sz="2573">
                <a:solidFill>
                  <a:schemeClr val="dk2"/>
                </a:solidFill>
              </a:rPr>
              <a:t>14 MIA-treated  and 14 control  male offspring rhesus monkey tested approximately at 1, 3, 6, 23, and 35 months of age</a:t>
            </a:r>
            <a:endParaRPr sz="2573">
              <a:solidFill>
                <a:schemeClr val="dk2"/>
              </a:solidFill>
            </a:endParaRPr>
          </a:p>
          <a:p>
            <a:pPr marL="914400" lvl="1" indent="-342985" algn="l" rtl="0">
              <a:spcBef>
                <a:spcPts val="0"/>
              </a:spcBef>
              <a:spcAft>
                <a:spcPts val="0"/>
              </a:spcAft>
              <a:buClr>
                <a:schemeClr val="dk2"/>
              </a:buClr>
              <a:buSzPct val="100000"/>
              <a:buChar char="○"/>
            </a:pPr>
            <a:r>
              <a:rPr lang="en" sz="2573">
                <a:solidFill>
                  <a:schemeClr val="dk2"/>
                </a:solidFill>
              </a:rPr>
              <a:t>A session of 4 one-min trials of a human intruder’s 4 conditions:</a:t>
            </a:r>
            <a:endParaRPr sz="2573">
              <a:solidFill>
                <a:schemeClr val="dk2"/>
              </a:solidFill>
            </a:endParaRPr>
          </a:p>
          <a:p>
            <a:pPr marL="914400" lvl="1" indent="-342985" algn="l" rtl="0">
              <a:spcBef>
                <a:spcPts val="0"/>
              </a:spcBef>
              <a:spcAft>
                <a:spcPts val="0"/>
              </a:spcAft>
              <a:buClr>
                <a:schemeClr val="dk2"/>
              </a:buClr>
              <a:buSzPct val="100000"/>
              <a:buChar char="○"/>
            </a:pPr>
            <a:r>
              <a:rPr lang="en" sz="2573">
                <a:solidFill>
                  <a:schemeClr val="dk2"/>
                </a:solidFill>
              </a:rPr>
              <a:t>Each of the 4 conditions is scored as duration.</a:t>
            </a:r>
            <a:endParaRPr sz="2573">
              <a:solidFill>
                <a:schemeClr val="dk2"/>
              </a:solidFill>
            </a:endParaRPr>
          </a:p>
          <a:p>
            <a:pPr marL="0" lvl="0" indent="0" algn="l" rtl="0">
              <a:lnSpc>
                <a:spcPct val="100000"/>
              </a:lnSpc>
              <a:spcBef>
                <a:spcPts val="1200"/>
              </a:spcBef>
              <a:spcAft>
                <a:spcPts val="0"/>
              </a:spcAft>
              <a:buNone/>
            </a:pP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None/>
            </a:pPr>
            <a:endParaRPr sz="2800">
              <a:solidFill>
                <a:schemeClr val="dk1"/>
              </a:solidFill>
            </a:endParaRPr>
          </a:p>
          <a:p>
            <a:pPr marL="0" lvl="0" indent="0" algn="l" rtl="0">
              <a:lnSpc>
                <a:spcPct val="100000"/>
              </a:lnSpc>
              <a:spcBef>
                <a:spcPts val="0"/>
              </a:spcBef>
              <a:spcAft>
                <a:spcPts val="0"/>
              </a:spcAft>
              <a:buClr>
                <a:schemeClr val="dk1"/>
              </a:buClr>
              <a:buSzPct val="84615"/>
              <a:buFont typeface="Arial"/>
              <a:buNone/>
            </a:pPr>
            <a:endParaRPr/>
          </a:p>
        </p:txBody>
      </p:sp>
      <p:sp>
        <p:nvSpPr>
          <p:cNvPr id="112" name="Google Shape;112;p17"/>
          <p:cNvSpPr txBox="1"/>
          <p:nvPr/>
        </p:nvSpPr>
        <p:spPr>
          <a:xfrm>
            <a:off x="3507775" y="3311400"/>
            <a:ext cx="194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1. Profile Far (1 min)</a:t>
            </a:r>
            <a:endParaRPr>
              <a:latin typeface="Lato"/>
              <a:ea typeface="Lato"/>
              <a:cs typeface="Lato"/>
              <a:sym typeface="Lato"/>
            </a:endParaRPr>
          </a:p>
        </p:txBody>
      </p:sp>
      <p:sp>
        <p:nvSpPr>
          <p:cNvPr id="113" name="Google Shape;113;p17"/>
          <p:cNvSpPr txBox="1"/>
          <p:nvPr/>
        </p:nvSpPr>
        <p:spPr>
          <a:xfrm>
            <a:off x="3556950" y="3824950"/>
            <a:ext cx="203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2.Profile Near (1 min)</a:t>
            </a:r>
            <a:endParaRPr>
              <a:latin typeface="Lato"/>
              <a:ea typeface="Lato"/>
              <a:cs typeface="Lato"/>
              <a:sym typeface="Lato"/>
            </a:endParaRPr>
          </a:p>
        </p:txBody>
      </p:sp>
      <p:sp>
        <p:nvSpPr>
          <p:cNvPr id="114" name="Google Shape;114;p17"/>
          <p:cNvSpPr txBox="1"/>
          <p:nvPr/>
        </p:nvSpPr>
        <p:spPr>
          <a:xfrm>
            <a:off x="3571650" y="4278988"/>
            <a:ext cx="200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3.Stare Far (1 min)</a:t>
            </a:r>
            <a:endParaRPr>
              <a:latin typeface="Lato"/>
              <a:ea typeface="Lato"/>
              <a:cs typeface="Lato"/>
              <a:sym typeface="Lato"/>
            </a:endParaRPr>
          </a:p>
        </p:txBody>
      </p:sp>
      <p:sp>
        <p:nvSpPr>
          <p:cNvPr id="115" name="Google Shape;115;p17"/>
          <p:cNvSpPr txBox="1"/>
          <p:nvPr/>
        </p:nvSpPr>
        <p:spPr>
          <a:xfrm>
            <a:off x="3571650" y="4733050"/>
            <a:ext cx="2004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 4.Stare Near (1 min)  </a:t>
            </a:r>
            <a:endParaRPr>
              <a:latin typeface="Lato"/>
              <a:ea typeface="Lato"/>
              <a:cs typeface="Lato"/>
              <a:sym typeface="Lato"/>
            </a:endParaRPr>
          </a:p>
        </p:txBody>
      </p:sp>
      <p:sp>
        <p:nvSpPr>
          <p:cNvPr id="116" name="Google Shape;116;p17"/>
          <p:cNvSpPr txBox="1"/>
          <p:nvPr/>
        </p:nvSpPr>
        <p:spPr>
          <a:xfrm>
            <a:off x="1233300" y="3794450"/>
            <a:ext cx="1488600" cy="615600"/>
          </a:xfrm>
          <a:prstGeom prst="rect">
            <a:avLst/>
          </a:prstGeom>
          <a:noFill/>
          <a:ln w="9525" cap="flat" cmpd="sng">
            <a:solidFill>
              <a:srgbClr val="0000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Human Intruder positioning: </a:t>
            </a:r>
            <a:endParaRPr>
              <a:latin typeface="Lato"/>
              <a:ea typeface="Lato"/>
              <a:cs typeface="Lato"/>
              <a:sym typeface="Lato"/>
            </a:endParaRPr>
          </a:p>
        </p:txBody>
      </p:sp>
      <p:sp>
        <p:nvSpPr>
          <p:cNvPr id="117" name="Google Shape;117;p17"/>
          <p:cNvSpPr/>
          <p:nvPr/>
        </p:nvSpPr>
        <p:spPr>
          <a:xfrm>
            <a:off x="2896275" y="3993950"/>
            <a:ext cx="486300" cy="216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a:off x="5747775" y="3993950"/>
            <a:ext cx="486300" cy="216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txBox="1"/>
          <p:nvPr/>
        </p:nvSpPr>
        <p:spPr>
          <a:xfrm>
            <a:off x="6425700" y="3794450"/>
            <a:ext cx="1783200" cy="615600"/>
          </a:xfrm>
          <a:prstGeom prst="rect">
            <a:avLst/>
          </a:prstGeom>
          <a:noFill/>
          <a:ln w="9525" cap="flat" cmpd="sng">
            <a:solidFill>
              <a:srgbClr val="FF00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1,2,3,4 Duration Recorded </a:t>
            </a:r>
            <a:endParaRPr>
              <a:latin typeface="Lato"/>
              <a:ea typeface="Lato"/>
              <a:cs typeface="Lato"/>
              <a:sym typeface="Lato"/>
            </a:endParaRPr>
          </a:p>
        </p:txBody>
      </p:sp>
      <p:sp>
        <p:nvSpPr>
          <p:cNvPr id="120" name="Google Shape;120;p17"/>
          <p:cNvSpPr/>
          <p:nvPr/>
        </p:nvSpPr>
        <p:spPr>
          <a:xfrm>
            <a:off x="4391875" y="4141325"/>
            <a:ext cx="177000" cy="162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4362400" y="4598200"/>
            <a:ext cx="177000" cy="162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4391875" y="3688925"/>
            <a:ext cx="177000" cy="216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Study Question</a:t>
            </a:r>
            <a:endParaRPr/>
          </a:p>
        </p:txBody>
      </p:sp>
      <p:sp>
        <p:nvSpPr>
          <p:cNvPr id="128" name="Google Shape;128;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2"/>
              </a:buClr>
              <a:buSzPts val="1800"/>
              <a:buChar char="●"/>
            </a:pPr>
            <a:r>
              <a:rPr lang="en" sz="1800">
                <a:solidFill>
                  <a:schemeClr val="dk2"/>
                </a:solidFill>
              </a:rPr>
              <a:t>The scientific interest is to see whether there is a difference in “Front” duration under conditions: “Profile” and “Stare” between the group of male offspring rhesus monkeys of MIA-treated and control dams </a:t>
            </a:r>
            <a:endParaRPr sz="1800">
              <a:solidFill>
                <a:schemeClr val="dk2"/>
              </a:solidFill>
            </a:endParaRPr>
          </a:p>
          <a:p>
            <a:pPr marL="0" lvl="0" indent="0" algn="l" rtl="0">
              <a:spcBef>
                <a:spcPts val="1200"/>
              </a:spcBef>
              <a:spcAft>
                <a:spcPts val="1200"/>
              </a:spcAft>
              <a:buNone/>
            </a:pPr>
            <a:endParaRPr sz="17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27650" y="13481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Human Intruder Positioning Data</a:t>
            </a:r>
            <a:endParaRPr/>
          </a:p>
        </p:txBody>
      </p:sp>
      <p:sp>
        <p:nvSpPr>
          <p:cNvPr id="134" name="Google Shape;134;p19"/>
          <p:cNvSpPr txBox="1">
            <a:spLocks noGrp="1"/>
          </p:cNvSpPr>
          <p:nvPr>
            <p:ph type="body" idx="1"/>
          </p:nvPr>
        </p:nvSpPr>
        <p:spPr>
          <a:xfrm>
            <a:off x="727650" y="2093625"/>
            <a:ext cx="7688700" cy="2261100"/>
          </a:xfrm>
          <a:prstGeom prst="rect">
            <a:avLst/>
          </a:prstGeom>
        </p:spPr>
        <p:txBody>
          <a:bodyPr spcFirstLastPara="1" wrap="square" lIns="91425" tIns="91425" rIns="91425" bIns="91425" anchor="t" anchorCtr="0">
            <a:normAutofit fontScale="92500" lnSpcReduction="10000"/>
          </a:bodyPr>
          <a:lstStyle/>
          <a:p>
            <a:pPr marL="457200" lvl="0" indent="-328453" algn="l" rtl="0">
              <a:spcBef>
                <a:spcPts val="0"/>
              </a:spcBef>
              <a:spcAft>
                <a:spcPts val="0"/>
              </a:spcAft>
              <a:buClr>
                <a:schemeClr val="dk2"/>
              </a:buClr>
              <a:buSzPct val="100000"/>
              <a:buChar char="●"/>
            </a:pPr>
            <a:r>
              <a:rPr lang="en" sz="1700">
                <a:solidFill>
                  <a:schemeClr val="dk2"/>
                </a:solidFill>
              </a:rPr>
              <a:t>36  total variables and attributes for 5 time points observations of 28 animals </a:t>
            </a:r>
            <a:br>
              <a:rPr lang="en" sz="1700">
                <a:solidFill>
                  <a:schemeClr val="dk2"/>
                </a:solidFill>
              </a:rPr>
            </a:br>
            <a:r>
              <a:rPr lang="en" sz="1700">
                <a:solidFill>
                  <a:schemeClr val="dk2"/>
                </a:solidFill>
              </a:rPr>
              <a:t>Defining outcome:</a:t>
            </a:r>
            <a:endParaRPr sz="1700">
              <a:solidFill>
                <a:schemeClr val="dk2"/>
              </a:solidFill>
            </a:endParaRPr>
          </a:p>
          <a:p>
            <a:pPr marL="914400" lvl="1" indent="-328453" algn="l" rtl="0">
              <a:spcBef>
                <a:spcPts val="0"/>
              </a:spcBef>
              <a:spcAft>
                <a:spcPts val="0"/>
              </a:spcAft>
              <a:buClr>
                <a:schemeClr val="dk2"/>
              </a:buClr>
              <a:buSzPct val="100000"/>
              <a:buChar char="○"/>
            </a:pPr>
            <a:r>
              <a:rPr lang="en" sz="1700">
                <a:solidFill>
                  <a:schemeClr val="dk2"/>
                </a:solidFill>
              </a:rPr>
              <a:t>Profile Front Duration: Average of Profile Far and Near</a:t>
            </a:r>
            <a:endParaRPr sz="1700">
              <a:solidFill>
                <a:schemeClr val="dk2"/>
              </a:solidFill>
            </a:endParaRPr>
          </a:p>
          <a:p>
            <a:pPr marL="914400" lvl="1" indent="-328453" algn="l" rtl="0">
              <a:spcBef>
                <a:spcPts val="0"/>
              </a:spcBef>
              <a:spcAft>
                <a:spcPts val="0"/>
              </a:spcAft>
              <a:buClr>
                <a:schemeClr val="dk2"/>
              </a:buClr>
              <a:buSzPct val="100000"/>
              <a:buChar char="○"/>
            </a:pPr>
            <a:r>
              <a:rPr lang="en" sz="1700">
                <a:solidFill>
                  <a:schemeClr val="dk2"/>
                </a:solidFill>
              </a:rPr>
              <a:t>Stare Front Duration: Average of Stare Far and Near </a:t>
            </a:r>
            <a:endParaRPr sz="1700">
              <a:solidFill>
                <a:schemeClr val="dk2"/>
              </a:solidFill>
            </a:endParaRPr>
          </a:p>
          <a:p>
            <a:pPr marL="457200" lvl="0" indent="-328453" algn="l" rtl="0">
              <a:spcBef>
                <a:spcPts val="0"/>
              </a:spcBef>
              <a:spcAft>
                <a:spcPts val="0"/>
              </a:spcAft>
              <a:buClr>
                <a:schemeClr val="dk2"/>
              </a:buClr>
              <a:buSzPct val="100000"/>
              <a:buChar char="●"/>
            </a:pPr>
            <a:r>
              <a:rPr lang="en" sz="1700">
                <a:solidFill>
                  <a:schemeClr val="dk2"/>
                </a:solidFill>
              </a:rPr>
              <a:t>Predictors:</a:t>
            </a:r>
            <a:endParaRPr sz="1700">
              <a:solidFill>
                <a:schemeClr val="dk2"/>
              </a:solidFill>
            </a:endParaRPr>
          </a:p>
          <a:p>
            <a:pPr marL="914400" lvl="1" indent="-328453" algn="l" rtl="0">
              <a:spcBef>
                <a:spcPts val="0"/>
              </a:spcBef>
              <a:spcAft>
                <a:spcPts val="0"/>
              </a:spcAft>
              <a:buClr>
                <a:schemeClr val="dk2"/>
              </a:buClr>
              <a:buSzPct val="100000"/>
              <a:buChar char="○"/>
            </a:pPr>
            <a:r>
              <a:rPr lang="en" sz="1700">
                <a:solidFill>
                  <a:schemeClr val="dk2"/>
                </a:solidFill>
              </a:rPr>
              <a:t>Actual age of animals at each time point</a:t>
            </a:r>
            <a:endParaRPr sz="1700">
              <a:solidFill>
                <a:schemeClr val="dk2"/>
              </a:solidFill>
            </a:endParaRPr>
          </a:p>
          <a:p>
            <a:pPr marL="914400" lvl="1" indent="-328453" algn="l" rtl="0">
              <a:spcBef>
                <a:spcPts val="0"/>
              </a:spcBef>
              <a:spcAft>
                <a:spcPts val="0"/>
              </a:spcAft>
              <a:buClr>
                <a:schemeClr val="dk2"/>
              </a:buClr>
              <a:buSzPct val="100000"/>
              <a:buChar char="○"/>
            </a:pPr>
            <a:r>
              <a:rPr lang="en" sz="1700">
                <a:solidFill>
                  <a:schemeClr val="dk2"/>
                </a:solidFill>
              </a:rPr>
              <a:t>Treatment group (MIA vs. Control) </a:t>
            </a:r>
            <a:endParaRPr sz="1700">
              <a:solidFill>
                <a:schemeClr val="dk2"/>
              </a:solidFill>
            </a:endParaRPr>
          </a:p>
          <a:p>
            <a:pPr marL="457200" lvl="0" indent="-328453" algn="l" rtl="0">
              <a:spcBef>
                <a:spcPts val="0"/>
              </a:spcBef>
              <a:spcAft>
                <a:spcPts val="0"/>
              </a:spcAft>
              <a:buClr>
                <a:schemeClr val="dk2"/>
              </a:buClr>
              <a:buSzPct val="100000"/>
              <a:buChar char="●"/>
            </a:pPr>
            <a:r>
              <a:rPr lang="en" sz="1700">
                <a:solidFill>
                  <a:schemeClr val="dk2"/>
                </a:solidFill>
              </a:rPr>
              <a:t>Missing Data</a:t>
            </a:r>
            <a:endParaRPr sz="17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817875" y="5080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Descriptive Summary </a:t>
            </a:r>
            <a:endParaRPr/>
          </a:p>
        </p:txBody>
      </p:sp>
      <p:pic>
        <p:nvPicPr>
          <p:cNvPr id="140" name="Google Shape;140;p20"/>
          <p:cNvPicPr preferRelativeResize="0"/>
          <p:nvPr/>
        </p:nvPicPr>
        <p:blipFill>
          <a:blip r:embed="rId3">
            <a:alphaModFix/>
          </a:blip>
          <a:stretch>
            <a:fillRect/>
          </a:stretch>
        </p:blipFill>
        <p:spPr>
          <a:xfrm>
            <a:off x="2097775" y="1043275"/>
            <a:ext cx="5833430" cy="394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p:nvPr/>
        </p:nvSpPr>
        <p:spPr>
          <a:xfrm>
            <a:off x="1272475" y="3080200"/>
            <a:ext cx="383100" cy="177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1257625" y="3961075"/>
            <a:ext cx="383100" cy="177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txBox="1"/>
          <p:nvPr/>
        </p:nvSpPr>
        <p:spPr>
          <a:xfrm>
            <a:off x="117900" y="2968600"/>
            <a:ext cx="1100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Outcome 1</a:t>
            </a:r>
            <a:endParaRPr>
              <a:latin typeface="Lato"/>
              <a:ea typeface="Lato"/>
              <a:cs typeface="Lato"/>
              <a:sym typeface="Lato"/>
            </a:endParaRPr>
          </a:p>
        </p:txBody>
      </p:sp>
      <p:sp>
        <p:nvSpPr>
          <p:cNvPr id="148" name="Google Shape;148;p21"/>
          <p:cNvSpPr txBox="1"/>
          <p:nvPr/>
        </p:nvSpPr>
        <p:spPr>
          <a:xfrm>
            <a:off x="117900" y="3849475"/>
            <a:ext cx="107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Outcome 2</a:t>
            </a:r>
            <a:endParaRPr>
              <a:latin typeface="Lato"/>
              <a:ea typeface="Lato"/>
              <a:cs typeface="Lato"/>
              <a:sym typeface="Lato"/>
            </a:endParaRPr>
          </a:p>
        </p:txBody>
      </p:sp>
      <p:pic>
        <p:nvPicPr>
          <p:cNvPr id="149" name="Google Shape;149;p21"/>
          <p:cNvPicPr preferRelativeResize="0"/>
          <p:nvPr/>
        </p:nvPicPr>
        <p:blipFill>
          <a:blip r:embed="rId3">
            <a:alphaModFix/>
          </a:blip>
          <a:stretch>
            <a:fillRect/>
          </a:stretch>
        </p:blipFill>
        <p:spPr>
          <a:xfrm>
            <a:off x="1709450" y="560025"/>
            <a:ext cx="7354301" cy="4509774"/>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26</Slides>
  <Notes>26</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Streamline</vt:lpstr>
      <vt:lpstr>Longitudinal Analysis of the Effect of Maternal Immune Activation on Male Offspring Rhesus Monkeys in Human Intruder Test </vt:lpstr>
      <vt:lpstr>Topics</vt:lpstr>
      <vt:lpstr>Introduction: Maternal Immune Activation Model </vt:lpstr>
      <vt:lpstr>Study: MIA model on Rhesus Monkeys</vt:lpstr>
      <vt:lpstr>Human Intruder Test (HI Test)</vt:lpstr>
      <vt:lpstr>Study Question</vt:lpstr>
      <vt:lpstr>Data: Human Intruder Positioning Data</vt:lpstr>
      <vt:lpstr>Descriptive Summary </vt:lpstr>
      <vt:lpstr>PowerPoint Presentation</vt:lpstr>
      <vt:lpstr>Exploratory Data Analysis </vt:lpstr>
      <vt:lpstr>Method </vt:lpstr>
      <vt:lpstr>Initial Model: Linear Mixed-Effect Model (ReML)</vt:lpstr>
      <vt:lpstr>Modeling: Profile Front Duration  </vt:lpstr>
      <vt:lpstr>Modeling Mean Model: Profile Front Duration </vt:lpstr>
      <vt:lpstr>Modeling Stare Front Duration</vt:lpstr>
      <vt:lpstr>Modeling Mean Model: Stare Front Duration</vt:lpstr>
      <vt:lpstr>Model Selection</vt:lpstr>
      <vt:lpstr>Results: Final Model</vt:lpstr>
      <vt:lpstr>Results: Final Model</vt:lpstr>
      <vt:lpstr>Results: Final Model (continued) </vt:lpstr>
      <vt:lpstr>Model Diagnostics</vt:lpstr>
      <vt:lpstr>Model Diagnostics: Conditional Residual Analysis  </vt:lpstr>
      <vt:lpstr>Model Diagnostics: Conditional Residual Analysis  </vt:lpstr>
      <vt:lpstr>Model Diagnostics: Random Intercept </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4</cp:revision>
  <dcterms:modified xsi:type="dcterms:W3CDTF">2024-10-23T05:35:24Z</dcterms:modified>
</cp:coreProperties>
</file>