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embeddedFontLst>
    <p:embeddedFont>
      <p:font typeface="Sandoll 미생" panose="020B0600000101010101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DE656-81FB-4330-9F34-71BE2AAB8A5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AF09F-8436-4294-BE03-9B847B5C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6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프로젝트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AF09F-8436-4294-BE03-9B847B5C92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9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AF09F-8436-4294-BE03-9B847B5C92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1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AF09F-8436-4294-BE03-9B847B5C92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4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B294E-0D4F-464D-8914-EABB4C65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5E5AB-4666-4816-8AB0-F8285F39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449EE-111A-4575-B8E4-796C5ACC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F57C2-9992-4F15-9E65-2DD93EFC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DE71C-38D8-468C-B330-FED8BE0B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7AB23-7435-47AD-B99C-AE08EFD6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310CA3-A206-4FD4-9B16-855F36CFF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3E138-980A-436C-B42F-AB245EB6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C49A4-7047-43C7-A922-269800CD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A1B98-1DA9-4B30-84C5-F9AAC8F1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06EF2F-2C22-4E60-A2F0-81D78F73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16F26-9764-48D0-9F05-92E14A8F6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0A486-2E4C-4E63-9E37-14A19545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E6928-3139-4A18-823B-A9FF77F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400DE-3E3D-40BB-82E1-D8D466A7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F1825-16CD-458E-A3B1-5E0542A0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C8B15-4186-4C13-B794-FB9FC0D1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372C0-EBDF-4F19-880C-4348223F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F84ED-2215-4B41-9D53-679AB244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536EF-1A77-4165-BAEA-19E967CF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4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3A498-26F7-43AE-9FA1-42F28A3B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F0EA6D-9B4F-428F-867F-1F8B7E48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78895-2396-4B3C-92F4-3B69074B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389DB-F6C8-4001-B630-CA2B9A8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EB740-3B92-496D-8EE0-EADC5626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5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37CB9-2250-46D4-8C0D-B68AACD6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4BA9A-0156-4B55-86A5-B7B19E44E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E5B23-A0AA-4449-9485-0B3E64B7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EE65A-C27B-40FC-9789-E6E6AA0C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639E5-255A-40E7-BF77-EA3EF6A6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43D4D-7094-4186-9737-68688303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3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3B5E-9762-443B-BF3F-3F82A80E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39B30-6D4F-4DAB-8308-500BD2F2F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B036C-2099-4C71-B29F-0941057DF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267ED5-3475-44F8-8068-819E8AE70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B7D47-89D1-4460-8941-8871FCB76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25D5C8-2BC6-4B1B-B345-36FA7B5A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ADD826-20EB-460C-84D4-FA858B00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0E1CBA-5000-4F94-8022-DB88A5A0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1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DEB7E-4CD0-496E-A6EA-3DB9263C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68B901-7B6A-40B5-8625-36533D73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58313-7BDA-4C42-A205-3B79B95E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F06393-F816-438D-A94C-8CD83579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6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D46721-0089-4555-A122-860DA943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9CB043-4D3B-4318-A2C2-FBC52881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DBF19-4511-498C-9789-38A300EC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6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8E82A-74FE-44A8-A55D-C7F04A90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0B0FF-A0F0-4E9D-9858-FBAA1DFF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C9348-94CD-4193-ACF9-92A638608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3907EE-3972-4AFB-AAB4-597B1C81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90232-4650-4E2F-A158-01B76471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C13FE-519D-4546-A5CD-1A5D902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8A57B-F0B0-4A4D-A1CB-BA8E305D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739956-1242-4927-A043-8839D653F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D815ED-DD7E-42DB-82FB-04756B123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46A4E-9BA6-42D0-A863-978AD2D8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C6C-E160-4424-8F84-F8F40979B4C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A4917-49C7-414A-A39F-B3560FCC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1320C-1877-4728-A4F7-6F196468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2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2101CB-4362-4D9D-A006-78AED0DA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C1092-5940-4974-AB9D-08739F5A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973C6-BFE2-4F4A-901E-3E523F9C3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7C6C-E160-4424-8F84-F8F40979B4C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D2522-E69C-4B85-9078-1D89D7A84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C0E5A-E9A5-4C9B-8A7A-812261D1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9472B-B0C8-4D1D-A600-231F838F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93F45C-53C1-4FA1-A939-7832B0701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DC457-4A1E-4D26-83EF-3AF4EE69C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24" y="1587153"/>
            <a:ext cx="8077200" cy="5048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0952E-1347-4436-BD9D-55BADAF9505B}"/>
              </a:ext>
            </a:extLst>
          </p:cNvPr>
          <p:cNvSpPr txBox="1"/>
          <p:nvPr/>
        </p:nvSpPr>
        <p:spPr>
          <a:xfrm>
            <a:off x="203446" y="-505369"/>
            <a:ext cx="48035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UPSIDE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C3307-5913-4748-BED7-A314D972034D}"/>
              </a:ext>
            </a:extLst>
          </p:cNvPr>
          <p:cNvSpPr txBox="1"/>
          <p:nvPr/>
        </p:nvSpPr>
        <p:spPr>
          <a:xfrm>
            <a:off x="2432667" y="787292"/>
            <a:ext cx="30450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DOWN</a:t>
            </a:r>
            <a:endParaRPr lang="ko-KR" altLang="en-US" sz="120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B4E2E-798F-4F6B-A80C-E5C5A66BB31D}"/>
              </a:ext>
            </a:extLst>
          </p:cNvPr>
          <p:cNvSpPr txBox="1"/>
          <p:nvPr/>
        </p:nvSpPr>
        <p:spPr>
          <a:xfrm>
            <a:off x="8975768" y="5181500"/>
            <a:ext cx="3055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2017182006</a:t>
            </a:r>
          </a:p>
          <a:p>
            <a:pPr algn="r"/>
            <a:r>
              <a:rPr lang="ko-KR" altLang="en-US" sz="5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김민주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3BDCB-72C4-4C59-9433-C8157A623C39}"/>
              </a:ext>
            </a:extLst>
          </p:cNvPr>
          <p:cNvSpPr txBox="1"/>
          <p:nvPr/>
        </p:nvSpPr>
        <p:spPr>
          <a:xfrm>
            <a:off x="9947131" y="217905"/>
            <a:ext cx="204780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   목차</a:t>
            </a:r>
            <a:endParaRPr lang="en-US" altLang="ko-KR" sz="35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게임 컨셉</a:t>
            </a:r>
            <a:endParaRPr lang="en-US" altLang="ko-KR" sz="35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개발 범위</a:t>
            </a:r>
            <a:endParaRPr lang="en-US" altLang="ko-KR" sz="35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게임화면</a:t>
            </a:r>
            <a:endParaRPr lang="en-US" altLang="ko-KR" sz="35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73673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93F45C-53C1-4FA1-A939-7832B0701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DC457-4A1E-4D26-83EF-3AF4EE69C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938" y="-45284"/>
            <a:ext cx="226106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C8799E-5BFE-4C9B-B444-43228A9C24B1}"/>
              </a:ext>
            </a:extLst>
          </p:cNvPr>
          <p:cNvSpPr txBox="1"/>
          <p:nvPr/>
        </p:nvSpPr>
        <p:spPr>
          <a:xfrm>
            <a:off x="162098" y="45284"/>
            <a:ext cx="2827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게임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836CF-9F28-42F9-86B1-BC904F39C6BC}"/>
              </a:ext>
            </a:extLst>
          </p:cNvPr>
          <p:cNvSpPr txBox="1"/>
          <p:nvPr/>
        </p:nvSpPr>
        <p:spPr>
          <a:xfrm>
            <a:off x="832104" y="1672035"/>
            <a:ext cx="1155801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영화 </a:t>
            </a:r>
            <a:r>
              <a:rPr lang="en-US" altLang="ko-KR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‘</a:t>
            </a:r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인사이드 아웃</a:t>
            </a:r>
            <a:r>
              <a:rPr lang="en-US" altLang="ko-KR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’ </a:t>
            </a:r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의 캐릭터들이 잃어버린 기억의 구슬을 찾는 게임입니다</a:t>
            </a:r>
            <a:r>
              <a:rPr lang="en-US" altLang="ko-KR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.</a:t>
            </a:r>
          </a:p>
          <a:p>
            <a:endParaRPr lang="en-US" altLang="ko-KR" sz="35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장애물을 피하며 구슬을 모으는 러닝 게임으로 각 캐릭터별로 다른 스킬이 존재합니다</a:t>
            </a:r>
            <a:endParaRPr lang="en-US" altLang="ko-KR" sz="35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ko-KR" altLang="en-US" sz="3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간단한 조작으로 누구나 쉽게 할 수 있는 게임입니다</a:t>
            </a:r>
          </a:p>
        </p:txBody>
      </p:sp>
    </p:spTree>
    <p:extLst>
      <p:ext uri="{BB962C8B-B14F-4D97-AF65-F5344CB8AC3E}">
        <p14:creationId xmlns:p14="http://schemas.microsoft.com/office/powerpoint/2010/main" val="232529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93F45C-53C1-4FA1-A939-7832B0701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4784F6-C8B8-4EFB-B87C-E435CE1F3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29255"/>
              </p:ext>
            </p:extLst>
          </p:nvPr>
        </p:nvGraphicFramePr>
        <p:xfrm>
          <a:off x="107577" y="107575"/>
          <a:ext cx="11967882" cy="6629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629">
                  <a:extLst>
                    <a:ext uri="{9D8B030D-6E8A-4147-A177-3AD203B41FA5}">
                      <a16:colId xmlns:a16="http://schemas.microsoft.com/office/drawing/2014/main" val="3912383464"/>
                    </a:ext>
                  </a:extLst>
                </a:gridCol>
                <a:gridCol w="4748135">
                  <a:extLst>
                    <a:ext uri="{9D8B030D-6E8A-4147-A177-3AD203B41FA5}">
                      <a16:colId xmlns:a16="http://schemas.microsoft.com/office/drawing/2014/main" val="2112191176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492003661"/>
                    </a:ext>
                  </a:extLst>
                </a:gridCol>
                <a:gridCol w="3563471">
                  <a:extLst>
                    <a:ext uri="{9D8B030D-6E8A-4147-A177-3AD203B41FA5}">
                      <a16:colId xmlns:a16="http://schemas.microsoft.com/office/drawing/2014/main" val="4173113002"/>
                    </a:ext>
                  </a:extLst>
                </a:gridCol>
              </a:tblGrid>
              <a:tr h="826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내용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최소 범위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추가 범위</a:t>
                      </a:r>
                      <a:endParaRPr lang="ko-KR" altLang="en-US" sz="35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추가 범위</a:t>
                      </a:r>
                      <a:endParaRPr lang="ko-KR" altLang="en-US" sz="35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52073"/>
                  </a:ext>
                </a:extLst>
              </a:tr>
              <a:tr h="57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 컨트롤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위와 아래에서  각각 점프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빙봉 </a:t>
                      </a:r>
                      <a:r>
                        <a:rPr lang="en-US" altLang="ko-KR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빗자루 수레 타고 자유롭게 날아다니기</a:t>
                      </a:r>
                      <a:endParaRPr lang="ko-KR" altLang="en-US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28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빙봉 </a:t>
                      </a:r>
                      <a:r>
                        <a:rPr lang="en-US" altLang="ko-KR" sz="28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28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빗자루 수레 타고 자유롭게 날아다니기</a:t>
                      </a:r>
                      <a:endParaRPr lang="ko-KR" altLang="en-US" sz="28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6133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슬픔이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기쁨이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버럭이</a:t>
                      </a:r>
                      <a:r>
                        <a:rPr lang="en-US" altLang="ko-KR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빙봉</a:t>
                      </a:r>
                      <a:endParaRPr lang="ko-KR" altLang="en-US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28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버럭이</a:t>
                      </a:r>
                      <a:r>
                        <a:rPr lang="en-US" altLang="ko-KR" sz="28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28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빙봉</a:t>
                      </a:r>
                      <a:endParaRPr lang="ko-KR" altLang="en-US" sz="28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69387"/>
                  </a:ext>
                </a:extLst>
              </a:tr>
              <a:tr h="826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 기술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슬픔이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 통과</a:t>
                      </a:r>
                      <a:endParaRPr lang="en-US" altLang="ko-KR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기쁨이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 획득 즉시 반납 및 추가점수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버럭이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 파괴하면서 추가점수</a:t>
                      </a:r>
                      <a:endParaRPr lang="en-US" altLang="ko-KR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빙봉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빗자루 수레 타고 날기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28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버럭이 </a:t>
                      </a:r>
                      <a:r>
                        <a:rPr lang="en-US" altLang="ko-KR" sz="28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28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 파괴하면서 추가점수</a:t>
                      </a:r>
                      <a:endParaRPr lang="en-US" altLang="ko-KR" sz="28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8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빙봉</a:t>
                      </a:r>
                      <a:r>
                        <a:rPr lang="ko-KR" altLang="en-US" sz="28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</a:t>
                      </a:r>
                      <a:r>
                        <a:rPr lang="en-US" altLang="ko-KR" sz="28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– </a:t>
                      </a:r>
                      <a:r>
                        <a:rPr lang="ko-KR" altLang="en-US" sz="28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빗자루 수레 타고 날기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68775"/>
                  </a:ext>
                </a:extLst>
              </a:tr>
              <a:tr h="511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난이도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오래 생존할수록 </a:t>
                      </a:r>
                      <a:r>
                        <a:rPr lang="ko-KR" altLang="en-US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장애물이 증가하여 난이도가 증가하고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 반납 점수가 높아짐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33626"/>
                  </a:ext>
                </a:extLst>
              </a:tr>
              <a:tr h="826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게임 기능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게임 시작 할 때 캐릭터 선택 가능</a:t>
                      </a:r>
                      <a:endParaRPr lang="en-US" altLang="ko-KR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 획득 시 뒤에 따라다님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 반납 시 점수 획득</a:t>
                      </a:r>
                      <a:endParaRPr lang="en-US" altLang="ko-KR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28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튜토리얼 제시</a:t>
                      </a:r>
                      <a:endParaRPr lang="en-US" altLang="ko-KR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55315"/>
                  </a:ext>
                </a:extLst>
              </a:tr>
              <a:tr h="826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사운드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배경음악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점프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구슬획득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구슬반납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스킬 사용 등 약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5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종 이상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10389"/>
                  </a:ext>
                </a:extLst>
              </a:tr>
              <a:tr h="967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애니메이션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각 캐릭터별로 기본상태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달리기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스킬 사용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점프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 획득 및 반납 등 약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10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종 이상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500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16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87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93F45C-53C1-4FA1-A939-7832B0701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8799E-5BFE-4C9B-B444-43228A9C24B1}"/>
              </a:ext>
            </a:extLst>
          </p:cNvPr>
          <p:cNvSpPr txBox="1"/>
          <p:nvPr/>
        </p:nvSpPr>
        <p:spPr>
          <a:xfrm>
            <a:off x="162098" y="45284"/>
            <a:ext cx="56066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메인 게임 화면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01D396-9793-4287-8F77-AB4A20125521}"/>
              </a:ext>
            </a:extLst>
          </p:cNvPr>
          <p:cNvSpPr/>
          <p:nvPr/>
        </p:nvSpPr>
        <p:spPr>
          <a:xfrm>
            <a:off x="162098" y="1054993"/>
            <a:ext cx="11867804" cy="564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C532C3-EC8C-40D1-9043-E0376D0618D3}"/>
              </a:ext>
            </a:extLst>
          </p:cNvPr>
          <p:cNvSpPr/>
          <p:nvPr/>
        </p:nvSpPr>
        <p:spPr>
          <a:xfrm>
            <a:off x="162098" y="4518212"/>
            <a:ext cx="11867804" cy="2017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DE41B7-D4A4-4193-9E7F-B804EFF18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8"/>
          <a:stretch/>
        </p:blipFill>
        <p:spPr>
          <a:xfrm>
            <a:off x="945777" y="3138685"/>
            <a:ext cx="1743635" cy="1480380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64534A3-1C92-42F7-964B-23683A6F586A}"/>
              </a:ext>
            </a:extLst>
          </p:cNvPr>
          <p:cNvSpPr/>
          <p:nvPr/>
        </p:nvSpPr>
        <p:spPr>
          <a:xfrm>
            <a:off x="3523129" y="4195482"/>
            <a:ext cx="403412" cy="3227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3EABAD-8409-4547-9EC9-E7DDBE630420}"/>
              </a:ext>
            </a:extLst>
          </p:cNvPr>
          <p:cNvSpPr/>
          <p:nvPr/>
        </p:nvSpPr>
        <p:spPr>
          <a:xfrm>
            <a:off x="3827929" y="4195482"/>
            <a:ext cx="403412" cy="3227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8A05D4F4-7513-4C7D-A7DB-91136872A4AD}"/>
              </a:ext>
            </a:extLst>
          </p:cNvPr>
          <p:cNvSpPr/>
          <p:nvPr/>
        </p:nvSpPr>
        <p:spPr>
          <a:xfrm>
            <a:off x="4132729" y="4195482"/>
            <a:ext cx="403412" cy="3227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74535-921A-489E-BD59-586B8E27A3A5}"/>
              </a:ext>
            </a:extLst>
          </p:cNvPr>
          <p:cNvSpPr/>
          <p:nvPr/>
        </p:nvSpPr>
        <p:spPr>
          <a:xfrm>
            <a:off x="7566211" y="3671047"/>
            <a:ext cx="847165" cy="8471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128B9F-A35A-4449-906A-6049E3BA376F}"/>
              </a:ext>
            </a:extLst>
          </p:cNvPr>
          <p:cNvSpPr/>
          <p:nvPr/>
        </p:nvSpPr>
        <p:spPr>
          <a:xfrm>
            <a:off x="8413376" y="3671047"/>
            <a:ext cx="847165" cy="8471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6FF629-5EDB-41BD-AD50-8DDB72557B6A}"/>
              </a:ext>
            </a:extLst>
          </p:cNvPr>
          <p:cNvSpPr/>
          <p:nvPr/>
        </p:nvSpPr>
        <p:spPr>
          <a:xfrm>
            <a:off x="8413375" y="2823882"/>
            <a:ext cx="847165" cy="8471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1677659A-601E-4BF7-98B5-09D94EE3C479}"/>
              </a:ext>
            </a:extLst>
          </p:cNvPr>
          <p:cNvSpPr/>
          <p:nvPr/>
        </p:nvSpPr>
        <p:spPr>
          <a:xfrm rot="10800000">
            <a:off x="5262282" y="4719918"/>
            <a:ext cx="403412" cy="3227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AFA4B207-5073-4789-80EC-7187A8F5E797}"/>
              </a:ext>
            </a:extLst>
          </p:cNvPr>
          <p:cNvSpPr/>
          <p:nvPr/>
        </p:nvSpPr>
        <p:spPr>
          <a:xfrm rot="10800000">
            <a:off x="5567082" y="4719918"/>
            <a:ext cx="403412" cy="3227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5F60BE3-AFEB-47FC-A820-EDFEE83ABB6F}"/>
              </a:ext>
            </a:extLst>
          </p:cNvPr>
          <p:cNvSpPr/>
          <p:nvPr/>
        </p:nvSpPr>
        <p:spPr>
          <a:xfrm rot="10800000">
            <a:off x="5871882" y="4719918"/>
            <a:ext cx="403412" cy="3227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861CAA-5F11-4FDF-973B-DC62CA8E7FBB}"/>
              </a:ext>
            </a:extLst>
          </p:cNvPr>
          <p:cNvSpPr/>
          <p:nvPr/>
        </p:nvSpPr>
        <p:spPr>
          <a:xfrm>
            <a:off x="5551395" y="3728499"/>
            <a:ext cx="524434" cy="5244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A128A0-AAF6-4660-8FFB-876626840143}"/>
              </a:ext>
            </a:extLst>
          </p:cNvPr>
          <p:cNvSpPr/>
          <p:nvPr/>
        </p:nvSpPr>
        <p:spPr>
          <a:xfrm>
            <a:off x="8574740" y="1838586"/>
            <a:ext cx="524434" cy="5244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53ED4B-EB8F-4276-86FD-64D2A36965F1}"/>
              </a:ext>
            </a:extLst>
          </p:cNvPr>
          <p:cNvSpPr/>
          <p:nvPr/>
        </p:nvSpPr>
        <p:spPr>
          <a:xfrm>
            <a:off x="3827929" y="5186903"/>
            <a:ext cx="524434" cy="5244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429437-B474-4334-A41C-2F1998C862A7}"/>
              </a:ext>
            </a:extLst>
          </p:cNvPr>
          <p:cNvSpPr/>
          <p:nvPr/>
        </p:nvSpPr>
        <p:spPr>
          <a:xfrm>
            <a:off x="783679" y="3797826"/>
            <a:ext cx="343266" cy="3432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2F9A609-2B6E-4BB6-9F75-F3293D8F4D83}"/>
              </a:ext>
            </a:extLst>
          </p:cNvPr>
          <p:cNvSpPr/>
          <p:nvPr/>
        </p:nvSpPr>
        <p:spPr>
          <a:xfrm>
            <a:off x="349829" y="3583611"/>
            <a:ext cx="343266" cy="3432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03EA46-1F1F-4D9E-926D-5FFC0D3F49FC}"/>
              </a:ext>
            </a:extLst>
          </p:cNvPr>
          <p:cNvSpPr/>
          <p:nvPr/>
        </p:nvSpPr>
        <p:spPr>
          <a:xfrm>
            <a:off x="39039" y="3894900"/>
            <a:ext cx="343266" cy="3432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64612A-EE03-401C-ABBC-18292A784191}"/>
              </a:ext>
            </a:extLst>
          </p:cNvPr>
          <p:cNvSpPr/>
          <p:nvPr/>
        </p:nvSpPr>
        <p:spPr>
          <a:xfrm>
            <a:off x="349829" y="1292895"/>
            <a:ext cx="595948" cy="5959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E2266F-F7F9-4C12-9603-E13E2C96D7A5}"/>
              </a:ext>
            </a:extLst>
          </p:cNvPr>
          <p:cNvSpPr txBox="1"/>
          <p:nvPr/>
        </p:nvSpPr>
        <p:spPr>
          <a:xfrm>
            <a:off x="833351" y="1329116"/>
            <a:ext cx="9842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X 26</a:t>
            </a:r>
            <a:endParaRPr lang="ko-KR" altLang="en-US" sz="25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098C8BF-B5E8-489B-959A-C738C899E959}"/>
              </a:ext>
            </a:extLst>
          </p:cNvPr>
          <p:cNvSpPr/>
          <p:nvPr/>
        </p:nvSpPr>
        <p:spPr>
          <a:xfrm>
            <a:off x="7180729" y="4881283"/>
            <a:ext cx="1394011" cy="1613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C0E017-A181-485F-AC51-1E862E56256D}"/>
              </a:ext>
            </a:extLst>
          </p:cNvPr>
          <p:cNvSpPr/>
          <p:nvPr/>
        </p:nvSpPr>
        <p:spPr>
          <a:xfrm>
            <a:off x="7368988" y="5186903"/>
            <a:ext cx="45719" cy="110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8FC83A-4D1B-493E-A362-7309BBCB3638}"/>
              </a:ext>
            </a:extLst>
          </p:cNvPr>
          <p:cNvSpPr/>
          <p:nvPr/>
        </p:nvSpPr>
        <p:spPr>
          <a:xfrm>
            <a:off x="7745583" y="5204641"/>
            <a:ext cx="45719" cy="110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097D6B-751A-4C2D-832D-1D596EBFFF5A}"/>
              </a:ext>
            </a:extLst>
          </p:cNvPr>
          <p:cNvSpPr/>
          <p:nvPr/>
        </p:nvSpPr>
        <p:spPr>
          <a:xfrm>
            <a:off x="7921774" y="5083931"/>
            <a:ext cx="45719" cy="110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E07660-0123-40E6-869F-7BE6BB61AF0B}"/>
              </a:ext>
            </a:extLst>
          </p:cNvPr>
          <p:cNvSpPr/>
          <p:nvPr/>
        </p:nvSpPr>
        <p:spPr>
          <a:xfrm>
            <a:off x="8106731" y="5204641"/>
            <a:ext cx="45719" cy="110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C6006C-66BD-48F3-846F-F1EB375C7976}"/>
              </a:ext>
            </a:extLst>
          </p:cNvPr>
          <p:cNvSpPr/>
          <p:nvPr/>
        </p:nvSpPr>
        <p:spPr>
          <a:xfrm>
            <a:off x="8335408" y="5058868"/>
            <a:ext cx="45719" cy="110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6864A2-DD98-46D1-9124-6B893B2C90EF}"/>
              </a:ext>
            </a:extLst>
          </p:cNvPr>
          <p:cNvSpPr/>
          <p:nvPr/>
        </p:nvSpPr>
        <p:spPr>
          <a:xfrm>
            <a:off x="7521388" y="5339303"/>
            <a:ext cx="45719" cy="110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528E8D-4445-4351-A547-A0AE202E7657}"/>
              </a:ext>
            </a:extLst>
          </p:cNvPr>
          <p:cNvSpPr txBox="1"/>
          <p:nvPr/>
        </p:nvSpPr>
        <p:spPr>
          <a:xfrm>
            <a:off x="4942161" y="1171329"/>
            <a:ext cx="434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SCORE : 263000</a:t>
            </a:r>
            <a:endParaRPr lang="ko-KR" altLang="en-US" sz="3000" b="1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991BEDA3-BE1F-4658-AE4D-12C10E6E5FC4}"/>
              </a:ext>
            </a:extLst>
          </p:cNvPr>
          <p:cNvSpPr/>
          <p:nvPr/>
        </p:nvSpPr>
        <p:spPr>
          <a:xfrm>
            <a:off x="11096064" y="4226039"/>
            <a:ext cx="403412" cy="3227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3B709709-C9D4-4EE2-ABF4-A4B7C60B226E}"/>
              </a:ext>
            </a:extLst>
          </p:cNvPr>
          <p:cNvSpPr/>
          <p:nvPr/>
        </p:nvSpPr>
        <p:spPr>
          <a:xfrm>
            <a:off x="11400864" y="4226039"/>
            <a:ext cx="403412" cy="3227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DA0FBAB2-D270-4B74-BA66-A1216894D788}"/>
              </a:ext>
            </a:extLst>
          </p:cNvPr>
          <p:cNvSpPr/>
          <p:nvPr/>
        </p:nvSpPr>
        <p:spPr>
          <a:xfrm>
            <a:off x="11705664" y="4226039"/>
            <a:ext cx="403412" cy="3227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7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93F45C-53C1-4FA1-A939-7832B0701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8799E-5BFE-4C9B-B444-43228A9C24B1}"/>
              </a:ext>
            </a:extLst>
          </p:cNvPr>
          <p:cNvSpPr txBox="1"/>
          <p:nvPr/>
        </p:nvSpPr>
        <p:spPr>
          <a:xfrm>
            <a:off x="162097" y="45284"/>
            <a:ext cx="40468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게임 실행 흐름</a:t>
            </a:r>
            <a:endParaRPr lang="ko-KR" altLang="en-US" sz="70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50AB9-8753-47F7-ACE5-6F41D663B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74" y="1214834"/>
            <a:ext cx="5205181" cy="24820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B90719-1FBB-453D-8F69-ED6C8E0CF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74" y="4330697"/>
            <a:ext cx="5205181" cy="24820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F58D83-AC05-4914-A3B1-E31C045D1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87" y="1214835"/>
            <a:ext cx="5205181" cy="2482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AB824D-7973-4630-B85C-B19970124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81" y="4330696"/>
            <a:ext cx="5205181" cy="248201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33D1455-FE87-41EE-BE53-BADCB3A6A05E}"/>
              </a:ext>
            </a:extLst>
          </p:cNvPr>
          <p:cNvSpPr/>
          <p:nvPr/>
        </p:nvSpPr>
        <p:spPr>
          <a:xfrm>
            <a:off x="5715000" y="2455843"/>
            <a:ext cx="381000" cy="20667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2FCAB73-AC2D-4F0F-8B71-BE18FEFBF690}"/>
              </a:ext>
            </a:extLst>
          </p:cNvPr>
          <p:cNvSpPr/>
          <p:nvPr/>
        </p:nvSpPr>
        <p:spPr>
          <a:xfrm rot="8441084">
            <a:off x="5715000" y="3988808"/>
            <a:ext cx="381000" cy="20667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451A38A-B987-49A9-9205-C2F52BE81556}"/>
              </a:ext>
            </a:extLst>
          </p:cNvPr>
          <p:cNvSpPr/>
          <p:nvPr/>
        </p:nvSpPr>
        <p:spPr>
          <a:xfrm>
            <a:off x="5785185" y="5458612"/>
            <a:ext cx="381000" cy="20667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66CE52-4EED-4CE4-8E55-EFD476E977F8}"/>
              </a:ext>
            </a:extLst>
          </p:cNvPr>
          <p:cNvSpPr/>
          <p:nvPr/>
        </p:nvSpPr>
        <p:spPr>
          <a:xfrm>
            <a:off x="6274587" y="1770068"/>
            <a:ext cx="1161637" cy="968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29CF47-094A-4F95-8B41-7F0706BD5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35095" r="74923" b="35619"/>
          <a:stretch/>
        </p:blipFill>
        <p:spPr>
          <a:xfrm flipV="1">
            <a:off x="6274587" y="2738254"/>
            <a:ext cx="1147751" cy="7200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B8F264-726B-4572-AEF7-48E021C300F9}"/>
              </a:ext>
            </a:extLst>
          </p:cNvPr>
          <p:cNvSpPr txBox="1"/>
          <p:nvPr/>
        </p:nvSpPr>
        <p:spPr>
          <a:xfrm>
            <a:off x="6516613" y="745397"/>
            <a:ext cx="48997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캐릭터를 이와 같이 뒤집어가며 플레이한다 </a:t>
            </a:r>
            <a:r>
              <a:rPr lang="en-US" altLang="ko-KR" sz="2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(enter </a:t>
            </a:r>
            <a:r>
              <a:rPr lang="ko-KR" altLang="en-US" sz="2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키</a:t>
            </a:r>
            <a:r>
              <a:rPr lang="en-US" altLang="ko-KR" sz="2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7ABB68-37F0-4264-82D0-E41D43F0E8D3}"/>
              </a:ext>
            </a:extLst>
          </p:cNvPr>
          <p:cNvSpPr txBox="1"/>
          <p:nvPr/>
        </p:nvSpPr>
        <p:spPr>
          <a:xfrm>
            <a:off x="599992" y="3815304"/>
            <a:ext cx="48997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점프를 하며 장애물을</a:t>
            </a:r>
            <a:r>
              <a:rPr lang="en-US" altLang="ko-KR" sz="2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피한다 </a:t>
            </a:r>
            <a:r>
              <a:rPr lang="en-US" altLang="ko-KR" sz="2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(space</a:t>
            </a:r>
            <a:r>
              <a:rPr lang="ko-KR" altLang="en-US" sz="2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키</a:t>
            </a:r>
            <a:r>
              <a:rPr lang="en-US" altLang="ko-KR" sz="25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D62C84-553D-41B0-8A97-FB9B894E0CA3}"/>
              </a:ext>
            </a:extLst>
          </p:cNvPr>
          <p:cNvSpPr/>
          <p:nvPr/>
        </p:nvSpPr>
        <p:spPr>
          <a:xfrm>
            <a:off x="357174" y="5069840"/>
            <a:ext cx="1325486" cy="79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FCE5891-3386-476C-8672-1473BB3CB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t="37988" r="77143" b="40086"/>
          <a:stretch/>
        </p:blipFill>
        <p:spPr>
          <a:xfrm>
            <a:off x="352995" y="5024556"/>
            <a:ext cx="1143871" cy="5431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38B6C7-E601-4D1D-B67C-CFCA0E5691F0}"/>
              </a:ext>
            </a:extLst>
          </p:cNvPr>
          <p:cNvSpPr txBox="1"/>
          <p:nvPr/>
        </p:nvSpPr>
        <p:spPr>
          <a:xfrm>
            <a:off x="7220976" y="3808357"/>
            <a:ext cx="34909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포탈에 구슬을 반납해 점수를 획득한다</a:t>
            </a:r>
            <a:endParaRPr lang="ko-KR" altLang="en-US" sz="25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4857E35-2A3A-4639-B29D-DBF4D3935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2" t="62412" r="27350" b="4587"/>
          <a:stretch/>
        </p:blipFill>
        <p:spPr>
          <a:xfrm>
            <a:off x="6502727" y="5880029"/>
            <a:ext cx="919611" cy="77477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E27DE0-8D4B-4DA2-A74F-A1FB34AC17E5}"/>
              </a:ext>
            </a:extLst>
          </p:cNvPr>
          <p:cNvSpPr/>
          <p:nvPr/>
        </p:nvSpPr>
        <p:spPr>
          <a:xfrm>
            <a:off x="6389015" y="5176219"/>
            <a:ext cx="1047209" cy="686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4C16412-AE88-4266-847C-19E60E473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1"/>
          <a:stretch/>
        </p:blipFill>
        <p:spPr>
          <a:xfrm flipV="1">
            <a:off x="6614484" y="5901641"/>
            <a:ext cx="751259" cy="639166"/>
          </a:xfrm>
          <a:prstGeom prst="rect">
            <a:avLst/>
          </a:prstGeom>
        </p:spPr>
      </p:pic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FD85D5E-4FD2-4290-AAAA-42DD6A9E4C6D}"/>
              </a:ext>
            </a:extLst>
          </p:cNvPr>
          <p:cNvSpPr/>
          <p:nvPr/>
        </p:nvSpPr>
        <p:spPr>
          <a:xfrm>
            <a:off x="871578" y="5750559"/>
            <a:ext cx="195222" cy="1500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53CCB79D-2B2A-4ED8-9398-7CB2C87E9698}"/>
              </a:ext>
            </a:extLst>
          </p:cNvPr>
          <p:cNvSpPr/>
          <p:nvPr/>
        </p:nvSpPr>
        <p:spPr>
          <a:xfrm>
            <a:off x="983335" y="5750559"/>
            <a:ext cx="195222" cy="1500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A5903A4-3A79-4273-9105-CEA304BB249A}"/>
              </a:ext>
            </a:extLst>
          </p:cNvPr>
          <p:cNvSpPr/>
          <p:nvPr/>
        </p:nvSpPr>
        <p:spPr>
          <a:xfrm>
            <a:off x="1106080" y="5758416"/>
            <a:ext cx="195222" cy="1500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3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93F45C-53C1-4FA1-A939-7832B0701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8799E-5BFE-4C9B-B444-43228A9C24B1}"/>
              </a:ext>
            </a:extLst>
          </p:cNvPr>
          <p:cNvSpPr txBox="1"/>
          <p:nvPr/>
        </p:nvSpPr>
        <p:spPr>
          <a:xfrm>
            <a:off x="0" y="-184031"/>
            <a:ext cx="2827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개발 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C6A7C2-3AC9-495F-8758-C64C5AD75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34891"/>
              </p:ext>
            </p:extLst>
          </p:nvPr>
        </p:nvGraphicFramePr>
        <p:xfrm>
          <a:off x="81280" y="822960"/>
          <a:ext cx="12029440" cy="576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3820489317"/>
                    </a:ext>
                  </a:extLst>
                </a:gridCol>
                <a:gridCol w="10678160">
                  <a:extLst>
                    <a:ext uri="{9D8B030D-6E8A-4147-A177-3AD203B41FA5}">
                      <a16:colId xmlns:a16="http://schemas.microsoft.com/office/drawing/2014/main" val="3725975772"/>
                    </a:ext>
                  </a:extLst>
                </a:gridCol>
              </a:tblGrid>
              <a:tr h="57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1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스프라이트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이미지 만들기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캔버스위 좌표 확정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 종류 확정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시작화면 구현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(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마우스 커서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)</a:t>
                      </a:r>
                      <a:endParaRPr lang="ko-KR" altLang="en-US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98422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2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스프라이트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이미지 만들기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 선택창 구현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플레이 배경화면 처리하기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스코어 구현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60077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3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스프라이트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이미지 만들기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장애물 구현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장애물 충돌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55008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4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스프라이트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이미지 만들기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 뛰기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뒤집히기 구현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맵 구성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87225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5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구슬 획득 및 반납 구현하기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캐릭터 뒤를 따라가는 획득된 구슬 구현하기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05433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6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중간점검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부족한점 보완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가능하면 캐릭터 추가 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(</a:t>
                      </a:r>
                      <a:r>
                        <a:rPr lang="ko-KR" altLang="en-US" sz="3200" b="1" dirty="0" err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스프라이트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 이미지 제작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)</a:t>
                      </a:r>
                      <a:endParaRPr lang="ko-KR" altLang="en-US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537912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7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각 캐릭터별로 스킬 구현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게임 일시정지 다시 시작 구현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33487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8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사운드 처리</a:t>
                      </a:r>
                      <a:r>
                        <a:rPr lang="en-US" altLang="ko-KR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, </a:t>
                      </a:r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부족한 점 구현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580391"/>
                  </a:ext>
                </a:extLst>
              </a:tr>
              <a:tr h="518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9</a:t>
                      </a:r>
                      <a:r>
                        <a:rPr lang="ko-KR" altLang="en-US" sz="36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주차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최종 </a:t>
                      </a:r>
                      <a:r>
                        <a:rPr lang="ko-KR" altLang="en-US" sz="3200" b="1">
                          <a:latin typeface="Sandoll 미생" panose="020B0600000101010101" pitchFamily="50" charset="-127"/>
                          <a:ea typeface="Sandoll 미생" panose="020B0600000101010101" pitchFamily="50" charset="-127"/>
                        </a:rPr>
                        <a:t>점검 및 릴리즈</a:t>
                      </a:r>
                      <a:endParaRPr lang="ko-KR" altLang="en-US" sz="3200" b="1" dirty="0">
                        <a:latin typeface="Sandoll 미생" panose="020B0600000101010101" pitchFamily="50" charset="-127"/>
                        <a:ea typeface="Sandoll 미생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59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7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332</Words>
  <Application>Microsoft Office PowerPoint</Application>
  <PresentationFormat>와이드스크린</PresentationFormat>
  <Paragraphs>71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Sandoll 미생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sung chang</dc:creator>
  <cp:lastModifiedBy>kim sung chang</cp:lastModifiedBy>
  <cp:revision>22</cp:revision>
  <dcterms:created xsi:type="dcterms:W3CDTF">2018-09-23T07:43:19Z</dcterms:created>
  <dcterms:modified xsi:type="dcterms:W3CDTF">2018-09-26T16:22:55Z</dcterms:modified>
</cp:coreProperties>
</file>