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962B-07C8-4B85-AD96-3C8350292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CA3EA-ECB9-462F-BA1D-3283CE7DB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AC80A-7070-4B2D-9F8D-082926F8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90DC-AE33-42AD-87D9-85DA0EAF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6226C-2213-4B90-B0BA-8FF71F2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8386D-C8FF-4A13-824C-FA44AAB1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86E2C-A466-46B1-A9E5-78803CF6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BC200-6973-4E01-AFFC-6ED799BE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6710C-FD36-479C-91C8-B5E5B433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69332-C620-4C82-9B0B-DE11CAB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2E3877-7EFA-463F-BD73-151456113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6EA11-1604-4F0F-B4AD-B587D7DB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86F4-86C4-494B-AA4D-CFAE9B87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F6CD6-1D5D-4365-ABC2-E6AEEFE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579F0-0AF8-4EA2-8CAE-B983565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EA80B-9C51-4897-80DD-B202A3E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C6757-4DE1-4316-BB06-CD49C0A0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06C19-7734-4252-A496-C434AFA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02586-9159-45B2-BC44-F176A339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4778A-5D71-4044-A894-8B8E3C35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E5B20-83E0-4C32-A0F3-504821BD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01978-5A3D-4ABF-8790-0406B2E7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D045A-0DA2-4A4F-A6AE-23908DAE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2396A-34E0-4480-83E4-EDD16248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4B3DF-41B4-4E42-81A5-AA3AA9AE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A284-8446-41F5-878F-808D8A33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4FEB0-1AD1-4CBA-8040-3BC1803E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2DD71-F6C7-4640-ADEE-A3AA2691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D92B5-2C41-4F37-B70E-63C384DD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63604-EE89-42BF-96C4-0D6A7E8B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562A6-7F85-4467-B1C8-742A015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1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01F4-27F3-44A4-B1D9-85EA230E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20E3A-1A77-4CE9-ADF6-D549C6FB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D259F-01FE-4F16-B8C7-E1915896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57E8F-A66C-40AD-89F9-C32777A91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331BE-A96F-4AB1-AAF7-4F5168A29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DDECC-A36D-48F3-B5CA-FEAF5C83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DCE7EB-45C4-4F82-8729-3AA6F7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63CFD-F0F8-4233-A622-1E7E193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FB234-5947-47EE-8633-3EC3E520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AD0436-D4F4-48ED-87DB-C8ABFAC4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E050B-B244-4822-824D-A0FB3C4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398C5-ACA4-48FA-8233-E9F27812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6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8AADFD-D317-4AFE-8222-9B04721B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32FE8-042F-441B-A904-CC046620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E1FFB-17A8-401E-A2A4-1C0FE693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B528-2774-45C8-BCEF-8F0BBF4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531C0-83D9-4152-9A98-50F66A9E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EBA8B-2ABC-4464-BF92-0AB8E706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C48B4-FC90-41E3-B4D9-01B5AC98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878E3-04F6-4EB7-9BA3-6A379277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E07A2-F858-472B-A134-598D4B48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B0C6E-0F0F-497E-A519-6B33293B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8E885-0AC6-4D06-9F94-4DDF2158E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ED4A07-BE7A-44A8-B468-DB56A0D8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C2F70-A513-481A-AD8F-6391EEDF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899BF-1284-4C05-BFAA-C85F633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F3C8C-C824-4F88-8E95-562ECB84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4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0A883-9A36-4BED-A842-28825D1E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434DF-F0EB-4807-AB53-C831B8D2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0B7BE-1873-425C-815D-C546291E1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A0EE-2F54-46EF-B7BB-FE2447C3E52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01C87-DA79-4C76-A067-64F46E11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F474B-558C-449E-BA02-2F69E528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4F85-26D1-4278-9DCA-D5A7A5D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1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9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9.png"/><Relationship Id="rId19" Type="http://schemas.microsoft.com/office/2007/relationships/hdphoto" Target="../media/hdphoto10.wdp"/><Relationship Id="rId4" Type="http://schemas.openxmlformats.org/officeDocument/2006/relationships/image" Target="../media/image6.png"/><Relationship Id="rId9" Type="http://schemas.microsoft.com/office/2007/relationships/hdphoto" Target="../media/hdphoto5.wdp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0C68-921F-4BAB-B291-C3F7BBB6C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Bahnschrift SemiCondensed" panose="020B0502040204020203" pitchFamily="34" charset="0"/>
              </a:rPr>
              <a:t>H.I.M</a:t>
            </a:r>
            <a:endParaRPr lang="ko-KR" altLang="en-US" sz="8000" b="1" dirty="0"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2AF74-9A0D-4303-8BBD-7F6A84F46CEB}"/>
              </a:ext>
            </a:extLst>
          </p:cNvPr>
          <p:cNvSpPr txBox="1"/>
          <p:nvPr/>
        </p:nvSpPr>
        <p:spPr>
          <a:xfrm>
            <a:off x="0" y="332529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Healthcaare</a:t>
            </a:r>
            <a:r>
              <a:rPr lang="en-US" altLang="ko-KR" sz="24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Information Management</a:t>
            </a:r>
            <a:endParaRPr lang="ko-KR" altLang="en-US" sz="24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9D0A6-0DD3-46E6-8827-CD39F50E7761}"/>
              </a:ext>
            </a:extLst>
          </p:cNvPr>
          <p:cNvSpPr txBox="1"/>
          <p:nvPr/>
        </p:nvSpPr>
        <p:spPr>
          <a:xfrm>
            <a:off x="8412480" y="4553552"/>
            <a:ext cx="35902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2018114511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강민주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2018116170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공애리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2018114043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김미주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2018113692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백지원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2018115036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이수진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6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3: Medical Record Admin. 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913FFC-7F07-4B3C-926D-6A1730BD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804" y="923925"/>
            <a:ext cx="19134660" cy="60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5707D-F462-4DFD-B008-634BAF0C1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55423"/>
              </p:ext>
            </p:extLst>
          </p:nvPr>
        </p:nvGraphicFramePr>
        <p:xfrm>
          <a:off x="354076" y="1037114"/>
          <a:ext cx="5741727" cy="5516086"/>
        </p:xfrm>
        <a:graphic>
          <a:graphicData uri="http://schemas.openxmlformats.org/drawingml/2006/table">
            <a:tbl>
              <a:tblPr/>
              <a:tblGrid>
                <a:gridCol w="687213">
                  <a:extLst>
                    <a:ext uri="{9D8B030D-6E8A-4147-A177-3AD203B41FA5}">
                      <a16:colId xmlns:a16="http://schemas.microsoft.com/office/drawing/2014/main" val="3562242114"/>
                    </a:ext>
                  </a:extLst>
                </a:gridCol>
                <a:gridCol w="2230670">
                  <a:extLst>
                    <a:ext uri="{9D8B030D-6E8A-4147-A177-3AD203B41FA5}">
                      <a16:colId xmlns:a16="http://schemas.microsoft.com/office/drawing/2014/main" val="2278689947"/>
                    </a:ext>
                  </a:extLst>
                </a:gridCol>
                <a:gridCol w="900008">
                  <a:extLst>
                    <a:ext uri="{9D8B030D-6E8A-4147-A177-3AD203B41FA5}">
                      <a16:colId xmlns:a16="http://schemas.microsoft.com/office/drawing/2014/main" val="407507273"/>
                    </a:ext>
                  </a:extLst>
                </a:gridCol>
                <a:gridCol w="1923836">
                  <a:extLst>
                    <a:ext uri="{9D8B030D-6E8A-4147-A177-3AD203B41FA5}">
                      <a16:colId xmlns:a16="http://schemas.microsoft.com/office/drawing/2014/main" val="1881357250"/>
                    </a:ext>
                  </a:extLst>
                </a:gridCol>
              </a:tblGrid>
              <a:tr h="530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77418"/>
                  </a:ext>
                </a:extLst>
              </a:tr>
              <a:tr h="10616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 개인 진료 기록 열람 및 질병별 진단 데이터 제공 기능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(Medical Record Admin)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72039"/>
                  </a:ext>
                </a:extLst>
              </a:tr>
              <a:tr h="12026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기술 발전을 위해 의료 데이터를 정보를 요청한 의사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제공한다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26227"/>
                  </a:ext>
                </a:extLst>
              </a:tr>
              <a:tr h="530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97434"/>
                  </a:ext>
                </a:extLst>
              </a:tr>
              <a:tr h="530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필요한 의료 데이터 요청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78414"/>
                  </a:ext>
                </a:extLst>
              </a:tr>
              <a:tr h="530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요청 받은 의료 데이터 제공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31056"/>
                  </a:ext>
                </a:extLst>
              </a:tr>
              <a:tr h="11314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의료 정보 열람을 위해 의료 데이터 제공자들에게 미리 허락이 완료된 상태이다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2801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B1E92F1-CF13-49B7-96F5-D4D5680B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609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BFA1CB1-EF49-4DA5-AE61-2522B340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82169"/>
              </p:ext>
            </p:extLst>
          </p:nvPr>
        </p:nvGraphicFramePr>
        <p:xfrm>
          <a:off x="6095803" y="1021238"/>
          <a:ext cx="5741727" cy="5531961"/>
        </p:xfrm>
        <a:graphic>
          <a:graphicData uri="http://schemas.openxmlformats.org/drawingml/2006/table">
            <a:tbl>
              <a:tblPr/>
              <a:tblGrid>
                <a:gridCol w="687213">
                  <a:extLst>
                    <a:ext uri="{9D8B030D-6E8A-4147-A177-3AD203B41FA5}">
                      <a16:colId xmlns:a16="http://schemas.microsoft.com/office/drawing/2014/main" val="714125233"/>
                    </a:ext>
                  </a:extLst>
                </a:gridCol>
                <a:gridCol w="5054514">
                  <a:extLst>
                    <a:ext uri="{9D8B030D-6E8A-4147-A177-3AD203B41FA5}">
                      <a16:colId xmlns:a16="http://schemas.microsoft.com/office/drawing/2014/main" val="4052364818"/>
                    </a:ext>
                  </a:extLst>
                </a:gridCol>
              </a:tblGrid>
              <a:tr h="33784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의료 기술 발전 및 의료 연구를 목적으로 의료 데이터가 필요할 경우 검색 창에 질병 이름을 검색한다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 질병을 현재 앓고 있는 환자와 완치된 환자로 구분한다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환자들의 프로필을 클릭하여 필요한 의료 데이터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나이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환자들의 병력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가족력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몸무게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복용 중인 약물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진단받고 있는 병원의 이름과 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보호자 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등을 제공받는다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668838"/>
                  </a:ext>
                </a:extLst>
              </a:tr>
              <a:tr h="1593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어느 단계에서든 데이터 제공 받기를 원하지 않을 경우 페이지를 나간다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불량 데이터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질병을 앓은 사람이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없으면 환자의 프로필이 나타나지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질병 이름을 잘 못 입력할 경우 기본 흐름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단계로 돌아간다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43310"/>
                  </a:ext>
                </a:extLst>
              </a:tr>
              <a:tr h="560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필요한 의료 데이터를 제공 받는다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200257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E5936109-4BA1-4B97-8A43-BF640186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171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9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4: Hospital Bookmark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FF0CA1-4C81-45D1-9AFD-C78827FB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775001"/>
            <a:ext cx="13709152" cy="50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9474C6-FFE0-4974-A637-BA4F10AA3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10426"/>
              </p:ext>
            </p:extLst>
          </p:nvPr>
        </p:nvGraphicFramePr>
        <p:xfrm>
          <a:off x="330200" y="1025334"/>
          <a:ext cx="5765106" cy="5591366"/>
        </p:xfrm>
        <a:graphic>
          <a:graphicData uri="http://schemas.openxmlformats.org/drawingml/2006/table">
            <a:tbl>
              <a:tblPr/>
              <a:tblGrid>
                <a:gridCol w="690011">
                  <a:extLst>
                    <a:ext uri="{9D8B030D-6E8A-4147-A177-3AD203B41FA5}">
                      <a16:colId xmlns:a16="http://schemas.microsoft.com/office/drawing/2014/main" val="1475310724"/>
                    </a:ext>
                  </a:extLst>
                </a:gridCol>
                <a:gridCol w="2239753">
                  <a:extLst>
                    <a:ext uri="{9D8B030D-6E8A-4147-A177-3AD203B41FA5}">
                      <a16:colId xmlns:a16="http://schemas.microsoft.com/office/drawing/2014/main" val="2800046237"/>
                    </a:ext>
                  </a:extLst>
                </a:gridCol>
                <a:gridCol w="903673">
                  <a:extLst>
                    <a:ext uri="{9D8B030D-6E8A-4147-A177-3AD203B41FA5}">
                      <a16:colId xmlns:a16="http://schemas.microsoft.com/office/drawing/2014/main" val="4251936787"/>
                    </a:ext>
                  </a:extLst>
                </a:gridCol>
                <a:gridCol w="1931669">
                  <a:extLst>
                    <a:ext uri="{9D8B030D-6E8A-4147-A177-3AD203B41FA5}">
                      <a16:colId xmlns:a16="http://schemas.microsoft.com/office/drawing/2014/main" val="3807024117"/>
                    </a:ext>
                  </a:extLst>
                </a:gridCol>
              </a:tblGrid>
              <a:tr h="594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29941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전담의사와 병원 지정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75776"/>
                  </a:ext>
                </a:extLst>
              </a:tr>
              <a:tr h="13490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 case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환자가 전담의사를 신청하는 방법과 병원 즐겨찾기를 등록하는 방법을 설명한다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1979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07183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또는 의사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9084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 의사 지정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즐겨찾기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05972"/>
                  </a:ext>
                </a:extLst>
              </a:tr>
              <a:tr h="126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의사를 검색하여 전담 의사를 신청한다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133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E54880D-E7DD-44E6-9CE2-8E5C4EF9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181925-1073-4B82-BB64-5CD12CF2C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55715"/>
              </p:ext>
            </p:extLst>
          </p:nvPr>
        </p:nvGraphicFramePr>
        <p:xfrm>
          <a:off x="6095969" y="1024730"/>
          <a:ext cx="5765831" cy="5591969"/>
        </p:xfrm>
        <a:graphic>
          <a:graphicData uri="http://schemas.openxmlformats.org/drawingml/2006/table">
            <a:tbl>
              <a:tblPr/>
              <a:tblGrid>
                <a:gridCol w="690098">
                  <a:extLst>
                    <a:ext uri="{9D8B030D-6E8A-4147-A177-3AD203B41FA5}">
                      <a16:colId xmlns:a16="http://schemas.microsoft.com/office/drawing/2014/main" val="3768480475"/>
                    </a:ext>
                  </a:extLst>
                </a:gridCol>
                <a:gridCol w="5075733">
                  <a:extLst>
                    <a:ext uri="{9D8B030D-6E8A-4147-A177-3AD203B41FA5}">
                      <a16:colId xmlns:a16="http://schemas.microsoft.com/office/drawing/2014/main" val="2333644091"/>
                    </a:ext>
                  </a:extLst>
                </a:gridCol>
              </a:tblGrid>
              <a:tr h="3415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환자에게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HIM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플랫폼을 권유한다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HIM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가입한다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HIM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검색창에서 의사 이름 또는 병원 이름을 검색한다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원하는 의사를 찾아 프로필을 누른다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전담의사 신청 버튼을 누른다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신청을 수락한다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전담의사는 환자의 의료기록을 입력해야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의사가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속해있는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병원을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즐겨찾기에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등록하고 싶을 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선택사항이므로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생략가능하다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프로필을 누른다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즐겨찾기에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등록한다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671627"/>
                  </a:ext>
                </a:extLst>
              </a:tr>
              <a:tr h="1610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1, 7: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의사의 권유 없이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HIM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알게 되어 전담의사를 지정하고 싶을 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환자는 자신의 의료 기록을 직접 기록해야한다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전담의사가 속해있지 않은 병원도 즐겨찾기에 등록하고 싶을 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이름을 검색 후 프로필을 눌러 즐겨찾기에 등록한다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077251"/>
                  </a:ext>
                </a:extLst>
              </a:tr>
              <a:tr h="566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환자의 계정의 전담의사 항목에 의사를 추가한다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061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18B3658-0722-4201-A7CD-4EE61D56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306" y="1024730"/>
            <a:ext cx="16958551" cy="58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5: Information Sharing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01462D-066A-4ACF-8BAB-E4F855A9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603" y="981074"/>
            <a:ext cx="15097964" cy="5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CD419C-D8ED-4497-8EC0-AAE57C94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59636"/>
              </p:ext>
            </p:extLst>
          </p:nvPr>
        </p:nvGraphicFramePr>
        <p:xfrm>
          <a:off x="315484" y="978692"/>
          <a:ext cx="5779914" cy="5625307"/>
        </p:xfrm>
        <a:graphic>
          <a:graphicData uri="http://schemas.openxmlformats.org/drawingml/2006/table">
            <a:tbl>
              <a:tblPr/>
              <a:tblGrid>
                <a:gridCol w="691784">
                  <a:extLst>
                    <a:ext uri="{9D8B030D-6E8A-4147-A177-3AD203B41FA5}">
                      <a16:colId xmlns:a16="http://schemas.microsoft.com/office/drawing/2014/main" val="1946351224"/>
                    </a:ext>
                  </a:extLst>
                </a:gridCol>
                <a:gridCol w="2245506">
                  <a:extLst>
                    <a:ext uri="{9D8B030D-6E8A-4147-A177-3AD203B41FA5}">
                      <a16:colId xmlns:a16="http://schemas.microsoft.com/office/drawing/2014/main" val="3771858335"/>
                    </a:ext>
                  </a:extLst>
                </a:gridCol>
                <a:gridCol w="905994">
                  <a:extLst>
                    <a:ext uri="{9D8B030D-6E8A-4147-A177-3AD203B41FA5}">
                      <a16:colId xmlns:a16="http://schemas.microsoft.com/office/drawing/2014/main" val="3773965078"/>
                    </a:ext>
                  </a:extLst>
                </a:gridCol>
                <a:gridCol w="1936630">
                  <a:extLst>
                    <a:ext uri="{9D8B030D-6E8A-4147-A177-3AD203B41FA5}">
                      <a16:colId xmlns:a16="http://schemas.microsoft.com/office/drawing/2014/main" val="2232844904"/>
                    </a:ext>
                  </a:extLst>
                </a:gridCol>
              </a:tblGrid>
              <a:tr h="654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119997"/>
                  </a:ext>
                </a:extLst>
              </a:tr>
              <a:tr h="654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정보 공유 기능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Information Sharing)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24456"/>
                  </a:ext>
                </a:extLst>
              </a:tr>
              <a:tr h="1310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가족 및 중요한 사람들의 건강관리를 함께 하기 위해 개인 의료 정보를 공유한다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4569"/>
                  </a:ext>
                </a:extLst>
              </a:tr>
              <a:tr h="654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1992"/>
                  </a:ext>
                </a:extLst>
              </a:tr>
              <a:tr h="654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공유하고자 하는 상대방의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41692"/>
                  </a:ext>
                </a:extLst>
              </a:tr>
              <a:tr h="654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등록 완료 및 건강 정보가 공유된 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88907"/>
                  </a:ext>
                </a:extLst>
              </a:tr>
              <a:tr h="104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건강 정보를 공유하려는 상대방의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알고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724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A6FD57-5235-46BE-8B73-55374CDD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1422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010F01-ED46-4719-82BE-27E84CDFB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21848"/>
              </p:ext>
            </p:extLst>
          </p:nvPr>
        </p:nvGraphicFramePr>
        <p:xfrm>
          <a:off x="6112561" y="978692"/>
          <a:ext cx="5763955" cy="5625307"/>
        </p:xfrm>
        <a:graphic>
          <a:graphicData uri="http://schemas.openxmlformats.org/drawingml/2006/table">
            <a:tbl>
              <a:tblPr/>
              <a:tblGrid>
                <a:gridCol w="689874">
                  <a:extLst>
                    <a:ext uri="{9D8B030D-6E8A-4147-A177-3AD203B41FA5}">
                      <a16:colId xmlns:a16="http://schemas.microsoft.com/office/drawing/2014/main" val="1421741311"/>
                    </a:ext>
                  </a:extLst>
                </a:gridCol>
                <a:gridCol w="5074081">
                  <a:extLst>
                    <a:ext uri="{9D8B030D-6E8A-4147-A177-3AD203B41FA5}">
                      <a16:colId xmlns:a16="http://schemas.microsoft.com/office/drawing/2014/main" val="188115465"/>
                    </a:ext>
                  </a:extLst>
                </a:gridCol>
              </a:tblGrid>
              <a:tr h="30171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건강 정보를 공유하려는 상대방의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검색 창에 입력한다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존재하면 검색된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옆에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공유하기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클릭한다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상대방에게 공유 요청 메시지가 발송되고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상대방이 수락하기 전까지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요청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중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나타낸다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공유 요청을 받은 상대는 수락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거절 중 선택한다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수락할 경우 요청한 상대방에게 자기의 건강 정보를 제공하고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요청한 상대방의 건강 정보를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거절할 경우 정보를 제공하거나 제공 받지 않는다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상대방이 수락하면 공유 목록에 상대방의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등록되고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언제 어디서든 상대방의 건강 정보를 확인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43835"/>
                  </a:ext>
                </a:extLst>
              </a:tr>
              <a:tr h="2111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상대방이 수락하기 전 상태에서 취소를 원할 시에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요청 중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옆에 있는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공유 취소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클릭한다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수락한 상태에서 취소를 원할 시에 공유 목록에서 취소하려는 상대방을 선택하여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삭제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클릭한다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불량 데이터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흐름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단계에서 상대방의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없을 경우 흐름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단계를 계속 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54283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상대방이 수락할 경우 공유 목록에 상대방 프로필이 등록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128" marR="56128" marT="15518" marB="15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188752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BC8DA90-C2C8-4F9A-BAA9-9BB58CA7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1730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6: Schedule Management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E1E681-0895-41F1-82BC-3170C3F8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9EC37C-85F6-42EE-AF7A-A40A8F068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28433"/>
              </p:ext>
            </p:extLst>
          </p:nvPr>
        </p:nvGraphicFramePr>
        <p:xfrm>
          <a:off x="330071" y="983424"/>
          <a:ext cx="5765865" cy="5607843"/>
        </p:xfrm>
        <a:graphic>
          <a:graphicData uri="http://schemas.openxmlformats.org/drawingml/2006/table">
            <a:tbl>
              <a:tblPr/>
              <a:tblGrid>
                <a:gridCol w="690102">
                  <a:extLst>
                    <a:ext uri="{9D8B030D-6E8A-4147-A177-3AD203B41FA5}">
                      <a16:colId xmlns:a16="http://schemas.microsoft.com/office/drawing/2014/main" val="2362419410"/>
                    </a:ext>
                  </a:extLst>
                </a:gridCol>
                <a:gridCol w="2240048">
                  <a:extLst>
                    <a:ext uri="{9D8B030D-6E8A-4147-A177-3AD203B41FA5}">
                      <a16:colId xmlns:a16="http://schemas.microsoft.com/office/drawing/2014/main" val="4236544254"/>
                    </a:ext>
                  </a:extLst>
                </a:gridCol>
                <a:gridCol w="903792">
                  <a:extLst>
                    <a:ext uri="{9D8B030D-6E8A-4147-A177-3AD203B41FA5}">
                      <a16:colId xmlns:a16="http://schemas.microsoft.com/office/drawing/2014/main" val="1741006563"/>
                    </a:ext>
                  </a:extLst>
                </a:gridCol>
                <a:gridCol w="1931923">
                  <a:extLst>
                    <a:ext uri="{9D8B030D-6E8A-4147-A177-3AD203B41FA5}">
                      <a16:colId xmlns:a16="http://schemas.microsoft.com/office/drawing/2014/main" val="2948789725"/>
                    </a:ext>
                  </a:extLst>
                </a:gridCol>
              </a:tblGrid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제출팀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과제명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HIM(Health Information Mangement)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6942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김미주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69101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70081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캘린더 및 스케줄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58351"/>
                  </a:ext>
                </a:extLst>
              </a:tr>
              <a:tr h="9906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 cases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플랫폼 내의 캘린더 사용법을 설명한다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74310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 및 환자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99080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 및 환자의 스케줄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58233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캘린더에 스케줄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02726"/>
                  </a:ext>
                </a:extLst>
              </a:tr>
              <a:tr h="57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사용자가 회원가입과 로그인이 되어 있고 캘린더 메뉴를 선택한다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74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B7688D6-9CED-4D11-8E26-01213A2D2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D7FAC-5550-4EE9-8B6D-F49160141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16490"/>
              </p:ext>
            </p:extLst>
          </p:nvPr>
        </p:nvGraphicFramePr>
        <p:xfrm>
          <a:off x="6095936" y="983456"/>
          <a:ext cx="5765864" cy="5607843"/>
        </p:xfrm>
        <a:graphic>
          <a:graphicData uri="http://schemas.openxmlformats.org/drawingml/2006/table">
            <a:tbl>
              <a:tblPr/>
              <a:tblGrid>
                <a:gridCol w="690102">
                  <a:extLst>
                    <a:ext uri="{9D8B030D-6E8A-4147-A177-3AD203B41FA5}">
                      <a16:colId xmlns:a16="http://schemas.microsoft.com/office/drawing/2014/main" val="4065646847"/>
                    </a:ext>
                  </a:extLst>
                </a:gridCol>
                <a:gridCol w="5075762">
                  <a:extLst>
                    <a:ext uri="{9D8B030D-6E8A-4147-A177-3AD203B41FA5}">
                      <a16:colId xmlns:a16="http://schemas.microsoft.com/office/drawing/2014/main" val="3419652615"/>
                    </a:ext>
                  </a:extLst>
                </a:gridCol>
              </a:tblGrid>
              <a:tr h="2603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추가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추가 메뉴를 선택한다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추가 메뉴에서 진료 일정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의학 세미나 등 개인적인 일정에 대해 이름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메모를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날짜 외에는 필수적인 정보가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아니라서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입력이 없어도 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사용자가 확인을 누르면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캘린더 페이지로 돌아온다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등록되어 있는 일정을 누르면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일정에 관한 자세한 정보를 새 창으로 띄우고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정보를 누르면 수정할 수 있도록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확인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누르면 수정된 정보가 저장되고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캘린더 페이지로 돌아온다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91295"/>
                  </a:ext>
                </a:extLst>
              </a:tr>
              <a:tr h="2603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캘린더 메뉴 사용 중에 어느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단계에서든지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누른다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사용자에게 취소 의사를 다시 확인한다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확인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누르면 단계를 중단하고 캘린더 페이지로 돌아온다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삭제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수정의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 흐름에서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삭제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누르면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사용자에게 삭제 의사를 다시 확인한다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확인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누르면 정보는 삭제되고 캘린더 페이지로 돌아온다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환자와 공유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 사용자의 경우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 추가의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 흐름에서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환자와의 공유 버튼을 누른다면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진료 일정을 본인 캘린더 뿐만 아니라 환자 캘린더에도 추가한다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72932"/>
                  </a:ext>
                </a:extLst>
              </a:tr>
              <a:tr h="4001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 진행 중 취소를 누르지 않는다면 저장된 일정 데이터를 월별 캘린더에 정리된 모습으로 보여준다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18587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F57CC48-B65A-4890-A9D3-BA1888B0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83455"/>
            <a:ext cx="20054435" cy="58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7: </a:t>
            </a:r>
            <a:r>
              <a:rPr lang="en-US" altLang="ko-KR" dirty="0" err="1">
                <a:latin typeface="Bahnschrift SemiCondensed" panose="020B0502040204020203" pitchFamily="34" charset="0"/>
              </a:rPr>
              <a:t>DataBase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7C31B8-C49E-4E2B-9116-799EB83F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EF0C89-38C5-49A0-8EB5-621291F0F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6523"/>
              </p:ext>
            </p:extLst>
          </p:nvPr>
        </p:nvGraphicFramePr>
        <p:xfrm>
          <a:off x="304800" y="1025522"/>
          <a:ext cx="5791136" cy="5553072"/>
        </p:xfrm>
        <a:graphic>
          <a:graphicData uri="http://schemas.openxmlformats.org/drawingml/2006/table">
            <a:tbl>
              <a:tblPr/>
              <a:tblGrid>
                <a:gridCol w="693127">
                  <a:extLst>
                    <a:ext uri="{9D8B030D-6E8A-4147-A177-3AD203B41FA5}">
                      <a16:colId xmlns:a16="http://schemas.microsoft.com/office/drawing/2014/main" val="3437980321"/>
                    </a:ext>
                  </a:extLst>
                </a:gridCol>
                <a:gridCol w="2249866">
                  <a:extLst>
                    <a:ext uri="{9D8B030D-6E8A-4147-A177-3AD203B41FA5}">
                      <a16:colId xmlns:a16="http://schemas.microsoft.com/office/drawing/2014/main" val="2292595056"/>
                    </a:ext>
                  </a:extLst>
                </a:gridCol>
                <a:gridCol w="907753">
                  <a:extLst>
                    <a:ext uri="{9D8B030D-6E8A-4147-A177-3AD203B41FA5}">
                      <a16:colId xmlns:a16="http://schemas.microsoft.com/office/drawing/2014/main" val="1458970394"/>
                    </a:ext>
                  </a:extLst>
                </a:gridCol>
                <a:gridCol w="1940390">
                  <a:extLst>
                    <a:ext uri="{9D8B030D-6E8A-4147-A177-3AD203B41FA5}">
                      <a16:colId xmlns:a16="http://schemas.microsoft.com/office/drawing/2014/main" val="2273777904"/>
                    </a:ext>
                  </a:extLst>
                </a:gridCol>
              </a:tblGrid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29398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DataBase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08982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 및 환자가 가입 시 입력했던 정보 및 이후 수정사항들을 관리하는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79146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 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16096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홈페이지에 입력되고 수정되는 개인 및 의학 정보들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36558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카테고리 별로 원하는 정보 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47888"/>
                  </a:ext>
                </a:extLst>
              </a:tr>
              <a:tr h="793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가입 시 개인정보 이용 동의를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6027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6157875-3560-40A2-832D-E918CE1F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065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07319B-670E-474A-AF35-89B23DF55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1798"/>
              </p:ext>
            </p:extLst>
          </p:nvPr>
        </p:nvGraphicFramePr>
        <p:xfrm>
          <a:off x="6095936" y="1025524"/>
          <a:ext cx="5791264" cy="5553075"/>
        </p:xfrm>
        <a:graphic>
          <a:graphicData uri="http://schemas.openxmlformats.org/drawingml/2006/table">
            <a:tbl>
              <a:tblPr/>
              <a:tblGrid>
                <a:gridCol w="693142">
                  <a:extLst>
                    <a:ext uri="{9D8B030D-6E8A-4147-A177-3AD203B41FA5}">
                      <a16:colId xmlns:a16="http://schemas.microsoft.com/office/drawing/2014/main" val="1480580952"/>
                    </a:ext>
                  </a:extLst>
                </a:gridCol>
                <a:gridCol w="5098122">
                  <a:extLst>
                    <a:ext uri="{9D8B030D-6E8A-4147-A177-3AD203B41FA5}">
                      <a16:colId xmlns:a16="http://schemas.microsoft.com/office/drawing/2014/main" val="3191702506"/>
                    </a:ext>
                  </a:extLst>
                </a:gridCol>
              </a:tblGrid>
              <a:tr h="27768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메인 홈페이지에 접속한다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회원가입을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가입 정보와 함께 이후 입력되는 개인 의료 정보들을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담아 보관한다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카테고리 별 목적에 맞추어 데이터를 보관 및 제공한다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4-1.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사용 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 추출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　의사가 원할 때 질병별로 환자들의 진료 기록을 제공한다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　　　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신청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이상 걸린 적 있는 광고 배너는 다시 사용할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4-2.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사용 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 열람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본인의 진단 기록을 열람할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 공유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친구로 등록된 타 사용자의 기록을 열람할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즐겨찾기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　내가 자주 다니는 병원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근처에 있는 병원에 대한 정보를 얻어올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스케쥴 관리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직접 등록한 일정을 확인할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카테고리별로 사용이 끝나면 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65881"/>
                  </a:ext>
                </a:extLst>
              </a:tr>
              <a:tr h="2578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개인정보 이용 동의 거부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사용자가 개인정보 이용 동의를 거부했을 시 실행된다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개인정보 이용 동의를 하지 않으면 시스템을 사용할 수 없습니다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적힌 팝업창을 띄운다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사용자가 확인을 누르면 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 삭제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사용자가 사이트를 탈퇴했을 시 실행된다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탈퇴를 할 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저장된 데이터를 바로 삭제할 것인지 물어본다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즉시 삭제를 선택한다면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탈퇴와 동시에 사용자의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지운다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그렇지 않다면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데이터베이스에 기록된 정보는 사용자가 탈퇴를 한 시점에서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개월 간 보관된다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바로 삭제를 하지 않은 사용자에 한에서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개월 이내에 재가입을 한다면 기존의 정보를 다시 가져올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00094"/>
                  </a:ext>
                </a:extLst>
              </a:tr>
              <a:tr h="1978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가테고리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별로 필요한 정보가 제대로 출력된다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538" marR="37538" marT="10378" marB="10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4364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561B4370-A202-4D67-A7BA-4A598E5A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025525"/>
            <a:ext cx="20142780" cy="58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9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8: Advertising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FAB7A6-8927-4F84-BDF6-24C5BFF3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865300"/>
            <a:ext cx="12192000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4BC286-E309-4F00-AF02-49C86CCE7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20508"/>
              </p:ext>
            </p:extLst>
          </p:nvPr>
        </p:nvGraphicFramePr>
        <p:xfrm>
          <a:off x="330200" y="959641"/>
          <a:ext cx="5765394" cy="5644159"/>
        </p:xfrm>
        <a:graphic>
          <a:graphicData uri="http://schemas.openxmlformats.org/drawingml/2006/table">
            <a:tbl>
              <a:tblPr/>
              <a:tblGrid>
                <a:gridCol w="690046">
                  <a:extLst>
                    <a:ext uri="{9D8B030D-6E8A-4147-A177-3AD203B41FA5}">
                      <a16:colId xmlns:a16="http://schemas.microsoft.com/office/drawing/2014/main" val="771327231"/>
                    </a:ext>
                  </a:extLst>
                </a:gridCol>
                <a:gridCol w="2239865">
                  <a:extLst>
                    <a:ext uri="{9D8B030D-6E8A-4147-A177-3AD203B41FA5}">
                      <a16:colId xmlns:a16="http://schemas.microsoft.com/office/drawing/2014/main" val="1456283278"/>
                    </a:ext>
                  </a:extLst>
                </a:gridCol>
                <a:gridCol w="903718">
                  <a:extLst>
                    <a:ext uri="{9D8B030D-6E8A-4147-A177-3AD203B41FA5}">
                      <a16:colId xmlns:a16="http://schemas.microsoft.com/office/drawing/2014/main" val="2099695572"/>
                    </a:ext>
                  </a:extLst>
                </a:gridCol>
                <a:gridCol w="1931765">
                  <a:extLst>
                    <a:ext uri="{9D8B030D-6E8A-4147-A177-3AD203B41FA5}">
                      <a16:colId xmlns:a16="http://schemas.microsoft.com/office/drawing/2014/main" val="1514425981"/>
                    </a:ext>
                  </a:extLst>
                </a:gridCol>
              </a:tblGrid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27198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Advertising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2417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광고 등록을 신청하면 홈페이지 상단에 광고 배너를 달아줌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39184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 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95185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신청서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55951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 상단 또는 하단에 위치한 병원 광고 배너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8466"/>
                  </a:ext>
                </a:extLst>
              </a:tr>
              <a:tr h="18837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신청하고자 하는 시간대에 기존에 걸린 광고가 없어야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HIM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가입이 되어있어야 하며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전담 환자는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 이상이어야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배너 이미지는 의사가 직접 제공해야한다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30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5419337-C52C-4E3E-8DAA-E22356FE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97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9B86100-4A61-47CA-93EE-291949F93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1037"/>
              </p:ext>
            </p:extLst>
          </p:nvPr>
        </p:nvGraphicFramePr>
        <p:xfrm>
          <a:off x="6095594" y="959841"/>
          <a:ext cx="5766206" cy="5644159"/>
        </p:xfrm>
        <a:graphic>
          <a:graphicData uri="http://schemas.openxmlformats.org/drawingml/2006/table">
            <a:tbl>
              <a:tblPr/>
              <a:tblGrid>
                <a:gridCol w="690144">
                  <a:extLst>
                    <a:ext uri="{9D8B030D-6E8A-4147-A177-3AD203B41FA5}">
                      <a16:colId xmlns:a16="http://schemas.microsoft.com/office/drawing/2014/main" val="3990323271"/>
                    </a:ext>
                  </a:extLst>
                </a:gridCol>
                <a:gridCol w="5076062">
                  <a:extLst>
                    <a:ext uri="{9D8B030D-6E8A-4147-A177-3AD203B41FA5}">
                      <a16:colId xmlns:a16="http://schemas.microsoft.com/office/drawing/2014/main" val="1547705583"/>
                    </a:ext>
                  </a:extLst>
                </a:gridCol>
              </a:tblGrid>
              <a:tr h="17983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로그인을 한 상태로 메인 홈페이지에 접속한다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의사는 홈페이지의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신청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카테고리를 클릭한다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홈페이지는 광고를 신청하는 페이지로 넘어간다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신청하고자 하는 병원의 이름과 대표자명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전화번호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날짜 및 시간대를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병원 등록 확인 검사 및 시간대 확인을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검사가 완료되면 걸고자 하는 광고 이미지를 첨부한다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신청하기 버튼을 누르면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신청이 완료되었습니다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이미지 검사 후 배너가 정상 등록됩니다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라는 문주가 적힌 팝업창이 뜨고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상태로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162129"/>
                  </a:ext>
                </a:extLst>
              </a:tr>
              <a:tr h="3597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불량 데이터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1(1))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병원 등록이 확인되지 않을 경우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1(2))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신청이 불가능한 시간대를 선택했을 경우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 기간이 일주일의 범위가 넘어갔을 경우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2019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일에 신청할 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2019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 이내로만 신청 가능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하루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시간을 초과하여 신청했을 경우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이미 예약된 다른 광고가 있을 경우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신청자에게 불량 데이터를 지적하고 정보를 다시 고칠 수 있게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계속한다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오류가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 이상 발생할 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불량 데이터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신청자 측에서 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까지 완료 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홈페이지 관리자 측에서 이미지를 판단하기에 부적절한 이미지일 경우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 측은 평일 오후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 이전 신청 자료는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시간 이내로 확인한다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사유는 공정거래위원회가 집행하는 표시광고법에 기반하여 판단한다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부적절하다고 판단한 사유와 함께 광고 신청자에게 광고 신청이 되지 않았음을 전달한다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신청자가 재신청을 원할 때엔 홈페이지 관리자에게 메일로 새로운 이미지 파일을 전송한다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거절이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 이상 연속될 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광고 기능을 한 달 간 차단한다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50300"/>
                  </a:ext>
                </a:extLst>
              </a:tr>
              <a:tr h="247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신청한 날짜 및 시간대에 광고용 이미지 배너가 홈페이지에 걸린다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561" marR="34561" marT="9555" marB="95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50021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A8D3D85-6D23-4376-8E70-BF8E116C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343" y="959642"/>
            <a:ext cx="21783405" cy="56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7. Project Plan &amp; Role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1E78B-1C6D-4F41-9431-D04218FE7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" t="31335" r="60499" b="24742"/>
          <a:stretch/>
        </p:blipFill>
        <p:spPr>
          <a:xfrm>
            <a:off x="2317706" y="1195780"/>
            <a:ext cx="7556587" cy="52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8. Expectation &amp; Vision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grpSp>
        <p:nvGrpSpPr>
          <p:cNvPr id="16389" name="그룹 16388">
            <a:extLst>
              <a:ext uri="{FF2B5EF4-FFF2-40B4-BE49-F238E27FC236}">
                <a16:creationId xmlns:a16="http://schemas.microsoft.com/office/drawing/2014/main" id="{397F5E85-B821-4684-99A3-5B7F87652B5D}"/>
              </a:ext>
            </a:extLst>
          </p:cNvPr>
          <p:cNvGrpSpPr/>
          <p:nvPr/>
        </p:nvGrpSpPr>
        <p:grpSpPr>
          <a:xfrm>
            <a:off x="1244601" y="1590277"/>
            <a:ext cx="2743200" cy="1893173"/>
            <a:chOff x="1028701" y="1590277"/>
            <a:chExt cx="2743200" cy="1893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71AAF8-EF66-4D0F-8A49-5F155AB9DCAC}"/>
                </a:ext>
              </a:extLst>
            </p:cNvPr>
            <p:cNvGrpSpPr/>
            <p:nvPr/>
          </p:nvGrpSpPr>
          <p:grpSpPr>
            <a:xfrm>
              <a:off x="1028701" y="1590277"/>
              <a:ext cx="2743200" cy="1893173"/>
              <a:chOff x="114301" y="1535827"/>
              <a:chExt cx="2743200" cy="1893173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E1DF5DA-B81A-441D-B1A4-9D84AED2333F}"/>
                  </a:ext>
                </a:extLst>
              </p:cNvPr>
              <p:cNvSpPr/>
              <p:nvPr/>
            </p:nvSpPr>
            <p:spPr>
              <a:xfrm>
                <a:off x="602573" y="1535827"/>
                <a:ext cx="1776089" cy="17760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610599F-A41F-4F60-BC63-569E16728605}"/>
                  </a:ext>
                </a:extLst>
              </p:cNvPr>
              <p:cNvGrpSpPr/>
              <p:nvPr/>
            </p:nvGrpSpPr>
            <p:grpSpPr>
              <a:xfrm>
                <a:off x="114301" y="2972195"/>
                <a:ext cx="2743200" cy="456805"/>
                <a:chOff x="1345820" y="2910669"/>
                <a:chExt cx="2743200" cy="456805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E850F3F5-1460-4D60-8ACB-601F6CF70925}"/>
                    </a:ext>
                  </a:extLst>
                </p:cNvPr>
                <p:cNvSpPr/>
                <p:nvPr/>
              </p:nvSpPr>
              <p:spPr>
                <a:xfrm>
                  <a:off x="2590731" y="2910669"/>
                  <a:ext cx="262808" cy="21987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모서리가 둥근 직사각형 11">
                  <a:extLst>
                    <a:ext uri="{FF2B5EF4-FFF2-40B4-BE49-F238E27FC236}">
                      <a16:creationId xmlns:a16="http://schemas.microsoft.com/office/drawing/2014/main" id="{69E3578B-B04F-48F1-98C9-468D78F36440}"/>
                    </a:ext>
                  </a:extLst>
                </p:cNvPr>
                <p:cNvSpPr/>
                <p:nvPr/>
              </p:nvSpPr>
              <p:spPr>
                <a:xfrm>
                  <a:off x="1345820" y="2995204"/>
                  <a:ext cx="2743200" cy="3722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>
                      <a:solidFill>
                        <a:prstClr val="white"/>
                      </a:solidFill>
                    </a:rPr>
                    <a:t>Patient-Centered Diagnosis</a:t>
                  </a:r>
                </a:p>
              </p:txBody>
            </p:sp>
          </p:grpSp>
        </p:grpSp>
        <p:pic>
          <p:nvPicPr>
            <p:cNvPr id="16386" name="Picture 2" descr="환자 픽토그램에 대한 이미지 검색결과">
              <a:extLst>
                <a:ext uri="{FF2B5EF4-FFF2-40B4-BE49-F238E27FC236}">
                  <a16:creationId xmlns:a16="http://schemas.microsoft.com/office/drawing/2014/main" id="{580ADD8E-23AE-46C6-BDCB-0E189B405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442" b="73719" l="10000" r="90000">
                          <a14:foregroundMark x1="54231" y1="34286" x2="54231" y2="34286"/>
                          <a14:foregroundMark x1="54231" y1="44286" x2="54231" y2="44286"/>
                          <a14:foregroundMark x1="66154" y1="45000" x2="66154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83" b="19622"/>
            <a:stretch/>
          </p:blipFill>
          <p:spPr bwMode="auto">
            <a:xfrm>
              <a:off x="1337611" y="1629395"/>
              <a:ext cx="2125379" cy="152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87" name="그룹 16386">
            <a:extLst>
              <a:ext uri="{FF2B5EF4-FFF2-40B4-BE49-F238E27FC236}">
                <a16:creationId xmlns:a16="http://schemas.microsoft.com/office/drawing/2014/main" id="{0614D6BE-5981-4ADE-8FBB-9182EDA22FE0}"/>
              </a:ext>
            </a:extLst>
          </p:cNvPr>
          <p:cNvGrpSpPr/>
          <p:nvPr/>
        </p:nvGrpSpPr>
        <p:grpSpPr>
          <a:xfrm>
            <a:off x="4781550" y="4130277"/>
            <a:ext cx="2667001" cy="1868087"/>
            <a:chOff x="4762500" y="3952477"/>
            <a:chExt cx="2667001" cy="18680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417B631-8885-4CA7-93FC-6A783D1D3688}"/>
                </a:ext>
              </a:extLst>
            </p:cNvPr>
            <p:cNvGrpSpPr/>
            <p:nvPr/>
          </p:nvGrpSpPr>
          <p:grpSpPr>
            <a:xfrm>
              <a:off x="4762500" y="3952477"/>
              <a:ext cx="2667001" cy="1868087"/>
              <a:chOff x="164478" y="1535827"/>
              <a:chExt cx="2667001" cy="1868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C1B4A2E-1DE3-4E59-8F86-A09A51CEAC6F}"/>
                  </a:ext>
                </a:extLst>
              </p:cNvPr>
              <p:cNvSpPr/>
              <p:nvPr/>
            </p:nvSpPr>
            <p:spPr>
              <a:xfrm>
                <a:off x="602573" y="1535827"/>
                <a:ext cx="1776089" cy="17760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CEA9055-DA01-4D42-B9B2-A28EB8FA107E}"/>
                  </a:ext>
                </a:extLst>
              </p:cNvPr>
              <p:cNvGrpSpPr/>
              <p:nvPr/>
            </p:nvGrpSpPr>
            <p:grpSpPr>
              <a:xfrm>
                <a:off x="164478" y="2972195"/>
                <a:ext cx="2667001" cy="431719"/>
                <a:chOff x="1395997" y="2910669"/>
                <a:chExt cx="2667001" cy="431719"/>
              </a:xfrm>
            </p:grpSpPr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74F5F616-D9E7-4958-A82A-E3F9C0C2342E}"/>
                    </a:ext>
                  </a:extLst>
                </p:cNvPr>
                <p:cNvSpPr/>
                <p:nvPr/>
              </p:nvSpPr>
              <p:spPr>
                <a:xfrm>
                  <a:off x="2590731" y="2910669"/>
                  <a:ext cx="262808" cy="21987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모서리가 둥근 직사각형 11">
                  <a:extLst>
                    <a:ext uri="{FF2B5EF4-FFF2-40B4-BE49-F238E27FC236}">
                      <a16:creationId xmlns:a16="http://schemas.microsoft.com/office/drawing/2014/main" id="{7BBED09A-B6CF-442D-99F5-ED90579934C9}"/>
                    </a:ext>
                  </a:extLst>
                </p:cNvPr>
                <p:cNvSpPr/>
                <p:nvPr/>
              </p:nvSpPr>
              <p:spPr>
                <a:xfrm>
                  <a:off x="1395997" y="2995204"/>
                  <a:ext cx="2667001" cy="347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>
                      <a:solidFill>
                        <a:prstClr val="white"/>
                      </a:solidFill>
                    </a:rPr>
                    <a:t>Family-Level Management</a:t>
                  </a:r>
                </a:p>
              </p:txBody>
            </p:sp>
          </p:grpSp>
        </p:grpSp>
        <p:pic>
          <p:nvPicPr>
            <p:cNvPr id="16388" name="Picture 4" descr="가족 픽토그램에 대한 이미지 검색결과">
              <a:extLst>
                <a:ext uri="{FF2B5EF4-FFF2-40B4-BE49-F238E27FC236}">
                  <a16:creationId xmlns:a16="http://schemas.microsoft.com/office/drawing/2014/main" id="{60457EDB-FB6B-4BC3-AB71-AD54C17F53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388" b="30492" l="55173" r="94921">
                          <a14:foregroundMark x1="71769" y1="6308" x2="71769" y2="6308"/>
                          <a14:foregroundMark x1="80692" y1="6308" x2="80692" y2="6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4" t="-1490" r="111" b="66120"/>
            <a:stretch/>
          </p:blipFill>
          <p:spPr bwMode="auto">
            <a:xfrm>
              <a:off x="5259919" y="4156196"/>
              <a:ext cx="1672162" cy="1190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85" name="그룹 16384">
            <a:extLst>
              <a:ext uri="{FF2B5EF4-FFF2-40B4-BE49-F238E27FC236}">
                <a16:creationId xmlns:a16="http://schemas.microsoft.com/office/drawing/2014/main" id="{9B50E7F2-3F31-4F80-96AE-F09993884725}"/>
              </a:ext>
            </a:extLst>
          </p:cNvPr>
          <p:cNvGrpSpPr/>
          <p:nvPr/>
        </p:nvGrpSpPr>
        <p:grpSpPr>
          <a:xfrm>
            <a:off x="8242301" y="1590277"/>
            <a:ext cx="2743198" cy="1893173"/>
            <a:chOff x="8026401" y="1590277"/>
            <a:chExt cx="2743198" cy="189317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FAF6C21-866F-4022-97A4-395E8462D94E}"/>
                </a:ext>
              </a:extLst>
            </p:cNvPr>
            <p:cNvGrpSpPr/>
            <p:nvPr/>
          </p:nvGrpSpPr>
          <p:grpSpPr>
            <a:xfrm>
              <a:off x="8026401" y="1590277"/>
              <a:ext cx="2743198" cy="1893173"/>
              <a:chOff x="138457" y="1535827"/>
              <a:chExt cx="2743198" cy="189317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BC1990A-BB10-4DCA-9185-9831197A05A1}"/>
                  </a:ext>
                </a:extLst>
              </p:cNvPr>
              <p:cNvSpPr/>
              <p:nvPr/>
            </p:nvSpPr>
            <p:spPr>
              <a:xfrm>
                <a:off x="602573" y="1535827"/>
                <a:ext cx="1776089" cy="17760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9DC9BED1-1380-4B07-8F16-F6CE33546F58}"/>
                  </a:ext>
                </a:extLst>
              </p:cNvPr>
              <p:cNvGrpSpPr/>
              <p:nvPr/>
            </p:nvGrpSpPr>
            <p:grpSpPr>
              <a:xfrm>
                <a:off x="138457" y="2972195"/>
                <a:ext cx="2743198" cy="456805"/>
                <a:chOff x="1369976" y="2910669"/>
                <a:chExt cx="2743198" cy="456805"/>
              </a:xfrm>
            </p:grpSpPr>
            <p:sp>
              <p:nvSpPr>
                <p:cNvPr id="24" name="이등변 삼각형 23">
                  <a:extLst>
                    <a:ext uri="{FF2B5EF4-FFF2-40B4-BE49-F238E27FC236}">
                      <a16:creationId xmlns:a16="http://schemas.microsoft.com/office/drawing/2014/main" id="{5E574AB2-F263-483A-BFA6-6023AF760F31}"/>
                    </a:ext>
                  </a:extLst>
                </p:cNvPr>
                <p:cNvSpPr/>
                <p:nvPr/>
              </p:nvSpPr>
              <p:spPr>
                <a:xfrm>
                  <a:off x="2590731" y="2910669"/>
                  <a:ext cx="262808" cy="21987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모서리가 둥근 직사각형 11">
                  <a:extLst>
                    <a:ext uri="{FF2B5EF4-FFF2-40B4-BE49-F238E27FC236}">
                      <a16:creationId xmlns:a16="http://schemas.microsoft.com/office/drawing/2014/main" id="{47276F7B-2A70-4052-A40B-3929A701D6DF}"/>
                    </a:ext>
                  </a:extLst>
                </p:cNvPr>
                <p:cNvSpPr/>
                <p:nvPr/>
              </p:nvSpPr>
              <p:spPr>
                <a:xfrm>
                  <a:off x="1369976" y="2995204"/>
                  <a:ext cx="2743198" cy="3722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>
                      <a:solidFill>
                        <a:prstClr val="white"/>
                      </a:solidFill>
                    </a:rPr>
                    <a:t>Obtain Medical Data</a:t>
                  </a:r>
                </a:p>
              </p:txBody>
            </p:sp>
          </p:grpSp>
        </p:grpSp>
        <p:pic>
          <p:nvPicPr>
            <p:cNvPr id="16394" name="Picture 10" descr="데이터 픽토그램에 대한 이미지 검색결과">
              <a:extLst>
                <a:ext uri="{FF2B5EF4-FFF2-40B4-BE49-F238E27FC236}">
                  <a16:creationId xmlns:a16="http://schemas.microsoft.com/office/drawing/2014/main" id="{6C9AB3C2-131F-4F41-81E3-A94CB95AB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234" b="76758" l="1734" r="15605">
                          <a14:foregroundMark x1="8345" y1="65472" x2="8345" y2="65472"/>
                          <a14:foregroundMark x1="8479" y1="75896" x2="8479" y2="75896"/>
                          <a14:backgroundMark x1="8883" y1="70195" x2="8883" y2="70195"/>
                          <a14:backgroundMark x1="9017" y1="71824" x2="9017" y2="71824"/>
                          <a14:backgroundMark x1="9152" y1="73290" x2="9152" y2="732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9" r="82661" b="21426"/>
            <a:stretch/>
          </p:blipFill>
          <p:spPr bwMode="auto">
            <a:xfrm>
              <a:off x="8586714" y="1647728"/>
              <a:ext cx="1676227" cy="145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384" name="TextBox 16383">
            <a:extLst>
              <a:ext uri="{FF2B5EF4-FFF2-40B4-BE49-F238E27FC236}">
                <a16:creationId xmlns:a16="http://schemas.microsoft.com/office/drawing/2014/main" id="{68AAFFF7-B2B2-42AA-AA2C-B4D25E4BE196}"/>
              </a:ext>
            </a:extLst>
          </p:cNvPr>
          <p:cNvSpPr txBox="1"/>
          <p:nvPr/>
        </p:nvSpPr>
        <p:spPr>
          <a:xfrm>
            <a:off x="978913" y="3534074"/>
            <a:ext cx="330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Active Decision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Reflects patient needs and preferences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Strengthen Patients’ Rights and Responsibilities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Continuous Management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Self-Managing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Helps with Weight and Fitness Goals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Customized Health Counseling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AE289-9B4D-495A-B42C-20059A8ABFD0}"/>
              </a:ext>
            </a:extLst>
          </p:cNvPr>
          <p:cNvSpPr txBox="1"/>
          <p:nvPr/>
        </p:nvSpPr>
        <p:spPr>
          <a:xfrm>
            <a:off x="4474654" y="1463659"/>
            <a:ext cx="3300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Easy Management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Be Prepared for Family Diseases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As Part of the Medical Team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Quick Delivery in Emergency Situations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When They are Separated for a Long Time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Elderly Family Members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CDBC2-7A19-4FF8-8160-13870CF7F77C}"/>
              </a:ext>
            </a:extLst>
          </p:cNvPr>
          <p:cNvSpPr txBox="1"/>
          <p:nvPr/>
        </p:nvSpPr>
        <p:spPr>
          <a:xfrm>
            <a:off x="8053021" y="3534074"/>
            <a:ext cx="3300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Help Advance Medical Technology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Help </a:t>
            </a:r>
            <a:r>
              <a:rPr lang="en-US" altLang="ko-KR" dirty="0" err="1">
                <a:latin typeface="Bahnschrift SemiCondensed" panose="020B0502040204020203" pitchFamily="34" charset="0"/>
              </a:rPr>
              <a:t>Personalised</a:t>
            </a:r>
            <a:r>
              <a:rPr lang="en-US" altLang="ko-KR" dirty="0">
                <a:latin typeface="Bahnschrift SemiCondensed" panose="020B0502040204020203" pitchFamily="34" charset="0"/>
              </a:rPr>
              <a:t> Care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Preventive-Oriented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Bahnschrift SemiCondensed" panose="020B0502040204020203" pitchFamily="34" charset="0"/>
              </a:rPr>
              <a:t>Development of New Drugs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7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3602C-7C91-4C4C-9895-72FD83FD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latin typeface="Bahnschrift SemiCondensed" panose="020B0502040204020203" pitchFamily="34" charset="0"/>
                <a:ea typeface="나눔고딕" panose="020D0604000000000000" pitchFamily="50" charset="-127"/>
              </a:rPr>
              <a:t>Thank You.</a:t>
            </a:r>
            <a:endParaRPr lang="ko-KR" altLang="en-US" sz="5400" b="1" dirty="0"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4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AD40A-4FDA-4409-8B7C-BFE108AE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4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Project Background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Requirements Definition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Use-case Diagram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BPM Activity Diagram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Use-case Description List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Use-case Descriptions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Project Plan &amp; Role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Bahnschrift SemiCondensed" panose="020B0502040204020203" pitchFamily="34" charset="0"/>
              </a:rPr>
              <a:t>Expectation &amp; Vision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31F9E4-8CF5-482A-A945-E96D4A17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854"/>
            <a:ext cx="12192000" cy="1325563"/>
          </a:xfrm>
        </p:spPr>
        <p:txBody>
          <a:bodyPr/>
          <a:lstStyle/>
          <a:p>
            <a:pPr algn="ctr"/>
            <a:r>
              <a:rPr lang="en-US" altLang="ko-KR" b="1" dirty="0">
                <a:latin typeface="Bahnschrift SemiBold" panose="020B0502040204020203" pitchFamily="34" charset="0"/>
              </a:rPr>
              <a:t>INDEX</a:t>
            </a:r>
            <a:endParaRPr lang="ko-KR" altLang="en-US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76F88D-5F32-4FFC-82EA-38163D3BDD9D}"/>
              </a:ext>
            </a:extLst>
          </p:cNvPr>
          <p:cNvSpPr txBox="1">
            <a:spLocks/>
          </p:cNvSpPr>
          <p:nvPr/>
        </p:nvSpPr>
        <p:spPr>
          <a:xfrm>
            <a:off x="0" y="1434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1225"/>
            <a:r>
              <a:rPr lang="en-US" altLang="ko-KR" dirty="0">
                <a:latin typeface="Bahnschrift SemiCondensed" panose="020B0502040204020203" pitchFamily="34" charset="0"/>
              </a:rPr>
              <a:t>1. Project Background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B3F8F0-579B-41FD-B7DC-E77A7B97B6D3}"/>
              </a:ext>
            </a:extLst>
          </p:cNvPr>
          <p:cNvGrpSpPr/>
          <p:nvPr/>
        </p:nvGrpSpPr>
        <p:grpSpPr>
          <a:xfrm>
            <a:off x="1176230" y="1339902"/>
            <a:ext cx="9898170" cy="5006721"/>
            <a:chOff x="1878405" y="1727199"/>
            <a:chExt cx="8478268" cy="4288502"/>
          </a:xfrm>
        </p:grpSpPr>
        <p:pic>
          <p:nvPicPr>
            <p:cNvPr id="6146" name="Picture 2" descr="hospital background images for websites에 대한 이미지 검색결과">
              <a:extLst>
                <a:ext uri="{FF2B5EF4-FFF2-40B4-BE49-F238E27FC236}">
                  <a16:creationId xmlns:a16="http://schemas.microsoft.com/office/drawing/2014/main" id="{9883F88E-3AB2-494D-BAFC-B30886D24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49" r="26184" b="12857"/>
            <a:stretch/>
          </p:blipFill>
          <p:spPr bwMode="auto">
            <a:xfrm>
              <a:off x="1878405" y="1727199"/>
              <a:ext cx="3734995" cy="211775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93A593-F1E7-45A5-A212-5774A1A577FB}"/>
                </a:ext>
              </a:extLst>
            </p:cNvPr>
            <p:cNvSpPr/>
            <p:nvPr/>
          </p:nvSpPr>
          <p:spPr>
            <a:xfrm>
              <a:off x="2616200" y="3898900"/>
              <a:ext cx="3949700" cy="58420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국내 맞춤형 건강 관리 서비스 구축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00BCDB-DCFC-42D1-9913-94097260EC41}"/>
                </a:ext>
              </a:extLst>
            </p:cNvPr>
            <p:cNvSpPr/>
            <p:nvPr/>
          </p:nvSpPr>
          <p:spPr>
            <a:xfrm>
              <a:off x="5664200" y="2895600"/>
              <a:ext cx="3695700" cy="9461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전국민을 대상으로 한 체계적인 건강 관리 시스템 필요성 증가</a:t>
              </a:r>
            </a:p>
          </p:txBody>
        </p:sp>
        <p:pic>
          <p:nvPicPr>
            <p:cNvPr id="6148" name="Picture 4" descr="hospital background images for websites에 대한 이미지 검색결과">
              <a:extLst>
                <a:ext uri="{FF2B5EF4-FFF2-40B4-BE49-F238E27FC236}">
                  <a16:creationId xmlns:a16="http://schemas.microsoft.com/office/drawing/2014/main" id="{D33B08A3-DA41-418A-B284-BD5BF7B64087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89"/>
            <a:stretch/>
          </p:blipFill>
          <p:spPr bwMode="auto">
            <a:xfrm>
              <a:off x="6619873" y="3898901"/>
              <a:ext cx="3736800" cy="211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6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A7EF81-7B66-4C3C-AEF6-D34A5C2DE231}"/>
              </a:ext>
            </a:extLst>
          </p:cNvPr>
          <p:cNvSpPr txBox="1">
            <a:spLocks/>
          </p:cNvSpPr>
          <p:nvPr/>
        </p:nvSpPr>
        <p:spPr>
          <a:xfrm>
            <a:off x="0" y="1434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2. Requirements Definition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5120E3-4D1F-4B01-921C-13038B0295CD}"/>
              </a:ext>
            </a:extLst>
          </p:cNvPr>
          <p:cNvSpPr/>
          <p:nvPr/>
        </p:nvSpPr>
        <p:spPr>
          <a:xfrm>
            <a:off x="495300" y="1231900"/>
            <a:ext cx="7467600" cy="5245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BA453A-66ED-42A4-94D1-BC7DFF28173D}"/>
              </a:ext>
            </a:extLst>
          </p:cNvPr>
          <p:cNvSpPr/>
          <p:nvPr/>
        </p:nvSpPr>
        <p:spPr>
          <a:xfrm>
            <a:off x="8166100" y="1231900"/>
            <a:ext cx="3606800" cy="5245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C1A112-14FD-460C-B062-FDF0A8089421}"/>
              </a:ext>
            </a:extLst>
          </p:cNvPr>
          <p:cNvSpPr/>
          <p:nvPr/>
        </p:nvSpPr>
        <p:spPr>
          <a:xfrm>
            <a:off x="915873" y="1778000"/>
            <a:ext cx="3141777" cy="4368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F50D4-1223-4A1E-910A-CB22E5083441}"/>
              </a:ext>
            </a:extLst>
          </p:cNvPr>
          <p:cNvSpPr/>
          <p:nvPr/>
        </p:nvSpPr>
        <p:spPr>
          <a:xfrm>
            <a:off x="4433773" y="1778000"/>
            <a:ext cx="3141777" cy="4368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008B2-DCAA-42F1-BEF1-D7F0FE0CD1AB}"/>
              </a:ext>
            </a:extLst>
          </p:cNvPr>
          <p:cNvSpPr txBox="1"/>
          <p:nvPr/>
        </p:nvSpPr>
        <p:spPr>
          <a:xfrm>
            <a:off x="711200" y="1315559"/>
            <a:ext cx="72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Functional Requirements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73542-66EC-4412-9DB1-FC6A4A93B6FE}"/>
              </a:ext>
            </a:extLst>
          </p:cNvPr>
          <p:cNvSpPr txBox="1"/>
          <p:nvPr/>
        </p:nvSpPr>
        <p:spPr>
          <a:xfrm>
            <a:off x="8166100" y="2272304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Nonfunctional Requirements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3E2EF-8352-47B3-B29B-2914BE1080B1}"/>
              </a:ext>
            </a:extLst>
          </p:cNvPr>
          <p:cNvSpPr txBox="1"/>
          <p:nvPr/>
        </p:nvSpPr>
        <p:spPr>
          <a:xfrm>
            <a:off x="1066801" y="2806700"/>
            <a:ext cx="29796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ahnschrift SemiCondensed" panose="020B0502040204020203" pitchFamily="34" charset="0"/>
              </a:rPr>
              <a:t>1. Record Personal Info. 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2. Online Consulting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   (by 1:1 Chat)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3. Schedule Management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4. Hospital Bookmark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5. Sharing with Friends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6. System Link</a:t>
            </a:r>
            <a:endParaRPr lang="ko-KR" alt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9199D0-B303-410A-9137-E6C1EFBA7ECE}"/>
              </a:ext>
            </a:extLst>
          </p:cNvPr>
          <p:cNvSpPr/>
          <p:nvPr/>
        </p:nvSpPr>
        <p:spPr>
          <a:xfrm>
            <a:off x="917347" y="2259604"/>
            <a:ext cx="3154477" cy="41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8C362-FD1F-4442-840E-5833A912CA8C}"/>
              </a:ext>
            </a:extLst>
          </p:cNvPr>
          <p:cNvSpPr txBox="1"/>
          <p:nvPr/>
        </p:nvSpPr>
        <p:spPr>
          <a:xfrm>
            <a:off x="4584701" y="2806700"/>
            <a:ext cx="2979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ahnschrift SemiCondensed" panose="020B0502040204020203" pitchFamily="34" charset="0"/>
              </a:rPr>
              <a:t>1. Advertising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2. Online Consulting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   (by 1:1 Chat)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3. Schedule Management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4. Viewing diagnostic data</a:t>
            </a:r>
            <a:endParaRPr lang="ko-KR" alt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ABA28-D772-4A1A-822B-D4241E9C0FB5}"/>
              </a:ext>
            </a:extLst>
          </p:cNvPr>
          <p:cNvSpPr txBox="1"/>
          <p:nvPr/>
        </p:nvSpPr>
        <p:spPr>
          <a:xfrm>
            <a:off x="915873" y="2272304"/>
            <a:ext cx="31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Patient Platform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0F26C0-9A71-42BD-BF6F-2FAC2CE2B338}"/>
              </a:ext>
            </a:extLst>
          </p:cNvPr>
          <p:cNvSpPr/>
          <p:nvPr/>
        </p:nvSpPr>
        <p:spPr>
          <a:xfrm>
            <a:off x="4435247" y="2272304"/>
            <a:ext cx="3154477" cy="41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2405C-436A-43C1-8C79-FDF5371C5769}"/>
              </a:ext>
            </a:extLst>
          </p:cNvPr>
          <p:cNvSpPr txBox="1"/>
          <p:nvPr/>
        </p:nvSpPr>
        <p:spPr>
          <a:xfrm>
            <a:off x="4446473" y="2280759"/>
            <a:ext cx="31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Doctor Platform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428A5-D38C-4591-9A63-7966344486BE}"/>
              </a:ext>
            </a:extLst>
          </p:cNvPr>
          <p:cNvSpPr txBox="1"/>
          <p:nvPr/>
        </p:nvSpPr>
        <p:spPr>
          <a:xfrm>
            <a:off x="8470901" y="2806700"/>
            <a:ext cx="2979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ahnschrift SemiCondensed" panose="020B0502040204020203" pitchFamily="34" charset="0"/>
              </a:rPr>
              <a:t>1. Operation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2. Performance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3. Use-Ability</a:t>
            </a:r>
          </a:p>
          <a:p>
            <a:r>
              <a:rPr lang="en-US" altLang="ko-KR" sz="2000" dirty="0">
                <a:latin typeface="Bahnschrift SemiCondensed" panose="020B0502040204020203" pitchFamily="34" charset="0"/>
              </a:rPr>
              <a:t>4. Security</a:t>
            </a:r>
            <a:endParaRPr lang="ko-KR" altLang="en-US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8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5618CB-0468-442D-86C0-F6174F713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5" b="5541"/>
          <a:stretch/>
        </p:blipFill>
        <p:spPr>
          <a:xfrm>
            <a:off x="3450529" y="1242038"/>
            <a:ext cx="5050370" cy="53892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F7D74F7-5082-4EAE-A3FD-8D8B077CAC9B}"/>
              </a:ext>
            </a:extLst>
          </p:cNvPr>
          <p:cNvSpPr txBox="1">
            <a:spLocks/>
          </p:cNvSpPr>
          <p:nvPr/>
        </p:nvSpPr>
        <p:spPr>
          <a:xfrm>
            <a:off x="0" y="1434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4032250" algn="l"/>
              </a:tabLst>
            </a:pPr>
            <a:r>
              <a:rPr lang="en-US" altLang="ko-KR" dirty="0">
                <a:latin typeface="Bahnschrift SemiCondensed" panose="020B0502040204020203" pitchFamily="34" charset="0"/>
              </a:rPr>
              <a:t>3. Use-case Diagram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4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1A73F1-C574-49AA-9E6C-2D2A5F78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9" b="2920"/>
          <a:stretch/>
        </p:blipFill>
        <p:spPr>
          <a:xfrm>
            <a:off x="1826242" y="1174803"/>
            <a:ext cx="8539516" cy="526436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CFACDD0-BFDE-48F1-8BF4-3ED06ED5C0B8}"/>
              </a:ext>
            </a:extLst>
          </p:cNvPr>
          <p:cNvSpPr txBox="1">
            <a:spLocks/>
          </p:cNvSpPr>
          <p:nvPr/>
        </p:nvSpPr>
        <p:spPr>
          <a:xfrm>
            <a:off x="0" y="1434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4. BPM Activity Diagram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9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40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5. Use-case Description List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F95E214-BA93-4D88-A9BE-A16BA6FB6459}"/>
              </a:ext>
            </a:extLst>
          </p:cNvPr>
          <p:cNvGrpSpPr/>
          <p:nvPr/>
        </p:nvGrpSpPr>
        <p:grpSpPr>
          <a:xfrm>
            <a:off x="982173" y="1564877"/>
            <a:ext cx="1829687" cy="1893173"/>
            <a:chOff x="575773" y="1535827"/>
            <a:chExt cx="1829687" cy="189317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557103F-66DE-414E-9DE2-EF4923C7D53C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E9F538-FD9C-4924-B167-2A89BBFCEB38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91D0E870-996E-4507-8917-FCDE5658620C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1">
                <a:extLst>
                  <a:ext uri="{FF2B5EF4-FFF2-40B4-BE49-F238E27FC236}">
                    <a16:creationId xmlns:a16="http://schemas.microsoft.com/office/drawing/2014/main" id="{82350F07-4309-4E03-824F-F8CB69F18322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Record Personal Info.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4590814-E065-420D-8256-0DCA095CE8DC}"/>
              </a:ext>
            </a:extLst>
          </p:cNvPr>
          <p:cNvGrpSpPr/>
          <p:nvPr/>
        </p:nvGrpSpPr>
        <p:grpSpPr>
          <a:xfrm>
            <a:off x="9404140" y="4275603"/>
            <a:ext cx="1829687" cy="1893173"/>
            <a:chOff x="575773" y="1535827"/>
            <a:chExt cx="1829687" cy="189317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8A37A6-2791-4F97-A191-CD12A48C6ED5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87CD360-5EF9-4B92-A1E6-FA6D46F2721B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886A2148-F16F-47E2-85B0-37F1CE569E0D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모서리가 둥근 직사각형 11">
                <a:extLst>
                  <a:ext uri="{FF2B5EF4-FFF2-40B4-BE49-F238E27FC236}">
                    <a16:creationId xmlns:a16="http://schemas.microsoft.com/office/drawing/2014/main" id="{C4266AB3-2280-4A84-AF61-EE738A537606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Advertising</a:t>
                </a: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464AF0-5E76-4C08-952F-0F16693C4C9F}"/>
              </a:ext>
            </a:extLst>
          </p:cNvPr>
          <p:cNvGrpSpPr/>
          <p:nvPr/>
        </p:nvGrpSpPr>
        <p:grpSpPr>
          <a:xfrm>
            <a:off x="6596817" y="4275603"/>
            <a:ext cx="1829687" cy="1893173"/>
            <a:chOff x="575773" y="1535827"/>
            <a:chExt cx="1829687" cy="189317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54287E4-6C48-4ED4-9637-30DB47F21A83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D98AE15-2ABE-43F8-81D9-09B0F3D15967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EC07E887-8D05-4FD0-A8D3-961A8E3E40D3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모서리가 둥근 직사각형 11">
                <a:extLst>
                  <a:ext uri="{FF2B5EF4-FFF2-40B4-BE49-F238E27FC236}">
                    <a16:creationId xmlns:a16="http://schemas.microsoft.com/office/drawing/2014/main" id="{E2F7D9FB-5574-4FAE-81F2-5BBEFCE2BE21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 err="1">
                    <a:solidFill>
                      <a:prstClr val="white"/>
                    </a:solidFill>
                  </a:rPr>
                  <a:t>DataBase</a:t>
                </a:r>
                <a:endParaRPr lang="en-US" altLang="ko-KR" sz="12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592E84-09D8-4734-AA69-C32B0F59F405}"/>
              </a:ext>
            </a:extLst>
          </p:cNvPr>
          <p:cNvGrpSpPr/>
          <p:nvPr/>
        </p:nvGrpSpPr>
        <p:grpSpPr>
          <a:xfrm>
            <a:off x="3789495" y="4275603"/>
            <a:ext cx="1829687" cy="1893173"/>
            <a:chOff x="575773" y="1535827"/>
            <a:chExt cx="1829687" cy="189317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F6CB5CB-0CC5-4EC3-A430-7604425FB7E3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2DCBC1E-B7D5-4D9F-A96B-02688AA0D8CE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61AE02A1-4B8D-42D3-AE0A-6566D7AF32D2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11">
                <a:extLst>
                  <a:ext uri="{FF2B5EF4-FFF2-40B4-BE49-F238E27FC236}">
                    <a16:creationId xmlns:a16="http://schemas.microsoft.com/office/drawing/2014/main" id="{773D897C-C34B-4C11-988A-1C33ACFE31C6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Schedule Manage</a:t>
                </a: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D6CF20A-DF83-41E3-ACD7-8C8F94EC5824}"/>
              </a:ext>
            </a:extLst>
          </p:cNvPr>
          <p:cNvGrpSpPr/>
          <p:nvPr/>
        </p:nvGrpSpPr>
        <p:grpSpPr>
          <a:xfrm>
            <a:off x="982173" y="4275603"/>
            <a:ext cx="1829687" cy="1893173"/>
            <a:chOff x="575773" y="1535827"/>
            <a:chExt cx="1829687" cy="189317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951A653-7309-4D19-BB10-BEA3DC1EEE24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B32FF55-7E09-4329-A901-1BAC9F09884D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73" name="이등변 삼각형 72">
                <a:extLst>
                  <a:ext uri="{FF2B5EF4-FFF2-40B4-BE49-F238E27FC236}">
                    <a16:creationId xmlns:a16="http://schemas.microsoft.com/office/drawing/2014/main" id="{498EF634-2E07-4D8E-9D16-EEA198BEC090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11">
                <a:extLst>
                  <a:ext uri="{FF2B5EF4-FFF2-40B4-BE49-F238E27FC236}">
                    <a16:creationId xmlns:a16="http://schemas.microsoft.com/office/drawing/2014/main" id="{2F883676-927E-41DE-8F48-72ED1D6D890E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Information Sharing</a:t>
                </a: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5E17D10-585B-4F70-988A-0936C6470C32}"/>
              </a:ext>
            </a:extLst>
          </p:cNvPr>
          <p:cNvGrpSpPr/>
          <p:nvPr/>
        </p:nvGrpSpPr>
        <p:grpSpPr>
          <a:xfrm>
            <a:off x="3789495" y="1564877"/>
            <a:ext cx="1829687" cy="1893173"/>
            <a:chOff x="575773" y="1535827"/>
            <a:chExt cx="1829687" cy="189317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0FD4B75-CD9E-4322-B553-7325251BE8DB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8D51350-0BF3-45DF-93F7-A80BC526E659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AA529DD4-EA5A-45ED-85CA-A4249F834A4C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11">
                <a:extLst>
                  <a:ext uri="{FF2B5EF4-FFF2-40B4-BE49-F238E27FC236}">
                    <a16:creationId xmlns:a16="http://schemas.microsoft.com/office/drawing/2014/main" id="{35355B96-3DB7-4515-B081-7414B2A431AD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Online Consulting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EF75755-2371-4F4F-82B9-3B48A5A331CE}"/>
              </a:ext>
            </a:extLst>
          </p:cNvPr>
          <p:cNvGrpSpPr/>
          <p:nvPr/>
        </p:nvGrpSpPr>
        <p:grpSpPr>
          <a:xfrm>
            <a:off x="6596817" y="1564877"/>
            <a:ext cx="1829687" cy="1893173"/>
            <a:chOff x="575773" y="1535827"/>
            <a:chExt cx="1829687" cy="1893173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299B786-AB91-4B17-BAD2-A186D365D4BB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535CDE7-CA83-4FB0-91E5-43280EDAE7D5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C2FB1939-363F-4018-8F3E-C0353D5B9C57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11">
                <a:extLst>
                  <a:ext uri="{FF2B5EF4-FFF2-40B4-BE49-F238E27FC236}">
                    <a16:creationId xmlns:a16="http://schemas.microsoft.com/office/drawing/2014/main" id="{57B4FB2A-ECA6-48C5-B008-266B795E6DF6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Medical Record</a:t>
                </a:r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80AEAB3-5639-4EF8-871F-82A99C0F8633}"/>
              </a:ext>
            </a:extLst>
          </p:cNvPr>
          <p:cNvGrpSpPr/>
          <p:nvPr/>
        </p:nvGrpSpPr>
        <p:grpSpPr>
          <a:xfrm>
            <a:off x="9404140" y="1564877"/>
            <a:ext cx="1829687" cy="1893173"/>
            <a:chOff x="575773" y="1535827"/>
            <a:chExt cx="1829687" cy="1893173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F375861-B7AD-4E8A-A47E-8466C780AE58}"/>
                </a:ext>
              </a:extLst>
            </p:cNvPr>
            <p:cNvSpPr/>
            <p:nvPr/>
          </p:nvSpPr>
          <p:spPr>
            <a:xfrm>
              <a:off x="602573" y="15358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5E3C32-88B8-4418-ACF0-A67EBD571ED4}"/>
                </a:ext>
              </a:extLst>
            </p:cNvPr>
            <p:cNvGrpSpPr/>
            <p:nvPr/>
          </p:nvGrpSpPr>
          <p:grpSpPr>
            <a:xfrm>
              <a:off x="575773" y="2972195"/>
              <a:ext cx="1829687" cy="456805"/>
              <a:chOff x="1807292" y="2910669"/>
              <a:chExt cx="1829687" cy="456805"/>
            </a:xfrm>
          </p:grpSpPr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F5C8ABFA-7D38-46C3-B451-A39E4AFD4804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11">
                <a:extLst>
                  <a:ext uri="{FF2B5EF4-FFF2-40B4-BE49-F238E27FC236}">
                    <a16:creationId xmlns:a16="http://schemas.microsoft.com/office/drawing/2014/main" id="{9C37B122-162F-436C-AAE3-103A59D664FE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Hospital Bookmark</a:t>
                </a:r>
              </a:p>
            </p:txBody>
          </p:sp>
        </p:grpSp>
      </p:grpSp>
      <p:pic>
        <p:nvPicPr>
          <p:cNvPr id="93" name="Picture 2" descr="consulting pictogram에 대한 이미지 검색결과">
            <a:extLst>
              <a:ext uri="{FF2B5EF4-FFF2-40B4-BE49-F238E27FC236}">
                <a16:creationId xmlns:a16="http://schemas.microsoft.com/office/drawing/2014/main" id="{4DE3AACF-EAB4-40AF-9CAE-D336845B6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7" b="23975" l="59518" r="69796">
                        <a14:foregroundMark x1="66374" y1="14628" x2="66374" y2="14628"/>
                        <a14:foregroundMark x1="64396" y1="13884" x2="64396" y2="13884"/>
                        <a14:foregroundMark x1="64560" y1="15124" x2="64560" y2="15124"/>
                        <a14:foregroundMark x1="65330" y1="16364" x2="65330" y2="16364"/>
                        <a14:foregroundMark x1="68407" y1="10909" x2="68407" y2="10909"/>
                        <a14:foregroundMark x1="59890" y1="11653" x2="59890" y2="11653"/>
                        <a14:foregroundMark x1="60934" y1="10413" x2="60934" y2="10413"/>
                        <a14:foregroundMark x1="60824" y1="11570" x2="60824" y2="11570"/>
                        <a14:foregroundMark x1="60879" y1="12810" x2="60879" y2="12810"/>
                        <a14:foregroundMark x1="60055" y1="14793" x2="60055" y2="14793"/>
                        <a14:foregroundMark x1="64835" y1="19256" x2="64835" y2="19256"/>
                        <a14:foregroundMark x1="68901" y1="20744" x2="68901" y2="20744"/>
                        <a14:foregroundMark x1="69066" y1="22645" x2="69066" y2="22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233" t="7834" r="28919" b="74231"/>
          <a:stretch/>
        </p:blipFill>
        <p:spPr bwMode="auto">
          <a:xfrm>
            <a:off x="6848977" y="1809824"/>
            <a:ext cx="1325366" cy="12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online consulting pictogram에 대한 이미지 검색결과">
            <a:extLst>
              <a:ext uri="{FF2B5EF4-FFF2-40B4-BE49-F238E27FC236}">
                <a16:creationId xmlns:a16="http://schemas.microsoft.com/office/drawing/2014/main" id="{D1CF2E5E-ABEA-4CFB-97A5-F44C2B722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231" b="66692" l="5000" r="45000">
                        <a14:foregroundMark x1="23462" y1="35077" x2="23462" y2="35077"/>
                        <a14:foregroundMark x1="27615" y1="35000" x2="27615" y2="35000"/>
                        <a14:foregroundMark x1="34769" y1="34538" x2="34769" y2="34538"/>
                        <a14:foregroundMark x1="28538" y1="48154" x2="28538" y2="48154"/>
                        <a14:foregroundMark x1="34769" y1="46846" x2="34769" y2="46846"/>
                        <a14:foregroundMark x1="34000" y1="50231" x2="34000" y2="50231"/>
                        <a14:foregroundMark x1="34615" y1="53308" x2="34615" y2="53308"/>
                        <a14:foregroundMark x1="32538" y1="56000" x2="32538" y2="56000"/>
                        <a14:foregroundMark x1="16692" y1="45308" x2="16692" y2="45308"/>
                        <a14:foregroundMark x1="19615" y1="55692" x2="19615" y2="55692"/>
                        <a14:foregroundMark x1="19462" y1="60923" x2="19462" y2="60923"/>
                        <a14:foregroundMark x1="25231" y1="60308" x2="25231" y2="60308"/>
                        <a14:foregroundMark x1="30000" y1="60308" x2="30000" y2="60308"/>
                        <a14:foregroundMark x1="25000" y1="66692" x2="25000" y2="66692"/>
                        <a14:foregroundMark x1="12231" y1="42692" x2="12231" y2="42692"/>
                        <a14:foregroundMark x1="8231" y1="42692" x2="8231" y2="42692"/>
                        <a14:foregroundMark x1="14000" y1="42692" x2="14000" y2="42692"/>
                        <a14:backgroundMark x1="22615" y1="36077" x2="22615" y2="36077"/>
                        <a14:backgroundMark x1="28615" y1="36154" x2="28615" y2="36154"/>
                        <a14:backgroundMark x1="33692" y1="35923" x2="33692" y2="3592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53" r="50000" b="28839"/>
          <a:stretch/>
        </p:blipFill>
        <p:spPr bwMode="auto">
          <a:xfrm>
            <a:off x="4096584" y="1778624"/>
            <a:ext cx="1215508" cy="11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typing pictogram에 대한 이미지 검색결과">
            <a:extLst>
              <a:ext uri="{FF2B5EF4-FFF2-40B4-BE49-F238E27FC236}">
                <a16:creationId xmlns:a16="http://schemas.microsoft.com/office/drawing/2014/main" id="{31BE031E-FAE1-4F6D-AEC6-489967BD9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625" b="73000" l="20875" r="76750">
                        <a14:foregroundMark x1="29625" y1="35875" x2="29625" y2="35875"/>
                        <a14:foregroundMark x1="35125" y1="35625" x2="35125" y2="35625"/>
                        <a14:foregroundMark x1="42875" y1="35500" x2="42875" y2="35500"/>
                        <a14:foregroundMark x1="48500" y1="35500" x2="48500" y2="35500"/>
                        <a14:foregroundMark x1="50250" y1="27625" x2="50250" y2="27625"/>
                        <a14:foregroundMark x1="56625" y1="36375" x2="56625" y2="36375"/>
                        <a14:foregroundMark x1="62625" y1="36000" x2="62625" y2="36000"/>
                        <a14:foregroundMark x1="70500" y1="37250" x2="70500" y2="37250"/>
                        <a14:foregroundMark x1="70375" y1="44875" x2="70375" y2="44875"/>
                        <a14:foregroundMark x1="63500" y1="43750" x2="63500" y2="43750"/>
                        <a14:foregroundMark x1="56625" y1="42500" x2="56625" y2="42500"/>
                        <a14:foregroundMark x1="47875" y1="42875" x2="47875" y2="42875"/>
                        <a14:foregroundMark x1="29875" y1="43250" x2="29875" y2="43250"/>
                        <a14:foregroundMark x1="37000" y1="73000" x2="37000" y2="73000"/>
                        <a14:foregroundMark x1="66125" y1="49625" x2="66125" y2="49625"/>
                        <a14:backgroundMark x1="27250" y1="50125" x2="27250" y2="50125"/>
                        <a14:backgroundMark x1="34750" y1="37500" x2="34750" y2="37500"/>
                        <a14:backgroundMark x1="48250" y1="37250" x2="48250" y2="37250"/>
                        <a14:backgroundMark x1="68875" y1="37375" x2="68875" y2="37375"/>
                        <a14:backgroundMark x1="54875" y1="38250" x2="54875" y2="38250"/>
                        <a14:backgroundMark x1="54875" y1="44750" x2="54875" y2="44750"/>
                        <a14:backgroundMark x1="61750" y1="44375" x2="61750" y2="44375"/>
                        <a14:backgroundMark x1="68875" y1="44375" x2="68875" y2="44375"/>
                        <a14:backgroundMark x1="48750" y1="44875" x2="48750" y2="44875"/>
                        <a14:backgroundMark x1="42125" y1="44625" x2="42125" y2="44625"/>
                        <a14:backgroundMark x1="35125" y1="44375" x2="35125" y2="44375"/>
                        <a14:backgroundMark x1="27375" y1="45000" x2="27375" y2="45000"/>
                        <a14:backgroundMark x1="28750" y1="45000" x2="2875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22346" r="16173" b="23580"/>
          <a:stretch/>
        </p:blipFill>
        <p:spPr bwMode="auto">
          <a:xfrm>
            <a:off x="1173642" y="1920213"/>
            <a:ext cx="1446748" cy="11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hospital pictogram에 대한 이미지 검색결과">
            <a:extLst>
              <a:ext uri="{FF2B5EF4-FFF2-40B4-BE49-F238E27FC236}">
                <a16:creationId xmlns:a16="http://schemas.microsoft.com/office/drawing/2014/main" id="{846D0843-C262-43FA-9A35-1F4A797AA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462" b="72462" l="26692" r="72846">
                        <a14:foregroundMark x1="48231" y1="27538" x2="48231" y2="27538"/>
                        <a14:foregroundMark x1="49538" y1="35538" x2="49538" y2="35538"/>
                        <a14:foregroundMark x1="49231" y1="55462" x2="49231" y2="55462"/>
                        <a14:foregroundMark x1="35077" y1="72462" x2="35077" y2="72462"/>
                        <a14:foregroundMark x1="72846" y1="71077" x2="72846" y2="71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22" t="23439" r="23099" b="25053"/>
          <a:stretch/>
        </p:blipFill>
        <p:spPr bwMode="auto">
          <a:xfrm>
            <a:off x="9730499" y="1850790"/>
            <a:ext cx="1152575" cy="10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bookmark pictogram에 대한 이미지 검색결과">
            <a:extLst>
              <a:ext uri="{FF2B5EF4-FFF2-40B4-BE49-F238E27FC236}">
                <a16:creationId xmlns:a16="http://schemas.microsoft.com/office/drawing/2014/main" id="{B120171B-97B2-408B-9199-3ACD04124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977" b="68133" l="34005" r="65712">
                        <a14:foregroundMark x1="46563" y1="25873" x2="46563" y2="25873"/>
                        <a14:foregroundMark x1="50438" y1="38958" x2="50438" y2="38958"/>
                        <a14:foregroundMark x1="36188" y1="27176" x2="36188" y2="27176"/>
                        <a14:foregroundMark x1="64750" y1="30432" x2="64750" y2="30432"/>
                        <a14:foregroundMark x1="50625" y1="37715" x2="50625" y2="37715"/>
                        <a14:backgroundMark x1="52875" y1="28182" x2="52875" y2="28182"/>
                        <a14:backgroundMark x1="36500" y1="33156" x2="36500" y2="33156"/>
                        <a14:backgroundMark x1="42625" y1="44523" x2="42625" y2="44523"/>
                        <a14:backgroundMark x1="65000" y1="38840" x2="65000" y2="38840"/>
                        <a14:backgroundMark x1="57688" y1="51214" x2="37688" y2="51628"/>
                        <a14:backgroundMark x1="36188" y1="33689" x2="36188" y2="49497"/>
                        <a14:backgroundMark x1="64438" y1="36530" x2="64250" y2="50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42" t="19583" r="30325" b="26473"/>
          <a:stretch/>
        </p:blipFill>
        <p:spPr bwMode="auto">
          <a:xfrm>
            <a:off x="9986507" y="1983211"/>
            <a:ext cx="1548139" cy="222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6" descr="sharing pictogram에 대한 이미지 검색결과">
            <a:extLst>
              <a:ext uri="{FF2B5EF4-FFF2-40B4-BE49-F238E27FC236}">
                <a16:creationId xmlns:a16="http://schemas.microsoft.com/office/drawing/2014/main" id="{DDD0064B-797C-4474-965E-25EF2C76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1699" y1="31836" x2="41699" y2="31836"/>
                        <a14:foregroundMark x1="44336" y1="40527" x2="44336" y2="40527"/>
                        <a14:foregroundMark x1="51465" y1="46582" x2="51465" y2="46582"/>
                        <a14:foregroundMark x1="51953" y1="53027" x2="51953" y2="53027"/>
                        <a14:backgroundMark x1="62305" y1="65820" x2="81348" y2="66211"/>
                        <a14:backgroundMark x1="81348" y1="66211" x2="93457" y2="64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63" y="4268427"/>
            <a:ext cx="1670794" cy="16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sharing pictogram에 대한 이미지 검색결과">
            <a:extLst>
              <a:ext uri="{FF2B5EF4-FFF2-40B4-BE49-F238E27FC236}">
                <a16:creationId xmlns:a16="http://schemas.microsoft.com/office/drawing/2014/main" id="{BACDAA30-F81C-4E43-9BD0-428822202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41778" y1="35778" x2="41778" y2="35778"/>
                        <a14:foregroundMark x1="45333" y1="42000" x2="45333" y2="42000"/>
                        <a14:foregroundMark x1="67111" y1="67778" x2="67111" y2="67778"/>
                        <a14:foregroundMark x1="54444" y1="52444" x2="54444" y2="52444"/>
                        <a14:foregroundMark x1="34000" y1="27111" x2="34000" y2="27111"/>
                        <a14:foregroundMark x1="58667" y1="36222" x2="58667" y2="36222"/>
                        <a14:foregroundMark x1="56667" y1="34000" x2="56667" y2="34000"/>
                        <a14:foregroundMark x1="44889" y1="64222" x2="44889" y2="64222"/>
                        <a14:foregroundMark x1="41333" y1="64222" x2="41333" y2="6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73" y="4229256"/>
            <a:ext cx="1776089" cy="17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schedule pictogram에 대한 이미지 검색결과">
            <a:extLst>
              <a:ext uri="{FF2B5EF4-FFF2-40B4-BE49-F238E27FC236}">
                <a16:creationId xmlns:a16="http://schemas.microsoft.com/office/drawing/2014/main" id="{AC4B5934-4D96-4943-85BC-259FE554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5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5500" y1="38875" x2="35500" y2="38875"/>
                        <a14:foregroundMark x1="42250" y1="37875" x2="42250" y2="37875"/>
                        <a14:foregroundMark x1="47750" y1="37875" x2="47750" y2="37875"/>
                        <a14:foregroundMark x1="58500" y1="38125" x2="58500" y2="38125"/>
                        <a14:foregroundMark x1="64375" y1="37875" x2="64375" y2="37875"/>
                        <a14:foregroundMark x1="64875" y1="46375" x2="64875" y2="46375"/>
                        <a14:foregroundMark x1="58250" y1="46375" x2="58250" y2="46375"/>
                        <a14:foregroundMark x1="52625" y1="46375" x2="52625" y2="46375"/>
                        <a14:foregroundMark x1="43250" y1="46375" x2="43250" y2="46375"/>
                        <a14:foregroundMark x1="34750" y1="46375" x2="34750" y2="46375"/>
                        <a14:foregroundMark x1="36375" y1="56000" x2="36375" y2="56000"/>
                        <a14:foregroundMark x1="41000" y1="54125" x2="41000" y2="54125"/>
                        <a14:foregroundMark x1="49500" y1="54125" x2="49500" y2="54125"/>
                        <a14:foregroundMark x1="60250" y1="54875" x2="60250" y2="54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99" y="4197618"/>
            <a:ext cx="1932057" cy="19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2" descr="advertising pictogram에 대한 이미지 검색결과">
            <a:extLst>
              <a:ext uri="{FF2B5EF4-FFF2-40B4-BE49-F238E27FC236}">
                <a16:creationId xmlns:a16="http://schemas.microsoft.com/office/drawing/2014/main" id="{EAF2A3AB-0FCF-4745-9DBA-8F97D069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34500" y1="30161" x2="34500" y2="30161"/>
                        <a14:foregroundMark x1="41667" y1="44677" x2="41667" y2="44677"/>
                        <a14:foregroundMark x1="48167" y1="44355" x2="48167" y2="44355"/>
                        <a14:foregroundMark x1="58833" y1="44355" x2="58833" y2="44355"/>
                        <a14:foregroundMark x1="69333" y1="59194" x2="69333" y2="59194"/>
                        <a14:backgroundMark x1="41333" y1="47742" x2="41333" y2="4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17" y="4290060"/>
            <a:ext cx="1714112" cy="17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84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79D1-7700-4710-84FB-3E60980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1: Record Personal Info.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5DC74EE4-7FDA-42E2-B7E0-E45F3308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696" y="1820116"/>
            <a:ext cx="24218470" cy="55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3981C65-D80C-4056-899D-576F0278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2" y="2342357"/>
            <a:ext cx="118772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956F01-024E-412C-81E3-3E8068A0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88835"/>
              </p:ext>
            </p:extLst>
          </p:nvPr>
        </p:nvGraphicFramePr>
        <p:xfrm>
          <a:off x="314752" y="1092200"/>
          <a:ext cx="5775861" cy="5486397"/>
        </p:xfrm>
        <a:graphic>
          <a:graphicData uri="http://schemas.openxmlformats.org/drawingml/2006/table">
            <a:tbl>
              <a:tblPr/>
              <a:tblGrid>
                <a:gridCol w="691299">
                  <a:extLst>
                    <a:ext uri="{9D8B030D-6E8A-4147-A177-3AD203B41FA5}">
                      <a16:colId xmlns:a16="http://schemas.microsoft.com/office/drawing/2014/main" val="581488997"/>
                    </a:ext>
                  </a:extLst>
                </a:gridCol>
                <a:gridCol w="2243931">
                  <a:extLst>
                    <a:ext uri="{9D8B030D-6E8A-4147-A177-3AD203B41FA5}">
                      <a16:colId xmlns:a16="http://schemas.microsoft.com/office/drawing/2014/main" val="2820102895"/>
                    </a:ext>
                  </a:extLst>
                </a:gridCol>
                <a:gridCol w="905359">
                  <a:extLst>
                    <a:ext uri="{9D8B030D-6E8A-4147-A177-3AD203B41FA5}">
                      <a16:colId xmlns:a16="http://schemas.microsoft.com/office/drawing/2014/main" val="3964124420"/>
                    </a:ext>
                  </a:extLst>
                </a:gridCol>
                <a:gridCol w="1935272">
                  <a:extLst>
                    <a:ext uri="{9D8B030D-6E8A-4147-A177-3AD203B41FA5}">
                      <a16:colId xmlns:a16="http://schemas.microsoft.com/office/drawing/2014/main" val="3542779018"/>
                    </a:ext>
                  </a:extLst>
                </a:gridCol>
              </a:tblGrid>
              <a:tr h="530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96684"/>
                  </a:ext>
                </a:extLst>
              </a:tr>
              <a:tr h="530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 기록 및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787"/>
                  </a:ext>
                </a:extLst>
              </a:tr>
              <a:tr h="919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자기 자신의 건강 정보를 입력하고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071"/>
                  </a:ext>
                </a:extLst>
              </a:tr>
              <a:tr h="530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0308"/>
                  </a:ext>
                </a:extLst>
              </a:tr>
              <a:tr h="159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체중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운동 시간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운동 일수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섭취하는 음식과 음료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걸음 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콜레스테롤 수치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혈당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체성분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월경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복용중인 약물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예방 접종 여부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기기 사용 여부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알레르기 여부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보호자 연락처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보험 가입 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1270"/>
                  </a:ext>
                </a:extLst>
              </a:tr>
              <a:tr h="530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1335"/>
                  </a:ext>
                </a:extLst>
              </a:tr>
              <a:tr h="847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회원가입과 로그인이 되어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77801"/>
                  </a:ext>
                </a:extLst>
              </a:tr>
            </a:tbl>
          </a:graphicData>
        </a:graphic>
      </p:graphicFrame>
      <p:sp>
        <p:nvSpPr>
          <p:cNvPr id="9" name="Rectangle 25">
            <a:extLst>
              <a:ext uri="{FF2B5EF4-FFF2-40B4-BE49-F238E27FC236}">
                <a16:creationId xmlns:a16="http://schemas.microsoft.com/office/drawing/2014/main" id="{66749AA3-10E3-4123-92A9-29DBFAF9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619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9090E62-4ABA-4414-BFEA-2E8B1510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81956"/>
              </p:ext>
            </p:extLst>
          </p:nvPr>
        </p:nvGraphicFramePr>
        <p:xfrm>
          <a:off x="6095305" y="1092199"/>
          <a:ext cx="5775861" cy="5486397"/>
        </p:xfrm>
        <a:graphic>
          <a:graphicData uri="http://schemas.openxmlformats.org/drawingml/2006/table">
            <a:tbl>
              <a:tblPr/>
              <a:tblGrid>
                <a:gridCol w="691299">
                  <a:extLst>
                    <a:ext uri="{9D8B030D-6E8A-4147-A177-3AD203B41FA5}">
                      <a16:colId xmlns:a16="http://schemas.microsoft.com/office/drawing/2014/main" val="2581333566"/>
                    </a:ext>
                  </a:extLst>
                </a:gridCol>
                <a:gridCol w="5084562">
                  <a:extLst>
                    <a:ext uri="{9D8B030D-6E8A-4147-A177-3AD203B41FA5}">
                      <a16:colId xmlns:a16="http://schemas.microsoft.com/office/drawing/2014/main" val="1375820148"/>
                    </a:ext>
                  </a:extLst>
                </a:gridCol>
              </a:tblGrid>
              <a:tr h="27118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 기록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메뉴를 눌러 사용 사례가 시작된다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 자신의 개인 정보가 뜬다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세 버튼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기본적인 프로필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건강 상태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‘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위급 상황 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중에 환자가 원하는 버튼을 클릭한다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4.1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기본적인 프로필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클릭 시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체중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운동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및 음료 섭취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걸음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콜레스테롤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혈당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체성분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월경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관한 정보를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4.2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건강 상태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클릭 시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복용중인 약물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예방 접종 여부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기기 사용 여부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알레르기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여부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관한 정보를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4.3 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위급 상황 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클릭 시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보호자 연락처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의료 보험 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상태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관한 정보를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확인을 누르면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상태로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확인을 누르면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저장될 정보를 환자에게 보여준 뒤 환자가 저장하려 한 정보가 일치 한다면 건강 정보를 저장하고 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상태로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80583"/>
                  </a:ext>
                </a:extLst>
              </a:tr>
              <a:tr h="2530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'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 기록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 사례의 어느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단계에서든지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취소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누른다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환자에게 취소 의사를 다시 확인한다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‘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확인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누르면 사용 사례를 종료한다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잘못된 데이터 형식 기록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단계에서 환자가 데이터 형식을 잘못 입력하면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시스템이 환자에게 데이터 형식이 잘못되었다고 오류 메시지를 띄우고 다시 입력할 수 있도록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단계를 계속한다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불량 데이터 기록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단계에서 시스템이 환자가 기록하려 했던 정보와 일치하지 않는 정보를 발견하면 시작한다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정보를 수정할 수 있도록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확인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누르면 기본 흐름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단계로 돌아간다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90974"/>
                  </a:ext>
                </a:extLst>
              </a:tr>
              <a:tr h="243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개인 정보 기록이 취소되지 않는다면 시스템에 저장하고 환자의 개인 정보를 띄운다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904" marR="33904" marT="9374" marB="9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56621"/>
                  </a:ext>
                </a:extLst>
              </a:tr>
            </a:tbl>
          </a:graphicData>
        </a:graphic>
      </p:graphicFrame>
      <p:sp>
        <p:nvSpPr>
          <p:cNvPr id="11" name="Rectangle 26">
            <a:extLst>
              <a:ext uri="{FF2B5EF4-FFF2-40B4-BE49-F238E27FC236}">
                <a16:creationId xmlns:a16="http://schemas.microsoft.com/office/drawing/2014/main" id="{EA475909-7E04-4CAD-A372-48F880A03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15295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6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C0B78F1-323F-4A7D-81B9-D788C314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Bahnschrift SemiCondensed" panose="020B0502040204020203" pitchFamily="34" charset="0"/>
              </a:rPr>
              <a:t>6. Use-case 2: Online Consulting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B1701F7-C70D-4AD3-B9FF-17FEC291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509D364-0999-4319-A1C9-8C5E74F3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B51C27F-F15F-45B6-A612-1A0F32A5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68527"/>
              </p:ext>
            </p:extLst>
          </p:nvPr>
        </p:nvGraphicFramePr>
        <p:xfrm>
          <a:off x="368300" y="1024729"/>
          <a:ext cx="5727069" cy="5579272"/>
        </p:xfrm>
        <a:graphic>
          <a:graphicData uri="http://schemas.openxmlformats.org/drawingml/2006/table">
            <a:tbl>
              <a:tblPr/>
              <a:tblGrid>
                <a:gridCol w="685459">
                  <a:extLst>
                    <a:ext uri="{9D8B030D-6E8A-4147-A177-3AD203B41FA5}">
                      <a16:colId xmlns:a16="http://schemas.microsoft.com/office/drawing/2014/main" val="3009241233"/>
                    </a:ext>
                  </a:extLst>
                </a:gridCol>
                <a:gridCol w="2224975">
                  <a:extLst>
                    <a:ext uri="{9D8B030D-6E8A-4147-A177-3AD203B41FA5}">
                      <a16:colId xmlns:a16="http://schemas.microsoft.com/office/drawing/2014/main" val="2591703501"/>
                    </a:ext>
                  </a:extLst>
                </a:gridCol>
                <a:gridCol w="897711">
                  <a:extLst>
                    <a:ext uri="{9D8B030D-6E8A-4147-A177-3AD203B41FA5}">
                      <a16:colId xmlns:a16="http://schemas.microsoft.com/office/drawing/2014/main" val="1692404499"/>
                    </a:ext>
                  </a:extLst>
                </a:gridCol>
                <a:gridCol w="1918924">
                  <a:extLst>
                    <a:ext uri="{9D8B030D-6E8A-4147-A177-3AD203B41FA5}">
                      <a16:colId xmlns:a16="http://schemas.microsoft.com/office/drawing/2014/main" val="4110317073"/>
                    </a:ext>
                  </a:extLst>
                </a:gridCol>
              </a:tblGrid>
              <a:tr h="59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37808"/>
                  </a:ext>
                </a:extLst>
              </a:tr>
              <a:tr h="59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온라인 상담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76419"/>
                  </a:ext>
                </a:extLst>
              </a:tr>
              <a:tr h="1346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 case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환자가 진단을 받고 싶거나 예약을 하고 싶을 때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온라인 상담을 하는 방법을 설명한다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88043"/>
                  </a:ext>
                </a:extLst>
              </a:tr>
              <a:tr h="59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82863"/>
                  </a:ext>
                </a:extLst>
              </a:tr>
              <a:tr h="59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전달해야하는 문장 또는 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71530"/>
                  </a:ext>
                </a:extLst>
              </a:tr>
              <a:tr h="593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문장 또는 사진 전달 완료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613161"/>
                  </a:ext>
                </a:extLst>
              </a:tr>
              <a:tr h="1266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온라인 상담을 받고 싶을 때나 의사가 온라인 건강관리를 할 때 채팅을 시작한다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23"/>
                  </a:ext>
                </a:extLst>
              </a:tr>
            </a:tbl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964F1CCB-6327-48A7-B711-2FD74850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40936E2-B656-4F77-9DBC-CF4275DC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99788"/>
              </p:ext>
            </p:extLst>
          </p:nvPr>
        </p:nvGraphicFramePr>
        <p:xfrm>
          <a:off x="6096631" y="1024730"/>
          <a:ext cx="5727069" cy="5579270"/>
        </p:xfrm>
        <a:graphic>
          <a:graphicData uri="http://schemas.openxmlformats.org/drawingml/2006/table">
            <a:tbl>
              <a:tblPr/>
              <a:tblGrid>
                <a:gridCol w="685459">
                  <a:extLst>
                    <a:ext uri="{9D8B030D-6E8A-4147-A177-3AD203B41FA5}">
                      <a16:colId xmlns:a16="http://schemas.microsoft.com/office/drawing/2014/main" val="1960082647"/>
                    </a:ext>
                  </a:extLst>
                </a:gridCol>
                <a:gridCol w="5041610">
                  <a:extLst>
                    <a:ext uri="{9D8B030D-6E8A-4147-A177-3AD203B41FA5}">
                      <a16:colId xmlns:a16="http://schemas.microsoft.com/office/drawing/2014/main" val="2120317116"/>
                    </a:ext>
                  </a:extLst>
                </a:gridCol>
              </a:tblGrid>
              <a:tr h="34073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일반상황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진단 받고 싶은 항목이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온라인 상담 카테고리에 있는 전담의사와의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1:1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채팅창을 띄운다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채팅창에 현재 상태를 사진 혹은 문장으로 기록하여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의사는 환자의 상태를 전달받고 진단한다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만약 의사가 내원해야 할 상태라고 판단하면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가능한 날짜를 채팅창에 써서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만약 의사가 내원해야 할 상태가 아니라고 판단하면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진단명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주의 사항 등을 채팅창에 써서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환자는 의사의 전달사항을 전달받는다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환자와 의사가 자유롭게 소통한다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127454"/>
                  </a:ext>
                </a:extLst>
              </a:tr>
              <a:tr h="160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예외상황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건강관리를 위해 먼저 채팅 할 수도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내원해서 자세한 진단을 듣고 싶을 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의사와 환자가 진료 예약 날짜를 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의사가 가능한 날짜에 환자가 가능하지 않을 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환자가 가능한 날짜를 보내 둘 다 가능한 진료 날짜를 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692765"/>
                  </a:ext>
                </a:extLst>
              </a:tr>
              <a:tr h="564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완료상태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채팅창을 유지한다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391" marR="44391" marT="12273" marB="122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92184"/>
                  </a:ext>
                </a:extLst>
              </a:tr>
            </a:tbl>
          </a:graphicData>
        </a:graphic>
      </p:graphicFrame>
      <p:sp>
        <p:nvSpPr>
          <p:cNvPr id="20" name="Rectangle 4">
            <a:extLst>
              <a:ext uri="{FF2B5EF4-FFF2-40B4-BE49-F238E27FC236}">
                <a16:creationId xmlns:a16="http://schemas.microsoft.com/office/drawing/2014/main" id="{4759011A-96BA-4C90-BA95-AF887BEA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9" y="10247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2378</Words>
  <Application>Microsoft Office PowerPoint</Application>
  <PresentationFormat>와이드스크린</PresentationFormat>
  <Paragraphs>394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나눔고딕 ExtraBold</vt:lpstr>
      <vt:lpstr>맑은 고딕</vt:lpstr>
      <vt:lpstr>함초롬바탕</vt:lpstr>
      <vt:lpstr>Arial</vt:lpstr>
      <vt:lpstr>Bahnschrift SemiBold</vt:lpstr>
      <vt:lpstr>Bahnschrift SemiCondensed</vt:lpstr>
      <vt:lpstr>Office 테마</vt:lpstr>
      <vt:lpstr>H.I.M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5. Use-case Description List</vt:lpstr>
      <vt:lpstr>6. Use-case 1: Record Personal Info.</vt:lpstr>
      <vt:lpstr>6. Use-case 2: Online Consulting</vt:lpstr>
      <vt:lpstr>6. Use-case 3: Medical Record Admin. </vt:lpstr>
      <vt:lpstr>6. Use-case 4: Hospital Bookmark</vt:lpstr>
      <vt:lpstr>6. Use-case 5: Information Sharing</vt:lpstr>
      <vt:lpstr>6. Use-case 6: Schedule Management</vt:lpstr>
      <vt:lpstr>6. Use-case 7: DataBase</vt:lpstr>
      <vt:lpstr>6. Use-case 8: Advertising</vt:lpstr>
      <vt:lpstr>7. Project Plan &amp; Role</vt:lpstr>
      <vt:lpstr>8. Expectation &amp; Vision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공애리</dc:creator>
  <cp:lastModifiedBy>공애리</cp:lastModifiedBy>
  <cp:revision>27</cp:revision>
  <dcterms:created xsi:type="dcterms:W3CDTF">2019-09-30T06:48:06Z</dcterms:created>
  <dcterms:modified xsi:type="dcterms:W3CDTF">2019-09-30T12:17:13Z</dcterms:modified>
</cp:coreProperties>
</file>