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35"/>
  </p:notesMasterIdLst>
  <p:sldIdLst>
    <p:sldId id="256" r:id="rId2"/>
    <p:sldId id="267" r:id="rId3"/>
    <p:sldId id="257" r:id="rId4"/>
    <p:sldId id="303" r:id="rId5"/>
    <p:sldId id="268" r:id="rId6"/>
    <p:sldId id="269" r:id="rId7"/>
    <p:sldId id="270" r:id="rId8"/>
    <p:sldId id="271" r:id="rId9"/>
    <p:sldId id="272" r:id="rId10"/>
    <p:sldId id="273" r:id="rId11"/>
    <p:sldId id="274" r:id="rId12"/>
    <p:sldId id="306" r:id="rId13"/>
    <p:sldId id="307" r:id="rId14"/>
    <p:sldId id="279" r:id="rId15"/>
    <p:sldId id="301" r:id="rId16"/>
    <p:sldId id="302" r:id="rId17"/>
    <p:sldId id="304" r:id="rId18"/>
    <p:sldId id="292" r:id="rId19"/>
    <p:sldId id="285" r:id="rId20"/>
    <p:sldId id="287" r:id="rId21"/>
    <p:sldId id="291" r:id="rId22"/>
    <p:sldId id="298" r:id="rId23"/>
    <p:sldId id="282" r:id="rId24"/>
    <p:sldId id="283" r:id="rId25"/>
    <p:sldId id="297" r:id="rId26"/>
    <p:sldId id="264" r:id="rId27"/>
    <p:sldId id="308" r:id="rId28"/>
    <p:sldId id="305" r:id="rId29"/>
    <p:sldId id="300" r:id="rId30"/>
    <p:sldId id="309" r:id="rId31"/>
    <p:sldId id="310" r:id="rId32"/>
    <p:sldId id="311" r:id="rId33"/>
    <p:sldId id="31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Minju" initials="LM" lastIdx="3" clrIdx="0">
    <p:extLst>
      <p:ext uri="{19B8F6BF-5375-455C-9EA6-DF929625EA0E}">
        <p15:presenceInfo xmlns:p15="http://schemas.microsoft.com/office/powerpoint/2012/main" userId="S::minju.lee@wsu.edu::47ed69ef-7012-4498-a14f-728d64fd8932" providerId="AD"/>
      </p:ext>
    </p:extLst>
  </p:cmAuthor>
  <p:cmAuthor id="2" name="LeValley, Bryton James" initials="LJ" lastIdx="2" clrIdx="1">
    <p:extLst>
      <p:ext uri="{19B8F6BF-5375-455C-9EA6-DF929625EA0E}">
        <p15:presenceInfo xmlns:p15="http://schemas.microsoft.com/office/powerpoint/2012/main" userId="S::bryton.levalley@wsu.edu::a76c2c3f-5450-46b2-a014-699306388056" providerId="AD"/>
      </p:ext>
    </p:extLst>
  </p:cmAuthor>
  <p:cmAuthor id="3" name="Hosler, Jessica Erin" initials="HE" lastIdx="1" clrIdx="2">
    <p:extLst>
      <p:ext uri="{19B8F6BF-5375-455C-9EA6-DF929625EA0E}">
        <p15:presenceInfo xmlns:p15="http://schemas.microsoft.com/office/powerpoint/2012/main" userId="S::jessica.hosler@wsu.edu::8e60348f-5ccc-4504-8b02-28eca1542cbd" providerId="AD"/>
      </p:ext>
    </p:extLst>
  </p:cmAuthor>
  <p:cmAuthor id="4" name="Johnson, Emma Nicole" initials="JN" lastIdx="1" clrIdx="3">
    <p:extLst>
      <p:ext uri="{19B8F6BF-5375-455C-9EA6-DF929625EA0E}">
        <p15:presenceInfo xmlns:p15="http://schemas.microsoft.com/office/powerpoint/2012/main" userId="S::emma.n.johnson@wsu.edu::cc324476-f285-4315-800e-f8d23c046f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AFE080-667D-9119-3A2B-1ED6C8012DCE}" v="3" dt="2020-05-08T04:13:29.680"/>
    <p1510:client id="{0FFC2CE9-4721-7085-9A5B-8CBD40345F7A}" v="714" dt="2020-05-08T08:35:03.634"/>
    <p1510:client id="{14FFFD65-F147-487F-A8A2-32AECC169254}" v="434" dt="2020-05-01T18:02:55.720"/>
    <p1510:client id="{1B8075DE-6793-ED5E-A9AC-F6A5A3CB7C05}" v="52" dt="2020-03-26T07:03:53.415"/>
    <p1510:client id="{1D38CB79-6830-4434-BBD2-9662EE92D7A1}" v="66" dt="2020-05-01T15:39:09.647"/>
    <p1510:client id="{234CE314-FF38-A4E9-E46D-D06C60437EB8}" v="2364" dt="2020-03-26T05:33:10.531"/>
    <p1510:client id="{27990E63-9523-947E-CA7F-0988FFAC2A72}" v="16" dt="2020-05-08T15:20:58.656"/>
    <p1510:client id="{3171CB30-78FF-649F-D2C9-ED20DC484BB6}" v="14" dt="2020-05-05T18:28:54.248"/>
    <p1510:client id="{36EC3558-0B23-D63E-C9AD-292F08948209}" v="653" dt="2020-03-26T03:30:30.446"/>
    <p1510:client id="{3AD49E01-2A45-DCCA-8804-7462B647F106}" v="434" dt="2020-03-24T19:42:05.684"/>
    <p1510:client id="{440E5234-361E-6EA4-E3DA-CA83B12BD609}" v="18" dt="2020-05-01T06:17:51.603"/>
    <p1510:client id="{578A0C6F-1C70-A336-4E0D-9C996EEC2FD9}" v="157" dt="2020-05-07T20:02:01.561"/>
    <p1510:client id="{5E5A1FFA-CF22-F64E-488F-ACE1915EC0F3}" v="557" dt="2020-05-01T16:16:09.985"/>
    <p1510:client id="{701B4906-5DA2-F5FF-4E61-C4A6268B50C3}" v="2580" dt="2020-05-08T01:32:58.439"/>
    <p1510:client id="{70D2BDCA-2F6E-59F2-BFA7-E0DF0844C027}" v="1714" dt="2020-05-08T07:29:58.021"/>
    <p1510:client id="{742F6A4A-514C-79F1-56A0-9D0339918EEF}" v="217" dt="2020-05-05T00:50:36.888"/>
    <p1510:client id="{775811DD-852D-C244-4488-9595C1D222D2}" v="467" dt="2020-03-25T22:14:14.481"/>
    <p1510:client id="{8247A21D-E81F-30A0-2106-ED3854FFFDDC}" v="717" dt="2020-03-26T16:35:59.815"/>
    <p1510:client id="{82BB86F9-F5F0-0008-E626-75121C0B9F34}" v="693" dt="2020-05-01T17:56:37.408"/>
    <p1510:client id="{8B2DEE9B-5443-62BC-3F6A-5872166DF416}" v="2545" dt="2020-03-26T04:30:52.332"/>
    <p1510:client id="{8D5DA5BF-AD3C-6AEB-0550-483D1627D40D}" v="255" dt="2020-03-26T01:09:02.578"/>
    <p1510:client id="{91228663-3CAF-EAC1-9D7D-3630363B5AE3}" v="26" dt="2020-03-26T16:40:35.609"/>
    <p1510:client id="{934330BD-D15B-E098-BE42-6AAE32992C37}" v="69" dt="2020-03-26T16:43:52.400"/>
    <p1510:client id="{95B00FF6-B583-DCE0-ED49-15D3BE5392A3}" v="109" dt="2020-03-26T14:59:48.226"/>
    <p1510:client id="{987C3015-3457-4836-B5B9-EBC9C22DDE01}" v="194" dt="2020-03-26T13:40:20.140"/>
    <p1510:client id="{9B113700-00D2-5803-1F2F-76B59E90A34E}" v="144" dt="2020-05-06T23:22:13.959"/>
    <p1510:client id="{A2F38042-513E-E185-03DA-69F2EF3CB397}" v="258" dt="2020-03-25T23:17:28.262"/>
    <p1510:client id="{A6DF8972-64FD-7F0B-79BA-8409E7F56A3D}" v="2925" dt="2020-05-01T16:30:09.794"/>
    <p1510:client id="{A8D6A26E-BD8A-4AD9-A94C-4E58161980EF}" v="11" dt="2020-05-08T07:54:17.424"/>
    <p1510:client id="{AE38685A-7C29-E890-890F-39A4D29924CA}" v="1314" dt="2020-05-01T05:00:40.844"/>
    <p1510:client id="{B6D3E9D8-AA9F-C4DB-1AFB-7580D8AFA857}" v="28" dt="2020-05-08T18:48:54.687"/>
    <p1510:client id="{BD36FA3B-DC82-87AF-A521-A7B9C54C85F9}" v="104" dt="2020-05-01T16:28:20.284"/>
    <p1510:client id="{C2D6A41B-A893-57A2-6550-7D5B8A581C54}" v="3605" dt="2020-03-26T06:03:08.516"/>
    <p1510:client id="{CD9EF80C-E975-618A-344A-55A744CE1B00}" v="472" dt="2020-05-05T23:50:19.363"/>
    <p1510:client id="{DED8BDEE-F01D-D9E5-3376-0572130FAED9}" v="751" dt="2020-05-01T06:04:45.932"/>
    <p1510:client id="{E0282F06-EDB2-FADE-E5FA-CEC3F8E47CDB}" v="2" dt="2020-05-08T11:39:59.424"/>
    <p1510:client id="{E16DECBE-7F50-0248-C8CE-0142CC67EDB5}" v="4" dt="2020-05-08T03:45:24.288"/>
    <p1510:client id="{E612787F-ED21-198C-70F8-085C155296A5}" v="1" dt="2020-05-08T16:46:05.398"/>
    <p1510:client id="{E9A7F677-C0F7-3005-5683-7C23AA44FB40}" v="379" dt="2020-03-26T16:26:39.022"/>
    <p1510:client id="{F3FFB239-CBA5-A1CC-0465-858D7895458F}" v="99" dt="2020-03-25T07:05:52.419"/>
    <p1510:client id="{F724767A-F6D4-D142-5CEA-2BD23F48B497}" v="57" dt="2020-03-26T16:37:53.755"/>
    <p1510:client id="{FB791E6D-77FB-24A5-A017-4E5F0941CC81}" v="1245" dt="2020-03-26T06:59:42.692"/>
    <p1510:client id="{FE0D9637-A284-C658-E6BE-AFA579E1E228}" v="2473" dt="2020-05-08T08:44:30.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0-05-07T11:23:55.349" idx="1">
    <p:pos x="10" y="10"/>
    <p:text>I hid this slide upon Rhonda's suggestion
</p:text>
    <p:extLst>
      <p:ext uri="{C676402C-5697-4E1C-873F-D02D1690AC5C}">
        <p15:threadingInfo xmlns:p15="http://schemas.microsoft.com/office/powerpoint/2012/main" timeZoneBias="42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2711E4-DC23-4208-92EE-D0B802CCF348}"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480D198E-8E7C-4738-8B8B-CC969003B288}">
      <dgm:prSet/>
      <dgm:spPr/>
      <dgm:t>
        <a:bodyPr/>
        <a:lstStyle/>
        <a:p>
          <a:pPr>
            <a:lnSpc>
              <a:spcPct val="100000"/>
            </a:lnSpc>
          </a:pPr>
          <a:r>
            <a:rPr lang="en-US" err="1"/>
            <a:t>Customer_Info</a:t>
          </a:r>
          <a:r>
            <a:rPr lang="en-US">
              <a:latin typeface="Century Gothic" panose="02020404030301010803"/>
            </a:rPr>
            <a:t> </a:t>
          </a:r>
          <a:endParaRPr lang="en-US"/>
        </a:p>
      </dgm:t>
    </dgm:pt>
    <dgm:pt modelId="{63C00B77-F778-4A81-A583-F48BEC2BC943}" type="parTrans" cxnId="{C76EDE77-DB17-42AD-9F53-96E2A1C4BFA5}">
      <dgm:prSet/>
      <dgm:spPr/>
      <dgm:t>
        <a:bodyPr/>
        <a:lstStyle/>
        <a:p>
          <a:endParaRPr lang="en-US"/>
        </a:p>
      </dgm:t>
    </dgm:pt>
    <dgm:pt modelId="{E024BBB8-D004-4C74-8C6E-9F20D012873D}" type="sibTrans" cxnId="{C76EDE77-DB17-42AD-9F53-96E2A1C4BFA5}">
      <dgm:prSet/>
      <dgm:spPr/>
      <dgm:t>
        <a:bodyPr/>
        <a:lstStyle/>
        <a:p>
          <a:endParaRPr lang="en-US"/>
        </a:p>
      </dgm:t>
    </dgm:pt>
    <dgm:pt modelId="{C67A4799-AA40-4229-836A-631B84AB486C}">
      <dgm:prSet/>
      <dgm:spPr/>
      <dgm:t>
        <a:bodyPr/>
        <a:lstStyle/>
        <a:p>
          <a:pPr>
            <a:lnSpc>
              <a:spcPct val="100000"/>
            </a:lnSpc>
          </a:pPr>
          <a:r>
            <a:rPr lang="en-US"/>
            <a:t>Overview on </a:t>
          </a:r>
          <a:r>
            <a:rPr lang="en-US">
              <a:latin typeface="Century Gothic" panose="02020404030301010803"/>
            </a:rPr>
            <a:t>Data</a:t>
          </a:r>
          <a:r>
            <a:rPr lang="en-US"/>
            <a:t> </a:t>
          </a:r>
          <a:r>
            <a:rPr lang="en-US">
              <a:latin typeface="Century Gothic" panose="02020404030301010803"/>
            </a:rPr>
            <a:t>Type A, B and C</a:t>
          </a:r>
          <a:endParaRPr lang="en-US"/>
        </a:p>
      </dgm:t>
    </dgm:pt>
    <dgm:pt modelId="{82E4F6C1-B7CD-42C1-9AC1-2C82FD41AFAD}" type="parTrans" cxnId="{DF417CDC-B3AC-4DA7-B0F5-3435CAB9E87D}">
      <dgm:prSet/>
      <dgm:spPr/>
      <dgm:t>
        <a:bodyPr/>
        <a:lstStyle/>
        <a:p>
          <a:endParaRPr lang="en-US"/>
        </a:p>
      </dgm:t>
    </dgm:pt>
    <dgm:pt modelId="{72909E7C-D63A-49BA-9B13-3E2EBF8CF022}" type="sibTrans" cxnId="{DF417CDC-B3AC-4DA7-B0F5-3435CAB9E87D}">
      <dgm:prSet/>
      <dgm:spPr/>
      <dgm:t>
        <a:bodyPr/>
        <a:lstStyle/>
        <a:p>
          <a:endParaRPr lang="en-US"/>
        </a:p>
      </dgm:t>
    </dgm:pt>
    <dgm:pt modelId="{1B3B6023-7081-4106-AAE9-43A09C8EB93D}">
      <dgm:prSet/>
      <dgm:spPr/>
      <dgm:t>
        <a:bodyPr/>
        <a:lstStyle/>
        <a:p>
          <a:pPr>
            <a:lnSpc>
              <a:spcPct val="100000"/>
            </a:lnSpc>
          </a:pPr>
          <a:r>
            <a:rPr lang="en-US"/>
            <a:t>Yearly Frequency</a:t>
          </a:r>
        </a:p>
      </dgm:t>
    </dgm:pt>
    <dgm:pt modelId="{3A67D0D3-C0F6-4B34-9D80-E47AF26B7C2E}" type="parTrans" cxnId="{ECFD675A-125C-4759-9AA6-300B5D7C9F9F}">
      <dgm:prSet/>
      <dgm:spPr/>
      <dgm:t>
        <a:bodyPr/>
        <a:lstStyle/>
        <a:p>
          <a:endParaRPr lang="en-US"/>
        </a:p>
      </dgm:t>
    </dgm:pt>
    <dgm:pt modelId="{1915AB50-BD52-4B69-8EC0-91A6CC692B43}" type="sibTrans" cxnId="{ECFD675A-125C-4759-9AA6-300B5D7C9F9F}">
      <dgm:prSet/>
      <dgm:spPr/>
      <dgm:t>
        <a:bodyPr/>
        <a:lstStyle/>
        <a:p>
          <a:endParaRPr lang="en-US"/>
        </a:p>
      </dgm:t>
    </dgm:pt>
    <dgm:pt modelId="{88900592-ED9B-43A2-96E7-9C744043E3EE}">
      <dgm:prSet/>
      <dgm:spPr/>
      <dgm:t>
        <a:bodyPr/>
        <a:lstStyle/>
        <a:p>
          <a:pPr>
            <a:lnSpc>
              <a:spcPct val="100000"/>
            </a:lnSpc>
          </a:pPr>
          <a:r>
            <a:rPr lang="en-US">
              <a:latin typeface="Century Gothic" panose="02020404030301010803"/>
            </a:rPr>
            <a:t>Overall Monthly</a:t>
          </a:r>
          <a:r>
            <a:rPr lang="en-US"/>
            <a:t> Frequency</a:t>
          </a:r>
        </a:p>
      </dgm:t>
    </dgm:pt>
    <dgm:pt modelId="{29F109B6-1311-4806-A0FE-2E6F396BC6A7}" type="parTrans" cxnId="{4165473B-5979-49D8-B672-2178A4E0FFB0}">
      <dgm:prSet/>
      <dgm:spPr/>
      <dgm:t>
        <a:bodyPr/>
        <a:lstStyle/>
        <a:p>
          <a:endParaRPr lang="en-US"/>
        </a:p>
      </dgm:t>
    </dgm:pt>
    <dgm:pt modelId="{735C0586-D795-48E7-862B-DAAC046A612B}" type="sibTrans" cxnId="{4165473B-5979-49D8-B672-2178A4E0FFB0}">
      <dgm:prSet/>
      <dgm:spPr/>
      <dgm:t>
        <a:bodyPr/>
        <a:lstStyle/>
        <a:p>
          <a:endParaRPr lang="en-US"/>
        </a:p>
      </dgm:t>
    </dgm:pt>
    <dgm:pt modelId="{E6B6D733-E176-4446-ADB0-642F22E8A6EB}">
      <dgm:prSet phldr="0"/>
      <dgm:spPr/>
      <dgm:t>
        <a:bodyPr/>
        <a:lstStyle/>
        <a:p>
          <a:pPr>
            <a:lnSpc>
              <a:spcPct val="100000"/>
            </a:lnSpc>
          </a:pPr>
          <a:r>
            <a:rPr lang="en-US">
              <a:latin typeface="Century Gothic" panose="02020404030301010803"/>
            </a:rPr>
            <a:t>Monthly Frequency by Each Year</a:t>
          </a:r>
          <a:endParaRPr lang="en-US"/>
        </a:p>
      </dgm:t>
    </dgm:pt>
    <dgm:pt modelId="{5E6E3740-1724-4662-AA5A-DE8939527C60}" type="parTrans" cxnId="{E2B25858-5779-4F06-B5DD-72D819704E69}">
      <dgm:prSet/>
      <dgm:spPr/>
      <dgm:t>
        <a:bodyPr/>
        <a:lstStyle/>
        <a:p>
          <a:endParaRPr lang="en-US"/>
        </a:p>
      </dgm:t>
    </dgm:pt>
    <dgm:pt modelId="{AE9B7E52-978B-4891-B601-99A5FF006316}" type="sibTrans" cxnId="{E2B25858-5779-4F06-B5DD-72D819704E69}">
      <dgm:prSet/>
      <dgm:spPr/>
      <dgm:t>
        <a:bodyPr/>
        <a:lstStyle/>
        <a:p>
          <a:endParaRPr lang="en-US"/>
        </a:p>
      </dgm:t>
    </dgm:pt>
    <dgm:pt modelId="{C3C2DA8B-6C9A-43ED-89B0-91E47E4F2F1E}">
      <dgm:prSet/>
      <dgm:spPr/>
      <dgm:t>
        <a:bodyPr/>
        <a:lstStyle/>
        <a:p>
          <a:pPr>
            <a:lnSpc>
              <a:spcPct val="100000"/>
            </a:lnSpc>
          </a:pPr>
          <a:r>
            <a:rPr lang="en-US">
              <a:latin typeface="Century Gothic" panose="02020404030301010803"/>
            </a:rPr>
            <a:t>Open Closed</a:t>
          </a:r>
          <a:r>
            <a:rPr lang="en-US"/>
            <a:t> Table </a:t>
          </a:r>
        </a:p>
      </dgm:t>
    </dgm:pt>
    <dgm:pt modelId="{7168D0B1-EC50-4A5D-9B16-0503EBDB6B5E}" type="parTrans" cxnId="{66F15E5C-9048-49A0-BE5C-F69BBB57550E}">
      <dgm:prSet/>
      <dgm:spPr/>
      <dgm:t>
        <a:bodyPr/>
        <a:lstStyle/>
        <a:p>
          <a:endParaRPr lang="en-US"/>
        </a:p>
      </dgm:t>
    </dgm:pt>
    <dgm:pt modelId="{6A753691-D947-4E26-9DD7-6380E0578EA2}" type="sibTrans" cxnId="{66F15E5C-9048-49A0-BE5C-F69BBB57550E}">
      <dgm:prSet/>
      <dgm:spPr/>
      <dgm:t>
        <a:bodyPr/>
        <a:lstStyle/>
        <a:p>
          <a:endParaRPr lang="en-US"/>
        </a:p>
      </dgm:t>
    </dgm:pt>
    <dgm:pt modelId="{97DBF618-4935-4195-88CF-8C7043040783}">
      <dgm:prSet/>
      <dgm:spPr/>
      <dgm:t>
        <a:bodyPr/>
        <a:lstStyle/>
        <a:p>
          <a:pPr>
            <a:lnSpc>
              <a:spcPct val="100000"/>
            </a:lnSpc>
          </a:pPr>
          <a:r>
            <a:rPr lang="en-US">
              <a:latin typeface="Century Gothic" panose="02020404030301010803"/>
            </a:rPr>
            <a:t>Yearly View</a:t>
          </a:r>
        </a:p>
      </dgm:t>
    </dgm:pt>
    <dgm:pt modelId="{4EA45447-0DCE-4917-B337-57819140692A}" type="parTrans" cxnId="{362A8720-96FB-45C3-A3F5-D84B5C1B23FB}">
      <dgm:prSet/>
      <dgm:spPr/>
      <dgm:t>
        <a:bodyPr/>
        <a:lstStyle/>
        <a:p>
          <a:endParaRPr lang="en-US"/>
        </a:p>
      </dgm:t>
    </dgm:pt>
    <dgm:pt modelId="{6BFCB420-259D-4D29-BCF3-10C50253070F}" type="sibTrans" cxnId="{362A8720-96FB-45C3-A3F5-D84B5C1B23FB}">
      <dgm:prSet/>
      <dgm:spPr/>
      <dgm:t>
        <a:bodyPr/>
        <a:lstStyle/>
        <a:p>
          <a:endParaRPr lang="en-US"/>
        </a:p>
      </dgm:t>
    </dgm:pt>
    <dgm:pt modelId="{D1F65ECB-79DD-4208-84B7-9F9E75247E6B}">
      <dgm:prSet phldr="0"/>
      <dgm:spPr/>
      <dgm:t>
        <a:bodyPr/>
        <a:lstStyle/>
        <a:p>
          <a:pPr>
            <a:lnSpc>
              <a:spcPct val="100000"/>
            </a:lnSpc>
          </a:pPr>
          <a:r>
            <a:rPr lang="en-US">
              <a:latin typeface="Century Gothic" panose="02020404030301010803"/>
            </a:rPr>
            <a:t>Monthly View</a:t>
          </a:r>
          <a:endParaRPr lang="en-US"/>
        </a:p>
      </dgm:t>
    </dgm:pt>
    <dgm:pt modelId="{8E308E09-EBF3-4683-AC75-536BDA126C30}" type="parTrans" cxnId="{493D054E-49D5-4066-A751-B2C21C64F2D8}">
      <dgm:prSet/>
      <dgm:spPr/>
    </dgm:pt>
    <dgm:pt modelId="{34D8EF72-E217-41CB-A6AE-4C5AAEEE25B2}" type="sibTrans" cxnId="{493D054E-49D5-4066-A751-B2C21C64F2D8}">
      <dgm:prSet/>
      <dgm:spPr/>
    </dgm:pt>
    <dgm:pt modelId="{94461314-C5FB-464C-AFB9-6A485441437F}">
      <dgm:prSet phldr="0"/>
      <dgm:spPr/>
      <dgm:t>
        <a:bodyPr/>
        <a:lstStyle/>
        <a:p>
          <a:pPr>
            <a:lnSpc>
              <a:spcPct val="100000"/>
            </a:lnSpc>
          </a:pPr>
          <a:r>
            <a:rPr lang="en-US">
              <a:latin typeface="Century Gothic" panose="02020404030301010803"/>
            </a:rPr>
            <a:t> </a:t>
          </a:r>
          <a:r>
            <a:rPr lang="en-US"/>
            <a:t>Customer Size Bin Frequency</a:t>
          </a:r>
        </a:p>
      </dgm:t>
    </dgm:pt>
    <dgm:pt modelId="{339D308D-11EE-4B92-8C7C-DB283FBACDE4}" type="parTrans" cxnId="{5E0115E4-6B89-410A-AB4F-EF0AB8534C86}">
      <dgm:prSet/>
      <dgm:spPr/>
    </dgm:pt>
    <dgm:pt modelId="{B770D91D-50D8-48A6-9875-F84918043ABD}" type="sibTrans" cxnId="{5E0115E4-6B89-410A-AB4F-EF0AB8534C86}">
      <dgm:prSet/>
      <dgm:spPr/>
    </dgm:pt>
    <dgm:pt modelId="{68C409A6-E179-4D99-A9FA-2E3BC56538E5}">
      <dgm:prSet phldr="0"/>
      <dgm:spPr/>
      <dgm:t>
        <a:bodyPr/>
        <a:lstStyle/>
        <a:p>
          <a:pPr rtl="0">
            <a:lnSpc>
              <a:spcPct val="100000"/>
            </a:lnSpc>
          </a:pPr>
          <a:r>
            <a:rPr lang="en-US">
              <a:latin typeface="Century Gothic" panose="02020404030301010803"/>
            </a:rPr>
            <a:t> Early, Late, and On Time Delivery Trends</a:t>
          </a:r>
        </a:p>
      </dgm:t>
    </dgm:pt>
    <dgm:pt modelId="{68F79FB5-1DC8-492D-9731-449BAFF2C3C3}" type="parTrans" cxnId="{670DF81D-BA58-41B4-9E57-5D3BB3C9B8B2}">
      <dgm:prSet/>
      <dgm:spPr/>
    </dgm:pt>
    <dgm:pt modelId="{DC39FEA6-5CFE-458E-86CC-57D9C6D3283A}" type="sibTrans" cxnId="{670DF81D-BA58-41B4-9E57-5D3BB3C9B8B2}">
      <dgm:prSet/>
      <dgm:spPr/>
    </dgm:pt>
    <dgm:pt modelId="{D9D5F490-0198-480D-A4A7-9490A6F286B0}">
      <dgm:prSet phldr="0"/>
      <dgm:spPr/>
      <dgm:t>
        <a:bodyPr/>
        <a:lstStyle/>
        <a:p>
          <a:pPr>
            <a:lnSpc>
              <a:spcPct val="100000"/>
            </a:lnSpc>
          </a:pPr>
          <a:r>
            <a:rPr lang="en-US">
              <a:latin typeface="Century Gothic" panose="02020404030301010803"/>
            </a:rPr>
            <a:t> Delivery Table</a:t>
          </a:r>
        </a:p>
      </dgm:t>
    </dgm:pt>
    <dgm:pt modelId="{B68AD52E-1D40-4355-A147-F6F5729FB610}" type="parTrans" cxnId="{BDB432DE-BB64-4BF5-9CD9-6001D6F0D5C4}">
      <dgm:prSet/>
      <dgm:spPr/>
    </dgm:pt>
    <dgm:pt modelId="{40CE67F6-65DE-4437-A1EF-8DE4F92D3BD0}" type="sibTrans" cxnId="{BDB432DE-BB64-4BF5-9CD9-6001D6F0D5C4}">
      <dgm:prSet/>
      <dgm:spPr/>
    </dgm:pt>
    <dgm:pt modelId="{7C49911B-03E4-4458-ADA4-12B8B991FC5D}" type="pres">
      <dgm:prSet presAssocID="{3E2711E4-DC23-4208-92EE-D0B802CCF348}" presName="root" presStyleCnt="0">
        <dgm:presLayoutVars>
          <dgm:dir/>
          <dgm:resizeHandles val="exact"/>
        </dgm:presLayoutVars>
      </dgm:prSet>
      <dgm:spPr/>
    </dgm:pt>
    <dgm:pt modelId="{D0BC627C-F7A8-4ED6-9B7B-174A531D61B0}" type="pres">
      <dgm:prSet presAssocID="{480D198E-8E7C-4738-8B8B-CC969003B288}" presName="compNode" presStyleCnt="0"/>
      <dgm:spPr/>
    </dgm:pt>
    <dgm:pt modelId="{24A2A178-1057-4E14-9BD6-A69F28A7A5CC}" type="pres">
      <dgm:prSet presAssocID="{480D198E-8E7C-4738-8B8B-CC969003B288}" presName="bgRect" presStyleLbl="bgShp" presStyleIdx="0" presStyleCnt="4"/>
      <dgm:spPr/>
    </dgm:pt>
    <dgm:pt modelId="{50A1F965-67D0-497F-85A2-59D56F02294B}" type="pres">
      <dgm:prSet presAssocID="{480D198E-8E7C-4738-8B8B-CC969003B28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D65854F2-FAAE-40A6-B654-43145129B94F}" type="pres">
      <dgm:prSet presAssocID="{480D198E-8E7C-4738-8B8B-CC969003B288}" presName="spaceRect" presStyleCnt="0"/>
      <dgm:spPr/>
    </dgm:pt>
    <dgm:pt modelId="{DE482852-C2EA-47EE-AEAD-47D9F2147A77}" type="pres">
      <dgm:prSet presAssocID="{480D198E-8E7C-4738-8B8B-CC969003B288}" presName="parTx" presStyleLbl="revTx" presStyleIdx="0" presStyleCnt="8">
        <dgm:presLayoutVars>
          <dgm:chMax val="0"/>
          <dgm:chPref val="0"/>
        </dgm:presLayoutVars>
      </dgm:prSet>
      <dgm:spPr/>
    </dgm:pt>
    <dgm:pt modelId="{F048F733-1BF9-48C4-91A8-8145C0708275}" type="pres">
      <dgm:prSet presAssocID="{480D198E-8E7C-4738-8B8B-CC969003B288}" presName="desTx" presStyleLbl="revTx" presStyleIdx="1" presStyleCnt="8">
        <dgm:presLayoutVars/>
      </dgm:prSet>
      <dgm:spPr/>
    </dgm:pt>
    <dgm:pt modelId="{3469FD90-E743-48DF-8CBE-6F4369462AF8}" type="pres">
      <dgm:prSet presAssocID="{E024BBB8-D004-4C74-8C6E-9F20D012873D}" presName="sibTrans" presStyleCnt="0"/>
      <dgm:spPr/>
    </dgm:pt>
    <dgm:pt modelId="{997A8260-5E75-4075-8373-45CECF7842D5}" type="pres">
      <dgm:prSet presAssocID="{C67A4799-AA40-4229-836A-631B84AB486C}" presName="compNode" presStyleCnt="0"/>
      <dgm:spPr/>
    </dgm:pt>
    <dgm:pt modelId="{313A3D33-214C-4621-B502-A53C96050E22}" type="pres">
      <dgm:prSet presAssocID="{C67A4799-AA40-4229-836A-631B84AB486C}" presName="bgRect" presStyleLbl="bgShp" presStyleIdx="1" presStyleCnt="4"/>
      <dgm:spPr/>
    </dgm:pt>
    <dgm:pt modelId="{BE067B9C-C266-4506-A792-10B86C6CF32A}" type="pres">
      <dgm:prSet presAssocID="{C67A4799-AA40-4229-836A-631B84AB48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thly calendar"/>
        </a:ext>
      </dgm:extLst>
    </dgm:pt>
    <dgm:pt modelId="{43A5C04D-53C8-4DAC-8204-92C9C41F64AA}" type="pres">
      <dgm:prSet presAssocID="{C67A4799-AA40-4229-836A-631B84AB486C}" presName="spaceRect" presStyleCnt="0"/>
      <dgm:spPr/>
    </dgm:pt>
    <dgm:pt modelId="{9F15DAE4-A33F-43EC-956A-36136C1F54AF}" type="pres">
      <dgm:prSet presAssocID="{C67A4799-AA40-4229-836A-631B84AB486C}" presName="parTx" presStyleLbl="revTx" presStyleIdx="2" presStyleCnt="8">
        <dgm:presLayoutVars>
          <dgm:chMax val="0"/>
          <dgm:chPref val="0"/>
        </dgm:presLayoutVars>
      </dgm:prSet>
      <dgm:spPr/>
    </dgm:pt>
    <dgm:pt modelId="{FD02EF53-46EA-4560-8C74-E98C4D42F129}" type="pres">
      <dgm:prSet presAssocID="{C67A4799-AA40-4229-836A-631B84AB486C}" presName="desTx" presStyleLbl="revTx" presStyleIdx="3" presStyleCnt="8">
        <dgm:presLayoutVars/>
      </dgm:prSet>
      <dgm:spPr/>
    </dgm:pt>
    <dgm:pt modelId="{8DFCF822-0807-4834-8294-0DC904DF17D8}" type="pres">
      <dgm:prSet presAssocID="{72909E7C-D63A-49BA-9B13-3E2EBF8CF022}" presName="sibTrans" presStyleCnt="0"/>
      <dgm:spPr/>
    </dgm:pt>
    <dgm:pt modelId="{14CEF6DB-39DB-406D-A880-E5ED1CE7719C}" type="pres">
      <dgm:prSet presAssocID="{C3C2DA8B-6C9A-43ED-89B0-91E47E4F2F1E}" presName="compNode" presStyleCnt="0"/>
      <dgm:spPr/>
    </dgm:pt>
    <dgm:pt modelId="{6ABF345B-1B28-4FA2-9B14-36FDF78C7EF1}" type="pres">
      <dgm:prSet presAssocID="{C3C2DA8B-6C9A-43ED-89B0-91E47E4F2F1E}" presName="bgRect" presStyleLbl="bgShp" presStyleIdx="2" presStyleCnt="4"/>
      <dgm:spPr/>
    </dgm:pt>
    <dgm:pt modelId="{624CF6D7-FA5B-4ECA-9114-7A68684C900C}" type="pres">
      <dgm:prSet presAssocID="{C3C2DA8B-6C9A-43ED-89B0-91E47E4F2F1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51B83172-2689-427B-A1E7-9A5C538A0AE9}" type="pres">
      <dgm:prSet presAssocID="{C3C2DA8B-6C9A-43ED-89B0-91E47E4F2F1E}" presName="spaceRect" presStyleCnt="0"/>
      <dgm:spPr/>
    </dgm:pt>
    <dgm:pt modelId="{3859DA71-5AF9-495A-97FB-3FB76A2B4F79}" type="pres">
      <dgm:prSet presAssocID="{C3C2DA8B-6C9A-43ED-89B0-91E47E4F2F1E}" presName="parTx" presStyleLbl="revTx" presStyleIdx="4" presStyleCnt="8">
        <dgm:presLayoutVars>
          <dgm:chMax val="0"/>
          <dgm:chPref val="0"/>
        </dgm:presLayoutVars>
      </dgm:prSet>
      <dgm:spPr/>
    </dgm:pt>
    <dgm:pt modelId="{1DF11243-D706-45DD-ABA0-DC7EF957CE12}" type="pres">
      <dgm:prSet presAssocID="{C3C2DA8B-6C9A-43ED-89B0-91E47E4F2F1E}" presName="desTx" presStyleLbl="revTx" presStyleIdx="5" presStyleCnt="8">
        <dgm:presLayoutVars/>
      </dgm:prSet>
      <dgm:spPr/>
    </dgm:pt>
    <dgm:pt modelId="{F5046366-4F4C-484C-9494-C8645B1DB999}" type="pres">
      <dgm:prSet presAssocID="{6A753691-D947-4E26-9DD7-6380E0578EA2}" presName="sibTrans" presStyleCnt="0"/>
      <dgm:spPr/>
    </dgm:pt>
    <dgm:pt modelId="{ADA29FDF-062B-4792-A151-61C2F096DC2F}" type="pres">
      <dgm:prSet presAssocID="{D9D5F490-0198-480D-A4A7-9490A6F286B0}" presName="compNode" presStyleCnt="0"/>
      <dgm:spPr/>
    </dgm:pt>
    <dgm:pt modelId="{4FBE48C7-CD0B-41E5-9B0D-FAAD88DC6E45}" type="pres">
      <dgm:prSet presAssocID="{D9D5F490-0198-480D-A4A7-9490A6F286B0}" presName="bgRect" presStyleLbl="bgShp" presStyleIdx="3" presStyleCnt="4"/>
      <dgm:spPr/>
    </dgm:pt>
    <dgm:pt modelId="{14B3C725-384A-4740-8818-1E4D728C900B}" type="pres">
      <dgm:prSet presAssocID="{D9D5F490-0198-480D-A4A7-9490A6F286B0}" presName="iconRect" presStyleLbl="node1" presStyleIdx="3" presStyleCnt="4"/>
      <dgm:spPr/>
    </dgm:pt>
    <dgm:pt modelId="{EF6E9AD8-EE21-48FA-AFFB-D7105CCC3029}" type="pres">
      <dgm:prSet presAssocID="{D9D5F490-0198-480D-A4A7-9490A6F286B0}" presName="spaceRect" presStyleCnt="0"/>
      <dgm:spPr/>
    </dgm:pt>
    <dgm:pt modelId="{DF5A5D51-3F80-4955-99A8-04FB5E81A57B}" type="pres">
      <dgm:prSet presAssocID="{D9D5F490-0198-480D-A4A7-9490A6F286B0}" presName="parTx" presStyleLbl="revTx" presStyleIdx="6" presStyleCnt="8">
        <dgm:presLayoutVars>
          <dgm:chMax val="0"/>
          <dgm:chPref val="0"/>
        </dgm:presLayoutVars>
      </dgm:prSet>
      <dgm:spPr/>
    </dgm:pt>
    <dgm:pt modelId="{4160007B-716A-430E-B14C-85AF80AD31A2}" type="pres">
      <dgm:prSet presAssocID="{D9D5F490-0198-480D-A4A7-9490A6F286B0}" presName="desTx" presStyleLbl="revTx" presStyleIdx="7" presStyleCnt="8">
        <dgm:presLayoutVars/>
      </dgm:prSet>
      <dgm:spPr/>
    </dgm:pt>
  </dgm:ptLst>
  <dgm:cxnLst>
    <dgm:cxn modelId="{86618116-C7F3-404C-80C7-131ACEFF729E}" type="presOf" srcId="{97DBF618-4935-4195-88CF-8C7043040783}" destId="{1DF11243-D706-45DD-ABA0-DC7EF957CE12}" srcOrd="0" destOrd="0" presId="urn:microsoft.com/office/officeart/2018/2/layout/IconVerticalSolidList"/>
    <dgm:cxn modelId="{CDDF9B18-03C9-44E0-8137-A56F145592C1}" type="presOf" srcId="{480D198E-8E7C-4738-8B8B-CC969003B288}" destId="{DE482852-C2EA-47EE-AEAD-47D9F2147A77}" srcOrd="0" destOrd="0" presId="urn:microsoft.com/office/officeart/2018/2/layout/IconVerticalSolidList"/>
    <dgm:cxn modelId="{670DF81D-BA58-41B4-9E57-5D3BB3C9B8B2}" srcId="{D9D5F490-0198-480D-A4A7-9490A6F286B0}" destId="{68C409A6-E179-4D99-A9FA-2E3BC56538E5}" srcOrd="0" destOrd="0" parTransId="{68F79FB5-1DC8-492D-9731-449BAFF2C3C3}" sibTransId="{DC39FEA6-5CFE-458E-86CC-57D9C6D3283A}"/>
    <dgm:cxn modelId="{362A8720-96FB-45C3-A3F5-D84B5C1B23FB}" srcId="{C3C2DA8B-6C9A-43ED-89B0-91E47E4F2F1E}" destId="{97DBF618-4935-4195-88CF-8C7043040783}" srcOrd="0" destOrd="0" parTransId="{4EA45447-0DCE-4917-B337-57819140692A}" sibTransId="{6BFCB420-259D-4D29-BCF3-10C50253070F}"/>
    <dgm:cxn modelId="{3D5E8A26-CE3D-45FA-8D47-CEA4334820B8}" type="presOf" srcId="{88900592-ED9B-43A2-96E7-9C744043E3EE}" destId="{FD02EF53-46EA-4560-8C74-E98C4D42F129}" srcOrd="0" destOrd="1" presId="urn:microsoft.com/office/officeart/2018/2/layout/IconVerticalSolidList"/>
    <dgm:cxn modelId="{F5D7E32B-8B59-4AFD-B6D6-293E20E122F8}" type="presOf" srcId="{D1F65ECB-79DD-4208-84B7-9F9E75247E6B}" destId="{1DF11243-D706-45DD-ABA0-DC7EF957CE12}" srcOrd="0" destOrd="1" presId="urn:microsoft.com/office/officeart/2018/2/layout/IconVerticalSolidList"/>
    <dgm:cxn modelId="{4165473B-5979-49D8-B672-2178A4E0FFB0}" srcId="{C67A4799-AA40-4229-836A-631B84AB486C}" destId="{88900592-ED9B-43A2-96E7-9C744043E3EE}" srcOrd="1" destOrd="0" parTransId="{29F109B6-1311-4806-A0FE-2E6F396BC6A7}" sibTransId="{735C0586-D795-48E7-862B-DAAC046A612B}"/>
    <dgm:cxn modelId="{5970D13B-6CDF-4605-9C62-C36BD7C43AA9}" type="presOf" srcId="{94461314-C5FB-464C-AFB9-6A485441437F}" destId="{F048F733-1BF9-48C4-91A8-8145C0708275}" srcOrd="0" destOrd="0" presId="urn:microsoft.com/office/officeart/2018/2/layout/IconVerticalSolidList"/>
    <dgm:cxn modelId="{66F15E5C-9048-49A0-BE5C-F69BBB57550E}" srcId="{3E2711E4-DC23-4208-92EE-D0B802CCF348}" destId="{C3C2DA8B-6C9A-43ED-89B0-91E47E4F2F1E}" srcOrd="2" destOrd="0" parTransId="{7168D0B1-EC50-4A5D-9B16-0503EBDB6B5E}" sibTransId="{6A753691-D947-4E26-9DD7-6380E0578EA2}"/>
    <dgm:cxn modelId="{1062655F-6C78-48E6-921C-DF843C3985F2}" type="presOf" srcId="{C3C2DA8B-6C9A-43ED-89B0-91E47E4F2F1E}" destId="{3859DA71-5AF9-495A-97FB-3FB76A2B4F79}" srcOrd="0" destOrd="0" presId="urn:microsoft.com/office/officeart/2018/2/layout/IconVerticalSolidList"/>
    <dgm:cxn modelId="{6EDA9A4A-587B-4844-8D8A-3AE0A09C2C41}" type="presOf" srcId="{C67A4799-AA40-4229-836A-631B84AB486C}" destId="{9F15DAE4-A33F-43EC-956A-36136C1F54AF}" srcOrd="0" destOrd="0" presId="urn:microsoft.com/office/officeart/2018/2/layout/IconVerticalSolidList"/>
    <dgm:cxn modelId="{493D054E-49D5-4066-A751-B2C21C64F2D8}" srcId="{C3C2DA8B-6C9A-43ED-89B0-91E47E4F2F1E}" destId="{D1F65ECB-79DD-4208-84B7-9F9E75247E6B}" srcOrd="1" destOrd="0" parTransId="{8E308E09-EBF3-4683-AC75-536BDA126C30}" sibTransId="{34D8EF72-E217-41CB-A6AE-4C5AAEEE25B2}"/>
    <dgm:cxn modelId="{C76EDE77-DB17-42AD-9F53-96E2A1C4BFA5}" srcId="{3E2711E4-DC23-4208-92EE-D0B802CCF348}" destId="{480D198E-8E7C-4738-8B8B-CC969003B288}" srcOrd="0" destOrd="0" parTransId="{63C00B77-F778-4A81-A583-F48BEC2BC943}" sibTransId="{E024BBB8-D004-4C74-8C6E-9F20D012873D}"/>
    <dgm:cxn modelId="{E2B25858-5779-4F06-B5DD-72D819704E69}" srcId="{C67A4799-AA40-4229-836A-631B84AB486C}" destId="{E6B6D733-E176-4446-ADB0-642F22E8A6EB}" srcOrd="2" destOrd="0" parTransId="{5E6E3740-1724-4662-AA5A-DE8939527C60}" sibTransId="{AE9B7E52-978B-4891-B601-99A5FF006316}"/>
    <dgm:cxn modelId="{ECFD675A-125C-4759-9AA6-300B5D7C9F9F}" srcId="{C67A4799-AA40-4229-836A-631B84AB486C}" destId="{1B3B6023-7081-4106-AAE9-43A09C8EB93D}" srcOrd="0" destOrd="0" parTransId="{3A67D0D3-C0F6-4B34-9D80-E47AF26B7C2E}" sibTransId="{1915AB50-BD52-4B69-8EC0-91A6CC692B43}"/>
    <dgm:cxn modelId="{3A142C7B-D3AD-4E24-9B3D-84E85D99ECA3}" type="presOf" srcId="{3E2711E4-DC23-4208-92EE-D0B802CCF348}" destId="{7C49911B-03E4-4458-ADA4-12B8B991FC5D}" srcOrd="0" destOrd="0" presId="urn:microsoft.com/office/officeart/2018/2/layout/IconVerticalSolidList"/>
    <dgm:cxn modelId="{06B15188-9AA7-4104-8018-422A10006C7A}" type="presOf" srcId="{E6B6D733-E176-4446-ADB0-642F22E8A6EB}" destId="{FD02EF53-46EA-4560-8C74-E98C4D42F129}" srcOrd="0" destOrd="2" presId="urn:microsoft.com/office/officeart/2018/2/layout/IconVerticalSolidList"/>
    <dgm:cxn modelId="{235937B4-A8B4-49BA-B5F8-C9EFA0F670F0}" type="presOf" srcId="{68C409A6-E179-4D99-A9FA-2E3BC56538E5}" destId="{4160007B-716A-430E-B14C-85AF80AD31A2}" srcOrd="0" destOrd="0" presId="urn:microsoft.com/office/officeart/2018/2/layout/IconVerticalSolidList"/>
    <dgm:cxn modelId="{4C3D61D2-FAE7-4864-95B2-A984F1AC30BA}" type="presOf" srcId="{1B3B6023-7081-4106-AAE9-43A09C8EB93D}" destId="{FD02EF53-46EA-4560-8C74-E98C4D42F129}" srcOrd="0" destOrd="0" presId="urn:microsoft.com/office/officeart/2018/2/layout/IconVerticalSolidList"/>
    <dgm:cxn modelId="{DF417CDC-B3AC-4DA7-B0F5-3435CAB9E87D}" srcId="{3E2711E4-DC23-4208-92EE-D0B802CCF348}" destId="{C67A4799-AA40-4229-836A-631B84AB486C}" srcOrd="1" destOrd="0" parTransId="{82E4F6C1-B7CD-42C1-9AC1-2C82FD41AFAD}" sibTransId="{72909E7C-D63A-49BA-9B13-3E2EBF8CF022}"/>
    <dgm:cxn modelId="{BDB432DE-BB64-4BF5-9CD9-6001D6F0D5C4}" srcId="{3E2711E4-DC23-4208-92EE-D0B802CCF348}" destId="{D9D5F490-0198-480D-A4A7-9490A6F286B0}" srcOrd="3" destOrd="0" parTransId="{B68AD52E-1D40-4355-A147-F6F5729FB610}" sibTransId="{40CE67F6-65DE-4437-A1EF-8DE4F92D3BD0}"/>
    <dgm:cxn modelId="{07ED99E0-D393-4E4F-B15F-73F20A17CDC0}" type="presOf" srcId="{D9D5F490-0198-480D-A4A7-9490A6F286B0}" destId="{DF5A5D51-3F80-4955-99A8-04FB5E81A57B}" srcOrd="0" destOrd="0" presId="urn:microsoft.com/office/officeart/2018/2/layout/IconVerticalSolidList"/>
    <dgm:cxn modelId="{5E0115E4-6B89-410A-AB4F-EF0AB8534C86}" srcId="{480D198E-8E7C-4738-8B8B-CC969003B288}" destId="{94461314-C5FB-464C-AFB9-6A485441437F}" srcOrd="0" destOrd="0" parTransId="{339D308D-11EE-4B92-8C7C-DB283FBACDE4}" sibTransId="{B770D91D-50D8-48A6-9875-F84918043ABD}"/>
    <dgm:cxn modelId="{9E34F556-C102-45A3-8C76-B5ACB49C1FA3}" type="presParOf" srcId="{7C49911B-03E4-4458-ADA4-12B8B991FC5D}" destId="{D0BC627C-F7A8-4ED6-9B7B-174A531D61B0}" srcOrd="0" destOrd="0" presId="urn:microsoft.com/office/officeart/2018/2/layout/IconVerticalSolidList"/>
    <dgm:cxn modelId="{F04F2A33-CB0B-4CC0-BFB7-1F10A5EBB64E}" type="presParOf" srcId="{D0BC627C-F7A8-4ED6-9B7B-174A531D61B0}" destId="{24A2A178-1057-4E14-9BD6-A69F28A7A5CC}" srcOrd="0" destOrd="0" presId="urn:microsoft.com/office/officeart/2018/2/layout/IconVerticalSolidList"/>
    <dgm:cxn modelId="{090CEC83-F7BC-4E87-BD49-406329E123A8}" type="presParOf" srcId="{D0BC627C-F7A8-4ED6-9B7B-174A531D61B0}" destId="{50A1F965-67D0-497F-85A2-59D56F02294B}" srcOrd="1" destOrd="0" presId="urn:microsoft.com/office/officeart/2018/2/layout/IconVerticalSolidList"/>
    <dgm:cxn modelId="{0248C305-76CE-4866-A59A-C4A5A99ADD5C}" type="presParOf" srcId="{D0BC627C-F7A8-4ED6-9B7B-174A531D61B0}" destId="{D65854F2-FAAE-40A6-B654-43145129B94F}" srcOrd="2" destOrd="0" presId="urn:microsoft.com/office/officeart/2018/2/layout/IconVerticalSolidList"/>
    <dgm:cxn modelId="{C5C325CB-F544-46DF-B7A2-CBC857E67673}" type="presParOf" srcId="{D0BC627C-F7A8-4ED6-9B7B-174A531D61B0}" destId="{DE482852-C2EA-47EE-AEAD-47D9F2147A77}" srcOrd="3" destOrd="0" presId="urn:microsoft.com/office/officeart/2018/2/layout/IconVerticalSolidList"/>
    <dgm:cxn modelId="{BF14854E-218E-49A8-B6B1-5EE474A7448C}" type="presParOf" srcId="{D0BC627C-F7A8-4ED6-9B7B-174A531D61B0}" destId="{F048F733-1BF9-48C4-91A8-8145C0708275}" srcOrd="4" destOrd="0" presId="urn:microsoft.com/office/officeart/2018/2/layout/IconVerticalSolidList"/>
    <dgm:cxn modelId="{08ECC03A-D68B-4719-8F1B-0572C153C5E1}" type="presParOf" srcId="{7C49911B-03E4-4458-ADA4-12B8B991FC5D}" destId="{3469FD90-E743-48DF-8CBE-6F4369462AF8}" srcOrd="1" destOrd="0" presId="urn:microsoft.com/office/officeart/2018/2/layout/IconVerticalSolidList"/>
    <dgm:cxn modelId="{B5ECCDD2-C5FC-48B5-9D47-CE00816E50D5}" type="presParOf" srcId="{7C49911B-03E4-4458-ADA4-12B8B991FC5D}" destId="{997A8260-5E75-4075-8373-45CECF7842D5}" srcOrd="2" destOrd="0" presId="urn:microsoft.com/office/officeart/2018/2/layout/IconVerticalSolidList"/>
    <dgm:cxn modelId="{98EFBCC1-B4FE-42E3-8272-7E68B5DDE50B}" type="presParOf" srcId="{997A8260-5E75-4075-8373-45CECF7842D5}" destId="{313A3D33-214C-4621-B502-A53C96050E22}" srcOrd="0" destOrd="0" presId="urn:microsoft.com/office/officeart/2018/2/layout/IconVerticalSolidList"/>
    <dgm:cxn modelId="{54EECB11-1F77-46D4-8006-C715DAA9EE7E}" type="presParOf" srcId="{997A8260-5E75-4075-8373-45CECF7842D5}" destId="{BE067B9C-C266-4506-A792-10B86C6CF32A}" srcOrd="1" destOrd="0" presId="urn:microsoft.com/office/officeart/2018/2/layout/IconVerticalSolidList"/>
    <dgm:cxn modelId="{FA82B6D4-2823-4165-B8F5-F6FE5AB150EA}" type="presParOf" srcId="{997A8260-5E75-4075-8373-45CECF7842D5}" destId="{43A5C04D-53C8-4DAC-8204-92C9C41F64AA}" srcOrd="2" destOrd="0" presId="urn:microsoft.com/office/officeart/2018/2/layout/IconVerticalSolidList"/>
    <dgm:cxn modelId="{EB1A4218-B8B8-47FA-BDAE-50ADFA631133}" type="presParOf" srcId="{997A8260-5E75-4075-8373-45CECF7842D5}" destId="{9F15DAE4-A33F-43EC-956A-36136C1F54AF}" srcOrd="3" destOrd="0" presId="urn:microsoft.com/office/officeart/2018/2/layout/IconVerticalSolidList"/>
    <dgm:cxn modelId="{9A8149E1-5FA8-45AA-8DD4-9BB2C5270CF3}" type="presParOf" srcId="{997A8260-5E75-4075-8373-45CECF7842D5}" destId="{FD02EF53-46EA-4560-8C74-E98C4D42F129}" srcOrd="4" destOrd="0" presId="urn:microsoft.com/office/officeart/2018/2/layout/IconVerticalSolidList"/>
    <dgm:cxn modelId="{C2A037B5-B3F2-40C8-AAAC-FF0FE48B12F9}" type="presParOf" srcId="{7C49911B-03E4-4458-ADA4-12B8B991FC5D}" destId="{8DFCF822-0807-4834-8294-0DC904DF17D8}" srcOrd="3" destOrd="0" presId="urn:microsoft.com/office/officeart/2018/2/layout/IconVerticalSolidList"/>
    <dgm:cxn modelId="{BA756594-4394-4BCE-9D64-952682215122}" type="presParOf" srcId="{7C49911B-03E4-4458-ADA4-12B8B991FC5D}" destId="{14CEF6DB-39DB-406D-A880-E5ED1CE7719C}" srcOrd="4" destOrd="0" presId="urn:microsoft.com/office/officeart/2018/2/layout/IconVerticalSolidList"/>
    <dgm:cxn modelId="{A574250E-11EE-40DD-B822-E5DDC649EE94}" type="presParOf" srcId="{14CEF6DB-39DB-406D-A880-E5ED1CE7719C}" destId="{6ABF345B-1B28-4FA2-9B14-36FDF78C7EF1}" srcOrd="0" destOrd="0" presId="urn:microsoft.com/office/officeart/2018/2/layout/IconVerticalSolidList"/>
    <dgm:cxn modelId="{A72F1457-F51D-4FAF-96AB-EDF08E911707}" type="presParOf" srcId="{14CEF6DB-39DB-406D-A880-E5ED1CE7719C}" destId="{624CF6D7-FA5B-4ECA-9114-7A68684C900C}" srcOrd="1" destOrd="0" presId="urn:microsoft.com/office/officeart/2018/2/layout/IconVerticalSolidList"/>
    <dgm:cxn modelId="{70BD08F5-EB6C-4C2F-B189-62DEB5DFDC8A}" type="presParOf" srcId="{14CEF6DB-39DB-406D-A880-E5ED1CE7719C}" destId="{51B83172-2689-427B-A1E7-9A5C538A0AE9}" srcOrd="2" destOrd="0" presId="urn:microsoft.com/office/officeart/2018/2/layout/IconVerticalSolidList"/>
    <dgm:cxn modelId="{DC931549-B73B-41ED-9E68-B5D22087EB14}" type="presParOf" srcId="{14CEF6DB-39DB-406D-A880-E5ED1CE7719C}" destId="{3859DA71-5AF9-495A-97FB-3FB76A2B4F79}" srcOrd="3" destOrd="0" presId="urn:microsoft.com/office/officeart/2018/2/layout/IconVerticalSolidList"/>
    <dgm:cxn modelId="{B5CF6A2D-1F89-4037-AB76-62288AA4B3E0}" type="presParOf" srcId="{14CEF6DB-39DB-406D-A880-E5ED1CE7719C}" destId="{1DF11243-D706-45DD-ABA0-DC7EF957CE12}" srcOrd="4" destOrd="0" presId="urn:microsoft.com/office/officeart/2018/2/layout/IconVerticalSolidList"/>
    <dgm:cxn modelId="{CF7EB3AA-C969-48ED-BB75-10A12C01B140}" type="presParOf" srcId="{7C49911B-03E4-4458-ADA4-12B8B991FC5D}" destId="{F5046366-4F4C-484C-9494-C8645B1DB999}" srcOrd="5" destOrd="0" presId="urn:microsoft.com/office/officeart/2018/2/layout/IconVerticalSolidList"/>
    <dgm:cxn modelId="{93421206-2463-4FC5-862D-668EE3B79527}" type="presParOf" srcId="{7C49911B-03E4-4458-ADA4-12B8B991FC5D}" destId="{ADA29FDF-062B-4792-A151-61C2F096DC2F}" srcOrd="6" destOrd="0" presId="urn:microsoft.com/office/officeart/2018/2/layout/IconVerticalSolidList"/>
    <dgm:cxn modelId="{9C952E42-D549-4F50-8391-A10722CAF183}" type="presParOf" srcId="{ADA29FDF-062B-4792-A151-61C2F096DC2F}" destId="{4FBE48C7-CD0B-41E5-9B0D-FAAD88DC6E45}" srcOrd="0" destOrd="0" presId="urn:microsoft.com/office/officeart/2018/2/layout/IconVerticalSolidList"/>
    <dgm:cxn modelId="{14DC85AB-D76C-4E14-AB96-510C0A80CB23}" type="presParOf" srcId="{ADA29FDF-062B-4792-A151-61C2F096DC2F}" destId="{14B3C725-384A-4740-8818-1E4D728C900B}" srcOrd="1" destOrd="0" presId="urn:microsoft.com/office/officeart/2018/2/layout/IconVerticalSolidList"/>
    <dgm:cxn modelId="{CFA2E44F-B18A-4C49-9290-A57D4877856E}" type="presParOf" srcId="{ADA29FDF-062B-4792-A151-61C2F096DC2F}" destId="{EF6E9AD8-EE21-48FA-AFFB-D7105CCC3029}" srcOrd="2" destOrd="0" presId="urn:microsoft.com/office/officeart/2018/2/layout/IconVerticalSolidList"/>
    <dgm:cxn modelId="{FB617832-40B1-4FC8-BFBD-026476543A0B}" type="presParOf" srcId="{ADA29FDF-062B-4792-A151-61C2F096DC2F}" destId="{DF5A5D51-3F80-4955-99A8-04FB5E81A57B}" srcOrd="3" destOrd="0" presId="urn:microsoft.com/office/officeart/2018/2/layout/IconVerticalSolidList"/>
    <dgm:cxn modelId="{17647CD3-E00D-4185-9486-DF3332E03355}" type="presParOf" srcId="{ADA29FDF-062B-4792-A151-61C2F096DC2F}" destId="{4160007B-716A-430E-B14C-85AF80AD31A2}"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A2A178-1057-4E14-9BD6-A69F28A7A5CC}">
      <dsp:nvSpPr>
        <dsp:cNvPr id="0" name=""/>
        <dsp:cNvSpPr/>
      </dsp:nvSpPr>
      <dsp:spPr>
        <a:xfrm>
          <a:off x="0" y="1546"/>
          <a:ext cx="10058399" cy="7836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A1F965-67D0-497F-85A2-59D56F02294B}">
      <dsp:nvSpPr>
        <dsp:cNvPr id="0" name=""/>
        <dsp:cNvSpPr/>
      </dsp:nvSpPr>
      <dsp:spPr>
        <a:xfrm>
          <a:off x="237065" y="177876"/>
          <a:ext cx="431028" cy="4310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482852-C2EA-47EE-AEAD-47D9F2147A77}">
      <dsp:nvSpPr>
        <dsp:cNvPr id="0" name=""/>
        <dsp:cNvSpPr/>
      </dsp:nvSpPr>
      <dsp:spPr>
        <a:xfrm>
          <a:off x="905159" y="1546"/>
          <a:ext cx="4526280" cy="783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40" tIns="82940" rIns="82940" bIns="82940" numCol="1" spcCol="1270" anchor="ctr" anchorCtr="0">
          <a:noAutofit/>
        </a:bodyPr>
        <a:lstStyle/>
        <a:p>
          <a:pPr marL="0" lvl="0" indent="0" algn="l" defTabSz="933450">
            <a:lnSpc>
              <a:spcPct val="100000"/>
            </a:lnSpc>
            <a:spcBef>
              <a:spcPct val="0"/>
            </a:spcBef>
            <a:spcAft>
              <a:spcPct val="35000"/>
            </a:spcAft>
            <a:buNone/>
          </a:pPr>
          <a:r>
            <a:rPr lang="en-US" sz="2100" kern="1200" err="1"/>
            <a:t>Customer_Info</a:t>
          </a:r>
          <a:r>
            <a:rPr lang="en-US" sz="2100" kern="1200">
              <a:latin typeface="Century Gothic" panose="02020404030301010803"/>
            </a:rPr>
            <a:t> </a:t>
          </a:r>
          <a:endParaRPr lang="en-US" sz="2100" kern="1200"/>
        </a:p>
      </dsp:txBody>
      <dsp:txXfrm>
        <a:off x="905159" y="1546"/>
        <a:ext cx="4526280" cy="783688"/>
      </dsp:txXfrm>
    </dsp:sp>
    <dsp:sp modelId="{F048F733-1BF9-48C4-91A8-8145C0708275}">
      <dsp:nvSpPr>
        <dsp:cNvPr id="0" name=""/>
        <dsp:cNvSpPr/>
      </dsp:nvSpPr>
      <dsp:spPr>
        <a:xfrm>
          <a:off x="5431439" y="1546"/>
          <a:ext cx="4626960" cy="783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40" tIns="82940" rIns="82940" bIns="82940" numCol="1" spcCol="1270" anchor="ctr" anchorCtr="0">
          <a:noAutofit/>
        </a:bodyPr>
        <a:lstStyle/>
        <a:p>
          <a:pPr marL="0" lvl="0" indent="0" algn="l" defTabSz="488950">
            <a:lnSpc>
              <a:spcPct val="100000"/>
            </a:lnSpc>
            <a:spcBef>
              <a:spcPct val="0"/>
            </a:spcBef>
            <a:spcAft>
              <a:spcPct val="35000"/>
            </a:spcAft>
            <a:buNone/>
          </a:pPr>
          <a:r>
            <a:rPr lang="en-US" sz="1100" kern="1200">
              <a:latin typeface="Century Gothic" panose="02020404030301010803"/>
            </a:rPr>
            <a:t> </a:t>
          </a:r>
          <a:r>
            <a:rPr lang="en-US" sz="1100" kern="1200"/>
            <a:t>Customer Size Bin Frequency</a:t>
          </a:r>
        </a:p>
      </dsp:txBody>
      <dsp:txXfrm>
        <a:off x="5431439" y="1546"/>
        <a:ext cx="4626960" cy="783688"/>
      </dsp:txXfrm>
    </dsp:sp>
    <dsp:sp modelId="{313A3D33-214C-4621-B502-A53C96050E22}">
      <dsp:nvSpPr>
        <dsp:cNvPr id="0" name=""/>
        <dsp:cNvSpPr/>
      </dsp:nvSpPr>
      <dsp:spPr>
        <a:xfrm>
          <a:off x="0" y="981156"/>
          <a:ext cx="10058399" cy="7836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067B9C-C266-4506-A792-10B86C6CF32A}">
      <dsp:nvSpPr>
        <dsp:cNvPr id="0" name=""/>
        <dsp:cNvSpPr/>
      </dsp:nvSpPr>
      <dsp:spPr>
        <a:xfrm>
          <a:off x="237065" y="1157486"/>
          <a:ext cx="431028" cy="4310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15DAE4-A33F-43EC-956A-36136C1F54AF}">
      <dsp:nvSpPr>
        <dsp:cNvPr id="0" name=""/>
        <dsp:cNvSpPr/>
      </dsp:nvSpPr>
      <dsp:spPr>
        <a:xfrm>
          <a:off x="905159" y="981156"/>
          <a:ext cx="4526280" cy="783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40" tIns="82940" rIns="82940" bIns="82940" numCol="1" spcCol="1270" anchor="ctr" anchorCtr="0">
          <a:noAutofit/>
        </a:bodyPr>
        <a:lstStyle/>
        <a:p>
          <a:pPr marL="0" lvl="0" indent="0" algn="l" defTabSz="933450">
            <a:lnSpc>
              <a:spcPct val="100000"/>
            </a:lnSpc>
            <a:spcBef>
              <a:spcPct val="0"/>
            </a:spcBef>
            <a:spcAft>
              <a:spcPct val="35000"/>
            </a:spcAft>
            <a:buNone/>
          </a:pPr>
          <a:r>
            <a:rPr lang="en-US" sz="2100" kern="1200"/>
            <a:t>Overview on </a:t>
          </a:r>
          <a:r>
            <a:rPr lang="en-US" sz="2100" kern="1200">
              <a:latin typeface="Century Gothic" panose="02020404030301010803"/>
            </a:rPr>
            <a:t>Data</a:t>
          </a:r>
          <a:r>
            <a:rPr lang="en-US" sz="2100" kern="1200"/>
            <a:t> </a:t>
          </a:r>
          <a:r>
            <a:rPr lang="en-US" sz="2100" kern="1200">
              <a:latin typeface="Century Gothic" panose="02020404030301010803"/>
            </a:rPr>
            <a:t>Type A, B and C</a:t>
          </a:r>
          <a:endParaRPr lang="en-US" sz="2100" kern="1200"/>
        </a:p>
      </dsp:txBody>
      <dsp:txXfrm>
        <a:off x="905159" y="981156"/>
        <a:ext cx="4526280" cy="783688"/>
      </dsp:txXfrm>
    </dsp:sp>
    <dsp:sp modelId="{FD02EF53-46EA-4560-8C74-E98C4D42F129}">
      <dsp:nvSpPr>
        <dsp:cNvPr id="0" name=""/>
        <dsp:cNvSpPr/>
      </dsp:nvSpPr>
      <dsp:spPr>
        <a:xfrm>
          <a:off x="5431439" y="981156"/>
          <a:ext cx="4626960" cy="783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40" tIns="82940" rIns="82940" bIns="82940" numCol="1" spcCol="1270" anchor="ctr" anchorCtr="0">
          <a:noAutofit/>
        </a:bodyPr>
        <a:lstStyle/>
        <a:p>
          <a:pPr marL="0" lvl="0" indent="0" algn="l" defTabSz="488950">
            <a:lnSpc>
              <a:spcPct val="100000"/>
            </a:lnSpc>
            <a:spcBef>
              <a:spcPct val="0"/>
            </a:spcBef>
            <a:spcAft>
              <a:spcPct val="35000"/>
            </a:spcAft>
            <a:buNone/>
          </a:pPr>
          <a:r>
            <a:rPr lang="en-US" sz="1100" kern="1200"/>
            <a:t>Yearly Frequency</a:t>
          </a:r>
        </a:p>
        <a:p>
          <a:pPr marL="0" lvl="0" indent="0" algn="l" defTabSz="488950">
            <a:lnSpc>
              <a:spcPct val="100000"/>
            </a:lnSpc>
            <a:spcBef>
              <a:spcPct val="0"/>
            </a:spcBef>
            <a:spcAft>
              <a:spcPct val="35000"/>
            </a:spcAft>
            <a:buNone/>
          </a:pPr>
          <a:r>
            <a:rPr lang="en-US" sz="1100" kern="1200">
              <a:latin typeface="Century Gothic" panose="02020404030301010803"/>
            </a:rPr>
            <a:t>Overall Monthly</a:t>
          </a:r>
          <a:r>
            <a:rPr lang="en-US" sz="1100" kern="1200"/>
            <a:t> Frequency</a:t>
          </a:r>
        </a:p>
        <a:p>
          <a:pPr marL="0" lvl="0" indent="0" algn="l" defTabSz="488950">
            <a:lnSpc>
              <a:spcPct val="100000"/>
            </a:lnSpc>
            <a:spcBef>
              <a:spcPct val="0"/>
            </a:spcBef>
            <a:spcAft>
              <a:spcPct val="35000"/>
            </a:spcAft>
            <a:buNone/>
          </a:pPr>
          <a:r>
            <a:rPr lang="en-US" sz="1100" kern="1200">
              <a:latin typeface="Century Gothic" panose="02020404030301010803"/>
            </a:rPr>
            <a:t>Monthly Frequency by Each Year</a:t>
          </a:r>
          <a:endParaRPr lang="en-US" sz="1100" kern="1200"/>
        </a:p>
      </dsp:txBody>
      <dsp:txXfrm>
        <a:off x="5431439" y="981156"/>
        <a:ext cx="4626960" cy="783688"/>
      </dsp:txXfrm>
    </dsp:sp>
    <dsp:sp modelId="{6ABF345B-1B28-4FA2-9B14-36FDF78C7EF1}">
      <dsp:nvSpPr>
        <dsp:cNvPr id="0" name=""/>
        <dsp:cNvSpPr/>
      </dsp:nvSpPr>
      <dsp:spPr>
        <a:xfrm>
          <a:off x="0" y="1960767"/>
          <a:ext cx="10058399" cy="7836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4CF6D7-FA5B-4ECA-9114-7A68684C900C}">
      <dsp:nvSpPr>
        <dsp:cNvPr id="0" name=""/>
        <dsp:cNvSpPr/>
      </dsp:nvSpPr>
      <dsp:spPr>
        <a:xfrm>
          <a:off x="237065" y="2137096"/>
          <a:ext cx="431028" cy="4310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59DA71-5AF9-495A-97FB-3FB76A2B4F79}">
      <dsp:nvSpPr>
        <dsp:cNvPr id="0" name=""/>
        <dsp:cNvSpPr/>
      </dsp:nvSpPr>
      <dsp:spPr>
        <a:xfrm>
          <a:off x="905159" y="1960767"/>
          <a:ext cx="4526280" cy="783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40" tIns="82940" rIns="82940" bIns="82940" numCol="1" spcCol="1270" anchor="ctr" anchorCtr="0">
          <a:noAutofit/>
        </a:bodyPr>
        <a:lstStyle/>
        <a:p>
          <a:pPr marL="0" lvl="0" indent="0" algn="l" defTabSz="933450">
            <a:lnSpc>
              <a:spcPct val="100000"/>
            </a:lnSpc>
            <a:spcBef>
              <a:spcPct val="0"/>
            </a:spcBef>
            <a:spcAft>
              <a:spcPct val="35000"/>
            </a:spcAft>
            <a:buNone/>
          </a:pPr>
          <a:r>
            <a:rPr lang="en-US" sz="2100" kern="1200">
              <a:latin typeface="Century Gothic" panose="02020404030301010803"/>
            </a:rPr>
            <a:t>Open Closed</a:t>
          </a:r>
          <a:r>
            <a:rPr lang="en-US" sz="2100" kern="1200"/>
            <a:t> Table </a:t>
          </a:r>
        </a:p>
      </dsp:txBody>
      <dsp:txXfrm>
        <a:off x="905159" y="1960767"/>
        <a:ext cx="4526280" cy="783688"/>
      </dsp:txXfrm>
    </dsp:sp>
    <dsp:sp modelId="{1DF11243-D706-45DD-ABA0-DC7EF957CE12}">
      <dsp:nvSpPr>
        <dsp:cNvPr id="0" name=""/>
        <dsp:cNvSpPr/>
      </dsp:nvSpPr>
      <dsp:spPr>
        <a:xfrm>
          <a:off x="5431439" y="1960767"/>
          <a:ext cx="4626960" cy="783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40" tIns="82940" rIns="82940" bIns="82940" numCol="1" spcCol="1270" anchor="ctr" anchorCtr="0">
          <a:noAutofit/>
        </a:bodyPr>
        <a:lstStyle/>
        <a:p>
          <a:pPr marL="0" lvl="0" indent="0" algn="l" defTabSz="488950">
            <a:lnSpc>
              <a:spcPct val="100000"/>
            </a:lnSpc>
            <a:spcBef>
              <a:spcPct val="0"/>
            </a:spcBef>
            <a:spcAft>
              <a:spcPct val="35000"/>
            </a:spcAft>
            <a:buNone/>
          </a:pPr>
          <a:r>
            <a:rPr lang="en-US" sz="1100" kern="1200">
              <a:latin typeface="Century Gothic" panose="02020404030301010803"/>
            </a:rPr>
            <a:t>Yearly View</a:t>
          </a:r>
        </a:p>
        <a:p>
          <a:pPr marL="0" lvl="0" indent="0" algn="l" defTabSz="488950">
            <a:lnSpc>
              <a:spcPct val="100000"/>
            </a:lnSpc>
            <a:spcBef>
              <a:spcPct val="0"/>
            </a:spcBef>
            <a:spcAft>
              <a:spcPct val="35000"/>
            </a:spcAft>
            <a:buNone/>
          </a:pPr>
          <a:r>
            <a:rPr lang="en-US" sz="1100" kern="1200">
              <a:latin typeface="Century Gothic" panose="02020404030301010803"/>
            </a:rPr>
            <a:t>Monthly View</a:t>
          </a:r>
          <a:endParaRPr lang="en-US" sz="1100" kern="1200"/>
        </a:p>
      </dsp:txBody>
      <dsp:txXfrm>
        <a:off x="5431439" y="1960767"/>
        <a:ext cx="4626960" cy="783688"/>
      </dsp:txXfrm>
    </dsp:sp>
    <dsp:sp modelId="{4FBE48C7-CD0B-41E5-9B0D-FAAD88DC6E45}">
      <dsp:nvSpPr>
        <dsp:cNvPr id="0" name=""/>
        <dsp:cNvSpPr/>
      </dsp:nvSpPr>
      <dsp:spPr>
        <a:xfrm>
          <a:off x="0" y="2940377"/>
          <a:ext cx="10058399" cy="7836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B3C725-384A-4740-8818-1E4D728C900B}">
      <dsp:nvSpPr>
        <dsp:cNvPr id="0" name=""/>
        <dsp:cNvSpPr/>
      </dsp:nvSpPr>
      <dsp:spPr>
        <a:xfrm>
          <a:off x="237065" y="3116707"/>
          <a:ext cx="431028" cy="431028"/>
        </a:xfrm>
        <a:prstGeom prst="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5A5D51-3F80-4955-99A8-04FB5E81A57B}">
      <dsp:nvSpPr>
        <dsp:cNvPr id="0" name=""/>
        <dsp:cNvSpPr/>
      </dsp:nvSpPr>
      <dsp:spPr>
        <a:xfrm>
          <a:off x="905159" y="2940377"/>
          <a:ext cx="4526280" cy="783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40" tIns="82940" rIns="82940" bIns="82940" numCol="1" spcCol="1270" anchor="ctr" anchorCtr="0">
          <a:noAutofit/>
        </a:bodyPr>
        <a:lstStyle/>
        <a:p>
          <a:pPr marL="0" lvl="0" indent="0" algn="l" defTabSz="933450">
            <a:lnSpc>
              <a:spcPct val="100000"/>
            </a:lnSpc>
            <a:spcBef>
              <a:spcPct val="0"/>
            </a:spcBef>
            <a:spcAft>
              <a:spcPct val="35000"/>
            </a:spcAft>
            <a:buNone/>
          </a:pPr>
          <a:r>
            <a:rPr lang="en-US" sz="2100" kern="1200">
              <a:latin typeface="Century Gothic" panose="02020404030301010803"/>
            </a:rPr>
            <a:t> Delivery Table</a:t>
          </a:r>
        </a:p>
      </dsp:txBody>
      <dsp:txXfrm>
        <a:off x="905159" y="2940377"/>
        <a:ext cx="4526280" cy="783688"/>
      </dsp:txXfrm>
    </dsp:sp>
    <dsp:sp modelId="{4160007B-716A-430E-B14C-85AF80AD31A2}">
      <dsp:nvSpPr>
        <dsp:cNvPr id="0" name=""/>
        <dsp:cNvSpPr/>
      </dsp:nvSpPr>
      <dsp:spPr>
        <a:xfrm>
          <a:off x="5431439" y="2940377"/>
          <a:ext cx="4626960" cy="783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40" tIns="82940" rIns="82940" bIns="82940" numCol="1" spcCol="1270" anchor="ctr" anchorCtr="0">
          <a:noAutofit/>
        </a:bodyPr>
        <a:lstStyle/>
        <a:p>
          <a:pPr marL="0" lvl="0" indent="0" algn="l" defTabSz="488950" rtl="0">
            <a:lnSpc>
              <a:spcPct val="100000"/>
            </a:lnSpc>
            <a:spcBef>
              <a:spcPct val="0"/>
            </a:spcBef>
            <a:spcAft>
              <a:spcPct val="35000"/>
            </a:spcAft>
            <a:buNone/>
          </a:pPr>
          <a:r>
            <a:rPr lang="en-US" sz="1100" kern="1200">
              <a:latin typeface="Century Gothic" panose="02020404030301010803"/>
            </a:rPr>
            <a:t> Early, Late, and On Time Delivery Trends</a:t>
          </a:r>
        </a:p>
      </dsp:txBody>
      <dsp:txXfrm>
        <a:off x="5431439" y="2940377"/>
        <a:ext cx="4626960" cy="7836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8T08:44:49.480"/>
    </inkml:context>
    <inkml:brush xml:id="br0">
      <inkml:brushProperty name="width" value="0.05" units="cm"/>
      <inkml:brushProperty name="height" value="0.05" units="cm"/>
      <inkml:brushProperty name="color" value="#004F8B"/>
    </inkml:brush>
  </inkml:definitions>
  <inkml:trace contextRef="#ctx0" brushRef="#br0">9224 11139 16383 0 0,'-36'0'0'0'0,"0"0"0"0"0,0 0 0 0 0,0 0 0 0 0,0 0 0 0 0,0 0 0 0 0,1 0 0 0 0,-1 0 0 0 0,0 0 0 0 0,0 36 0 0 0,0 0 0 0 0,0-36 0 0 0,36 36 0 0 0,-36-36 0 0 0,0 35 0 0 0,1-35 0 0 0,-37 36 0 0 0,36 0 0 0 0,0 0 0 0 0,0 0 0 0 0,0 0 0 0 0,0 0 0 0 0,1 0 0 0 0,-1-1 0 0 0,0 1 0 0 0,0 0 0 0 0,36 0 0 0 0,-36-36 0 0 0,36 36 0 0 0,0 0 0 0 0,0 0 0 0 0,0 0 0 0 0,36-36 0 0 0,0 35 0 0 0,-36 1 0 0 0,36 0 0 0 0,0-36 0 0 0,35 36 0 0 0,1-36 0 0 0,36 36 0 0 0,-37-36 0 0 0,1 0 0 0 0,0 0 0 0 0,36 0 0 0 0,-37 0 0 0 0,37 0 0 0 0,-36-36 0 0 0,-1 36 0 0 0,1-36 0 0 0,0 36 0 0 0,0-36 0 0 0,-36 0 0 0 0,35 1 0 0 0,-35-1 0 0 0,0-36 0 0 0,0 36 0 0 0,-36 0 0 0 0,36 0 0 0 0,-36 0 0 0 0,0 1 0 0 0,0-1 0 0 0,-36 0 0 0 0,36 0 0 0 0,-72 36 0 0 0,0-36 0 0 0,-35 0 0 0 0,-1 0 0 0 0,1 0 0 0 0,-1 1 0 0 0,-36 35 0 0 0,37 0 0 0 0,-1 0 0 0 0,72 35 0 0 0,0 1 0 0 0,36-36-16383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8T08:44:49.481"/>
    </inkml:context>
    <inkml:brush xml:id="br0">
      <inkml:brushProperty name="width" value="0.05" units="cm"/>
      <inkml:brushProperty name="height" value="0.05" units="cm"/>
      <inkml:brushProperty name="color" value="#004F8B"/>
    </inkml:brush>
  </inkml:definitions>
  <inkml:trace contextRef="#ctx0" brushRef="#br0">20146 10619 16383 0 0,'-36'0'0'0'0,"0"0"0"0"0,0 0 0 0 0,0 0 0 0 0,0 0 0 0 0,0 36 0 0 0,0 0 0 0 0,1-36 0 0 0,-1 36 0 0 0,0-36 0 0 0,0 36 0 0 0,0 0 0 0 0,36-1 0 0 0,-36-35 0 0 0,0 36 0 0 0,36 0 0 0 0,-36 0 0 0 0,36 0 0 0 0,0 0 0 0 0,0 36 0 0 0,0-37 0 0 0,0 1 0 0 0,0 36 0 0 0,36-36 0 0 0,-36 0 0 0 0,36-36 0 0 0,-36 36 0 0 0,36 0 0 0 0,-36-1 0 0 0,36 1 0 0 0,0-36 0 0 0,36 36 0 0 0,-37-36 0 0 0,1 36 0 0 0,36-36 0 0 0,0-36 0 0 0,0 36 0 0 0,35-36 0 0 0,-35 36 0 0 0,0-36 0 0 0,-36 36 0 0 0,35-35 0 0 0,1-37 0 0 0,-36 0 0 0 0,36 0 0 0 0,-36 1 0 0 0,-36-1 0 0 0,35 0 0 0 0,-35 0 0 0 0,0 36 0 0 0,-35-35 0 0 0,-1 35 0 0 0,0 0 0 0 0,-72 0 0 0 0,36 0 0 0 0,-35 0 0 0 0,-37 36 0 0 0,37 0 0 0 0,-1 0 0 0 0,-35 0 0 0 0,-1 36 0 0 0,1 0 0 0 0,71 0 0 0 0,72-36-16383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8T08:44:49.482"/>
    </inkml:context>
    <inkml:brush xml:id="br0">
      <inkml:brushProperty name="width" value="0.05" units="cm"/>
      <inkml:brushProperty name="height" value="0.05" units="cm"/>
      <inkml:brushProperty name="color" value="#004F8B"/>
    </inkml:brush>
  </inkml:definitions>
  <inkml:trace contextRef="#ctx0" brushRef="#br0">8542 5556 16383 0 0,'-36'0'0'0'0,"0"0"0"0"0,0 0 0 0 0,0 36 0 0 0,0 0 0 0 0,0-36 0 0 0,0 36 0 0 0,1-36 0 0 0,-1 36 0 0 0,0-36 0 0 0,36 36 0 0 0,-36-36 0 0 0,0 0 0 0 0,36 36 0 0 0,-36-36 0 0 0,36 35 0 0 0,-36-35 0 0 0,36 36 0 0 0,-36 0 0 0 0,1-36 0 0 0,35 36 0 0 0,-36-36 0 0 0,36 36 0 0 0,-36-36 0 0 0,36 36 0 0 0,-36 0 0 0 0,36 0 0 0 0,-36-36 0 0 0,36 35 0 0 0,0 1 0 0 0,-36 0 0 0 0,36 0 0 0 0,-36-36 0 0 0,36 36 0 0 0,0 0 0 0 0,0 0 0 0 0,0 0 0 0 0,0-1 0 0 0,0 1 0 0 0,0 0 0 0 0,0 0 0 0 0,0 0 0 0 0,0 0 0 0 0,0 0 0 0 0,36-36 0 0 0,-36 36 0 0 0,36-36 0 0 0,0 35 0 0 0,0-35 0 0 0,0 0 0 0 0,0 0 0 0 0,-1 0 0 0 0,1 0 0 0 0,0 0 0 0 0,0 0 0 0 0,0 0 0 0 0,0 0 0 0 0,0 0 0 0 0,0 0 0 0 0,-1 0 0 0 0,1 0 0 0 0,0 0 0 0 0,0 0 0 0 0,0 0 0 0 0,0 0 0 0 0,0 0 0 0 0,0 0 0 0 0,-1 0 0 0 0,1 0 0 0 0,0 0 0 0 0,0 0 0 0 0,0 0 0 0 0,0 0 0 0 0,0 0 0 0 0,0 0 0 0 0,-1 0 0 0 0,1-35 0 0 0,0 35 0 0 0,0 0 0 0 0,-36-36 0 0 0,36 36 0 0 0,0 0 0 0 0,0 0 0 0 0,-36-36 0 0 0,36 36 0 0 0,-1-36 0 0 0,1 0 0 0 0,0 0 0 0 0,0 36 0 0 0,-36-36 0 0 0,36 36 0 0 0,-36-36 0 0 0,36 36 0 0 0,-36-35 0 0 0,36 35 0 0 0,-36-36 0 0 0,36 36 0 0 0,-36-36 0 0 0,35 36 0 0 0,-35-36 0 0 0,0 0 0 0 0,36 36 0 0 0,-36-36 0 0 0,36 36 0 0 0,-36-36 0 0 0,0 0 0 0 0,0 1 0 0 0,0-1 0 0 0,0 0 0 0 0,0 0 0 0 0,0 0 0 0 0,-36 36 0 0 0,36-36 0 0 0,-36 36 0 0 0,36-36 0 0 0,-35 0 0 0 0,-1 36 0 0 0,0-35 0 0 0,0 35 0 0 0,-36-36 0 0 0,36 36 0 0 0,-35-36 0 0 0,35 36 0 0 0,-36-36 0 0 0,0 36 0 0 0,0 0 0 0 0,-35 0 0 0 0,35 0 0 0 0,0 0 0 0 0,-35 36 0 0 0,35-36 0 0 0,0 36 0 0 0,-35 0 0 0 0,35-1 0 0 0,36 1 0 0 0,36-36-16383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606AE6-7B5F-4E07-B230-DAD614173128}" type="datetimeFigureOut">
              <a:rPr lang="en-US"/>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3E0B6-E900-49A8-AD5D-4873FBCE9F91}" type="slidenum">
              <a:rPr lang="en-US"/>
              <a:t>‹#›</a:t>
            </a:fld>
            <a:endParaRPr lang="en-US"/>
          </a:p>
        </p:txBody>
      </p:sp>
    </p:spTree>
    <p:extLst>
      <p:ext uri="{BB962C8B-B14F-4D97-AF65-F5344CB8AC3E}">
        <p14:creationId xmlns:p14="http://schemas.microsoft.com/office/powerpoint/2010/main" val="53362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Schweitzer Engineering Laboratories, SEL, is a company based out of Pullman, WA who creates products to help maintain and protect power grids. With their many customers who purchase their products, they keep information which helps to indicate performance metrics of the company.  These metrics can be used to  find ways to identify customers’ needs by using data they have collected on past customer orders. This will ultimately help them to increase their customers' experience.</a:t>
            </a:r>
          </a:p>
          <a:p>
            <a:endParaRPr lang="en-US"/>
          </a:p>
          <a:p>
            <a:r>
              <a:rPr lang="en-US"/>
              <a:t>Our goal is to make rolling dashboards that can quickly and easily give information about customer experience for daily, monthly, and annual statistics to indicate whether customer experience increases or decreases for each customer. These dashboards should allow for statistics of all customers over time by comparing customers of similar types side by side. We will obtain these statistics by using three different methods, basic math, analytical statistics, and machine learning. These statistics will then be used to predict future values for each customer.</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21E3E0B6-E900-49A8-AD5D-4873FBCE9F91}" type="slidenum">
              <a:rPr lang="en-US"/>
              <a:t>2</a:t>
            </a:fld>
            <a:endParaRPr lang="en-US"/>
          </a:p>
        </p:txBody>
      </p:sp>
    </p:spTree>
    <p:extLst>
      <p:ext uri="{BB962C8B-B14F-4D97-AF65-F5344CB8AC3E}">
        <p14:creationId xmlns:p14="http://schemas.microsoft.com/office/powerpoint/2010/main" val="434625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plot above shows that most of the data are concentrated along the line where Open and Closed date is not too far apart from each other. However, we have few data where closed date is far apart from the open date.</a:t>
            </a:r>
          </a:p>
          <a:p>
            <a:r>
              <a:rPr lang="en-US">
                <a:cs typeface="Calibri"/>
              </a:rPr>
              <a:t>By looking at the graph it appear to be those that were taking longest to close are located in customer bin size 3.</a:t>
            </a:r>
            <a:endParaRPr lang="en-US"/>
          </a:p>
          <a:p>
            <a:endParaRPr lang="en-US"/>
          </a:p>
          <a:p>
            <a:r>
              <a:rPr lang="en-US"/>
              <a:t>The best fit lines for each Customer.size on its open and closed data is displayed. Customer.Size 0 stands out from the rest. It indicates that around mid 2014 to late 2015 data that belongs to Customer.Size 0 were taking longer to close on average compared to any other Customer.Size and from late 2015 to mid 2017 Customer.Size 0 were closed early on average compared to Others.</a:t>
            </a:r>
          </a:p>
          <a:p>
            <a:endParaRPr lang="en-US">
              <a:cs typeface="Calibri"/>
            </a:endParaRPr>
          </a:p>
        </p:txBody>
      </p:sp>
      <p:sp>
        <p:nvSpPr>
          <p:cNvPr id="4" name="Slide Number Placeholder 3"/>
          <p:cNvSpPr>
            <a:spLocks noGrp="1"/>
          </p:cNvSpPr>
          <p:nvPr>
            <p:ph type="sldNum" sz="quarter" idx="5"/>
          </p:nvPr>
        </p:nvSpPr>
        <p:spPr/>
        <p:txBody>
          <a:bodyPr/>
          <a:lstStyle/>
          <a:p>
            <a:fld id="{21E3E0B6-E900-49A8-AD5D-4873FBCE9F91}" type="slidenum">
              <a:rPr lang="en-US"/>
              <a:t>11</a:t>
            </a:fld>
            <a:endParaRPr lang="en-US"/>
          </a:p>
        </p:txBody>
      </p:sp>
    </p:spTree>
    <p:extLst>
      <p:ext uri="{BB962C8B-B14F-4D97-AF65-F5344CB8AC3E}">
        <p14:creationId xmlns:p14="http://schemas.microsoft.com/office/powerpoint/2010/main" val="2151913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contract length table was joined with customer info table to enable grouping by its Overall customer id and Customer Size. </a:t>
            </a:r>
            <a:endParaRPr lang="en-US"/>
          </a:p>
          <a:p>
            <a:r>
              <a:rPr lang="en-US">
                <a:cs typeface="Calibri"/>
              </a:rPr>
              <a:t>The table provides average contract length of each customer size and it is displayed in descending order. On average customer size 1 has the longest contract length.</a:t>
            </a:r>
            <a:endParaRPr lang="en-US"/>
          </a:p>
          <a:p>
            <a:endParaRPr lang="en-US">
              <a:cs typeface="Calibri"/>
            </a:endParaRPr>
          </a:p>
          <a:p>
            <a:r>
              <a:rPr lang="en-US">
                <a:cs typeface="Calibri"/>
              </a:rPr>
              <a:t>The Bar chart displays top 10 companies with longest contract length and the number on top of each bar indicates which customer size the company is belong to.</a:t>
            </a:r>
          </a:p>
          <a:p>
            <a:r>
              <a:rPr lang="en-US">
                <a:cs typeface="Calibri"/>
              </a:rPr>
              <a:t>Interestingly, the company with the longest contract length is in customer size 3, which has the shortest contract length on average. </a:t>
            </a:r>
          </a:p>
          <a:p>
            <a:r>
              <a:rPr lang="en-US">
                <a:cs typeface="Calibri"/>
              </a:rPr>
              <a:t>Also none of the companies in top 10 contract length belongs to customer size 0 despite of customer size 0 having the longest contract length on average. </a:t>
            </a:r>
          </a:p>
          <a:p>
            <a:endParaRPr lang="en-US">
              <a:cs typeface="Calibri"/>
            </a:endParaRPr>
          </a:p>
          <a:p>
            <a:r>
              <a:rPr lang="en-US">
                <a:cs typeface="Calibri"/>
              </a:rPr>
              <a:t>Base on this observation, one might make an inference that customer size 0 will likely have the least variance on contract length. Since it has the largest avg contract length but doesn't contain extremely large contract length like other customer size does.</a:t>
            </a: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21E3E0B6-E900-49A8-AD5D-4873FBCE9F91}" type="slidenum">
              <a:rPr lang="en-US"/>
              <a:t>12</a:t>
            </a:fld>
            <a:endParaRPr lang="en-US"/>
          </a:p>
        </p:txBody>
      </p:sp>
    </p:spTree>
    <p:extLst>
      <p:ext uri="{BB962C8B-B14F-4D97-AF65-F5344CB8AC3E}">
        <p14:creationId xmlns:p14="http://schemas.microsoft.com/office/powerpoint/2010/main" val="1623914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Continuing from previous observation, the kernel density graph further ensure that the customer size 0 has the least variance since its tail is shorter than any other customer sizes.</a:t>
            </a:r>
          </a:p>
          <a:p>
            <a:r>
              <a:rPr lang="en-US">
                <a:cs typeface="Calibri"/>
              </a:rPr>
              <a:t>Looking at the table we can check that customer size 0 does indeed have the least variance since its standard deviation has the smallest number compared to others.</a:t>
            </a:r>
          </a:p>
          <a:p>
            <a:endParaRPr lang="en-US">
              <a:cs typeface="Calibri"/>
            </a:endParaRPr>
          </a:p>
          <a:p>
            <a:r>
              <a:rPr lang="en-US">
                <a:cs typeface="Calibri"/>
              </a:rPr>
              <a:t>All of the graphs has similar distribution, skewed to the right. Meaning there are very small amount of companies with contract length over 600 days.</a:t>
            </a:r>
          </a:p>
          <a:p>
            <a:r>
              <a:rPr lang="en-US">
                <a:cs typeface="Calibri"/>
              </a:rPr>
              <a:t>Around 95% of the contract length stays under 400 days.  </a:t>
            </a:r>
          </a:p>
          <a:p>
            <a:endParaRPr lang="en-US">
              <a:cs typeface="Calibri"/>
            </a:endParaRPr>
          </a:p>
          <a:p>
            <a:r>
              <a:rPr lang="en-US">
                <a:cs typeface="Calibri"/>
              </a:rPr>
              <a:t>The term mad is same as mode which is the most occurring number in a set of observations. So the pick on the graphs will correspond to the number in mad that is on table. For example Customer size 0 has it's pick on 104.89 days.</a:t>
            </a:r>
          </a:p>
          <a:p>
            <a:r>
              <a:rPr lang="en-US">
                <a:cs typeface="Calibri"/>
              </a:rPr>
              <a:t>Meaning 104.89 days is the most frequent contract length in customer size 0.</a:t>
            </a:r>
          </a:p>
          <a:p>
            <a:endParaRPr lang="en-US">
              <a:cs typeface="Calibri"/>
            </a:endParaRPr>
          </a:p>
          <a:p>
            <a:r>
              <a:rPr lang="en-US">
                <a:cs typeface="Calibri"/>
              </a:rPr>
              <a:t>(mad = mode </a:t>
            </a:r>
            <a:r>
              <a:rPr lang="en-US"/>
              <a:t>is the most occurring number in a set of observations. Mode of a Data Set is calculated by finding the frequency of each element within the set)</a:t>
            </a:r>
            <a:endParaRPr lang="en-US">
              <a:cs typeface="Calibri"/>
            </a:endParaRPr>
          </a:p>
          <a:p>
            <a:r>
              <a:rPr lang="en-US">
                <a:cs typeface="Calibri"/>
              </a:rPr>
              <a:t>(</a:t>
            </a:r>
            <a:r>
              <a:rPr lang="en-US"/>
              <a:t>kernel density estimation (KDE) is a non-parametric way to estimate the probability density function of a random variable. )</a:t>
            </a:r>
            <a:endParaRPr lang="en-US">
              <a:cs typeface="Calibri"/>
            </a:endParaRPr>
          </a:p>
          <a:p>
            <a:r>
              <a:rPr lang="en-US"/>
              <a:t>the technique allows one to create a smooth curve given a set of random data. The estimation attempts to infer characteristics of a population, based on a finite data set</a:t>
            </a:r>
            <a:endParaRPr lang="en-US">
              <a:cs typeface="Calibri"/>
            </a:endParaRPr>
          </a:p>
        </p:txBody>
      </p:sp>
      <p:sp>
        <p:nvSpPr>
          <p:cNvPr id="4" name="Slide Number Placeholder 3"/>
          <p:cNvSpPr>
            <a:spLocks noGrp="1"/>
          </p:cNvSpPr>
          <p:nvPr>
            <p:ph type="sldNum" sz="quarter" idx="5"/>
          </p:nvPr>
        </p:nvSpPr>
        <p:spPr/>
        <p:txBody>
          <a:bodyPr/>
          <a:lstStyle/>
          <a:p>
            <a:fld id="{21E3E0B6-E900-49A8-AD5D-4873FBCE9F91}" type="slidenum">
              <a:rPr lang="en-US"/>
              <a:t>13</a:t>
            </a:fld>
            <a:endParaRPr lang="en-US"/>
          </a:p>
        </p:txBody>
      </p:sp>
    </p:spTree>
    <p:extLst>
      <p:ext uri="{BB962C8B-B14F-4D97-AF65-F5344CB8AC3E}">
        <p14:creationId xmlns:p14="http://schemas.microsoft.com/office/powerpoint/2010/main" val="1454965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table above shows the delivery counts sorted by early, on time, and late variables grouped by its customer size and the graph provides visualization of the table.</a:t>
            </a:r>
          </a:p>
          <a:p>
            <a:endParaRPr lang="en-US">
              <a:cs typeface="Calibri"/>
            </a:endParaRPr>
          </a:p>
          <a:p>
            <a:r>
              <a:rPr lang="en-US">
                <a:cs typeface="Calibri"/>
              </a:rPr>
              <a:t>One thing we can note from the previous customer bin size frequency histogram ,we found that the customer size 3 contains the least amount of customers and the customer size 1 contains the most amount of customers (about 2.5 times more compared to customer size 3), however, from the given table above we can see customer size 3 contains large amount of delivery request. This might indicate that customer size 3 contains larger clients.(meaning companie with larger order size)</a:t>
            </a:r>
          </a:p>
          <a:p>
            <a:endParaRPr lang="en-US">
              <a:cs typeface="Calibri"/>
            </a:endParaRPr>
          </a:p>
          <a:p>
            <a:r>
              <a:rPr lang="en-US">
                <a:cs typeface="Calibri"/>
              </a:rPr>
              <a:t>From the given delivery count graph we can clearly see that the customer bin size 1 stands out  from the rest. </a:t>
            </a:r>
          </a:p>
          <a:p>
            <a:r>
              <a:rPr lang="en-US">
                <a:cs typeface="Calibri"/>
              </a:rPr>
              <a:t>It appears that the customers that belong to customer size 1 experienced  the most delay on their delivery. In fact, majority of their delivery was late.</a:t>
            </a:r>
          </a:p>
          <a:p>
            <a:r>
              <a:rPr lang="en-US">
                <a:cs typeface="Calibri"/>
              </a:rPr>
              <a:t>This is something the company should be alerted and find out why the customer bin size 1 is experiencing late delivery.</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21E3E0B6-E900-49A8-AD5D-4873FBCE9F91}" type="slidenum">
              <a:rPr lang="en-US"/>
              <a:t>14</a:t>
            </a:fld>
            <a:endParaRPr lang="en-US"/>
          </a:p>
        </p:txBody>
      </p:sp>
    </p:spTree>
    <p:extLst>
      <p:ext uri="{BB962C8B-B14F-4D97-AF65-F5344CB8AC3E}">
        <p14:creationId xmlns:p14="http://schemas.microsoft.com/office/powerpoint/2010/main" val="1436014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we will look in to the delivery data over time. The graph explains the trends over time on delivery data. The lime green indicates number of early delivery, the black indicates number of on time delivery and the red indicates the number of late delivery.</a:t>
            </a:r>
          </a:p>
          <a:p>
            <a:r>
              <a:rPr lang="en-US">
                <a:cs typeface="Calibri"/>
              </a:rPr>
              <a:t>It looks like the SEL had most of their late delivery concentrated around August 2014. This is something the company can investigate what had happened during that time frame. </a:t>
            </a:r>
          </a:p>
          <a:p>
            <a:r>
              <a:rPr lang="en-US">
                <a:cs typeface="Calibri"/>
              </a:rPr>
              <a:t>Overall,  the number of late delivery stays below the lines of number of on time and early delivery through out the years, which indictes that SEL is making consistently higher number of early and on time delivery compared to the number of late delivery.</a:t>
            </a:r>
          </a:p>
        </p:txBody>
      </p:sp>
      <p:sp>
        <p:nvSpPr>
          <p:cNvPr id="4" name="Slide Number Placeholder 3"/>
          <p:cNvSpPr>
            <a:spLocks noGrp="1"/>
          </p:cNvSpPr>
          <p:nvPr>
            <p:ph type="sldNum" sz="quarter" idx="5"/>
          </p:nvPr>
        </p:nvSpPr>
        <p:spPr/>
        <p:txBody>
          <a:bodyPr/>
          <a:lstStyle/>
          <a:p>
            <a:fld id="{21E3E0B6-E900-49A8-AD5D-4873FBCE9F91}" type="slidenum">
              <a:rPr lang="en-US"/>
              <a:t>15</a:t>
            </a:fld>
            <a:endParaRPr lang="en-US"/>
          </a:p>
        </p:txBody>
      </p:sp>
    </p:spTree>
    <p:extLst>
      <p:ext uri="{BB962C8B-B14F-4D97-AF65-F5344CB8AC3E}">
        <p14:creationId xmlns:p14="http://schemas.microsoft.com/office/powerpoint/2010/main" val="4020670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Now we will further look into the delivery over time data by each customer size. Right off the hook we can see the graph on the top right which visualizes delivery over time by customer size 1, resembles the previous delivery over time graph for overall. The late delivery on overall graph was influenced from delivery over time graph for customer size 1. </a:t>
            </a:r>
          </a:p>
          <a:p>
            <a:r>
              <a:rPr lang="en-US">
                <a:cs typeface="Calibri"/>
              </a:rPr>
              <a:t>This also explains the majority number of late delivery on customer size 1 we observed previously was occurred on august of 2014. Further assessment from SEL is needed to figure out the reasoning behind this, however, we can now see that the SEL isn't consistently making a late delivery on customers that belong to customer size1, it appears to be an one time event. </a:t>
            </a:r>
          </a:p>
          <a:p>
            <a:endParaRPr lang="en-US">
              <a:cs typeface="Calibri"/>
            </a:endParaRPr>
          </a:p>
          <a:p>
            <a:r>
              <a:rPr lang="en-US">
                <a:cs typeface="Calibri"/>
              </a:rPr>
              <a:t>The blue circles on the graphs indicates where SEL made more late delivery than on time and early delivery to their customers, it was between mid 2014 through late 2014. The company might had some setbacks on their deliveries during that time, however, SEL seem to keep their late delivery amount under control for the most part. </a:t>
            </a: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21E3E0B6-E900-49A8-AD5D-4873FBCE9F91}" type="slidenum">
              <a:rPr lang="en-US"/>
              <a:t>16</a:t>
            </a:fld>
            <a:endParaRPr lang="en-US"/>
          </a:p>
        </p:txBody>
      </p:sp>
    </p:spTree>
    <p:extLst>
      <p:ext uri="{BB962C8B-B14F-4D97-AF65-F5344CB8AC3E}">
        <p14:creationId xmlns:p14="http://schemas.microsoft.com/office/powerpoint/2010/main" val="2200946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Lastly, we will look at the pie charts that show the top 10 companies for each category of delivery distribution. (early, on time, late)</a:t>
            </a:r>
          </a:p>
          <a:p>
            <a:endParaRPr lang="en-US">
              <a:cs typeface="Calibri"/>
            </a:endParaRPr>
          </a:p>
          <a:p>
            <a:r>
              <a:rPr lang="en-US">
                <a:cs typeface="Calibri"/>
              </a:rPr>
              <a:t>Looking at the graph on the far right shows Late delivery distribution. Company number 24125 makes up 84.2% of the late delivery data,</a:t>
            </a:r>
          </a:p>
          <a:p>
            <a:r>
              <a:rPr lang="en-US">
                <a:cs typeface="Calibri"/>
              </a:rPr>
              <a:t>But only makes up 24.5% of early distribution and 11.7% of on time distribution.  The major amount of late delivery on customer size1 might have been contributed from the company number 24125.</a:t>
            </a:r>
          </a:p>
          <a:p>
            <a:r>
              <a:rPr lang="en-US">
                <a:cs typeface="Calibri"/>
              </a:rPr>
              <a:t>This information can be used to follow up with each </a:t>
            </a:r>
            <a:r>
              <a:rPr lang="en-US" err="1">
                <a:cs typeface="Calibri"/>
              </a:rPr>
              <a:t>indivisual</a:t>
            </a:r>
            <a:r>
              <a:rPr lang="en-US">
                <a:cs typeface="Calibri"/>
              </a:rPr>
              <a:t> company to improve the customer relation and take measures to minimize amount of late deliveries for those companies  with high distribution of late deliveries.</a:t>
            </a:r>
          </a:p>
          <a:p>
            <a:endParaRPr lang="en-US">
              <a:cs typeface="Calibri"/>
            </a:endParaRPr>
          </a:p>
        </p:txBody>
      </p:sp>
      <p:sp>
        <p:nvSpPr>
          <p:cNvPr id="4" name="Slide Number Placeholder 3"/>
          <p:cNvSpPr>
            <a:spLocks noGrp="1"/>
          </p:cNvSpPr>
          <p:nvPr>
            <p:ph type="sldNum" sz="quarter" idx="5"/>
          </p:nvPr>
        </p:nvSpPr>
        <p:spPr/>
        <p:txBody>
          <a:bodyPr/>
          <a:lstStyle/>
          <a:p>
            <a:fld id="{21E3E0B6-E900-49A8-AD5D-4873FBCE9F91}" type="slidenum">
              <a:rPr lang="en-US"/>
              <a:t>17</a:t>
            </a:fld>
            <a:endParaRPr lang="en-US"/>
          </a:p>
        </p:txBody>
      </p:sp>
    </p:spTree>
    <p:extLst>
      <p:ext uri="{BB962C8B-B14F-4D97-AF65-F5344CB8AC3E}">
        <p14:creationId xmlns:p14="http://schemas.microsoft.com/office/powerpoint/2010/main" val="3008009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Using a group by statement on table A of the database for both customer ID and date,</a:t>
            </a:r>
          </a:p>
          <a:p>
            <a:r>
              <a:rPr lang="en-US">
                <a:cs typeface="Calibri"/>
              </a:rPr>
              <a:t>You can se that each individual customer ID and unique date is now in a group.</a:t>
            </a:r>
          </a:p>
          <a:p>
            <a:endParaRPr lang="en-US">
              <a:cs typeface="Calibri"/>
            </a:endParaRPr>
          </a:p>
          <a:p>
            <a:r>
              <a:rPr lang="en-US">
                <a:cs typeface="Calibri"/>
              </a:rPr>
              <a:t>Then a summarize function is called to make every date unique to customer ID.</a:t>
            </a:r>
          </a:p>
          <a:p>
            <a:r>
              <a:rPr lang="en-US">
                <a:cs typeface="Calibri"/>
              </a:rPr>
              <a:t>In this example, for the date 1-4 one type 0 and one type 1 were counted for this date.</a:t>
            </a:r>
          </a:p>
          <a:p>
            <a:endParaRPr lang="en-US">
              <a:cs typeface="Calibri"/>
            </a:endParaRPr>
          </a:p>
          <a:p>
            <a:r>
              <a:rPr lang="en-US">
                <a:cs typeface="Calibri"/>
              </a:rPr>
              <a:t>Then summarizing for customer ID. The average of each type was used. </a:t>
            </a:r>
          </a:p>
          <a:p>
            <a:r>
              <a:rPr lang="en-US">
                <a:cs typeface="Calibri"/>
              </a:rPr>
              <a:t>In the example there are 0 type 0 transactions on 1-5  and 1 transaction for type 0 on 1-4 </a:t>
            </a:r>
            <a:r>
              <a:rPr lang="en-US"/>
              <a:t>for customer ID 1</a:t>
            </a:r>
            <a:endParaRPr lang="en-US">
              <a:cs typeface="Calibri"/>
            </a:endParaRPr>
          </a:p>
          <a:p>
            <a:r>
              <a:rPr lang="en-US">
                <a:cs typeface="Calibri"/>
              </a:rPr>
              <a:t>Therefore the average transactions per day for type 0, and customer 1 would be 0.5.</a:t>
            </a:r>
          </a:p>
          <a:p>
            <a:endParaRPr lang="en-US">
              <a:cs typeface="Calibri"/>
            </a:endParaRPr>
          </a:p>
          <a:p>
            <a:r>
              <a:rPr lang="en-US">
                <a:cs typeface="Calibri"/>
              </a:rPr>
              <a:t>Similar strategies were utilized to implement similar features for every table in the database.</a:t>
            </a:r>
          </a:p>
          <a:p>
            <a:r>
              <a:rPr lang="en-US">
                <a:cs typeface="Calibri"/>
              </a:rPr>
              <a:t>FULL OUTTER JOINS were used between tables to retain all information from both tables.</a:t>
            </a:r>
          </a:p>
          <a:p>
            <a:endParaRPr lang="en-US">
              <a:cs typeface="Calibri"/>
            </a:endParaRPr>
          </a:p>
          <a:p>
            <a:r>
              <a:rPr lang="en-US"/>
              <a:t>After features were summarized for each individual table, they were connected with the Customer Info table.</a:t>
            </a:r>
            <a:endParaRPr lang="en-US">
              <a:cs typeface="Calibri"/>
            </a:endParaRPr>
          </a:p>
          <a:p>
            <a:r>
              <a:rPr lang="en-US"/>
              <a:t>features were summarized further to indicate information unique to each Overall customer  ID instead of just customer ID.</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21E3E0B6-E900-49A8-AD5D-4873FBCE9F91}" type="slidenum">
              <a:rPr lang="en-US"/>
              <a:t>19</a:t>
            </a:fld>
            <a:endParaRPr lang="en-US"/>
          </a:p>
        </p:txBody>
      </p:sp>
    </p:spTree>
    <p:extLst>
      <p:ext uri="{BB962C8B-B14F-4D97-AF65-F5344CB8AC3E}">
        <p14:creationId xmlns:p14="http://schemas.microsoft.com/office/powerpoint/2010/main" val="1619207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a:cs typeface="Calibri"/>
              </a:rPr>
              <a:t>A delivery score was created to demonstrate the differences between overall customer ids, based on the total early, total on time, and total request features of table B</a:t>
            </a:r>
          </a:p>
          <a:p>
            <a:r>
              <a:rPr lang="en-US">
                <a:cs typeface="Calibri"/>
              </a:rPr>
              <a:t>The calculations created are a number between 0 and 5,</a:t>
            </a:r>
          </a:p>
          <a:p>
            <a:r>
              <a:rPr lang="en-US">
                <a:cs typeface="Calibri"/>
              </a:rPr>
              <a:t>With 0 indicating that all transactions are late, and 5 indicating that all transactions are early.</a:t>
            </a:r>
          </a:p>
          <a:p>
            <a:r>
              <a:rPr lang="en-US">
                <a:cs typeface="Calibri"/>
              </a:rPr>
              <a:t>The scores are then separated into 4 different factors for classification analysis based on the size of the delivery score.</a:t>
            </a:r>
          </a:p>
          <a:p>
            <a:r>
              <a:rPr lang="en-US">
                <a:cs typeface="Calibri"/>
              </a:rPr>
              <a:t>Both of these features were then added to the complete features list. </a:t>
            </a:r>
          </a:p>
        </p:txBody>
      </p:sp>
      <p:sp>
        <p:nvSpPr>
          <p:cNvPr id="4" name="Slide Number Placeholder 3"/>
          <p:cNvSpPr>
            <a:spLocks noGrp="1"/>
          </p:cNvSpPr>
          <p:nvPr>
            <p:ph type="sldNum" sz="quarter" idx="5"/>
          </p:nvPr>
        </p:nvSpPr>
        <p:spPr/>
        <p:txBody>
          <a:bodyPr/>
          <a:lstStyle/>
          <a:p>
            <a:fld id="{21E3E0B6-E900-49A8-AD5D-4873FBCE9F91}" type="slidenum">
              <a:rPr lang="en-US"/>
              <a:t>20</a:t>
            </a:fld>
            <a:endParaRPr lang="en-US"/>
          </a:p>
        </p:txBody>
      </p:sp>
    </p:spTree>
    <p:extLst>
      <p:ext uri="{BB962C8B-B14F-4D97-AF65-F5344CB8AC3E}">
        <p14:creationId xmlns:p14="http://schemas.microsoft.com/office/powerpoint/2010/main" val="276306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were asked to use three different types of analysis on the data, and one of those was basic math, or simple statistics. We utilized this for obtaining values from the Table B and Table E in the dataset. First we merged Customer Info table and Table B together to calculate the overall percentage of how many units were early, on time, and late. This same method was also used to get percentages for each customer size. As seen in the top table, customer sizes 2 and 3 which are the larger two company sizes, generally had the same values for early, late, and on time with the highest percentage being in the early column. Customer size 1 had over half of their parts delivered on time and customer size 0 had most of their parts almost evenly split between being delivered early or late. This is helpful in assessing customer satisfaction by helping identify customers who are getting a higher percentage of late deliveries than the others. </a:t>
            </a:r>
          </a:p>
          <a:p>
            <a:r>
              <a:rPr lang="en-US">
                <a:cs typeface="Calibri"/>
              </a:rPr>
              <a:t>The bottom table gives the average number of days that elapsed for customer orders and are given for each customer size as well as the overall average for the dataset. This was created by merging Table E and Customer Info together and summarizing the columns. It is interesting to see that generally all customer sizes have order lengths similar to the overall average except customer size 0. Their average is nearly twice as long for them. Connecting this to the top table, this makes sense since customer size 0 has the highest percentage of late delivered parts being the smallest customer size. This is something that could be investigated further.</a:t>
            </a:r>
          </a:p>
          <a:p>
            <a:r>
              <a:rPr lang="en-US">
                <a:cs typeface="Calibri"/>
              </a:rPr>
              <a:t>Both of these tables are beneficial because they can help to give some predictions of when orders might be fulfilled for a customer by multiplying the total number of parts by each of the percentages to get an estimate of how many might deliver early, late, and on time. </a:t>
            </a:r>
          </a:p>
          <a:p>
            <a:r>
              <a:rPr lang="en-US">
                <a:cs typeface="Calibri"/>
              </a:rPr>
              <a:t>When thinking about reliability, this can be used as a rough estimate by SEL to give approximations of when parts may be delivered or when the order may be fully complete. But there are factors that could be affecting the delivery times and length of orders that we were not able to assess in the dataset which must be considered when trying to understand these results.</a:t>
            </a:r>
          </a:p>
        </p:txBody>
      </p:sp>
      <p:sp>
        <p:nvSpPr>
          <p:cNvPr id="4" name="Slide Number Placeholder 3"/>
          <p:cNvSpPr>
            <a:spLocks noGrp="1"/>
          </p:cNvSpPr>
          <p:nvPr>
            <p:ph type="sldNum" sz="quarter" idx="5"/>
          </p:nvPr>
        </p:nvSpPr>
        <p:spPr/>
        <p:txBody>
          <a:bodyPr/>
          <a:lstStyle/>
          <a:p>
            <a:fld id="{21E3E0B6-E900-49A8-AD5D-4873FBCE9F91}" type="slidenum">
              <a:rPr lang="en-US"/>
              <a:t>22</a:t>
            </a:fld>
            <a:endParaRPr lang="en-US"/>
          </a:p>
        </p:txBody>
      </p:sp>
    </p:spTree>
    <p:extLst>
      <p:ext uri="{BB962C8B-B14F-4D97-AF65-F5344CB8AC3E}">
        <p14:creationId xmlns:p14="http://schemas.microsoft.com/office/powerpoint/2010/main" val="1880357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Editing incorrect data types: On the sheet "Customer Info", the Customer Size column is only supposed to contain values of 0,1,2, and 3. Using the filter function, we found that there were additional values in the column which can be seen in the top left image. To fix these, we took the Customer ID associated with each incorrect Customer size and searched through the full data sheet to find what the Customer Size was for other observations. Then we updated the values to match. </a:t>
            </a:r>
          </a:p>
          <a:p>
            <a:r>
              <a:rPr lang="en-US">
                <a:cs typeface="Calibri"/>
              </a:rPr>
              <a:t>Eliminating outliers: On the sheet "Table B", we wanted to check that the Requested amount was equal to  the Late, On-Time, and Early columns added together. We did this by adding an additional column which summed columns on-time, early, and late together and then subtracted the requested column value. Using the filter function, we found that there was 5,622 observations that were negative, which could indicate that these orders had been unfulfilled. These 5,622 make up only 1.02% which is a very small amount of the whole data set. These observations were then eliminated. </a:t>
            </a:r>
          </a:p>
          <a:p>
            <a:r>
              <a:rPr lang="en-US">
                <a:cs typeface="Calibri"/>
              </a:rPr>
              <a:t>On sheet "Table D", the column Type is only to have values that are either 0 or 1. Using the filter function, we found that there were other values in the column. Filtering out 0 and 1, there are 999 observations that do not contain a 0 or 1 in the type column. Of the 254,739 observations, these make up 0.04% so we eliminated those observations from the dataset since they make up a very small fraction of the data. An image of these values can be seen in the middle image.</a:t>
            </a:r>
          </a:p>
          <a:p>
            <a:r>
              <a:rPr lang="en-US">
                <a:cs typeface="Calibri"/>
              </a:rPr>
              <a:t>On sheet "Table E", we wanted to check to make sure that the dates in the "open" column precede the "closed" column dates. To do this, we created a new column and subtracted the open column from the closed column.  Filtering out the positive values from this new column, we found that there are 19 orders that had negative values meaning the open date was later than the closed date. These observations make up only 0.26% of the 7206 observations. These values were eliminated because they make up a small percentage of the data. This can be seen in the bottom image. </a:t>
            </a:r>
          </a:p>
          <a:p>
            <a:r>
              <a:rPr lang="en-US">
                <a:cs typeface="Calibri"/>
              </a:rPr>
              <a:t>Also on this sheet, there are 394 observations with an empty value in the Closed date column. This indicates that an order is still open because it is not fulfilled at this time. To handle these, an If-Else statement will be used to make sure we avoid using them. </a:t>
            </a:r>
            <a:endParaRPr lang="en-US"/>
          </a:p>
        </p:txBody>
      </p:sp>
      <p:sp>
        <p:nvSpPr>
          <p:cNvPr id="4" name="Slide Number Placeholder 3"/>
          <p:cNvSpPr>
            <a:spLocks noGrp="1"/>
          </p:cNvSpPr>
          <p:nvPr>
            <p:ph type="sldNum" sz="quarter" idx="5"/>
          </p:nvPr>
        </p:nvSpPr>
        <p:spPr/>
        <p:txBody>
          <a:bodyPr/>
          <a:lstStyle/>
          <a:p>
            <a:fld id="{21E3E0B6-E900-49A8-AD5D-4873FBCE9F91}" type="slidenum">
              <a:rPr lang="en-US"/>
              <a:t>3</a:t>
            </a:fld>
            <a:endParaRPr lang="en-US"/>
          </a:p>
        </p:txBody>
      </p:sp>
    </p:spTree>
    <p:extLst>
      <p:ext uri="{BB962C8B-B14F-4D97-AF65-F5344CB8AC3E}">
        <p14:creationId xmlns:p14="http://schemas.microsoft.com/office/powerpoint/2010/main" val="1863950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Customer size was converted to numerical data, and Linear</a:t>
            </a:r>
            <a:r>
              <a:rPr lang="en-US"/>
              <a:t> regression was preformed on selected features in the feature set</a:t>
            </a:r>
            <a:endParaRPr lang="en-US">
              <a:cs typeface="Calibri"/>
            </a:endParaRPr>
          </a:p>
          <a:p>
            <a:r>
              <a:rPr lang="en-US"/>
              <a:t>as you can see the model returned a high standard error, alongside really low R-squared values,</a:t>
            </a:r>
            <a:endParaRPr lang="en-US">
              <a:cs typeface="Calibri"/>
            </a:endParaRPr>
          </a:p>
          <a:p>
            <a:r>
              <a:rPr lang="en-US"/>
              <a:t>this indicates linear regression is a poor model for our data.</a:t>
            </a:r>
            <a:endParaRPr lang="en-US">
              <a:cs typeface="Calibri"/>
            </a:endParaRPr>
          </a:p>
          <a:p>
            <a:r>
              <a:rPr lang="en-US"/>
              <a:t> </a:t>
            </a:r>
            <a:endParaRPr lang="en-US">
              <a:cs typeface="Calibri"/>
            </a:endParaRPr>
          </a:p>
          <a:p>
            <a:r>
              <a:rPr lang="en-US"/>
              <a:t>basically linear regression fits a straight line(hyperplane in this dimension) perpendicular to the classification axis</a:t>
            </a:r>
            <a:endParaRPr lang="en-US">
              <a:cs typeface="Calibri"/>
            </a:endParaRPr>
          </a:p>
          <a:p>
            <a:r>
              <a:rPr lang="en-US"/>
              <a:t>for this feature set,</a:t>
            </a:r>
            <a:endParaRPr lang="en-US">
              <a:cs typeface="Calibri"/>
            </a:endParaRPr>
          </a:p>
          <a:p>
            <a:r>
              <a:rPr lang="en-US"/>
              <a:t>the algorithm basically predicts customer size 2 for virtually every customer size regardless of the actual size of the customer.</a:t>
            </a:r>
            <a:endParaRPr lang="en-US">
              <a:cs typeface="Calibri"/>
            </a:endParaRPr>
          </a:p>
          <a:p>
            <a:endParaRPr lang="en-US">
              <a:cs typeface="Calibri"/>
            </a:endParaRPr>
          </a:p>
          <a:p>
            <a:r>
              <a:rPr lang="en-US">
                <a:cs typeface="Calibri"/>
              </a:rPr>
              <a:t>Ultimately the binning of customer size was a problem for Linear regression,</a:t>
            </a:r>
          </a:p>
          <a:p>
            <a:r>
              <a:rPr lang="en-US">
                <a:cs typeface="Calibri"/>
              </a:rPr>
              <a:t>Results would be more accurate if customer size was originally numerical data with more granularity.</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21E3E0B6-E900-49A8-AD5D-4873FBCE9F91}" type="slidenum">
              <a:rPr lang="en-US"/>
              <a:t>23</a:t>
            </a:fld>
            <a:endParaRPr lang="en-US"/>
          </a:p>
        </p:txBody>
      </p:sp>
    </p:spTree>
    <p:extLst>
      <p:ext uri="{BB962C8B-B14F-4D97-AF65-F5344CB8AC3E}">
        <p14:creationId xmlns:p14="http://schemas.microsoft.com/office/powerpoint/2010/main" val="15090404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Multilayer perceptron was preformed on the same training and testing dataset as linear regression,</a:t>
            </a:r>
          </a:p>
          <a:p>
            <a:r>
              <a:rPr lang="en-US"/>
              <a:t>from the iterative error plot it looks like the perceptron model is also not a good fit for this dataset.</a:t>
            </a:r>
            <a:endParaRPr lang="en-US">
              <a:cs typeface="Calibri"/>
            </a:endParaRPr>
          </a:p>
          <a:p>
            <a:r>
              <a:rPr lang="en-US"/>
              <a:t> </a:t>
            </a:r>
            <a:endParaRPr lang="en-US">
              <a:cs typeface="Calibri"/>
            </a:endParaRPr>
          </a:p>
          <a:p>
            <a:r>
              <a:rPr lang="en-US"/>
              <a:t>however this model predicts customer size 1 for every customer.</a:t>
            </a:r>
            <a:endParaRPr lang="en-US">
              <a:cs typeface="Calibri"/>
            </a:endParaRPr>
          </a:p>
          <a:p>
            <a:r>
              <a:rPr lang="en-US"/>
              <a:t>this is simply what customer size bin has the highest number of customers in it.</a:t>
            </a:r>
            <a:endParaRPr lang="en-US">
              <a:cs typeface="Calibri"/>
            </a:endParaRPr>
          </a:p>
          <a:p>
            <a:endParaRPr lang="en-US">
              <a:cs typeface="Calibri"/>
            </a:endParaRPr>
          </a:p>
          <a:p>
            <a:r>
              <a:rPr lang="en-US">
                <a:cs typeface="Calibri"/>
              </a:rPr>
              <a:t>Perceptron is one of the oldest machine learning algorithms, and due to the dataset not being linearly separable the data will never converge.</a:t>
            </a:r>
          </a:p>
          <a:p>
            <a:endParaRPr lang="en-US">
              <a:cs typeface="Calibri"/>
            </a:endParaRPr>
          </a:p>
        </p:txBody>
      </p:sp>
      <p:sp>
        <p:nvSpPr>
          <p:cNvPr id="4" name="Slide Number Placeholder 3"/>
          <p:cNvSpPr>
            <a:spLocks noGrp="1"/>
          </p:cNvSpPr>
          <p:nvPr>
            <p:ph type="sldNum" sz="quarter" idx="5"/>
          </p:nvPr>
        </p:nvSpPr>
        <p:spPr/>
        <p:txBody>
          <a:bodyPr/>
          <a:lstStyle/>
          <a:p>
            <a:fld id="{21E3E0B6-E900-49A8-AD5D-4873FBCE9F91}" type="slidenum">
              <a:rPr lang="en-US"/>
              <a:t>24</a:t>
            </a:fld>
            <a:endParaRPr lang="en-US"/>
          </a:p>
        </p:txBody>
      </p:sp>
    </p:spTree>
    <p:extLst>
      <p:ext uri="{BB962C8B-B14F-4D97-AF65-F5344CB8AC3E}">
        <p14:creationId xmlns:p14="http://schemas.microsoft.com/office/powerpoint/2010/main" val="2190958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also made a classifier to identify late deliveries.  this is the learning curve of our very first model. As the model trained on more data, the accuracy score improved.  Though 89% accuracy is usually good, this was a big problem.</a:t>
            </a:r>
          </a:p>
        </p:txBody>
      </p:sp>
      <p:sp>
        <p:nvSpPr>
          <p:cNvPr id="4" name="Slide Number Placeholder 3"/>
          <p:cNvSpPr>
            <a:spLocks noGrp="1"/>
          </p:cNvSpPr>
          <p:nvPr>
            <p:ph type="sldNum" sz="quarter" idx="5"/>
          </p:nvPr>
        </p:nvSpPr>
        <p:spPr/>
        <p:txBody>
          <a:bodyPr/>
          <a:lstStyle/>
          <a:p>
            <a:fld id="{21E3E0B6-E900-49A8-AD5D-4873FBCE9F91}" type="slidenum">
              <a:rPr lang="en-US"/>
              <a:t>25</a:t>
            </a:fld>
            <a:endParaRPr lang="en-US"/>
          </a:p>
        </p:txBody>
      </p:sp>
    </p:spTree>
    <p:extLst>
      <p:ext uri="{BB962C8B-B14F-4D97-AF65-F5344CB8AC3E}">
        <p14:creationId xmlns:p14="http://schemas.microsoft.com/office/powerpoint/2010/main" val="628702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main motivation was to help the company identify late parts delivery. This might help identify something along the supply chain and this would allow us to emphasize the value in data.</a:t>
            </a:r>
            <a:endParaRPr lang="en-US"/>
          </a:p>
          <a:p>
            <a:endParaRPr lang="en-US">
              <a:cs typeface="Calibri"/>
            </a:endParaRPr>
          </a:p>
          <a:p>
            <a:r>
              <a:rPr lang="en-US">
                <a:cs typeface="Calibri"/>
              </a:rPr>
              <a:t>Though the previous plot looked really good, there was a problem with the data. It is highly imbalanced. 89% of the 288 thousand unique transactions were On Time. Big imbalances in classes can result in poor generalization of the minority class which can't be seen through some metrics. From a business standpoint, identifying late deliveries might be more important than identifying on time deliveries, too.</a:t>
            </a:r>
          </a:p>
          <a:p>
            <a:endParaRPr lang="en-US">
              <a:cs typeface="Calibri"/>
            </a:endParaRPr>
          </a:p>
          <a:p>
            <a:r>
              <a:rPr lang="en-US">
                <a:cs typeface="Calibri"/>
              </a:rPr>
              <a:t>Unfortunately, we had few variables to use as well.  So, our solution to both of these problems were to use synthetic oversampling and create lag variables based on the variables we already have.</a:t>
            </a:r>
          </a:p>
        </p:txBody>
      </p:sp>
      <p:sp>
        <p:nvSpPr>
          <p:cNvPr id="4" name="Slide Number Placeholder 3"/>
          <p:cNvSpPr>
            <a:spLocks noGrp="1"/>
          </p:cNvSpPr>
          <p:nvPr>
            <p:ph type="sldNum" sz="quarter" idx="5"/>
          </p:nvPr>
        </p:nvSpPr>
        <p:spPr/>
        <p:txBody>
          <a:bodyPr/>
          <a:lstStyle/>
          <a:p>
            <a:fld id="{21E3E0B6-E900-49A8-AD5D-4873FBCE9F91}" type="slidenum">
              <a:rPr lang="en-US"/>
              <a:t>26</a:t>
            </a:fld>
            <a:endParaRPr lang="en-US"/>
          </a:p>
        </p:txBody>
      </p:sp>
    </p:spTree>
    <p:extLst>
      <p:ext uri="{BB962C8B-B14F-4D97-AF65-F5344CB8AC3E}">
        <p14:creationId xmlns:p14="http://schemas.microsoft.com/office/powerpoint/2010/main" val="1014112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Feature selection was through customer info and table b. The output was Delivery Status which was on time or late.  We made this from the Early, On Time, and Late features from table b.  If Late was greater than 0, we logged this in the Delivery Status variable as a late delivery. Afterwards, we dropped Early, Late, and On Time because it's a glimpse of </a:t>
            </a:r>
            <a:r>
              <a:rPr lang="en-US" err="1">
                <a:cs typeface="Calibri"/>
              </a:rPr>
              <a:t>whats</a:t>
            </a:r>
            <a:r>
              <a:rPr lang="en-US">
                <a:cs typeface="Calibri"/>
              </a:rPr>
              <a:t> late or on time.</a:t>
            </a:r>
          </a:p>
          <a:p>
            <a:endParaRPr lang="en-US">
              <a:cs typeface="Calibri"/>
            </a:endParaRPr>
          </a:p>
          <a:p>
            <a:r>
              <a:rPr lang="en-US">
                <a:cs typeface="Calibri"/>
              </a:rPr>
              <a:t>We used decision tree, logistic regression, and random forests classifiers on the base data, oversampled data, and oversampled data with lags.  5 lags each were created from the 5 past requested, early, on time, and late values to make 20 lag features.</a:t>
            </a:r>
          </a:p>
        </p:txBody>
      </p:sp>
      <p:sp>
        <p:nvSpPr>
          <p:cNvPr id="4" name="Slide Number Placeholder 3"/>
          <p:cNvSpPr>
            <a:spLocks noGrp="1"/>
          </p:cNvSpPr>
          <p:nvPr>
            <p:ph type="sldNum" sz="quarter" idx="5"/>
          </p:nvPr>
        </p:nvSpPr>
        <p:spPr/>
        <p:txBody>
          <a:bodyPr/>
          <a:lstStyle/>
          <a:p>
            <a:fld id="{21E3E0B6-E900-49A8-AD5D-4873FBCE9F91}" type="slidenum">
              <a:rPr lang="en-US"/>
              <a:t>27</a:t>
            </a:fld>
            <a:endParaRPr lang="en-US"/>
          </a:p>
        </p:txBody>
      </p:sp>
    </p:spTree>
    <p:extLst>
      <p:ext uri="{BB962C8B-B14F-4D97-AF65-F5344CB8AC3E}">
        <p14:creationId xmlns:p14="http://schemas.microsoft.com/office/powerpoint/2010/main" val="2260413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Data was split to a 90% training set and 10% test set.  This preserved the original data distributions.</a:t>
            </a:r>
          </a:p>
          <a:p>
            <a:endParaRPr lang="en-US">
              <a:cs typeface="Calibri"/>
            </a:endParaRPr>
          </a:p>
          <a:p>
            <a:r>
              <a:rPr lang="en-US">
                <a:cs typeface="Calibri"/>
              </a:rPr>
              <a:t>5 fold cross validation was used during model training.  The process divides the training set to folds and iterates through the folds training multiple models based on some settings.  The average performance of these folds were used to identify the settings for the best model.</a:t>
            </a:r>
          </a:p>
          <a:p>
            <a:endParaRPr lang="en-US">
              <a:cs typeface="Calibri"/>
            </a:endParaRPr>
          </a:p>
          <a:p>
            <a:r>
              <a:rPr lang="en-US">
                <a:cs typeface="Calibri"/>
              </a:rPr>
              <a:t>The models using synthetic oversampling took the cross-validation training set to make new fake data for balanced training.  You can see this in the left visualization how three arrows come out of the middle aqua box and magically makes 3 new aqua boxes.  This can help increase performance on imbalanced classes.</a:t>
            </a:r>
          </a:p>
        </p:txBody>
      </p:sp>
      <p:sp>
        <p:nvSpPr>
          <p:cNvPr id="4" name="Slide Number Placeholder 3"/>
          <p:cNvSpPr>
            <a:spLocks noGrp="1"/>
          </p:cNvSpPr>
          <p:nvPr>
            <p:ph type="sldNum" sz="quarter" idx="5"/>
          </p:nvPr>
        </p:nvSpPr>
        <p:spPr/>
        <p:txBody>
          <a:bodyPr/>
          <a:lstStyle/>
          <a:p>
            <a:fld id="{21E3E0B6-E900-49A8-AD5D-4873FBCE9F91}" type="slidenum">
              <a:rPr lang="en-US"/>
              <a:t>28</a:t>
            </a:fld>
            <a:endParaRPr lang="en-US"/>
          </a:p>
        </p:txBody>
      </p:sp>
    </p:spTree>
    <p:extLst>
      <p:ext uri="{BB962C8B-B14F-4D97-AF65-F5344CB8AC3E}">
        <p14:creationId xmlns:p14="http://schemas.microsoft.com/office/powerpoint/2010/main" val="1585376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the real learning curve for the base decision tree model.  The one earlier was based on accuracy.  We used the macro averaged F1 metric to choose our best models. This metric takes the average F1 score from both classes so having one class performing well isn't good enough to have a great macro average.</a:t>
            </a:r>
          </a:p>
        </p:txBody>
      </p:sp>
      <p:sp>
        <p:nvSpPr>
          <p:cNvPr id="4" name="Slide Number Placeholder 3"/>
          <p:cNvSpPr>
            <a:spLocks noGrp="1"/>
          </p:cNvSpPr>
          <p:nvPr>
            <p:ph type="sldNum" sz="quarter" idx="5"/>
          </p:nvPr>
        </p:nvSpPr>
        <p:spPr/>
        <p:txBody>
          <a:bodyPr/>
          <a:lstStyle/>
          <a:p>
            <a:fld id="{21E3E0B6-E900-49A8-AD5D-4873FBCE9F91}" type="slidenum">
              <a:rPr lang="en-US"/>
              <a:t>29</a:t>
            </a:fld>
            <a:endParaRPr lang="en-US"/>
          </a:p>
        </p:txBody>
      </p:sp>
    </p:spTree>
    <p:extLst>
      <p:ext uri="{BB962C8B-B14F-4D97-AF65-F5344CB8AC3E}">
        <p14:creationId xmlns:p14="http://schemas.microsoft.com/office/powerpoint/2010/main" val="107692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base models actually did VERY poorly when it came to the F1 macro. This table shows why. </a:t>
            </a:r>
            <a:r>
              <a:rPr lang="en-US"/>
              <a:t>While recall </a:t>
            </a:r>
            <a:r>
              <a:rPr lang="en-US" err="1"/>
              <a:t>isthe</a:t>
            </a:r>
            <a:r>
              <a:rPr lang="en-US"/>
              <a:t> ability to find all relevant instances of the class in a dataset, precision is the proportion of the data points our model says was relevant that are really relevant.</a:t>
            </a:r>
          </a:p>
          <a:p>
            <a:endParaRPr lang="en-US">
              <a:cs typeface="Calibri"/>
            </a:endParaRPr>
          </a:p>
          <a:p>
            <a:r>
              <a:rPr lang="en-US">
                <a:cs typeface="Calibri"/>
              </a:rPr>
              <a:t>The table to the right shows that the model was getting all of the on time predictions right and all of the late predictions wrong.</a:t>
            </a:r>
            <a:endParaRPr lang="en-US"/>
          </a:p>
        </p:txBody>
      </p:sp>
      <p:sp>
        <p:nvSpPr>
          <p:cNvPr id="4" name="Slide Number Placeholder 3"/>
          <p:cNvSpPr>
            <a:spLocks noGrp="1"/>
          </p:cNvSpPr>
          <p:nvPr>
            <p:ph type="sldNum" sz="quarter" idx="5"/>
          </p:nvPr>
        </p:nvSpPr>
        <p:spPr/>
        <p:txBody>
          <a:bodyPr/>
          <a:lstStyle/>
          <a:p>
            <a:fld id="{21E3E0B6-E900-49A8-AD5D-4873FBCE9F91}" type="slidenum">
              <a:rPr lang="en-US"/>
              <a:t>30</a:t>
            </a:fld>
            <a:endParaRPr lang="en-US"/>
          </a:p>
        </p:txBody>
      </p:sp>
    </p:spTree>
    <p:extLst>
      <p:ext uri="{BB962C8B-B14F-4D97-AF65-F5344CB8AC3E}">
        <p14:creationId xmlns:p14="http://schemas.microsoft.com/office/powerpoint/2010/main" val="39125886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After running all of our models, this was the result by CV score.  We can see that massive improvements were made with more input variables.  Though oversampling had mixed results with a 5% increase for the decision tree over the base model being the best, lag variables with synthetic oversampling improved all models.  logistic regression jumped by 14% while decision tree and random forests jumped by 20%.</a:t>
            </a:r>
            <a:endParaRPr lang="en-US"/>
          </a:p>
        </p:txBody>
      </p:sp>
      <p:sp>
        <p:nvSpPr>
          <p:cNvPr id="4" name="Slide Number Placeholder 3"/>
          <p:cNvSpPr>
            <a:spLocks noGrp="1"/>
          </p:cNvSpPr>
          <p:nvPr>
            <p:ph type="sldNum" sz="quarter" idx="5"/>
          </p:nvPr>
        </p:nvSpPr>
        <p:spPr/>
        <p:txBody>
          <a:bodyPr/>
          <a:lstStyle/>
          <a:p>
            <a:fld id="{21E3E0B6-E900-49A8-AD5D-4873FBCE9F91}" type="slidenum">
              <a:rPr lang="en-US"/>
              <a:t>31</a:t>
            </a:fld>
            <a:endParaRPr lang="en-US"/>
          </a:p>
        </p:txBody>
      </p:sp>
    </p:spTree>
    <p:extLst>
      <p:ext uri="{BB962C8B-B14F-4D97-AF65-F5344CB8AC3E}">
        <p14:creationId xmlns:p14="http://schemas.microsoft.com/office/powerpoint/2010/main" val="1610329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final classification result table shows how well the random forest model performed. It had near perfect on time performance while increasing performance on late models by about 40% by F1 score.</a:t>
            </a:r>
          </a:p>
          <a:p>
            <a:endParaRPr lang="en-US">
              <a:cs typeface="Calibri"/>
            </a:endParaRPr>
          </a:p>
          <a:p>
            <a:r>
              <a:rPr lang="en-US">
                <a:cs typeface="Calibri"/>
              </a:rPr>
              <a:t>Though the overall performance still </a:t>
            </a:r>
            <a:r>
              <a:rPr lang="en-US" err="1">
                <a:cs typeface="Calibri" panose="020F0502020204030204"/>
              </a:rPr>
              <a:t>isnt</a:t>
            </a:r>
            <a:r>
              <a:rPr lang="en-US">
                <a:cs typeface="Calibri"/>
              </a:rPr>
              <a:t> great for insights in a production environment, it does show promise. Improvements can be made by considering other useful data such as customer location, specific parts in a transaction, dates, and others.</a:t>
            </a:r>
          </a:p>
        </p:txBody>
      </p:sp>
      <p:sp>
        <p:nvSpPr>
          <p:cNvPr id="4" name="Slide Number Placeholder 3"/>
          <p:cNvSpPr>
            <a:spLocks noGrp="1"/>
          </p:cNvSpPr>
          <p:nvPr>
            <p:ph type="sldNum" sz="quarter" idx="5"/>
          </p:nvPr>
        </p:nvSpPr>
        <p:spPr/>
        <p:txBody>
          <a:bodyPr/>
          <a:lstStyle/>
          <a:p>
            <a:fld id="{21E3E0B6-E900-49A8-AD5D-4873FBCE9F91}" type="slidenum">
              <a:rPr lang="en-US"/>
              <a:t>32</a:t>
            </a:fld>
            <a:endParaRPr lang="en-US"/>
          </a:p>
        </p:txBody>
      </p:sp>
    </p:spTree>
    <p:extLst>
      <p:ext uri="{BB962C8B-B14F-4D97-AF65-F5344CB8AC3E}">
        <p14:creationId xmlns:p14="http://schemas.microsoft.com/office/powerpoint/2010/main" val="3900922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we can see a calculated list of top 10 companies from tables B and E for certain criteria.</a:t>
            </a:r>
            <a:br>
              <a:rPr lang="en-US">
                <a:cs typeface="+mn-lt"/>
              </a:rPr>
            </a:br>
            <a:endParaRPr lang="en-US">
              <a:cs typeface="Calibri"/>
            </a:endParaRPr>
          </a:p>
          <a:p>
            <a:r>
              <a:rPr lang="en-US">
                <a:cs typeface="Calibri"/>
              </a:rPr>
              <a:t>The table on the left is the top 10 Customers for the most </a:t>
            </a:r>
            <a:r>
              <a:rPr lang="en-US" err="1">
                <a:cs typeface="Calibri"/>
              </a:rPr>
              <a:t>OnTime</a:t>
            </a:r>
            <a:r>
              <a:rPr lang="en-US">
                <a:cs typeface="Calibri"/>
              </a:rPr>
              <a:t> deliveries. So this shows us the top 10 companies which the falsified data shows we are consistently delivering on time to. These are sorted by </a:t>
            </a:r>
            <a:r>
              <a:rPr lang="en-US" err="1">
                <a:cs typeface="Calibri"/>
              </a:rPr>
              <a:t>CustomerID</a:t>
            </a:r>
            <a:r>
              <a:rPr lang="en-US">
                <a:cs typeface="Calibri"/>
              </a:rPr>
              <a:t> number, but we can also see that </a:t>
            </a:r>
            <a:r>
              <a:rPr lang="en-US" err="1">
                <a:cs typeface="Calibri"/>
              </a:rPr>
              <a:t>TotalEarly</a:t>
            </a:r>
            <a:r>
              <a:rPr lang="en-US">
                <a:cs typeface="Calibri"/>
              </a:rPr>
              <a:t> for all of these customers also seems to be fairly high (except for customer 19933).</a:t>
            </a:r>
          </a:p>
          <a:p>
            <a:endParaRPr lang="en-US">
              <a:cs typeface="Calibri"/>
            </a:endParaRPr>
          </a:p>
          <a:p>
            <a:r>
              <a:rPr lang="en-US">
                <a:cs typeface="Calibri"/>
              </a:rPr>
              <a:t>The table on the right is the top 10 customers for the shortest average open to close time. To me this means these are the 10 companies which the falsified data tells us we are consistently closing out their orders within a maximum of 26 days. These are also sorted by </a:t>
            </a:r>
            <a:r>
              <a:rPr lang="en-US" err="1">
                <a:cs typeface="Calibri"/>
              </a:rPr>
              <a:t>customerID</a:t>
            </a:r>
            <a:r>
              <a:rPr lang="en-US">
                <a:cs typeface="Calibri"/>
              </a:rPr>
              <a:t> number, but we can see that customers 35054 and 35870 had an average of 1 days open. I believe this is because they only had one order which was only open for 1 day.</a:t>
            </a:r>
            <a:br>
              <a:rPr lang="en-US">
                <a:cs typeface="+mn-lt"/>
              </a:rPr>
            </a:br>
            <a:endParaRPr lang="en-US">
              <a:cs typeface="Calibri"/>
            </a:endParaRPr>
          </a:p>
          <a:p>
            <a:r>
              <a:rPr lang="en-US">
                <a:cs typeface="Calibri"/>
              </a:rPr>
              <a:t> A little later we will show a pie chart of how some of these companies compare, and in the application we will be able to adjust these sort attributes of the top 10 customers so we can look at what customers are having the longest open to close time periods, and which companies are having the most late deliveries.</a:t>
            </a:r>
            <a:endParaRPr lang="en-US"/>
          </a:p>
        </p:txBody>
      </p:sp>
      <p:sp>
        <p:nvSpPr>
          <p:cNvPr id="4" name="Slide Number Placeholder 3"/>
          <p:cNvSpPr>
            <a:spLocks noGrp="1"/>
          </p:cNvSpPr>
          <p:nvPr>
            <p:ph type="sldNum" sz="quarter" idx="5"/>
          </p:nvPr>
        </p:nvSpPr>
        <p:spPr/>
        <p:txBody>
          <a:bodyPr/>
          <a:lstStyle/>
          <a:p>
            <a:fld id="{21E3E0B6-E900-49A8-AD5D-4873FBCE9F91}" type="slidenum">
              <a:rPr lang="en-US"/>
              <a:t>4</a:t>
            </a:fld>
            <a:endParaRPr lang="en-US"/>
          </a:p>
        </p:txBody>
      </p:sp>
    </p:spTree>
    <p:extLst>
      <p:ext uri="{BB962C8B-B14F-4D97-AF65-F5344CB8AC3E}">
        <p14:creationId xmlns:p14="http://schemas.microsoft.com/office/powerpoint/2010/main" val="838122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used graphical functions of R to interpret the data visually. This helped us understand what kind of information, and the amount of information that the data included.</a:t>
            </a:r>
            <a:br>
              <a:rPr lang="en-US">
                <a:cs typeface="+mn-lt"/>
              </a:rPr>
            </a:br>
            <a:r>
              <a:rPr lang="en-US">
                <a:cs typeface="Calibri"/>
              </a:rPr>
              <a:t>We looked at each table separately first to understand what the data looked like.</a:t>
            </a:r>
          </a:p>
          <a:p>
            <a:r>
              <a:rPr lang="en-US">
                <a:cs typeface="+mn-lt"/>
              </a:rPr>
              <a:t>First we looked at the </a:t>
            </a:r>
            <a:r>
              <a:rPr lang="en-US" err="1">
                <a:cs typeface="+mn-lt"/>
              </a:rPr>
              <a:t>Customer_Info</a:t>
            </a:r>
            <a:r>
              <a:rPr lang="en-US">
                <a:cs typeface="+mn-lt"/>
              </a:rPr>
              <a:t> table. This table included information about an overall customer connected to their more granular branches of each customer, and then the customer size of that customer.</a:t>
            </a:r>
          </a:p>
          <a:p>
            <a:r>
              <a:rPr lang="en-US">
                <a:cs typeface="+mn-lt"/>
              </a:rPr>
              <a:t>Then we looked at the Data types A, B and C, which we looked at from a time perspective of Yearly Frequency, Monthly Frequency, and </a:t>
            </a:r>
            <a:r>
              <a:rPr lang="en-US" err="1">
                <a:cs typeface="+mn-lt"/>
              </a:rPr>
              <a:t>YearMonth</a:t>
            </a:r>
            <a:r>
              <a:rPr lang="en-US">
                <a:cs typeface="+mn-lt"/>
              </a:rPr>
              <a:t> Frequency.</a:t>
            </a:r>
          </a:p>
          <a:p>
            <a:r>
              <a:rPr lang="en-US">
                <a:cs typeface="+mn-lt"/>
              </a:rPr>
              <a:t>We looked at </a:t>
            </a:r>
            <a:r>
              <a:rPr lang="en-US" err="1">
                <a:cs typeface="+mn-lt"/>
              </a:rPr>
              <a:t>TableE's</a:t>
            </a:r>
            <a:r>
              <a:rPr lang="en-US">
                <a:cs typeface="+mn-lt"/>
              </a:rPr>
              <a:t> Open and Closed data to understand a Yearly and Monthly view of what the data contained.</a:t>
            </a:r>
          </a:p>
          <a:p>
            <a:r>
              <a:rPr lang="en-US">
                <a:cs typeface="+mn-lt"/>
              </a:rPr>
              <a:t>And finally we looked at table B's information about Deliveries, and we looked at those trends.</a:t>
            </a:r>
          </a:p>
        </p:txBody>
      </p:sp>
      <p:sp>
        <p:nvSpPr>
          <p:cNvPr id="4" name="Slide Number Placeholder 3"/>
          <p:cNvSpPr>
            <a:spLocks noGrp="1"/>
          </p:cNvSpPr>
          <p:nvPr>
            <p:ph type="sldNum" sz="quarter" idx="5"/>
          </p:nvPr>
        </p:nvSpPr>
        <p:spPr/>
        <p:txBody>
          <a:bodyPr/>
          <a:lstStyle/>
          <a:p>
            <a:fld id="{21E3E0B6-E900-49A8-AD5D-4873FBCE9F91}" type="slidenum">
              <a:rPr lang="en-US"/>
              <a:t>5</a:t>
            </a:fld>
            <a:endParaRPr lang="en-US"/>
          </a:p>
        </p:txBody>
      </p:sp>
    </p:spTree>
    <p:extLst>
      <p:ext uri="{BB962C8B-B14F-4D97-AF65-F5344CB8AC3E}">
        <p14:creationId xmlns:p14="http://schemas.microsoft.com/office/powerpoint/2010/main" val="1921817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Customer bin size 1 contains the most amount of customers, Bin size 1 contains about double the amount of customers compared to other bin sizes.</a:t>
            </a:r>
          </a:p>
          <a:p>
            <a:r>
              <a:rPr lang="en-US">
                <a:cs typeface="Calibri"/>
              </a:rPr>
              <a:t>This means we have more customers in our system which are bin size 1, or a medium to small size.</a:t>
            </a:r>
            <a:br>
              <a:rPr lang="en-US">
                <a:cs typeface="+mn-lt"/>
              </a:rPr>
            </a:br>
            <a:r>
              <a:rPr lang="en-US">
                <a:cs typeface="Calibri"/>
              </a:rPr>
              <a:t>Our second most frequent customer size is 0 or small.</a:t>
            </a:r>
          </a:p>
          <a:p>
            <a:r>
              <a:rPr lang="en-US">
                <a:cs typeface="Calibri"/>
              </a:rPr>
              <a:t>We need to be aware of this when calculating information about the data as we may have more of 0 and 1 data than we do of 2 and 3.</a:t>
            </a:r>
          </a:p>
        </p:txBody>
      </p:sp>
      <p:sp>
        <p:nvSpPr>
          <p:cNvPr id="4" name="Slide Number Placeholder 3"/>
          <p:cNvSpPr>
            <a:spLocks noGrp="1"/>
          </p:cNvSpPr>
          <p:nvPr>
            <p:ph type="sldNum" sz="quarter" idx="5"/>
          </p:nvPr>
        </p:nvSpPr>
        <p:spPr/>
        <p:txBody>
          <a:bodyPr/>
          <a:lstStyle/>
          <a:p>
            <a:fld id="{21E3E0B6-E900-49A8-AD5D-4873FBCE9F91}" type="slidenum">
              <a:rPr lang="en-US"/>
              <a:t>6</a:t>
            </a:fld>
            <a:endParaRPr lang="en-US"/>
          </a:p>
        </p:txBody>
      </p:sp>
    </p:spTree>
    <p:extLst>
      <p:ext uri="{BB962C8B-B14F-4D97-AF65-F5344CB8AC3E}">
        <p14:creationId xmlns:p14="http://schemas.microsoft.com/office/powerpoint/2010/main" val="1006040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Type A and C data contain most of their data in 2015 and 2016, with only about half of that in 2014 and 2017. This could be because data was recorded over time and started recording in the middle of 2014 and ended recording in 2017.</a:t>
            </a:r>
          </a:p>
          <a:p>
            <a:r>
              <a:rPr lang="en-US">
                <a:cs typeface="Calibri"/>
              </a:rPr>
              <a:t>Type B data does not have a similar frequency, instead 2015 and 2017 are about half as frequent as 2014 and 2016. I can conclude this may be because of some way the data is recorded, maybe only half of the year in 2015 and 2017 were recorded, could be a data which has a half a year break every other year. Etc.</a:t>
            </a:r>
          </a:p>
        </p:txBody>
      </p:sp>
      <p:sp>
        <p:nvSpPr>
          <p:cNvPr id="4" name="Slide Number Placeholder 3"/>
          <p:cNvSpPr>
            <a:spLocks noGrp="1"/>
          </p:cNvSpPr>
          <p:nvPr>
            <p:ph type="sldNum" sz="quarter" idx="5"/>
          </p:nvPr>
        </p:nvSpPr>
        <p:spPr/>
        <p:txBody>
          <a:bodyPr/>
          <a:lstStyle/>
          <a:p>
            <a:fld id="{21E3E0B6-E900-49A8-AD5D-4873FBCE9F91}" type="slidenum">
              <a:rPr lang="en-US"/>
              <a:t>7</a:t>
            </a:fld>
            <a:endParaRPr lang="en-US"/>
          </a:p>
        </p:txBody>
      </p:sp>
    </p:spTree>
    <p:extLst>
      <p:ext uri="{BB962C8B-B14F-4D97-AF65-F5344CB8AC3E}">
        <p14:creationId xmlns:p14="http://schemas.microsoft.com/office/powerpoint/2010/main" val="1561406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On the left we have a graph of the Type A data month frequency by month. This shows the Type A data is most frequent in month 9 and month 3. If this corresponds to delivery dates or sales dates, this may indicate an increase in business during this time.</a:t>
            </a:r>
          </a:p>
          <a:p>
            <a:r>
              <a:rPr lang="en-US">
                <a:cs typeface="Calibri"/>
              </a:rPr>
              <a:t>Looking at the time series data on the right, this tells a similar tale. We see that data starts in month 6 of 2014, and spikes in Month 3 and month 9, and data ends in month 7 of 2017.</a:t>
            </a:r>
          </a:p>
        </p:txBody>
      </p:sp>
      <p:sp>
        <p:nvSpPr>
          <p:cNvPr id="4" name="Slide Number Placeholder 3"/>
          <p:cNvSpPr>
            <a:spLocks noGrp="1"/>
          </p:cNvSpPr>
          <p:nvPr>
            <p:ph type="sldNum" sz="quarter" idx="5"/>
          </p:nvPr>
        </p:nvSpPr>
        <p:spPr/>
        <p:txBody>
          <a:bodyPr/>
          <a:lstStyle/>
          <a:p>
            <a:fld id="{21E3E0B6-E900-49A8-AD5D-4873FBCE9F91}" type="slidenum">
              <a:rPr lang="en-US"/>
              <a:t>8</a:t>
            </a:fld>
            <a:endParaRPr lang="en-US"/>
          </a:p>
        </p:txBody>
      </p:sp>
    </p:spTree>
    <p:extLst>
      <p:ext uri="{BB962C8B-B14F-4D97-AF65-F5344CB8AC3E}">
        <p14:creationId xmlns:p14="http://schemas.microsoft.com/office/powerpoint/2010/main" val="3379730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Type B data Frequency grouped by Month is shown on the left.  Here we can see this data is extremely seasonal, only having significant values in a few months, especially months 8 and 9.</a:t>
            </a:r>
          </a:p>
          <a:p>
            <a:r>
              <a:rPr lang="en-US">
                <a:cs typeface="Calibri"/>
              </a:rPr>
              <a:t>The graph on the right shows the continuous frequency of Type B data throughout the years by month. We see this shows similar data to the graph on the left, indicating some type of seasonality to the data in months 8 and 9 of 2014, 2015 and 2016. It appears looking on the right that data starts in month 6 of 2014 and ends in month 7 of 2017, but that there is not continuous activity for this data.</a:t>
            </a:r>
          </a:p>
        </p:txBody>
      </p:sp>
      <p:sp>
        <p:nvSpPr>
          <p:cNvPr id="4" name="Slide Number Placeholder 3"/>
          <p:cNvSpPr>
            <a:spLocks noGrp="1"/>
          </p:cNvSpPr>
          <p:nvPr>
            <p:ph type="sldNum" sz="quarter" idx="5"/>
          </p:nvPr>
        </p:nvSpPr>
        <p:spPr/>
        <p:txBody>
          <a:bodyPr/>
          <a:lstStyle/>
          <a:p>
            <a:fld id="{21E3E0B6-E900-49A8-AD5D-4873FBCE9F91}" type="slidenum">
              <a:rPr lang="en-US"/>
              <a:t>9</a:t>
            </a:fld>
            <a:endParaRPr lang="en-US"/>
          </a:p>
        </p:txBody>
      </p:sp>
    </p:spTree>
    <p:extLst>
      <p:ext uri="{BB962C8B-B14F-4D97-AF65-F5344CB8AC3E}">
        <p14:creationId xmlns:p14="http://schemas.microsoft.com/office/powerpoint/2010/main" val="1723710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On the left we see a graph of the Type C  data frequency grouped by month. This data is distributed fairly evenly throughout the years and months, every other month is a little higher than the last month.</a:t>
            </a:r>
          </a:p>
          <a:p>
            <a:r>
              <a:rPr lang="en-US">
                <a:cs typeface="Calibri"/>
              </a:rPr>
              <a:t>On the right we see a graph of the Type C data frequency grouped by month for each  year. This data is still distributed evenly, only differing slightly. It appears this data begins in the middle of 2014 and ends in the middle of 2017.</a:t>
            </a:r>
          </a:p>
          <a:p>
            <a:r>
              <a:rPr lang="en-US">
                <a:cs typeface="Calibri"/>
              </a:rPr>
              <a:t>This is nice to know that the data is distributed well throughout this series of time.</a:t>
            </a:r>
          </a:p>
        </p:txBody>
      </p:sp>
      <p:sp>
        <p:nvSpPr>
          <p:cNvPr id="4" name="Slide Number Placeholder 3"/>
          <p:cNvSpPr>
            <a:spLocks noGrp="1"/>
          </p:cNvSpPr>
          <p:nvPr>
            <p:ph type="sldNum" sz="quarter" idx="5"/>
          </p:nvPr>
        </p:nvSpPr>
        <p:spPr/>
        <p:txBody>
          <a:bodyPr/>
          <a:lstStyle/>
          <a:p>
            <a:fld id="{21E3E0B6-E900-49A8-AD5D-4873FBCE9F91}" type="slidenum">
              <a:rPr lang="en-US"/>
              <a:t>10</a:t>
            </a:fld>
            <a:endParaRPr lang="en-US"/>
          </a:p>
        </p:txBody>
      </p:sp>
    </p:spTree>
    <p:extLst>
      <p:ext uri="{BB962C8B-B14F-4D97-AF65-F5344CB8AC3E}">
        <p14:creationId xmlns:p14="http://schemas.microsoft.com/office/powerpoint/2010/main" val="36641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12/9/2020</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10105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74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12350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312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12/9/2020</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033226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9258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539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1338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1307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12/9/2020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8613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12/9/2020</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71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12/9/2020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213643739"/>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1" r:id="rId5"/>
    <p:sldLayoutId id="2147483746" r:id="rId6"/>
    <p:sldLayoutId id="2147483747" r:id="rId7"/>
    <p:sldLayoutId id="2147483748" r:id="rId8"/>
    <p:sldLayoutId id="2147483749" r:id="rId9"/>
    <p:sldLayoutId id="2147483750" r:id="rId10"/>
    <p:sldLayoutId id="2147483752" r:id="rId11"/>
  </p:sldLayoutIdLst>
  <p:hf sldNum="0" hdr="0" ftr="0" dt="0"/>
  <p:txStyles>
    <p:titleStyle>
      <a:lvl1pPr algn="l" defTabSz="914400" rtl="0" eaLnBrk="1" latinLnBrk="0" hangingPunct="1">
        <a:lnSpc>
          <a:spcPct val="90000"/>
        </a:lnSpc>
        <a:spcBef>
          <a:spcPct val="0"/>
        </a:spcBef>
        <a:buNone/>
        <a:defRPr lang="en-US" sz="3600"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customXml" Target="../ink/ink1.xml"/><Relationship Id="rId12"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customXml" Target="../ink/ink3.xml"/><Relationship Id="rId5" Type="http://schemas.openxmlformats.org/officeDocument/2006/relationships/image" Target="../media/image35.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customXml" Target="../ink/ink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45.jpeg"/><Relationship Id="rId4" Type="http://schemas.openxmlformats.org/officeDocument/2006/relationships/image" Target="../media/image44.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1C8457-7F30-4FFB-9E5D-084BBDFD96D1}"/>
              </a:ext>
            </a:extLst>
          </p:cNvPr>
          <p:cNvPicPr>
            <a:picLocks noChangeAspect="1"/>
          </p:cNvPicPr>
          <p:nvPr/>
        </p:nvPicPr>
        <p:blipFill rotWithShape="1">
          <a:blip r:embed="rId2"/>
          <a:srcRect t="27722" r="9091"/>
          <a:stretch/>
        </p:blipFill>
        <p:spPr>
          <a:xfrm>
            <a:off x="1" y="10"/>
            <a:ext cx="12191999" cy="6857989"/>
          </a:xfrm>
          <a:prstGeom prst="rect">
            <a:avLst/>
          </a:prstGeom>
        </p:spPr>
      </p:pic>
      <p:sp>
        <p:nvSpPr>
          <p:cNvPr id="26" name="Rectangle 2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2"/>
            <a:ext cx="4023360" cy="2802219"/>
          </a:xfrm>
        </p:spPr>
        <p:txBody>
          <a:bodyPr anchor="b">
            <a:normAutofit/>
          </a:bodyPr>
          <a:lstStyle/>
          <a:p>
            <a:pPr algn="l"/>
            <a:r>
              <a:rPr lang="en-US" sz="3200">
                <a:cs typeface="Calibri Light"/>
              </a:rPr>
              <a:t>SEL Team 1 Project Presentation</a:t>
            </a:r>
            <a:endParaRPr lang="en-US" sz="3200"/>
          </a:p>
        </p:txBody>
      </p:sp>
      <p:sp>
        <p:nvSpPr>
          <p:cNvPr id="3" name="Subtitle 2"/>
          <p:cNvSpPr>
            <a:spLocks noGrp="1"/>
          </p:cNvSpPr>
          <p:nvPr>
            <p:ph type="subTitle" idx="1"/>
          </p:nvPr>
        </p:nvSpPr>
        <p:spPr>
          <a:xfrm>
            <a:off x="477980" y="3969352"/>
            <a:ext cx="4023359" cy="1208141"/>
          </a:xfrm>
        </p:spPr>
        <p:txBody>
          <a:bodyPr vert="horz" lIns="91440" tIns="45720" rIns="91440" bIns="45720" rtlCol="0">
            <a:normAutofit/>
          </a:bodyPr>
          <a:lstStyle/>
          <a:p>
            <a:pPr algn="l">
              <a:spcAft>
                <a:spcPts val="600"/>
              </a:spcAft>
            </a:pPr>
            <a:r>
              <a:rPr lang="en-US" sz="1600">
                <a:cs typeface="Calibri"/>
              </a:rPr>
              <a:t>By: Minju Lee, Rou Long, Jessica Hosler, Bryton LeValley, and Emma Johnson</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29CF46-2C75-4229-B660-0C0B65A7D2E6}"/>
              </a:ext>
            </a:extLst>
          </p:cNvPr>
          <p:cNvSpPr txBox="1"/>
          <p:nvPr/>
        </p:nvSpPr>
        <p:spPr>
          <a:xfrm>
            <a:off x="646889" y="565825"/>
            <a:ext cx="44212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Type C Data Monthly Frequency</a:t>
            </a:r>
          </a:p>
        </p:txBody>
      </p:sp>
      <p:sp>
        <p:nvSpPr>
          <p:cNvPr id="7" name="TextBox 6">
            <a:extLst>
              <a:ext uri="{FF2B5EF4-FFF2-40B4-BE49-F238E27FC236}">
                <a16:creationId xmlns:a16="http://schemas.microsoft.com/office/drawing/2014/main" id="{D3AC7832-F18E-4B03-B653-1200C81D01E8}"/>
              </a:ext>
            </a:extLst>
          </p:cNvPr>
          <p:cNvSpPr txBox="1"/>
          <p:nvPr/>
        </p:nvSpPr>
        <p:spPr>
          <a:xfrm>
            <a:off x="6256506" y="565826"/>
            <a:ext cx="5296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Type C Data Monthly Frequency by Each Year</a:t>
            </a:r>
          </a:p>
        </p:txBody>
      </p:sp>
      <p:sp>
        <p:nvSpPr>
          <p:cNvPr id="8" name="TextBox 7">
            <a:extLst>
              <a:ext uri="{FF2B5EF4-FFF2-40B4-BE49-F238E27FC236}">
                <a16:creationId xmlns:a16="http://schemas.microsoft.com/office/drawing/2014/main" id="{A45C61C0-E64F-4E31-9AAC-8231BAD0CA3F}"/>
              </a:ext>
            </a:extLst>
          </p:cNvPr>
          <p:cNvSpPr txBox="1"/>
          <p:nvPr/>
        </p:nvSpPr>
        <p:spPr>
          <a:xfrm>
            <a:off x="643849" y="4891593"/>
            <a:ext cx="1090632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ea typeface="+mn-lt"/>
                <a:cs typeface="+mn-lt"/>
              </a:rPr>
              <a:t>The Bar plot on the left show frequency of overall monthly Type C data. Type C data is evenly distributed throughout the months.</a:t>
            </a:r>
            <a:endParaRPr lang="en-US"/>
          </a:p>
          <a:p>
            <a:endParaRPr lang="en-US">
              <a:ea typeface="+mn-lt"/>
              <a:cs typeface="+mn-lt"/>
            </a:endParaRPr>
          </a:p>
          <a:p>
            <a:pPr marL="285750" indent="-285750">
              <a:buFont typeface="Arial" panose="020B0604020202020204" pitchFamily="34" charset="0"/>
              <a:buChar char="•"/>
            </a:pPr>
            <a:r>
              <a:rPr lang="en-US">
                <a:ea typeface="+mn-lt"/>
                <a:cs typeface="+mn-lt"/>
              </a:rPr>
              <a:t>The bar plots on the right shows monthly type C data by each year. The data is evenly distributed monthly in each year.</a:t>
            </a:r>
            <a:endParaRPr lang="en-US"/>
          </a:p>
          <a:p>
            <a:pPr marL="285750" indent="-285750" algn="l">
              <a:buFont typeface="Arial" panose="020B0604020202020204" pitchFamily="34" charset="0"/>
              <a:buChar char="•"/>
            </a:pPr>
            <a:endParaRPr lang="en-US"/>
          </a:p>
        </p:txBody>
      </p:sp>
      <p:pic>
        <p:nvPicPr>
          <p:cNvPr id="3" name="Picture 4" descr="A screenshot of a cell phone&#10;&#10;Description generated with high confidence">
            <a:extLst>
              <a:ext uri="{FF2B5EF4-FFF2-40B4-BE49-F238E27FC236}">
                <a16:creationId xmlns:a16="http://schemas.microsoft.com/office/drawing/2014/main" id="{816C1A21-6B61-4404-9762-E24449977C6A}"/>
              </a:ext>
            </a:extLst>
          </p:cNvPr>
          <p:cNvPicPr>
            <a:picLocks noChangeAspect="1"/>
          </p:cNvPicPr>
          <p:nvPr/>
        </p:nvPicPr>
        <p:blipFill rotWithShape="1">
          <a:blip r:embed="rId3"/>
          <a:srcRect t="5243" r="260" b="374"/>
          <a:stretch/>
        </p:blipFill>
        <p:spPr>
          <a:xfrm>
            <a:off x="483079" y="1101319"/>
            <a:ext cx="5503661" cy="3721000"/>
          </a:xfrm>
          <a:prstGeom prst="rect">
            <a:avLst/>
          </a:prstGeom>
        </p:spPr>
      </p:pic>
      <p:pic>
        <p:nvPicPr>
          <p:cNvPr id="9" name="Picture 9" descr="A screenshot of a cell phone&#10;&#10;Description generated with high confidence">
            <a:extLst>
              <a:ext uri="{FF2B5EF4-FFF2-40B4-BE49-F238E27FC236}">
                <a16:creationId xmlns:a16="http://schemas.microsoft.com/office/drawing/2014/main" id="{EF3B8B41-4329-4F6A-A4A7-F88151832A84}"/>
              </a:ext>
            </a:extLst>
          </p:cNvPr>
          <p:cNvPicPr>
            <a:picLocks noChangeAspect="1"/>
          </p:cNvPicPr>
          <p:nvPr/>
        </p:nvPicPr>
        <p:blipFill rotWithShape="1">
          <a:blip r:embed="rId4"/>
          <a:srcRect l="92" t="5535" r="254" b="695"/>
          <a:stretch/>
        </p:blipFill>
        <p:spPr>
          <a:xfrm>
            <a:off x="6095457" y="1100967"/>
            <a:ext cx="5642231" cy="3708974"/>
          </a:xfrm>
          <a:prstGeom prst="rect">
            <a:avLst/>
          </a:prstGeom>
        </p:spPr>
      </p:pic>
    </p:spTree>
    <p:extLst>
      <p:ext uri="{BB962C8B-B14F-4D97-AF65-F5344CB8AC3E}">
        <p14:creationId xmlns:p14="http://schemas.microsoft.com/office/powerpoint/2010/main" val="426274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9C08F7-5C9F-4B0E-B456-7D65B3614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close up of a map&#10;&#10;Description generated with very high confidence">
            <a:extLst>
              <a:ext uri="{FF2B5EF4-FFF2-40B4-BE49-F238E27FC236}">
                <a16:creationId xmlns:a16="http://schemas.microsoft.com/office/drawing/2014/main" id="{DB999605-A14D-4F5F-BCB8-2EDD8887AF66}"/>
              </a:ext>
            </a:extLst>
          </p:cNvPr>
          <p:cNvPicPr>
            <a:picLocks noChangeAspect="1"/>
          </p:cNvPicPr>
          <p:nvPr/>
        </p:nvPicPr>
        <p:blipFill>
          <a:blip r:embed="rId3"/>
          <a:stretch>
            <a:fillRect/>
          </a:stretch>
        </p:blipFill>
        <p:spPr>
          <a:xfrm>
            <a:off x="197867" y="763005"/>
            <a:ext cx="7471956" cy="5398457"/>
          </a:xfrm>
          <a:prstGeom prst="rect">
            <a:avLst/>
          </a:prstGeom>
        </p:spPr>
      </p:pic>
      <p:sp>
        <p:nvSpPr>
          <p:cNvPr id="6" name="TextBox 5">
            <a:extLst>
              <a:ext uri="{FF2B5EF4-FFF2-40B4-BE49-F238E27FC236}">
                <a16:creationId xmlns:a16="http://schemas.microsoft.com/office/drawing/2014/main" id="{ED948D67-DB12-458A-B80C-A25FB7C56881}"/>
              </a:ext>
            </a:extLst>
          </p:cNvPr>
          <p:cNvSpPr txBox="1"/>
          <p:nvPr/>
        </p:nvSpPr>
        <p:spPr>
          <a:xfrm>
            <a:off x="7655920" y="2443976"/>
            <a:ext cx="44377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Scatter plots for open vs closed dates for each customer size</a:t>
            </a:r>
          </a:p>
          <a:p>
            <a:pPr marL="285750" indent="-285750">
              <a:buFont typeface="Arial"/>
              <a:buChar char="•"/>
            </a:pPr>
            <a:r>
              <a:rPr lang="en-US"/>
              <a:t>Best fit lines for each customer size</a:t>
            </a:r>
          </a:p>
          <a:p>
            <a:endParaRPr lang="en-US"/>
          </a:p>
        </p:txBody>
      </p:sp>
      <p:sp>
        <p:nvSpPr>
          <p:cNvPr id="5" name="TextBox 4">
            <a:extLst>
              <a:ext uri="{FF2B5EF4-FFF2-40B4-BE49-F238E27FC236}">
                <a16:creationId xmlns:a16="http://schemas.microsoft.com/office/drawing/2014/main" id="{EDF0BAD3-7DC5-4A59-82F8-38DD5C0AA5DA}"/>
              </a:ext>
            </a:extLst>
          </p:cNvPr>
          <p:cNvSpPr txBox="1"/>
          <p:nvPr/>
        </p:nvSpPr>
        <p:spPr>
          <a:xfrm>
            <a:off x="643180" y="294467"/>
            <a:ext cx="1112519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Open and Closed Data Table</a:t>
            </a:r>
          </a:p>
        </p:txBody>
      </p:sp>
    </p:spTree>
    <p:extLst>
      <p:ext uri="{BB962C8B-B14F-4D97-AF65-F5344CB8AC3E}">
        <p14:creationId xmlns:p14="http://schemas.microsoft.com/office/powerpoint/2010/main" val="2153220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BE29F7-DEE2-4F43-99BE-2C5AB405C885}"/>
              </a:ext>
            </a:extLst>
          </p:cNvPr>
          <p:cNvSpPr txBox="1"/>
          <p:nvPr/>
        </p:nvSpPr>
        <p:spPr>
          <a:xfrm>
            <a:off x="9012266" y="2451313"/>
            <a:ext cx="240740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Number on top of each bar indicates its customer size</a:t>
            </a:r>
          </a:p>
          <a:p>
            <a:endParaRPr lang="en-US"/>
          </a:p>
          <a:p>
            <a:pPr marL="285750" indent="-285750">
              <a:buFont typeface="Arial"/>
              <a:buChar char="•"/>
            </a:pPr>
            <a:r>
              <a:rPr lang="en-US"/>
              <a:t>The longest contract length is at 833 days for Company 31232</a:t>
            </a:r>
          </a:p>
          <a:p>
            <a:pPr marL="285750" indent="-285750">
              <a:buFont typeface="Arial"/>
              <a:buChar char="•"/>
            </a:pPr>
            <a:endParaRPr lang="en-US"/>
          </a:p>
          <a:p>
            <a:pPr marL="285750" indent="-285750">
              <a:buFont typeface="Arial"/>
              <a:buChar char="•"/>
            </a:pPr>
            <a:endParaRPr lang="en-US"/>
          </a:p>
        </p:txBody>
      </p:sp>
      <p:pic>
        <p:nvPicPr>
          <p:cNvPr id="8" name="Picture 2" descr="A screenshot of a cell phone&#10;&#10;Description generated with very high confidence">
            <a:extLst>
              <a:ext uri="{FF2B5EF4-FFF2-40B4-BE49-F238E27FC236}">
                <a16:creationId xmlns:a16="http://schemas.microsoft.com/office/drawing/2014/main" id="{FC9EDBAA-6BD2-41CD-B86B-381576A37B10}"/>
              </a:ext>
            </a:extLst>
          </p:cNvPr>
          <p:cNvPicPr>
            <a:picLocks noChangeAspect="1"/>
          </p:cNvPicPr>
          <p:nvPr/>
        </p:nvPicPr>
        <p:blipFill rotWithShape="1">
          <a:blip r:embed="rId3"/>
          <a:srcRect l="530" r="31258" b="17610"/>
          <a:stretch/>
        </p:blipFill>
        <p:spPr>
          <a:xfrm>
            <a:off x="410705" y="397275"/>
            <a:ext cx="8221738" cy="1686363"/>
          </a:xfrm>
          <a:prstGeom prst="rect">
            <a:avLst/>
          </a:prstGeom>
        </p:spPr>
      </p:pic>
      <p:sp>
        <p:nvSpPr>
          <p:cNvPr id="9" name="TextBox 8">
            <a:extLst>
              <a:ext uri="{FF2B5EF4-FFF2-40B4-BE49-F238E27FC236}">
                <a16:creationId xmlns:a16="http://schemas.microsoft.com/office/drawing/2014/main" id="{6CCCBC3D-952C-4D8D-B6B5-1FAB6F1F1B00}"/>
              </a:ext>
            </a:extLst>
          </p:cNvPr>
          <p:cNvSpPr txBox="1"/>
          <p:nvPr/>
        </p:nvSpPr>
        <p:spPr>
          <a:xfrm>
            <a:off x="8960602" y="733587"/>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 Overall Average Contract Length is 163.50 days</a:t>
            </a:r>
          </a:p>
        </p:txBody>
      </p:sp>
      <p:pic>
        <p:nvPicPr>
          <p:cNvPr id="2" name="Picture 2" descr="A screenshot of a cell phone&#10;&#10;Description generated with very high confidence">
            <a:extLst>
              <a:ext uri="{FF2B5EF4-FFF2-40B4-BE49-F238E27FC236}">
                <a16:creationId xmlns:a16="http://schemas.microsoft.com/office/drawing/2014/main" id="{265D5010-D0BB-44B6-8AEC-78CFFCB4C5E6}"/>
              </a:ext>
            </a:extLst>
          </p:cNvPr>
          <p:cNvPicPr>
            <a:picLocks noChangeAspect="1"/>
          </p:cNvPicPr>
          <p:nvPr/>
        </p:nvPicPr>
        <p:blipFill>
          <a:blip r:embed="rId4"/>
          <a:stretch>
            <a:fillRect/>
          </a:stretch>
        </p:blipFill>
        <p:spPr>
          <a:xfrm>
            <a:off x="410705" y="2135450"/>
            <a:ext cx="8219267" cy="4317745"/>
          </a:xfrm>
          <a:prstGeom prst="rect">
            <a:avLst/>
          </a:prstGeom>
        </p:spPr>
      </p:pic>
    </p:spTree>
    <p:extLst>
      <p:ext uri="{BB962C8B-B14F-4D97-AF65-F5344CB8AC3E}">
        <p14:creationId xmlns:p14="http://schemas.microsoft.com/office/powerpoint/2010/main" val="28517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screenshot of a cell phone&#10;&#10;Description generated with high confidence">
            <a:extLst>
              <a:ext uri="{FF2B5EF4-FFF2-40B4-BE49-F238E27FC236}">
                <a16:creationId xmlns:a16="http://schemas.microsoft.com/office/drawing/2014/main" id="{DBFFCF96-01F5-490F-B8CC-7A29983816F8}"/>
              </a:ext>
            </a:extLst>
          </p:cNvPr>
          <p:cNvPicPr>
            <a:picLocks noChangeAspect="1"/>
          </p:cNvPicPr>
          <p:nvPr/>
        </p:nvPicPr>
        <p:blipFill>
          <a:blip r:embed="rId3"/>
          <a:stretch>
            <a:fillRect/>
          </a:stretch>
        </p:blipFill>
        <p:spPr>
          <a:xfrm>
            <a:off x="397791" y="2212489"/>
            <a:ext cx="8180522" cy="4241158"/>
          </a:xfrm>
          <a:prstGeom prst="rect">
            <a:avLst/>
          </a:prstGeom>
        </p:spPr>
      </p:pic>
      <p:sp>
        <p:nvSpPr>
          <p:cNvPr id="8" name="TextBox 7">
            <a:extLst>
              <a:ext uri="{FF2B5EF4-FFF2-40B4-BE49-F238E27FC236}">
                <a16:creationId xmlns:a16="http://schemas.microsoft.com/office/drawing/2014/main" id="{4C7094BB-04BB-414A-B335-07FD61E5F829}"/>
              </a:ext>
            </a:extLst>
          </p:cNvPr>
          <p:cNvSpPr txBox="1"/>
          <p:nvPr/>
        </p:nvSpPr>
        <p:spPr>
          <a:xfrm>
            <a:off x="8792704" y="539856"/>
            <a:ext cx="274319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 density graph on contract length by each customer size share similar distribution, skewed to the right.</a:t>
            </a:r>
          </a:p>
          <a:p>
            <a:endParaRPr lang="en-US"/>
          </a:p>
          <a:p>
            <a:pPr marL="285750" indent="-285750">
              <a:buFont typeface="Arial"/>
              <a:buChar char="•"/>
            </a:pPr>
            <a:r>
              <a:rPr lang="en-US"/>
              <a:t>Most(around 95%) contract lengh stays below 400 days.</a:t>
            </a:r>
          </a:p>
          <a:p>
            <a:endParaRPr lang="en-US"/>
          </a:p>
        </p:txBody>
      </p:sp>
      <p:graphicFrame>
        <p:nvGraphicFramePr>
          <p:cNvPr id="12" name="Table 12">
            <a:extLst>
              <a:ext uri="{FF2B5EF4-FFF2-40B4-BE49-F238E27FC236}">
                <a16:creationId xmlns:a16="http://schemas.microsoft.com/office/drawing/2014/main" id="{52E69AC5-F492-45C7-8355-FF971E0DDFEA}"/>
              </a:ext>
            </a:extLst>
          </p:cNvPr>
          <p:cNvGraphicFramePr>
            <a:graphicFrameLocks noGrp="1"/>
          </p:cNvGraphicFramePr>
          <p:nvPr>
            <p:extLst>
              <p:ext uri="{D42A27DB-BD31-4B8C-83A1-F6EECF244321}">
                <p14:modId xmlns:p14="http://schemas.microsoft.com/office/powerpoint/2010/main" val="2671169481"/>
              </p:ext>
            </p:extLst>
          </p:nvPr>
        </p:nvGraphicFramePr>
        <p:xfrm>
          <a:off x="400373" y="387457"/>
          <a:ext cx="8191136" cy="1828800"/>
        </p:xfrm>
        <a:graphic>
          <a:graphicData uri="http://schemas.openxmlformats.org/drawingml/2006/table">
            <a:tbl>
              <a:tblPr firstRow="1" bandRow="1">
                <a:tableStyleId>{5C22544A-7EE6-4342-B048-85BDC9FD1C3A}</a:tableStyleId>
              </a:tblPr>
              <a:tblGrid>
                <a:gridCol w="1023892">
                  <a:extLst>
                    <a:ext uri="{9D8B030D-6E8A-4147-A177-3AD203B41FA5}">
                      <a16:colId xmlns:a16="http://schemas.microsoft.com/office/drawing/2014/main" val="1379706520"/>
                    </a:ext>
                  </a:extLst>
                </a:gridCol>
                <a:gridCol w="1023892">
                  <a:extLst>
                    <a:ext uri="{9D8B030D-6E8A-4147-A177-3AD203B41FA5}">
                      <a16:colId xmlns:a16="http://schemas.microsoft.com/office/drawing/2014/main" val="2807381881"/>
                    </a:ext>
                  </a:extLst>
                </a:gridCol>
                <a:gridCol w="1023892">
                  <a:extLst>
                    <a:ext uri="{9D8B030D-6E8A-4147-A177-3AD203B41FA5}">
                      <a16:colId xmlns:a16="http://schemas.microsoft.com/office/drawing/2014/main" val="203488408"/>
                    </a:ext>
                  </a:extLst>
                </a:gridCol>
                <a:gridCol w="1023892">
                  <a:extLst>
                    <a:ext uri="{9D8B030D-6E8A-4147-A177-3AD203B41FA5}">
                      <a16:colId xmlns:a16="http://schemas.microsoft.com/office/drawing/2014/main" val="2002684290"/>
                    </a:ext>
                  </a:extLst>
                </a:gridCol>
                <a:gridCol w="1023892">
                  <a:extLst>
                    <a:ext uri="{9D8B030D-6E8A-4147-A177-3AD203B41FA5}">
                      <a16:colId xmlns:a16="http://schemas.microsoft.com/office/drawing/2014/main" val="2476118668"/>
                    </a:ext>
                  </a:extLst>
                </a:gridCol>
                <a:gridCol w="1023892">
                  <a:extLst>
                    <a:ext uri="{9D8B030D-6E8A-4147-A177-3AD203B41FA5}">
                      <a16:colId xmlns:a16="http://schemas.microsoft.com/office/drawing/2014/main" val="3699003701"/>
                    </a:ext>
                  </a:extLst>
                </a:gridCol>
                <a:gridCol w="1023892">
                  <a:extLst>
                    <a:ext uri="{9D8B030D-6E8A-4147-A177-3AD203B41FA5}">
                      <a16:colId xmlns:a16="http://schemas.microsoft.com/office/drawing/2014/main" val="415425233"/>
                    </a:ext>
                  </a:extLst>
                </a:gridCol>
                <a:gridCol w="1023892">
                  <a:extLst>
                    <a:ext uri="{9D8B030D-6E8A-4147-A177-3AD203B41FA5}">
                      <a16:colId xmlns:a16="http://schemas.microsoft.com/office/drawing/2014/main" val="3229860604"/>
                    </a:ext>
                  </a:extLst>
                </a:gridCol>
              </a:tblGrid>
              <a:tr h="429432">
                <a:tc>
                  <a:txBody>
                    <a:bodyPr/>
                    <a:lstStyle/>
                    <a:p>
                      <a:r>
                        <a:rPr lang="en-US" sz="1200"/>
                        <a:t>Customer Size</a:t>
                      </a:r>
                    </a:p>
                  </a:txBody>
                  <a:tcPr/>
                </a:tc>
                <a:tc>
                  <a:txBody>
                    <a:bodyPr/>
                    <a:lstStyle/>
                    <a:p>
                      <a:r>
                        <a:rPr lang="en-US" sz="1200"/>
                        <a:t>n</a:t>
                      </a:r>
                    </a:p>
                  </a:txBody>
                  <a:tcPr/>
                </a:tc>
                <a:tc>
                  <a:txBody>
                    <a:bodyPr/>
                    <a:lstStyle/>
                    <a:p>
                      <a:r>
                        <a:rPr lang="en-US" sz="1200"/>
                        <a:t>mean</a:t>
                      </a:r>
                    </a:p>
                  </a:txBody>
                  <a:tcPr/>
                </a:tc>
                <a:tc>
                  <a:txBody>
                    <a:bodyPr/>
                    <a:lstStyle/>
                    <a:p>
                      <a:r>
                        <a:rPr lang="en-US" sz="1200"/>
                        <a:t>sd</a:t>
                      </a:r>
                    </a:p>
                  </a:txBody>
                  <a:tcPr/>
                </a:tc>
                <a:tc>
                  <a:txBody>
                    <a:bodyPr/>
                    <a:lstStyle/>
                    <a:p>
                      <a:r>
                        <a:rPr lang="en-US" sz="1200"/>
                        <a:t>median</a:t>
                      </a:r>
                    </a:p>
                  </a:txBody>
                  <a:tcPr/>
                </a:tc>
                <a:tc>
                  <a:txBody>
                    <a:bodyPr/>
                    <a:lstStyle/>
                    <a:p>
                      <a:r>
                        <a:rPr lang="en-US" sz="1200"/>
                        <a:t>mad</a:t>
                      </a:r>
                    </a:p>
                  </a:txBody>
                  <a:tcPr/>
                </a:tc>
                <a:tc>
                  <a:txBody>
                    <a:bodyPr/>
                    <a:lstStyle/>
                    <a:p>
                      <a:r>
                        <a:rPr lang="en-US" sz="1200"/>
                        <a:t>min</a:t>
                      </a:r>
                    </a:p>
                  </a:txBody>
                  <a:tcPr/>
                </a:tc>
                <a:tc>
                  <a:txBody>
                    <a:bodyPr/>
                    <a:lstStyle/>
                    <a:p>
                      <a:r>
                        <a:rPr lang="en-US" sz="1200"/>
                        <a:t>max</a:t>
                      </a:r>
                    </a:p>
                  </a:txBody>
                  <a:tcPr/>
                </a:tc>
                <a:extLst>
                  <a:ext uri="{0D108BD9-81ED-4DB2-BD59-A6C34878D82A}">
                    <a16:rowId xmlns:a16="http://schemas.microsoft.com/office/drawing/2014/main" val="3544341264"/>
                  </a:ext>
                </a:extLst>
              </a:tr>
              <a:tr h="257659">
                <a:tc>
                  <a:txBody>
                    <a:bodyPr/>
                    <a:lstStyle/>
                    <a:p>
                      <a:r>
                        <a:rPr lang="en-US" sz="1200"/>
                        <a:t>Overall</a:t>
                      </a:r>
                    </a:p>
                  </a:txBody>
                  <a:tcPr/>
                </a:tc>
                <a:tc>
                  <a:txBody>
                    <a:bodyPr/>
                    <a:lstStyle/>
                    <a:p>
                      <a:r>
                        <a:rPr lang="en-US" sz="1200"/>
                        <a:t>933</a:t>
                      </a:r>
                    </a:p>
                  </a:txBody>
                  <a:tcPr/>
                </a:tc>
                <a:tc>
                  <a:txBody>
                    <a:bodyPr/>
                    <a:lstStyle/>
                    <a:p>
                      <a:r>
                        <a:rPr lang="en-US" sz="1200"/>
                        <a:t>156.81</a:t>
                      </a:r>
                    </a:p>
                  </a:txBody>
                  <a:tcPr/>
                </a:tc>
                <a:tc>
                  <a:txBody>
                    <a:bodyPr/>
                    <a:lstStyle/>
                    <a:p>
                      <a:r>
                        <a:rPr lang="en-US" sz="1200"/>
                        <a:t>127.8</a:t>
                      </a:r>
                    </a:p>
                  </a:txBody>
                  <a:tcPr/>
                </a:tc>
                <a:tc>
                  <a:txBody>
                    <a:bodyPr/>
                    <a:lstStyle/>
                    <a:p>
                      <a:r>
                        <a:rPr lang="en-US" sz="1200"/>
                        <a:t>122.75</a:t>
                      </a:r>
                    </a:p>
                  </a:txBody>
                  <a:tcPr/>
                </a:tc>
                <a:tc>
                  <a:txBody>
                    <a:bodyPr/>
                    <a:lstStyle/>
                    <a:p>
                      <a:r>
                        <a:rPr lang="en-US" sz="1200"/>
                        <a:t>90.07</a:t>
                      </a:r>
                    </a:p>
                  </a:txBody>
                  <a:tcPr/>
                </a:tc>
                <a:tc>
                  <a:txBody>
                    <a:bodyPr/>
                    <a:lstStyle/>
                    <a:p>
                      <a:r>
                        <a:rPr lang="en-US" sz="1200"/>
                        <a:t>0</a:t>
                      </a:r>
                    </a:p>
                  </a:txBody>
                  <a:tcPr/>
                </a:tc>
                <a:tc>
                  <a:txBody>
                    <a:bodyPr/>
                    <a:lstStyle/>
                    <a:p>
                      <a:r>
                        <a:rPr lang="en-US" sz="1200"/>
                        <a:t>833</a:t>
                      </a:r>
                    </a:p>
                  </a:txBody>
                  <a:tcPr/>
                </a:tc>
                <a:extLst>
                  <a:ext uri="{0D108BD9-81ED-4DB2-BD59-A6C34878D82A}">
                    <a16:rowId xmlns:a16="http://schemas.microsoft.com/office/drawing/2014/main" val="1762872349"/>
                  </a:ext>
                </a:extLst>
              </a:tr>
              <a:tr h="257659">
                <a:tc>
                  <a:txBody>
                    <a:bodyPr/>
                    <a:lstStyle/>
                    <a:p>
                      <a:r>
                        <a:rPr lang="en-US" sz="1200"/>
                        <a:t>0</a:t>
                      </a:r>
                    </a:p>
                  </a:txBody>
                  <a:tcPr/>
                </a:tc>
                <a:tc>
                  <a:txBody>
                    <a:bodyPr/>
                    <a:lstStyle/>
                    <a:p>
                      <a:r>
                        <a:rPr lang="en-US" sz="1200"/>
                        <a:t>44</a:t>
                      </a:r>
                    </a:p>
                  </a:txBody>
                  <a:tcPr/>
                </a:tc>
                <a:tc>
                  <a:txBody>
                    <a:bodyPr/>
                    <a:lstStyle/>
                    <a:p>
                      <a:r>
                        <a:rPr lang="en-US" sz="1200"/>
                        <a:t>163.52</a:t>
                      </a:r>
                    </a:p>
                  </a:txBody>
                  <a:tcPr/>
                </a:tc>
                <a:tc>
                  <a:txBody>
                    <a:bodyPr/>
                    <a:lstStyle/>
                    <a:p>
                      <a:r>
                        <a:rPr lang="en-US" sz="1200"/>
                        <a:t>111.08</a:t>
                      </a:r>
                    </a:p>
                  </a:txBody>
                  <a:tcPr/>
                </a:tc>
                <a:tc>
                  <a:txBody>
                    <a:bodyPr/>
                    <a:lstStyle/>
                    <a:p>
                      <a:r>
                        <a:rPr lang="en-US" sz="1200"/>
                        <a:t>139</a:t>
                      </a:r>
                    </a:p>
                  </a:txBody>
                  <a:tcPr/>
                </a:tc>
                <a:tc>
                  <a:txBody>
                    <a:bodyPr/>
                    <a:lstStyle/>
                    <a:p>
                      <a:r>
                        <a:rPr lang="en-US" sz="1200"/>
                        <a:t>104.89</a:t>
                      </a:r>
                    </a:p>
                  </a:txBody>
                  <a:tcPr/>
                </a:tc>
                <a:tc>
                  <a:txBody>
                    <a:bodyPr/>
                    <a:lstStyle/>
                    <a:p>
                      <a:r>
                        <a:rPr lang="en-US" sz="1200"/>
                        <a:t>8</a:t>
                      </a:r>
                    </a:p>
                  </a:txBody>
                  <a:tcPr/>
                </a:tc>
                <a:tc>
                  <a:txBody>
                    <a:bodyPr/>
                    <a:lstStyle/>
                    <a:p>
                      <a:r>
                        <a:rPr lang="en-US" sz="1200"/>
                        <a:t>459</a:t>
                      </a:r>
                    </a:p>
                  </a:txBody>
                  <a:tcPr/>
                </a:tc>
                <a:extLst>
                  <a:ext uri="{0D108BD9-81ED-4DB2-BD59-A6C34878D82A}">
                    <a16:rowId xmlns:a16="http://schemas.microsoft.com/office/drawing/2014/main" val="3345554380"/>
                  </a:ext>
                </a:extLst>
              </a:tr>
              <a:tr h="257659">
                <a:tc>
                  <a:txBody>
                    <a:bodyPr/>
                    <a:lstStyle/>
                    <a:p>
                      <a:r>
                        <a:rPr lang="en-US" sz="1200"/>
                        <a:t>1</a:t>
                      </a:r>
                    </a:p>
                  </a:txBody>
                  <a:tcPr/>
                </a:tc>
                <a:tc>
                  <a:txBody>
                    <a:bodyPr/>
                    <a:lstStyle/>
                    <a:p>
                      <a:r>
                        <a:rPr lang="en-US" sz="1200"/>
                        <a:t>189</a:t>
                      </a:r>
                    </a:p>
                  </a:txBody>
                  <a:tcPr/>
                </a:tc>
                <a:tc>
                  <a:txBody>
                    <a:bodyPr/>
                    <a:lstStyle/>
                    <a:p>
                      <a:r>
                        <a:rPr lang="en-US" sz="1200"/>
                        <a:t>134.34</a:t>
                      </a:r>
                    </a:p>
                  </a:txBody>
                  <a:tcPr/>
                </a:tc>
                <a:tc>
                  <a:txBody>
                    <a:bodyPr/>
                    <a:lstStyle/>
                    <a:p>
                      <a:r>
                        <a:rPr lang="en-US" sz="1200"/>
                        <a:t>119.77</a:t>
                      </a:r>
                    </a:p>
                  </a:txBody>
                  <a:tcPr/>
                </a:tc>
                <a:tc>
                  <a:txBody>
                    <a:bodyPr/>
                    <a:lstStyle/>
                    <a:p>
                      <a:r>
                        <a:rPr lang="en-US" sz="1200"/>
                        <a:t>102</a:t>
                      </a:r>
                    </a:p>
                  </a:txBody>
                  <a:tcPr/>
                </a:tc>
                <a:tc>
                  <a:txBody>
                    <a:bodyPr/>
                    <a:lstStyle/>
                    <a:p>
                      <a:r>
                        <a:rPr lang="en-US" sz="1200"/>
                        <a:t>84.51</a:t>
                      </a:r>
                    </a:p>
                  </a:txBody>
                  <a:tcPr/>
                </a:tc>
                <a:tc>
                  <a:txBody>
                    <a:bodyPr/>
                    <a:lstStyle/>
                    <a:p>
                      <a:r>
                        <a:rPr lang="en-US" sz="1200"/>
                        <a:t>0</a:t>
                      </a:r>
                    </a:p>
                  </a:txBody>
                  <a:tcPr/>
                </a:tc>
                <a:tc>
                  <a:txBody>
                    <a:bodyPr/>
                    <a:lstStyle/>
                    <a:p>
                      <a:r>
                        <a:rPr lang="en-US" sz="1200"/>
                        <a:t>781</a:t>
                      </a:r>
                    </a:p>
                  </a:txBody>
                  <a:tcPr/>
                </a:tc>
                <a:extLst>
                  <a:ext uri="{0D108BD9-81ED-4DB2-BD59-A6C34878D82A}">
                    <a16:rowId xmlns:a16="http://schemas.microsoft.com/office/drawing/2014/main" val="2777039124"/>
                  </a:ext>
                </a:extLst>
              </a:tr>
              <a:tr h="257659">
                <a:tc>
                  <a:txBody>
                    <a:bodyPr/>
                    <a:lstStyle/>
                    <a:p>
                      <a:r>
                        <a:rPr lang="en-US" sz="1200"/>
                        <a:t>2</a:t>
                      </a:r>
                    </a:p>
                  </a:txBody>
                  <a:tcPr/>
                </a:tc>
                <a:tc>
                  <a:txBody>
                    <a:bodyPr/>
                    <a:lstStyle/>
                    <a:p>
                      <a:r>
                        <a:rPr lang="en-US" sz="1200"/>
                        <a:t>326</a:t>
                      </a:r>
                    </a:p>
                  </a:txBody>
                  <a:tcPr/>
                </a:tc>
                <a:tc>
                  <a:txBody>
                    <a:bodyPr/>
                    <a:lstStyle/>
                    <a:p>
                      <a:r>
                        <a:rPr lang="en-US" sz="1200"/>
                        <a:t>162.94</a:t>
                      </a:r>
                    </a:p>
                  </a:txBody>
                  <a:tcPr/>
                </a:tc>
                <a:tc>
                  <a:txBody>
                    <a:bodyPr/>
                    <a:lstStyle/>
                    <a:p>
                      <a:r>
                        <a:rPr lang="en-US" sz="1200"/>
                        <a:t>142.37</a:t>
                      </a:r>
                    </a:p>
                  </a:txBody>
                  <a:tcPr/>
                </a:tc>
                <a:tc>
                  <a:txBody>
                    <a:bodyPr/>
                    <a:lstStyle/>
                    <a:p>
                      <a:r>
                        <a:rPr lang="en-US" sz="1200"/>
                        <a:t>120</a:t>
                      </a:r>
                    </a:p>
                  </a:txBody>
                  <a:tcPr/>
                </a:tc>
                <a:tc>
                  <a:txBody>
                    <a:bodyPr/>
                    <a:lstStyle/>
                    <a:p>
                      <a:r>
                        <a:rPr lang="en-US" sz="1200"/>
                        <a:t>96.37</a:t>
                      </a:r>
                    </a:p>
                  </a:txBody>
                  <a:tcPr/>
                </a:tc>
                <a:tc>
                  <a:txBody>
                    <a:bodyPr/>
                    <a:lstStyle/>
                    <a:p>
                      <a:r>
                        <a:rPr lang="en-US" sz="1200"/>
                        <a:t>1</a:t>
                      </a:r>
                    </a:p>
                  </a:txBody>
                  <a:tcPr/>
                </a:tc>
                <a:tc>
                  <a:txBody>
                    <a:bodyPr/>
                    <a:lstStyle/>
                    <a:p>
                      <a:r>
                        <a:rPr lang="en-US" sz="1200"/>
                        <a:t>787</a:t>
                      </a:r>
                    </a:p>
                  </a:txBody>
                  <a:tcPr/>
                </a:tc>
                <a:extLst>
                  <a:ext uri="{0D108BD9-81ED-4DB2-BD59-A6C34878D82A}">
                    <a16:rowId xmlns:a16="http://schemas.microsoft.com/office/drawing/2014/main" val="1898080891"/>
                  </a:ext>
                </a:extLst>
              </a:tr>
              <a:tr h="257659">
                <a:tc>
                  <a:txBody>
                    <a:bodyPr/>
                    <a:lstStyle/>
                    <a:p>
                      <a:r>
                        <a:rPr lang="en-US" sz="1200"/>
                        <a:t>3</a:t>
                      </a:r>
                    </a:p>
                  </a:txBody>
                  <a:tcPr/>
                </a:tc>
                <a:tc>
                  <a:txBody>
                    <a:bodyPr/>
                    <a:lstStyle/>
                    <a:p>
                      <a:r>
                        <a:rPr lang="en-US" sz="1200"/>
                        <a:t>374</a:t>
                      </a:r>
                    </a:p>
                  </a:txBody>
                  <a:tcPr/>
                </a:tc>
                <a:tc>
                  <a:txBody>
                    <a:bodyPr/>
                    <a:lstStyle/>
                    <a:p>
                      <a:r>
                        <a:rPr lang="en-US" sz="1200"/>
                        <a:t>162.03</a:t>
                      </a:r>
                    </a:p>
                  </a:txBody>
                  <a:tcPr/>
                </a:tc>
                <a:tc>
                  <a:txBody>
                    <a:bodyPr/>
                    <a:lstStyle/>
                    <a:p>
                      <a:r>
                        <a:rPr lang="en-US" sz="1200"/>
                        <a:t>119.07</a:t>
                      </a:r>
                    </a:p>
                  </a:txBody>
                  <a:tcPr/>
                </a:tc>
                <a:tc>
                  <a:txBody>
                    <a:bodyPr/>
                    <a:lstStyle/>
                    <a:p>
                      <a:r>
                        <a:rPr lang="en-US" sz="1200"/>
                        <a:t>132.07</a:t>
                      </a:r>
                    </a:p>
                  </a:txBody>
                  <a:tcPr/>
                </a:tc>
                <a:tc>
                  <a:txBody>
                    <a:bodyPr/>
                    <a:lstStyle/>
                    <a:p>
                      <a:r>
                        <a:rPr lang="en-US" sz="1200"/>
                        <a:t>86.26</a:t>
                      </a:r>
                    </a:p>
                  </a:txBody>
                  <a:tcPr/>
                </a:tc>
                <a:tc>
                  <a:txBody>
                    <a:bodyPr/>
                    <a:lstStyle/>
                    <a:p>
                      <a:r>
                        <a:rPr lang="en-US" sz="1200"/>
                        <a:t>0</a:t>
                      </a:r>
                    </a:p>
                  </a:txBody>
                  <a:tcPr/>
                </a:tc>
                <a:tc>
                  <a:txBody>
                    <a:bodyPr/>
                    <a:lstStyle/>
                    <a:p>
                      <a:r>
                        <a:rPr lang="en-US" sz="1200"/>
                        <a:t>833</a:t>
                      </a:r>
                    </a:p>
                  </a:txBody>
                  <a:tcPr/>
                </a:tc>
                <a:extLst>
                  <a:ext uri="{0D108BD9-81ED-4DB2-BD59-A6C34878D82A}">
                    <a16:rowId xmlns:a16="http://schemas.microsoft.com/office/drawing/2014/main" val="3367550276"/>
                  </a:ext>
                </a:extLst>
              </a:tr>
            </a:tbl>
          </a:graphicData>
        </a:graphic>
      </p:graphicFrame>
    </p:spTree>
    <p:extLst>
      <p:ext uri="{BB962C8B-B14F-4D97-AF65-F5344CB8AC3E}">
        <p14:creationId xmlns:p14="http://schemas.microsoft.com/office/powerpoint/2010/main" val="309207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E719B1-70B6-4C59-B794-1658CBB8F77D}"/>
              </a:ext>
            </a:extLst>
          </p:cNvPr>
          <p:cNvSpPr txBox="1"/>
          <p:nvPr/>
        </p:nvSpPr>
        <p:spPr>
          <a:xfrm>
            <a:off x="8206434" y="520485"/>
            <a:ext cx="348788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Table shows sum of requested, early, on time, and late items  for each customer size.</a:t>
            </a:r>
          </a:p>
          <a:p>
            <a:endParaRPr lang="en-US"/>
          </a:p>
          <a:p>
            <a:pPr marL="285750" indent="-285750">
              <a:buFont typeface="Arial"/>
              <a:buChar char="•"/>
            </a:pPr>
            <a:endParaRPr lang="en-US"/>
          </a:p>
          <a:p>
            <a:pPr marL="285750" indent="-285750">
              <a:buFont typeface="Arial"/>
              <a:buChar char="•"/>
            </a:pPr>
            <a:r>
              <a:rPr lang="en-US"/>
              <a:t>Graphs for each customer size's early, on time and late items.</a:t>
            </a:r>
          </a:p>
          <a:p>
            <a:pPr marL="285750" indent="-285750">
              <a:buFont typeface="Arial"/>
              <a:buChar char="•"/>
            </a:pPr>
            <a:endParaRPr lang="en-US"/>
          </a:p>
          <a:p>
            <a:endParaRPr lang="en-US"/>
          </a:p>
          <a:p>
            <a:pPr marL="285750" indent="-285750">
              <a:buFont typeface="Arial"/>
              <a:buChar char="•"/>
            </a:pPr>
            <a:r>
              <a:rPr lang="en-US"/>
              <a:t>Customer size 1 has upward trend indicating most of requested item was finished late.</a:t>
            </a:r>
          </a:p>
          <a:p>
            <a:pPr marL="285750" indent="-285750">
              <a:buFont typeface="Arial"/>
              <a:buChar char="•"/>
            </a:pPr>
            <a:endParaRPr lang="en-US"/>
          </a:p>
          <a:p>
            <a:pPr marL="285750" indent="-285750">
              <a:buFont typeface="Arial"/>
              <a:buChar char="•"/>
            </a:pPr>
            <a:endParaRPr lang="en-US"/>
          </a:p>
          <a:p>
            <a:pPr marL="285750" indent="-285750">
              <a:buFont typeface="Arial"/>
              <a:buChar char="•"/>
            </a:pPr>
            <a:endParaRPr lang="en-US"/>
          </a:p>
        </p:txBody>
      </p:sp>
      <p:pic>
        <p:nvPicPr>
          <p:cNvPr id="3" name="Picture 4" descr="A close up of a map&#10;&#10;Description generated with high confidence">
            <a:extLst>
              <a:ext uri="{FF2B5EF4-FFF2-40B4-BE49-F238E27FC236}">
                <a16:creationId xmlns:a16="http://schemas.microsoft.com/office/drawing/2014/main" id="{F01101D4-F2CB-4EC8-92C0-FFCB91A0FCC6}"/>
              </a:ext>
            </a:extLst>
          </p:cNvPr>
          <p:cNvPicPr>
            <a:picLocks noChangeAspect="1"/>
          </p:cNvPicPr>
          <p:nvPr/>
        </p:nvPicPr>
        <p:blipFill>
          <a:blip r:embed="rId3"/>
          <a:stretch>
            <a:fillRect/>
          </a:stretch>
        </p:blipFill>
        <p:spPr>
          <a:xfrm>
            <a:off x="410705" y="1878907"/>
            <a:ext cx="7599334" cy="4559607"/>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50E993A1-3BE9-495E-A46E-97EF816DEAAE}"/>
              </a:ext>
            </a:extLst>
          </p:cNvPr>
          <p:cNvPicPr>
            <a:picLocks noChangeAspect="1"/>
          </p:cNvPicPr>
          <p:nvPr/>
        </p:nvPicPr>
        <p:blipFill>
          <a:blip r:embed="rId4"/>
          <a:stretch>
            <a:fillRect/>
          </a:stretch>
        </p:blipFill>
        <p:spPr>
          <a:xfrm>
            <a:off x="410705" y="430993"/>
            <a:ext cx="7599335" cy="1359436"/>
          </a:xfrm>
          <a:prstGeom prst="rect">
            <a:avLst/>
          </a:prstGeom>
        </p:spPr>
      </p:pic>
    </p:spTree>
    <p:extLst>
      <p:ext uri="{BB962C8B-B14F-4D97-AF65-F5344CB8AC3E}">
        <p14:creationId xmlns:p14="http://schemas.microsoft.com/office/powerpoint/2010/main" val="214783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8" name="Rectangle 13">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9" name="Rectangle 15">
            <a:extLst>
              <a:ext uri="{FF2B5EF4-FFF2-40B4-BE49-F238E27FC236}">
                <a16:creationId xmlns:a16="http://schemas.microsoft.com/office/drawing/2014/main" id="{D5851415-CF4E-4C41-9E36-04E444B51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0" name="Rectangle 17">
            <a:extLst>
              <a:ext uri="{FF2B5EF4-FFF2-40B4-BE49-F238E27FC236}">
                <a16:creationId xmlns:a16="http://schemas.microsoft.com/office/drawing/2014/main" id="{4B516B89-DEA0-4832-8C56-F048168DA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646" y="413053"/>
            <a:ext cx="8212114" cy="6064596"/>
          </a:xfrm>
          <a:prstGeom prst="rect">
            <a:avLst/>
          </a:prstGeom>
          <a:solidFill>
            <a:srgbClr val="FFFFFF"/>
          </a:solidFill>
          <a:ln w="6350" cap="sq" cmpd="sng" algn="ctr">
            <a:solidFill>
              <a:srgbClr val="404040"/>
            </a:solidFill>
            <a:prstDash val="solid"/>
            <a:miter lim="800000"/>
          </a:ln>
          <a:effectLst/>
        </p:spPr>
      </p:sp>
      <p:sp>
        <p:nvSpPr>
          <p:cNvPr id="31" name="Rectangle 19">
            <a:extLst>
              <a:ext uri="{FF2B5EF4-FFF2-40B4-BE49-F238E27FC236}">
                <a16:creationId xmlns:a16="http://schemas.microsoft.com/office/drawing/2014/main" id="{3EA2D33E-BAA2-467B-80B0-8887D9A99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21">
            <a:extLst>
              <a:ext uri="{FF2B5EF4-FFF2-40B4-BE49-F238E27FC236}">
                <a16:creationId xmlns:a16="http://schemas.microsoft.com/office/drawing/2014/main" id="{6067C508-2065-42E3-98D2-F3A9B8339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4978" y="402336"/>
            <a:ext cx="2596896" cy="605332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3D5E753C-A25C-4BA7-B867-22499C92C708}"/>
              </a:ext>
            </a:extLst>
          </p:cNvPr>
          <p:cNvSpPr>
            <a:spLocks noGrp="1"/>
          </p:cNvSpPr>
          <p:nvPr>
            <p:ph type="body" sz="half" idx="2"/>
          </p:nvPr>
        </p:nvSpPr>
        <p:spPr>
          <a:xfrm>
            <a:off x="9333896" y="474110"/>
            <a:ext cx="2312479" cy="5674028"/>
          </a:xfrm>
        </p:spPr>
        <p:txBody>
          <a:bodyPr vert="horz" lIns="91440" tIns="45720" rIns="91440" bIns="45720" rtlCol="0" anchor="t">
            <a:normAutofit/>
          </a:bodyPr>
          <a:lstStyle/>
          <a:p>
            <a:pPr>
              <a:lnSpc>
                <a:spcPct val="100000"/>
              </a:lnSpc>
            </a:pPr>
            <a:endParaRPr lang="en-US">
              <a:solidFill>
                <a:schemeClr val="tx1">
                  <a:lumMod val="85000"/>
                  <a:lumOff val="15000"/>
                </a:schemeClr>
              </a:solidFill>
            </a:endParaRPr>
          </a:p>
          <a:p>
            <a:pPr marL="285750" indent="-285750">
              <a:lnSpc>
                <a:spcPct val="100000"/>
              </a:lnSpc>
              <a:buFont typeface="Wingdings" pitchFamily="18" charset="0"/>
              <a:buChar char="§"/>
            </a:pPr>
            <a:r>
              <a:rPr lang="en-US">
                <a:solidFill>
                  <a:schemeClr val="tx1">
                    <a:lumMod val="85000"/>
                    <a:lumOff val="15000"/>
                  </a:schemeClr>
                </a:solidFill>
              </a:rPr>
              <a:t>Overall trend over time for all customer sizes combined</a:t>
            </a:r>
          </a:p>
          <a:p>
            <a:pPr marL="285750" indent="-285750">
              <a:lnSpc>
                <a:spcPct val="100000"/>
              </a:lnSpc>
              <a:buFont typeface="Wingdings" pitchFamily="18" charset="0"/>
              <a:buChar char="§"/>
            </a:pPr>
            <a:r>
              <a:rPr lang="en-US">
                <a:solidFill>
                  <a:schemeClr val="tx1">
                    <a:lumMod val="85000"/>
                    <a:lumOff val="15000"/>
                  </a:schemeClr>
                </a:solidFill>
              </a:rPr>
              <a:t>Late delivery disproportionally large on August 2014</a:t>
            </a:r>
          </a:p>
          <a:p>
            <a:pPr marL="285750" indent="-285750">
              <a:lnSpc>
                <a:spcPct val="100000"/>
              </a:lnSpc>
              <a:buFont typeface="Wingdings" pitchFamily="18" charset="0"/>
              <a:buChar char="§"/>
            </a:pPr>
            <a:r>
              <a:rPr lang="en-US">
                <a:solidFill>
                  <a:schemeClr val="tx1">
                    <a:lumMod val="85000"/>
                    <a:lumOff val="15000"/>
                  </a:schemeClr>
                </a:solidFill>
              </a:rPr>
              <a:t>Overall number of late delivery is less than the number of on time and early delivery throughout the years.</a:t>
            </a:r>
          </a:p>
          <a:p>
            <a:pPr marL="285750" indent="-285750">
              <a:lnSpc>
                <a:spcPct val="100000"/>
              </a:lnSpc>
              <a:buFont typeface="Wingdings" pitchFamily="18" charset="0"/>
              <a:buChar char="§"/>
            </a:pPr>
            <a:endParaRPr lang="en-US" sz="1400">
              <a:solidFill>
                <a:schemeClr val="tx1">
                  <a:lumMod val="85000"/>
                  <a:lumOff val="15000"/>
                </a:schemeClr>
              </a:solidFill>
            </a:endParaRPr>
          </a:p>
        </p:txBody>
      </p:sp>
      <p:pic>
        <p:nvPicPr>
          <p:cNvPr id="6" name="Picture 6" descr="A close up of a map&#10;&#10;Description generated with high confidence">
            <a:extLst>
              <a:ext uri="{FF2B5EF4-FFF2-40B4-BE49-F238E27FC236}">
                <a16:creationId xmlns:a16="http://schemas.microsoft.com/office/drawing/2014/main" id="{FA9AF32B-981C-4AC1-917F-7EFCF4D62AAC}"/>
              </a:ext>
            </a:extLst>
          </p:cNvPr>
          <p:cNvPicPr>
            <a:picLocks noGrp="1" noChangeAspect="1"/>
          </p:cNvPicPr>
          <p:nvPr>
            <p:ph idx="1"/>
          </p:nvPr>
        </p:nvPicPr>
        <p:blipFill>
          <a:blip r:embed="rId3"/>
          <a:stretch>
            <a:fillRect/>
          </a:stretch>
        </p:blipFill>
        <p:spPr>
          <a:xfrm>
            <a:off x="464291" y="397801"/>
            <a:ext cx="8214101" cy="6090713"/>
          </a:xfrm>
        </p:spPr>
      </p:pic>
    </p:spTree>
    <p:extLst>
      <p:ext uri="{BB962C8B-B14F-4D97-AF65-F5344CB8AC3E}">
        <p14:creationId xmlns:p14="http://schemas.microsoft.com/office/powerpoint/2010/main" val="3323996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A close up of a map&#10;&#10;Description generated with very high confidence">
            <a:extLst>
              <a:ext uri="{FF2B5EF4-FFF2-40B4-BE49-F238E27FC236}">
                <a16:creationId xmlns:a16="http://schemas.microsoft.com/office/drawing/2014/main" id="{CFC4655D-E7DF-4466-9FEE-B7B15049B489}"/>
              </a:ext>
            </a:extLst>
          </p:cNvPr>
          <p:cNvPicPr>
            <a:picLocks noChangeAspect="1"/>
          </p:cNvPicPr>
          <p:nvPr/>
        </p:nvPicPr>
        <p:blipFill>
          <a:blip r:embed="rId3"/>
          <a:stretch>
            <a:fillRect/>
          </a:stretch>
        </p:blipFill>
        <p:spPr>
          <a:xfrm>
            <a:off x="6292586" y="3496715"/>
            <a:ext cx="5006276" cy="2967547"/>
          </a:xfrm>
          <a:prstGeom prst="rect">
            <a:avLst/>
          </a:prstGeom>
        </p:spPr>
      </p:pic>
      <p:pic>
        <p:nvPicPr>
          <p:cNvPr id="3" name="Picture 4" descr="A close up of a map&#10;&#10;Description generated with high confidence">
            <a:extLst>
              <a:ext uri="{FF2B5EF4-FFF2-40B4-BE49-F238E27FC236}">
                <a16:creationId xmlns:a16="http://schemas.microsoft.com/office/drawing/2014/main" id="{F76BF3D8-8DA3-4497-80D8-9AF800B718AB}"/>
              </a:ext>
            </a:extLst>
          </p:cNvPr>
          <p:cNvPicPr>
            <a:picLocks noChangeAspect="1"/>
          </p:cNvPicPr>
          <p:nvPr/>
        </p:nvPicPr>
        <p:blipFill>
          <a:blip r:embed="rId4"/>
          <a:stretch>
            <a:fillRect/>
          </a:stretch>
        </p:blipFill>
        <p:spPr>
          <a:xfrm>
            <a:off x="966061" y="387538"/>
            <a:ext cx="4900047" cy="2970346"/>
          </a:xfrm>
          <a:prstGeom prst="rect">
            <a:avLst/>
          </a:prstGeom>
        </p:spPr>
      </p:pic>
      <p:pic>
        <p:nvPicPr>
          <p:cNvPr id="7" name="Picture 8" descr="A close up of a map&#10;&#10;Description generated with high confidence">
            <a:extLst>
              <a:ext uri="{FF2B5EF4-FFF2-40B4-BE49-F238E27FC236}">
                <a16:creationId xmlns:a16="http://schemas.microsoft.com/office/drawing/2014/main" id="{F7BDA255-F6B4-462A-8394-C4732EBB9825}"/>
              </a:ext>
            </a:extLst>
          </p:cNvPr>
          <p:cNvPicPr>
            <a:picLocks noChangeAspect="1"/>
          </p:cNvPicPr>
          <p:nvPr/>
        </p:nvPicPr>
        <p:blipFill>
          <a:blip r:embed="rId5"/>
          <a:stretch>
            <a:fillRect/>
          </a:stretch>
        </p:blipFill>
        <p:spPr>
          <a:xfrm>
            <a:off x="6248401" y="386103"/>
            <a:ext cx="5016284" cy="2973217"/>
          </a:xfrm>
          <a:prstGeom prst="rect">
            <a:avLst/>
          </a:prstGeom>
        </p:spPr>
      </p:pic>
      <p:pic>
        <p:nvPicPr>
          <p:cNvPr id="10" name="Picture 10" descr="A close up of a map&#10;&#10;Description generated with high confidence">
            <a:extLst>
              <a:ext uri="{FF2B5EF4-FFF2-40B4-BE49-F238E27FC236}">
                <a16:creationId xmlns:a16="http://schemas.microsoft.com/office/drawing/2014/main" id="{E962F96E-5A9E-41FB-A70F-F82C6AAF4BFB}"/>
              </a:ext>
            </a:extLst>
          </p:cNvPr>
          <p:cNvPicPr>
            <a:picLocks noChangeAspect="1"/>
          </p:cNvPicPr>
          <p:nvPr/>
        </p:nvPicPr>
        <p:blipFill>
          <a:blip r:embed="rId6"/>
          <a:stretch>
            <a:fillRect/>
          </a:stretch>
        </p:blipFill>
        <p:spPr>
          <a:xfrm>
            <a:off x="966061" y="3496893"/>
            <a:ext cx="4900047" cy="2976791"/>
          </a:xfrm>
          <a:prstGeom prst="rect">
            <a:avLst/>
          </a:prstGeom>
        </p:spPr>
      </p:pic>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0B10C1F7-4498-4180-A8E9-081470F359A3}"/>
                  </a:ext>
                </a:extLst>
              </p14:cNvPr>
              <p14:cNvContentPartPr/>
              <p14:nvPr/>
            </p14:nvContentPartPr>
            <p14:xfrm>
              <a:off x="1485254" y="5282338"/>
              <a:ext cx="542924" cy="314325"/>
            </p14:xfrm>
          </p:contentPart>
        </mc:Choice>
        <mc:Fallback xmlns="">
          <p:pic>
            <p:nvPicPr>
              <p:cNvPr id="13" name="Ink 12">
                <a:extLst>
                  <a:ext uri="{FF2B5EF4-FFF2-40B4-BE49-F238E27FC236}">
                    <a16:creationId xmlns:a16="http://schemas.microsoft.com/office/drawing/2014/main" id="{0B10C1F7-4498-4180-A8E9-081470F359A3}"/>
                  </a:ext>
                </a:extLst>
              </p:cNvPr>
              <p:cNvPicPr/>
              <p:nvPr/>
            </p:nvPicPr>
            <p:blipFill>
              <a:blip r:embed="rId8"/>
              <a:stretch>
                <a:fillRect/>
              </a:stretch>
            </p:blipFill>
            <p:spPr>
              <a:xfrm>
                <a:off x="1476253" y="5273222"/>
                <a:ext cx="560565" cy="332193"/>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A03D5539-0DB1-47F0-8636-4CF1891B3BFA}"/>
                  </a:ext>
                </a:extLst>
              </p14:cNvPr>
              <p14:cNvContentPartPr/>
              <p14:nvPr/>
            </p14:nvContentPartPr>
            <p14:xfrm>
              <a:off x="6974236" y="5011119"/>
              <a:ext cx="447675" cy="333374"/>
            </p14:xfrm>
          </p:contentPart>
        </mc:Choice>
        <mc:Fallback xmlns="">
          <p:pic>
            <p:nvPicPr>
              <p:cNvPr id="14" name="Ink 13">
                <a:extLst>
                  <a:ext uri="{FF2B5EF4-FFF2-40B4-BE49-F238E27FC236}">
                    <a16:creationId xmlns:a16="http://schemas.microsoft.com/office/drawing/2014/main" id="{A03D5539-0DB1-47F0-8636-4CF1891B3BFA}"/>
                  </a:ext>
                </a:extLst>
              </p:cNvPr>
              <p:cNvPicPr/>
              <p:nvPr/>
            </p:nvPicPr>
            <p:blipFill>
              <a:blip r:embed="rId10"/>
              <a:stretch>
                <a:fillRect/>
              </a:stretch>
            </p:blipFill>
            <p:spPr>
              <a:xfrm>
                <a:off x="6965325" y="5002196"/>
                <a:ext cx="465140" cy="35086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747BCBAB-FCAE-4BF9-A083-020C6C4519C2}"/>
                  </a:ext>
                </a:extLst>
              </p14:cNvPr>
              <p14:cNvContentPartPr/>
              <p14:nvPr/>
            </p14:nvContentPartPr>
            <p14:xfrm>
              <a:off x="1239864" y="2557220"/>
              <a:ext cx="628650" cy="400049"/>
            </p14:xfrm>
          </p:contentPart>
        </mc:Choice>
        <mc:Fallback xmlns="">
          <p:pic>
            <p:nvPicPr>
              <p:cNvPr id="16" name="Ink 15">
                <a:extLst>
                  <a:ext uri="{FF2B5EF4-FFF2-40B4-BE49-F238E27FC236}">
                    <a16:creationId xmlns:a16="http://schemas.microsoft.com/office/drawing/2014/main" id="{747BCBAB-FCAE-4BF9-A083-020C6C4519C2}"/>
                  </a:ext>
                </a:extLst>
              </p:cNvPr>
              <p:cNvPicPr/>
              <p:nvPr/>
            </p:nvPicPr>
            <p:blipFill>
              <a:blip r:embed="rId12"/>
              <a:stretch>
                <a:fillRect/>
              </a:stretch>
            </p:blipFill>
            <p:spPr>
              <a:xfrm>
                <a:off x="1230929" y="2548234"/>
                <a:ext cx="646162" cy="417661"/>
              </a:xfrm>
              <a:prstGeom prst="rect">
                <a:avLst/>
              </a:prstGeom>
            </p:spPr>
          </p:pic>
        </mc:Fallback>
      </mc:AlternateContent>
    </p:spTree>
    <p:extLst>
      <p:ext uri="{BB962C8B-B14F-4D97-AF65-F5344CB8AC3E}">
        <p14:creationId xmlns:p14="http://schemas.microsoft.com/office/powerpoint/2010/main" val="3724754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Picture 8" descr="A close up of a logo&#10;&#10;Description generated with high confidence">
            <a:extLst>
              <a:ext uri="{FF2B5EF4-FFF2-40B4-BE49-F238E27FC236}">
                <a16:creationId xmlns:a16="http://schemas.microsoft.com/office/drawing/2014/main" id="{9D769199-B889-45CD-80E9-9BD22A7D3932}"/>
              </a:ext>
            </a:extLst>
          </p:cNvPr>
          <p:cNvPicPr>
            <a:picLocks noChangeAspect="1"/>
          </p:cNvPicPr>
          <p:nvPr/>
        </p:nvPicPr>
        <p:blipFill>
          <a:blip r:embed="rId3"/>
          <a:stretch>
            <a:fillRect/>
          </a:stretch>
        </p:blipFill>
        <p:spPr>
          <a:xfrm>
            <a:off x="8065543" y="3713812"/>
            <a:ext cx="3653732" cy="2445548"/>
          </a:xfrm>
          <a:prstGeom prst="rect">
            <a:avLst/>
          </a:prstGeom>
        </p:spPr>
      </p:pic>
      <p:cxnSp>
        <p:nvCxnSpPr>
          <p:cNvPr id="28" name="Straight Connector 27">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 name="Picture 2" descr="A close up of a logo&#10;&#10;Description generated with high confidence">
            <a:extLst>
              <a:ext uri="{FF2B5EF4-FFF2-40B4-BE49-F238E27FC236}">
                <a16:creationId xmlns:a16="http://schemas.microsoft.com/office/drawing/2014/main" id="{519B932C-EA16-47C3-85D0-1FD5ACE44717}"/>
              </a:ext>
            </a:extLst>
          </p:cNvPr>
          <p:cNvPicPr>
            <a:picLocks noChangeAspect="1"/>
          </p:cNvPicPr>
          <p:nvPr/>
        </p:nvPicPr>
        <p:blipFill>
          <a:blip r:embed="rId4"/>
          <a:stretch>
            <a:fillRect/>
          </a:stretch>
        </p:blipFill>
        <p:spPr>
          <a:xfrm>
            <a:off x="466877" y="447654"/>
            <a:ext cx="3626151" cy="2727524"/>
          </a:xfrm>
          <a:prstGeom prst="rect">
            <a:avLst/>
          </a:prstGeom>
        </p:spPr>
      </p:pic>
      <p:pic>
        <p:nvPicPr>
          <p:cNvPr id="4" name="Picture 4" descr="A picture containing umbrella&#10;&#10;Description generated with very high confidence">
            <a:extLst>
              <a:ext uri="{FF2B5EF4-FFF2-40B4-BE49-F238E27FC236}">
                <a16:creationId xmlns:a16="http://schemas.microsoft.com/office/drawing/2014/main" id="{7857586A-6F6A-4C45-9322-7CC370409AB4}"/>
              </a:ext>
            </a:extLst>
          </p:cNvPr>
          <p:cNvPicPr>
            <a:picLocks noChangeAspect="1"/>
          </p:cNvPicPr>
          <p:nvPr/>
        </p:nvPicPr>
        <p:blipFill>
          <a:blip r:embed="rId5"/>
          <a:stretch>
            <a:fillRect/>
          </a:stretch>
        </p:blipFill>
        <p:spPr>
          <a:xfrm>
            <a:off x="4216400" y="2072665"/>
            <a:ext cx="3722914" cy="2680483"/>
          </a:xfrm>
          <a:prstGeom prst="rect">
            <a:avLst/>
          </a:prstGeom>
        </p:spPr>
      </p:pic>
    </p:spTree>
    <p:extLst>
      <p:ext uri="{BB962C8B-B14F-4D97-AF65-F5344CB8AC3E}">
        <p14:creationId xmlns:p14="http://schemas.microsoft.com/office/powerpoint/2010/main" val="2614184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712E-1163-426F-A910-2E8580FAA71A}"/>
              </a:ext>
            </a:extLst>
          </p:cNvPr>
          <p:cNvSpPr>
            <a:spLocks noGrp="1"/>
          </p:cNvSpPr>
          <p:nvPr>
            <p:ph type="title"/>
          </p:nvPr>
        </p:nvSpPr>
        <p:spPr/>
        <p:txBody>
          <a:bodyPr>
            <a:normAutofit fontScale="90000"/>
          </a:bodyPr>
          <a:lstStyle/>
          <a:p>
            <a:r>
              <a:rPr lang="en-US"/>
              <a:t>Determining the Featureset for ML and other Models</a:t>
            </a:r>
          </a:p>
        </p:txBody>
      </p:sp>
      <p:sp>
        <p:nvSpPr>
          <p:cNvPr id="3" name="Text Placeholder 2">
            <a:extLst>
              <a:ext uri="{FF2B5EF4-FFF2-40B4-BE49-F238E27FC236}">
                <a16:creationId xmlns:a16="http://schemas.microsoft.com/office/drawing/2014/main" id="{D2D8856C-C218-466E-849F-4EF55FBA7BE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38469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0956-98D7-4CE5-AF9B-1DAE1B43DF83}"/>
              </a:ext>
            </a:extLst>
          </p:cNvPr>
          <p:cNvSpPr>
            <a:spLocks noGrp="1"/>
          </p:cNvSpPr>
          <p:nvPr>
            <p:ph type="title"/>
          </p:nvPr>
        </p:nvSpPr>
        <p:spPr>
          <a:xfrm>
            <a:off x="1066800" y="462796"/>
            <a:ext cx="10058400" cy="1371600"/>
          </a:xfrm>
        </p:spPr>
        <p:txBody>
          <a:bodyPr>
            <a:normAutofit/>
          </a:bodyPr>
          <a:lstStyle/>
          <a:p>
            <a:r>
              <a:rPr lang="en-US">
                <a:ea typeface="+mj-lt"/>
                <a:cs typeface="+mj-lt"/>
              </a:rPr>
              <a:t>Determining Feature Set for Machine Learning</a:t>
            </a:r>
            <a:endParaRPr lang="en-US"/>
          </a:p>
        </p:txBody>
      </p:sp>
      <p:sp>
        <p:nvSpPr>
          <p:cNvPr id="3" name="Content Placeholder 2">
            <a:extLst>
              <a:ext uri="{FF2B5EF4-FFF2-40B4-BE49-F238E27FC236}">
                <a16:creationId xmlns:a16="http://schemas.microsoft.com/office/drawing/2014/main" id="{92261C9A-8BE9-4B5C-BE85-C12060EFB1A7}"/>
              </a:ext>
            </a:extLst>
          </p:cNvPr>
          <p:cNvSpPr>
            <a:spLocks noGrp="1"/>
          </p:cNvSpPr>
          <p:nvPr>
            <p:ph sz="half" idx="1"/>
          </p:nvPr>
        </p:nvSpPr>
        <p:spPr>
          <a:xfrm>
            <a:off x="-1604481" y="1555165"/>
            <a:ext cx="10054949" cy="3749040"/>
          </a:xfrm>
        </p:spPr>
        <p:txBody>
          <a:bodyPr vert="horz" lIns="91440" tIns="45720" rIns="91440" bIns="45720" rtlCol="0" anchor="t">
            <a:normAutofit/>
          </a:bodyPr>
          <a:lstStyle/>
          <a:p>
            <a:pPr marL="0" indent="0" algn="ctr">
              <a:spcBef>
                <a:spcPts val="0"/>
              </a:spcBef>
              <a:buNone/>
            </a:pPr>
            <a:r>
              <a:rPr lang="en-US" b="1"/>
              <a:t>Example of Process for determining features of table A</a:t>
            </a:r>
          </a:p>
          <a:p>
            <a:endParaRPr lang="en-US">
              <a:ea typeface="+mn-lt"/>
              <a:cs typeface="+mn-lt"/>
            </a:endParaRPr>
          </a:p>
        </p:txBody>
      </p:sp>
      <p:pic>
        <p:nvPicPr>
          <p:cNvPr id="7" name="Picture 7" descr="A screenshot of a cell phone&#10;&#10;Description generated with very high confidence">
            <a:extLst>
              <a:ext uri="{FF2B5EF4-FFF2-40B4-BE49-F238E27FC236}">
                <a16:creationId xmlns:a16="http://schemas.microsoft.com/office/drawing/2014/main" id="{BC757875-F04E-4296-BFD6-94E74255EE88}"/>
              </a:ext>
            </a:extLst>
          </p:cNvPr>
          <p:cNvPicPr>
            <a:picLocks noChangeAspect="1"/>
          </p:cNvPicPr>
          <p:nvPr/>
        </p:nvPicPr>
        <p:blipFill>
          <a:blip r:embed="rId3"/>
          <a:stretch>
            <a:fillRect/>
          </a:stretch>
        </p:blipFill>
        <p:spPr>
          <a:xfrm>
            <a:off x="709239" y="2080763"/>
            <a:ext cx="5617219" cy="1835449"/>
          </a:xfrm>
          <a:prstGeom prst="rect">
            <a:avLst/>
          </a:prstGeom>
        </p:spPr>
      </p:pic>
      <p:pic>
        <p:nvPicPr>
          <p:cNvPr id="9" name="Picture 9" descr="A screenshot of a cell phone&#10;&#10;Description generated with very high confidence">
            <a:extLst>
              <a:ext uri="{FF2B5EF4-FFF2-40B4-BE49-F238E27FC236}">
                <a16:creationId xmlns:a16="http://schemas.microsoft.com/office/drawing/2014/main" id="{F23ADE1E-1B47-4478-8A0D-E77D728ED69A}"/>
              </a:ext>
            </a:extLst>
          </p:cNvPr>
          <p:cNvPicPr>
            <a:picLocks noChangeAspect="1"/>
          </p:cNvPicPr>
          <p:nvPr/>
        </p:nvPicPr>
        <p:blipFill>
          <a:blip r:embed="rId4"/>
          <a:stretch>
            <a:fillRect/>
          </a:stretch>
        </p:blipFill>
        <p:spPr>
          <a:xfrm>
            <a:off x="708915" y="4202379"/>
            <a:ext cx="5619965" cy="1775219"/>
          </a:xfrm>
          <a:prstGeom prst="rect">
            <a:avLst/>
          </a:prstGeom>
        </p:spPr>
      </p:pic>
      <p:pic>
        <p:nvPicPr>
          <p:cNvPr id="11" name="Picture 11" descr="A screenshot of a cell phone&#10;&#10;Description generated with very high confidence">
            <a:extLst>
              <a:ext uri="{FF2B5EF4-FFF2-40B4-BE49-F238E27FC236}">
                <a16:creationId xmlns:a16="http://schemas.microsoft.com/office/drawing/2014/main" id="{EB17280E-89EC-4397-AD7E-C83BC9BE7544}"/>
              </a:ext>
            </a:extLst>
          </p:cNvPr>
          <p:cNvPicPr>
            <a:picLocks noChangeAspect="1"/>
          </p:cNvPicPr>
          <p:nvPr/>
        </p:nvPicPr>
        <p:blipFill>
          <a:blip r:embed="rId5"/>
          <a:stretch>
            <a:fillRect/>
          </a:stretch>
        </p:blipFill>
        <p:spPr>
          <a:xfrm>
            <a:off x="6513815" y="2081500"/>
            <a:ext cx="5200435" cy="1830257"/>
          </a:xfrm>
          <a:prstGeom prst="rect">
            <a:avLst/>
          </a:prstGeom>
        </p:spPr>
      </p:pic>
      <p:sp>
        <p:nvSpPr>
          <p:cNvPr id="13" name="TextBox 12">
            <a:extLst>
              <a:ext uri="{FF2B5EF4-FFF2-40B4-BE49-F238E27FC236}">
                <a16:creationId xmlns:a16="http://schemas.microsoft.com/office/drawing/2014/main" id="{F63EA9B3-9400-4759-9E4B-97D8119456E7}"/>
              </a:ext>
            </a:extLst>
          </p:cNvPr>
          <p:cNvSpPr txBox="1"/>
          <p:nvPr/>
        </p:nvSpPr>
        <p:spPr>
          <a:xfrm>
            <a:off x="6513816" y="4253500"/>
            <a:ext cx="5166187" cy="181588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There is now a unique customer ID for each tuple</a:t>
            </a:r>
          </a:p>
          <a:p>
            <a:endParaRPr lang="en-US" sz="1600"/>
          </a:p>
          <a:p>
            <a:r>
              <a:rPr lang="en-US" sz="1600"/>
              <a:t>Similar processes were done for each table in the database</a:t>
            </a:r>
          </a:p>
          <a:p>
            <a:endParaRPr lang="en-US" sz="1600"/>
          </a:p>
          <a:p>
            <a:r>
              <a:rPr lang="en-US" sz="1600"/>
              <a:t>After features are created for each table, they were joined with the Customer Info table to summarize them further by Overall Customer ID.</a:t>
            </a:r>
          </a:p>
        </p:txBody>
      </p:sp>
    </p:spTree>
    <p:extLst>
      <p:ext uri="{BB962C8B-B14F-4D97-AF65-F5344CB8AC3E}">
        <p14:creationId xmlns:p14="http://schemas.microsoft.com/office/powerpoint/2010/main" val="135896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1B12-7B9B-4237-A647-FA3914CDC23A}"/>
              </a:ext>
            </a:extLst>
          </p:cNvPr>
          <p:cNvSpPr>
            <a:spLocks noGrp="1"/>
          </p:cNvSpPr>
          <p:nvPr>
            <p:ph type="title"/>
          </p:nvPr>
        </p:nvSpPr>
        <p:spPr/>
        <p:txBody>
          <a:bodyPr/>
          <a:lstStyle/>
          <a:p>
            <a:r>
              <a:rPr lang="en-US"/>
              <a:t>Project Overview</a:t>
            </a:r>
          </a:p>
        </p:txBody>
      </p:sp>
      <p:sp>
        <p:nvSpPr>
          <p:cNvPr id="3" name="Content Placeholder 2">
            <a:extLst>
              <a:ext uri="{FF2B5EF4-FFF2-40B4-BE49-F238E27FC236}">
                <a16:creationId xmlns:a16="http://schemas.microsoft.com/office/drawing/2014/main" id="{0443CE02-A6C9-4DA0-B62D-CD6F1E1BEBFB}"/>
              </a:ext>
            </a:extLst>
          </p:cNvPr>
          <p:cNvSpPr>
            <a:spLocks noGrp="1"/>
          </p:cNvSpPr>
          <p:nvPr>
            <p:ph idx="1"/>
          </p:nvPr>
        </p:nvSpPr>
        <p:spPr/>
        <p:txBody>
          <a:bodyPr vert="horz" lIns="91440" tIns="45720" rIns="91440" bIns="45720" rtlCol="0" anchor="t">
            <a:normAutofit/>
          </a:bodyPr>
          <a:lstStyle/>
          <a:p>
            <a:r>
              <a:rPr lang="en-US"/>
              <a:t>Who is Schweitzer Engineering Laboratories?</a:t>
            </a:r>
          </a:p>
          <a:p>
            <a:r>
              <a:rPr lang="en-US"/>
              <a:t>What's our goal?</a:t>
            </a:r>
          </a:p>
          <a:p>
            <a:r>
              <a:rPr lang="en-US"/>
              <a:t>How do we plan to accomplish this?</a:t>
            </a:r>
          </a:p>
          <a:p>
            <a:pPr marL="0" indent="0">
              <a:buNone/>
            </a:pPr>
            <a:endParaRPr lang="en-US"/>
          </a:p>
          <a:p>
            <a:endParaRPr lang="en-US"/>
          </a:p>
        </p:txBody>
      </p:sp>
      <p:pic>
        <p:nvPicPr>
          <p:cNvPr id="4" name="Picture 4" descr="A blue and white sign&#10;&#10;Description generated with very high confidence">
            <a:extLst>
              <a:ext uri="{FF2B5EF4-FFF2-40B4-BE49-F238E27FC236}">
                <a16:creationId xmlns:a16="http://schemas.microsoft.com/office/drawing/2014/main" id="{30A7AAB4-0931-4BF1-BCAF-7489CFFCD34D}"/>
              </a:ext>
            </a:extLst>
          </p:cNvPr>
          <p:cNvPicPr>
            <a:picLocks noChangeAspect="1"/>
          </p:cNvPicPr>
          <p:nvPr/>
        </p:nvPicPr>
        <p:blipFill>
          <a:blip r:embed="rId3"/>
          <a:stretch>
            <a:fillRect/>
          </a:stretch>
        </p:blipFill>
        <p:spPr>
          <a:xfrm>
            <a:off x="6993763" y="1417308"/>
            <a:ext cx="3657228" cy="3667124"/>
          </a:xfrm>
          <a:prstGeom prst="rect">
            <a:avLst/>
          </a:prstGeom>
        </p:spPr>
      </p:pic>
    </p:spTree>
    <p:extLst>
      <p:ext uri="{BB962C8B-B14F-4D97-AF65-F5344CB8AC3E}">
        <p14:creationId xmlns:p14="http://schemas.microsoft.com/office/powerpoint/2010/main" val="3360559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6515-83AF-4E6B-8411-FE0ADDE9BEAA}"/>
              </a:ext>
            </a:extLst>
          </p:cNvPr>
          <p:cNvSpPr>
            <a:spLocks noGrp="1"/>
          </p:cNvSpPr>
          <p:nvPr>
            <p:ph type="title"/>
          </p:nvPr>
        </p:nvSpPr>
        <p:spPr/>
        <p:txBody>
          <a:bodyPr/>
          <a:lstStyle/>
          <a:p>
            <a:r>
              <a:rPr lang="en-US"/>
              <a:t>Determining Classification Labels</a:t>
            </a:r>
          </a:p>
        </p:txBody>
      </p:sp>
      <p:sp>
        <p:nvSpPr>
          <p:cNvPr id="3" name="Content Placeholder 2">
            <a:extLst>
              <a:ext uri="{FF2B5EF4-FFF2-40B4-BE49-F238E27FC236}">
                <a16:creationId xmlns:a16="http://schemas.microsoft.com/office/drawing/2014/main" id="{E277D416-6DFC-443F-B452-E7D38C5D7926}"/>
              </a:ext>
            </a:extLst>
          </p:cNvPr>
          <p:cNvSpPr>
            <a:spLocks noGrp="1"/>
          </p:cNvSpPr>
          <p:nvPr>
            <p:ph idx="1"/>
          </p:nvPr>
        </p:nvSpPr>
        <p:spPr/>
        <p:txBody>
          <a:bodyPr vert="horz" lIns="91440" tIns="45720" rIns="91440" bIns="45720" rtlCol="0" anchor="t">
            <a:normAutofit/>
          </a:bodyPr>
          <a:lstStyle/>
          <a:p>
            <a:endParaRPr lang="en-US"/>
          </a:p>
          <a:p>
            <a:pPr marL="0" indent="0">
              <a:buNone/>
            </a:pPr>
            <a:endParaRPr lang="en-US">
              <a:ea typeface="+mn-lt"/>
              <a:cs typeface="+mn-lt"/>
            </a:endParaRPr>
          </a:p>
          <a:p>
            <a:pPr marL="0" indent="0">
              <a:buNone/>
            </a:pPr>
            <a:endParaRPr lang="en-US">
              <a:ea typeface="+mn-lt"/>
              <a:cs typeface="+mn-lt"/>
            </a:endParaRPr>
          </a:p>
          <a:p>
            <a:pPr marL="0" indent="0">
              <a:buNone/>
            </a:pPr>
            <a:endParaRPr lang="en-US">
              <a:ea typeface="+mn-lt"/>
              <a:cs typeface="+mn-lt"/>
            </a:endParaRPr>
          </a:p>
          <a:p>
            <a:pPr marL="0" indent="0">
              <a:buNone/>
            </a:pP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75AA5C11-6195-4284-B0D0-B7D341FB157C}"/>
              </a:ext>
            </a:extLst>
          </p:cNvPr>
          <p:cNvPicPr>
            <a:picLocks noChangeAspect="1"/>
          </p:cNvPicPr>
          <p:nvPr/>
        </p:nvPicPr>
        <p:blipFill>
          <a:blip r:embed="rId3"/>
          <a:stretch>
            <a:fillRect/>
          </a:stretch>
        </p:blipFill>
        <p:spPr>
          <a:xfrm>
            <a:off x="3149029" y="2012482"/>
            <a:ext cx="5902503" cy="718270"/>
          </a:xfrm>
          <a:prstGeom prst="rect">
            <a:avLst/>
          </a:prstGeom>
        </p:spPr>
      </p:pic>
      <p:pic>
        <p:nvPicPr>
          <p:cNvPr id="4" name="Picture 5" descr="A screenshot of a social media post&#10;&#10;Description generated with very high confidence">
            <a:extLst>
              <a:ext uri="{FF2B5EF4-FFF2-40B4-BE49-F238E27FC236}">
                <a16:creationId xmlns:a16="http://schemas.microsoft.com/office/drawing/2014/main" id="{5AF0330B-BBE2-4044-BD47-76BE3D9A71D1}"/>
              </a:ext>
            </a:extLst>
          </p:cNvPr>
          <p:cNvPicPr>
            <a:picLocks noChangeAspect="1"/>
          </p:cNvPicPr>
          <p:nvPr/>
        </p:nvPicPr>
        <p:blipFill>
          <a:blip r:embed="rId4"/>
          <a:stretch>
            <a:fillRect/>
          </a:stretch>
        </p:blipFill>
        <p:spPr>
          <a:xfrm>
            <a:off x="6342580" y="3019179"/>
            <a:ext cx="4780907" cy="2934406"/>
          </a:xfrm>
          <a:prstGeom prst="rect">
            <a:avLst/>
          </a:prstGeom>
        </p:spPr>
      </p:pic>
      <p:pic>
        <p:nvPicPr>
          <p:cNvPr id="7" name="Picture 7">
            <a:extLst>
              <a:ext uri="{FF2B5EF4-FFF2-40B4-BE49-F238E27FC236}">
                <a16:creationId xmlns:a16="http://schemas.microsoft.com/office/drawing/2014/main" id="{0609B16F-B0B2-406E-9DA8-BB6A9201D181}"/>
              </a:ext>
            </a:extLst>
          </p:cNvPr>
          <p:cNvPicPr>
            <a:picLocks noChangeAspect="1"/>
          </p:cNvPicPr>
          <p:nvPr/>
        </p:nvPicPr>
        <p:blipFill>
          <a:blip r:embed="rId5"/>
          <a:stretch>
            <a:fillRect/>
          </a:stretch>
        </p:blipFill>
        <p:spPr>
          <a:xfrm>
            <a:off x="1068512" y="3019179"/>
            <a:ext cx="4746659" cy="2934406"/>
          </a:xfrm>
          <a:prstGeom prst="rect">
            <a:avLst/>
          </a:prstGeom>
        </p:spPr>
      </p:pic>
    </p:spTree>
    <p:extLst>
      <p:ext uri="{BB962C8B-B14F-4D97-AF65-F5344CB8AC3E}">
        <p14:creationId xmlns:p14="http://schemas.microsoft.com/office/powerpoint/2010/main" val="111126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712E-1163-426F-A910-2E8580FAA71A}"/>
              </a:ext>
            </a:extLst>
          </p:cNvPr>
          <p:cNvSpPr>
            <a:spLocks noGrp="1"/>
          </p:cNvSpPr>
          <p:nvPr>
            <p:ph type="title"/>
          </p:nvPr>
        </p:nvSpPr>
        <p:spPr/>
        <p:txBody>
          <a:bodyPr/>
          <a:lstStyle/>
          <a:p>
            <a:r>
              <a:rPr lang="en-US"/>
              <a:t>Preliminary Statistical, and ML Algorithms</a:t>
            </a:r>
          </a:p>
        </p:txBody>
      </p:sp>
      <p:sp>
        <p:nvSpPr>
          <p:cNvPr id="3" name="Text Placeholder 2">
            <a:extLst>
              <a:ext uri="{FF2B5EF4-FFF2-40B4-BE49-F238E27FC236}">
                <a16:creationId xmlns:a16="http://schemas.microsoft.com/office/drawing/2014/main" id="{D2D8856C-C218-466E-849F-4EF55FBA7BE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53000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3">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5">
            <a:extLst>
              <a:ext uri="{FF2B5EF4-FFF2-40B4-BE49-F238E27FC236}">
                <a16:creationId xmlns:a16="http://schemas.microsoft.com/office/drawing/2014/main" id="{7CBCD26A-BD2E-4E94-A8F8-A4B67923F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7">
            <a:extLst>
              <a:ext uri="{FF2B5EF4-FFF2-40B4-BE49-F238E27FC236}">
                <a16:creationId xmlns:a16="http://schemas.microsoft.com/office/drawing/2014/main" id="{ED0D337F-FB00-4E19-BBDA-8485C8ABB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13" name="Rectangle 19">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1">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3">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B85EC-40C8-4812-9DA3-5D6F029D7ED7}"/>
              </a:ext>
            </a:extLst>
          </p:cNvPr>
          <p:cNvSpPr>
            <a:spLocks noGrp="1"/>
          </p:cNvSpPr>
          <p:nvPr>
            <p:ph type="title"/>
          </p:nvPr>
        </p:nvSpPr>
        <p:spPr>
          <a:xfrm>
            <a:off x="6846137" y="804073"/>
            <a:ext cx="4602152" cy="1345449"/>
          </a:xfrm>
        </p:spPr>
        <p:txBody>
          <a:bodyPr vert="horz" lIns="91440" tIns="45720" rIns="91440" bIns="45720" rtlCol="0" anchor="ctr">
            <a:normAutofit/>
          </a:bodyPr>
          <a:lstStyle/>
          <a:p>
            <a:r>
              <a:rPr lang="en-US" sz="4000" spc="0"/>
              <a:t>Basic Math Method</a:t>
            </a:r>
          </a:p>
        </p:txBody>
      </p:sp>
      <p:pic>
        <p:nvPicPr>
          <p:cNvPr id="7" name="Picture 7" descr="A picture containing clock&#10;&#10;Description generated with very high confidence">
            <a:extLst>
              <a:ext uri="{FF2B5EF4-FFF2-40B4-BE49-F238E27FC236}">
                <a16:creationId xmlns:a16="http://schemas.microsoft.com/office/drawing/2014/main" id="{2E501CE6-49D7-4BFF-99D8-18E5DBF896E7}"/>
              </a:ext>
            </a:extLst>
          </p:cNvPr>
          <p:cNvPicPr>
            <a:picLocks noGrp="1" noChangeAspect="1"/>
          </p:cNvPicPr>
          <p:nvPr>
            <p:ph sz="half" idx="2"/>
          </p:nvPr>
        </p:nvPicPr>
        <p:blipFill>
          <a:blip r:embed="rId3"/>
          <a:stretch>
            <a:fillRect/>
          </a:stretch>
        </p:blipFill>
        <p:spPr>
          <a:xfrm>
            <a:off x="831272" y="801782"/>
            <a:ext cx="4685384" cy="2729236"/>
          </a:xfrm>
          <a:prstGeom prst="rect">
            <a:avLst/>
          </a:prstGeom>
        </p:spPr>
      </p:pic>
      <p:pic>
        <p:nvPicPr>
          <p:cNvPr id="5" name="Picture 5" descr="A screenshot of a cell phone&#10;&#10;Description generated with very high confidence">
            <a:extLst>
              <a:ext uri="{FF2B5EF4-FFF2-40B4-BE49-F238E27FC236}">
                <a16:creationId xmlns:a16="http://schemas.microsoft.com/office/drawing/2014/main" id="{1B1080B6-1186-4735-885A-35C1E5BAA89E}"/>
              </a:ext>
            </a:extLst>
          </p:cNvPr>
          <p:cNvPicPr>
            <a:picLocks noChangeAspect="1"/>
          </p:cNvPicPr>
          <p:nvPr/>
        </p:nvPicPr>
        <p:blipFill>
          <a:blip r:embed="rId4"/>
          <a:stretch>
            <a:fillRect/>
          </a:stretch>
        </p:blipFill>
        <p:spPr>
          <a:xfrm>
            <a:off x="925531" y="3842137"/>
            <a:ext cx="2500640" cy="2771795"/>
          </a:xfrm>
          <a:prstGeom prst="rect">
            <a:avLst/>
          </a:prstGeom>
        </p:spPr>
      </p:pic>
      <p:sp>
        <p:nvSpPr>
          <p:cNvPr id="19" name="Content Placeholder 10">
            <a:extLst>
              <a:ext uri="{FF2B5EF4-FFF2-40B4-BE49-F238E27FC236}">
                <a16:creationId xmlns:a16="http://schemas.microsoft.com/office/drawing/2014/main" id="{53678951-9ACB-4EC0-8F67-BE63C2041FE9}"/>
              </a:ext>
            </a:extLst>
          </p:cNvPr>
          <p:cNvSpPr>
            <a:spLocks noGrp="1"/>
          </p:cNvSpPr>
          <p:nvPr>
            <p:ph sz="half" idx="1"/>
          </p:nvPr>
        </p:nvSpPr>
        <p:spPr>
          <a:xfrm>
            <a:off x="6846137" y="2303563"/>
            <a:ext cx="4602152" cy="3715424"/>
          </a:xfrm>
        </p:spPr>
        <p:txBody>
          <a:bodyPr vert="horz" lIns="91440" tIns="45720" rIns="91440" bIns="45720" rtlCol="0" anchor="t">
            <a:normAutofit/>
          </a:bodyPr>
          <a:lstStyle/>
          <a:p>
            <a:r>
              <a:rPr lang="en-US"/>
              <a:t>Analyze for patterns</a:t>
            </a:r>
            <a:br>
              <a:rPr lang="en-US"/>
            </a:br>
            <a:endParaRPr lang="en-US"/>
          </a:p>
          <a:p>
            <a:r>
              <a:rPr lang="en-US"/>
              <a:t>Predicting future values </a:t>
            </a:r>
            <a:br>
              <a:rPr lang="en-US"/>
            </a:br>
            <a:endParaRPr lang="en-US"/>
          </a:p>
          <a:p>
            <a:r>
              <a:rPr lang="en-US"/>
              <a:t>Reliability?</a:t>
            </a:r>
          </a:p>
        </p:txBody>
      </p:sp>
      <p:sp>
        <p:nvSpPr>
          <p:cNvPr id="3" name="TextBox 2">
            <a:extLst>
              <a:ext uri="{FF2B5EF4-FFF2-40B4-BE49-F238E27FC236}">
                <a16:creationId xmlns:a16="http://schemas.microsoft.com/office/drawing/2014/main" id="{CD1BCEC5-BCC9-4D35-AB4E-67CB864F1ECC}"/>
              </a:ext>
            </a:extLst>
          </p:cNvPr>
          <p:cNvSpPr txBox="1"/>
          <p:nvPr/>
        </p:nvSpPr>
        <p:spPr>
          <a:xfrm>
            <a:off x="828541" y="238259"/>
            <a:ext cx="41169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Merged Customer Info and Table B to get percentages of parts delivered</a:t>
            </a:r>
          </a:p>
        </p:txBody>
      </p:sp>
      <p:sp>
        <p:nvSpPr>
          <p:cNvPr id="14" name="TextBox 13">
            <a:extLst>
              <a:ext uri="{FF2B5EF4-FFF2-40B4-BE49-F238E27FC236}">
                <a16:creationId xmlns:a16="http://schemas.microsoft.com/office/drawing/2014/main" id="{9339B733-E14E-4DEA-BAFE-6C8DAE70B53C}"/>
              </a:ext>
            </a:extLst>
          </p:cNvPr>
          <p:cNvSpPr txBox="1"/>
          <p:nvPr/>
        </p:nvSpPr>
        <p:spPr>
          <a:xfrm>
            <a:off x="3436513" y="4638541"/>
            <a:ext cx="2646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Merged Customer Info and Table E to get average number of days from open to close for each customer size</a:t>
            </a:r>
          </a:p>
        </p:txBody>
      </p:sp>
    </p:spTree>
    <p:extLst>
      <p:ext uri="{BB962C8B-B14F-4D97-AF65-F5344CB8AC3E}">
        <p14:creationId xmlns:p14="http://schemas.microsoft.com/office/powerpoint/2010/main" val="4022199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FB9B-D0EC-4AAE-9CE3-76A827990C20}"/>
              </a:ext>
            </a:extLst>
          </p:cNvPr>
          <p:cNvSpPr>
            <a:spLocks noGrp="1"/>
          </p:cNvSpPr>
          <p:nvPr>
            <p:ph type="title"/>
          </p:nvPr>
        </p:nvSpPr>
        <p:spPr/>
        <p:txBody>
          <a:bodyPr/>
          <a:lstStyle/>
          <a:p>
            <a:r>
              <a:rPr lang="en-US"/>
              <a:t>Linear Regression</a:t>
            </a:r>
          </a:p>
        </p:txBody>
      </p:sp>
      <p:sp>
        <p:nvSpPr>
          <p:cNvPr id="3" name="Content Placeholder 2">
            <a:extLst>
              <a:ext uri="{FF2B5EF4-FFF2-40B4-BE49-F238E27FC236}">
                <a16:creationId xmlns:a16="http://schemas.microsoft.com/office/drawing/2014/main" id="{55F3A03F-3F3F-498D-A6A6-A954FF78C697}"/>
              </a:ext>
            </a:extLst>
          </p:cNvPr>
          <p:cNvSpPr>
            <a:spLocks noGrp="1"/>
          </p:cNvSpPr>
          <p:nvPr>
            <p:ph idx="1"/>
          </p:nvPr>
        </p:nvSpPr>
        <p:spPr/>
        <p:txBody>
          <a:bodyPr vert="horz" lIns="91440" tIns="45720" rIns="91440" bIns="45720" rtlCol="0" anchor="t">
            <a:normAutofit/>
          </a:bodyPr>
          <a:lstStyle/>
          <a:p>
            <a:r>
              <a:rPr lang="en-US"/>
              <a:t>Model summary</a:t>
            </a:r>
          </a:p>
          <a:p>
            <a:pPr>
              <a:buNone/>
            </a:pPr>
            <a:r>
              <a:rPr lang="en-US">
                <a:ea typeface="+mn-lt"/>
                <a:cs typeface="+mn-lt"/>
              </a:rPr>
              <a:t>Residual standard error: 0.8889 on 20075 degrees of freedom</a:t>
            </a:r>
            <a:endParaRPr lang="en-US"/>
          </a:p>
          <a:p>
            <a:pPr>
              <a:buNone/>
            </a:pPr>
            <a:r>
              <a:rPr lang="en-US">
                <a:ea typeface="+mn-lt"/>
                <a:cs typeface="+mn-lt"/>
              </a:rPr>
              <a:t>Multiple R-squared:  0.001856, Adjusted R-squared:  0.001657 </a:t>
            </a:r>
            <a:endParaRPr lang="en-US"/>
          </a:p>
          <a:p>
            <a:pPr>
              <a:buNone/>
            </a:pPr>
            <a:r>
              <a:rPr lang="en-US">
                <a:ea typeface="+mn-lt"/>
                <a:cs typeface="+mn-lt"/>
              </a:rPr>
              <a:t>F-statistic: 9.331 on 4 and 20075 DF,  p-value: 1.57e-07</a:t>
            </a:r>
            <a:endParaRPr lang="en-US"/>
          </a:p>
          <a:p>
            <a:r>
              <a:rPr lang="en-US"/>
              <a:t>After predicting the testing data, and converting the predictions into classification data</a:t>
            </a:r>
          </a:p>
          <a:p>
            <a:r>
              <a:rPr lang="en-US"/>
              <a:t>Results:</a:t>
            </a:r>
          </a:p>
          <a:p>
            <a:pPr>
              <a:buNone/>
            </a:pPr>
            <a:r>
              <a:rPr lang="en-US">
                <a:ea typeface="+mn-lt"/>
                <a:cs typeface="+mn-lt"/>
              </a:rPr>
              <a:t>   </a:t>
            </a:r>
            <a:endParaRPr lang="en-US"/>
          </a:p>
        </p:txBody>
      </p:sp>
      <p:sp>
        <p:nvSpPr>
          <p:cNvPr id="4" name="Text Placeholder 3">
            <a:extLst>
              <a:ext uri="{FF2B5EF4-FFF2-40B4-BE49-F238E27FC236}">
                <a16:creationId xmlns:a16="http://schemas.microsoft.com/office/drawing/2014/main" id="{D9DBA069-841E-4724-8566-F2139C1F3412}"/>
              </a:ext>
            </a:extLst>
          </p:cNvPr>
          <p:cNvSpPr>
            <a:spLocks noGrp="1"/>
          </p:cNvSpPr>
          <p:nvPr>
            <p:ph type="body" sz="half" idx="2"/>
          </p:nvPr>
        </p:nvSpPr>
        <p:spPr/>
        <p:txBody>
          <a:bodyPr vert="horz" lIns="91440" tIns="45720" rIns="91440" bIns="45720" rtlCol="0" anchor="t">
            <a:normAutofit/>
          </a:bodyPr>
          <a:lstStyle/>
          <a:p>
            <a:r>
              <a:rPr lang="en-US"/>
              <a:t>Using an 80-20 training testing split linear regression was preform on the dataset.</a:t>
            </a:r>
          </a:p>
          <a:p>
            <a:r>
              <a:rPr lang="en-US">
                <a:ea typeface="+mn-lt"/>
                <a:cs typeface="+mn-lt"/>
              </a:rPr>
              <a:t>As you can see by the standard error and R-squared linear regression not a good model for this feature set.</a:t>
            </a:r>
          </a:p>
          <a:p>
            <a:r>
              <a:rPr lang="en-US"/>
              <a:t>The noise in the data is creating a straight-line predicting customer size 2 for virtually all actual customer sizes.</a:t>
            </a:r>
          </a:p>
        </p:txBody>
      </p:sp>
      <p:graphicFrame>
        <p:nvGraphicFramePr>
          <p:cNvPr id="5" name="Table 5">
            <a:extLst>
              <a:ext uri="{FF2B5EF4-FFF2-40B4-BE49-F238E27FC236}">
                <a16:creationId xmlns:a16="http://schemas.microsoft.com/office/drawing/2014/main" id="{E0786433-E6F3-4C1D-9F67-FD87565F6010}"/>
              </a:ext>
            </a:extLst>
          </p:cNvPr>
          <p:cNvGraphicFramePr>
            <a:graphicFrameLocks noGrp="1"/>
          </p:cNvGraphicFramePr>
          <p:nvPr>
            <p:extLst>
              <p:ext uri="{D42A27DB-BD31-4B8C-83A1-F6EECF244321}">
                <p14:modId xmlns:p14="http://schemas.microsoft.com/office/powerpoint/2010/main" val="3049459185"/>
              </p:ext>
            </p:extLst>
          </p:nvPr>
        </p:nvGraphicFramePr>
        <p:xfrm>
          <a:off x="2140108" y="3573455"/>
          <a:ext cx="3416576" cy="1854200"/>
        </p:xfrm>
        <a:graphic>
          <a:graphicData uri="http://schemas.openxmlformats.org/drawingml/2006/table">
            <a:tbl>
              <a:tblPr firstRow="1" bandRow="1">
                <a:tableStyleId>{5C22544A-7EE6-4342-B048-85BDC9FD1C3A}</a:tableStyleId>
              </a:tblPr>
              <a:tblGrid>
                <a:gridCol w="683315">
                  <a:extLst>
                    <a:ext uri="{9D8B030D-6E8A-4147-A177-3AD203B41FA5}">
                      <a16:colId xmlns:a16="http://schemas.microsoft.com/office/drawing/2014/main" val="3800400755"/>
                    </a:ext>
                  </a:extLst>
                </a:gridCol>
                <a:gridCol w="674241">
                  <a:extLst>
                    <a:ext uri="{9D8B030D-6E8A-4147-A177-3AD203B41FA5}">
                      <a16:colId xmlns:a16="http://schemas.microsoft.com/office/drawing/2014/main" val="1537924134"/>
                    </a:ext>
                  </a:extLst>
                </a:gridCol>
                <a:gridCol w="692390">
                  <a:extLst>
                    <a:ext uri="{9D8B030D-6E8A-4147-A177-3AD203B41FA5}">
                      <a16:colId xmlns:a16="http://schemas.microsoft.com/office/drawing/2014/main" val="728437329"/>
                    </a:ext>
                  </a:extLst>
                </a:gridCol>
                <a:gridCol w="683315">
                  <a:extLst>
                    <a:ext uri="{9D8B030D-6E8A-4147-A177-3AD203B41FA5}">
                      <a16:colId xmlns:a16="http://schemas.microsoft.com/office/drawing/2014/main" val="4135427006"/>
                    </a:ext>
                  </a:extLst>
                </a:gridCol>
                <a:gridCol w="683315">
                  <a:extLst>
                    <a:ext uri="{9D8B030D-6E8A-4147-A177-3AD203B41FA5}">
                      <a16:colId xmlns:a16="http://schemas.microsoft.com/office/drawing/2014/main" val="289078235"/>
                    </a:ext>
                  </a:extLst>
                </a:gridCol>
              </a:tblGrid>
              <a:tr h="370840">
                <a:tc>
                  <a:txBody>
                    <a:bodyPr/>
                    <a:lstStyle/>
                    <a:p>
                      <a:pPr lvl="0">
                        <a:buNone/>
                      </a:pPr>
                      <a:endParaRPr lang="en-US"/>
                    </a:p>
                  </a:txBody>
                  <a:tcPr/>
                </a:tc>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extLst>
                  <a:ext uri="{0D108BD9-81ED-4DB2-BD59-A6C34878D82A}">
                    <a16:rowId xmlns:a16="http://schemas.microsoft.com/office/drawing/2014/main" val="3576814254"/>
                  </a:ext>
                </a:extLst>
              </a:tr>
              <a:tr h="370840">
                <a:tc>
                  <a:txBody>
                    <a:bodyPr/>
                    <a:lstStyle/>
                    <a:p>
                      <a:r>
                        <a:rPr lang="en-US"/>
                        <a:t>0</a:t>
                      </a:r>
                    </a:p>
                  </a:txBody>
                  <a:tcPr/>
                </a:tc>
                <a:tc>
                  <a:txBody>
                    <a:bodyPr/>
                    <a:lstStyle/>
                    <a:p>
                      <a:r>
                        <a:rPr lang="en-US"/>
                        <a:t>1</a:t>
                      </a:r>
                    </a:p>
                  </a:txBody>
                  <a:tcPr/>
                </a:tc>
                <a:tc>
                  <a:txBody>
                    <a:bodyPr/>
                    <a:lstStyle/>
                    <a:p>
                      <a:r>
                        <a:rPr lang="en-US"/>
                        <a:t>0</a:t>
                      </a:r>
                    </a:p>
                  </a:txBody>
                  <a:tcPr/>
                </a:tc>
                <a:tc>
                  <a:txBody>
                    <a:bodyPr/>
                    <a:lstStyle/>
                    <a:p>
                      <a:r>
                        <a:rPr lang="en-US"/>
                        <a:t>191</a:t>
                      </a:r>
                    </a:p>
                  </a:txBody>
                  <a:tcPr/>
                </a:tc>
                <a:tc>
                  <a:txBody>
                    <a:bodyPr/>
                    <a:lstStyle/>
                    <a:p>
                      <a:r>
                        <a:rPr lang="en-US"/>
                        <a:t>0</a:t>
                      </a:r>
                    </a:p>
                  </a:txBody>
                  <a:tcPr/>
                </a:tc>
                <a:extLst>
                  <a:ext uri="{0D108BD9-81ED-4DB2-BD59-A6C34878D82A}">
                    <a16:rowId xmlns:a16="http://schemas.microsoft.com/office/drawing/2014/main" val="3526108667"/>
                  </a:ext>
                </a:extLst>
              </a:tr>
              <a:tr h="370840">
                <a:tc>
                  <a:txBody>
                    <a:bodyPr/>
                    <a:lstStyle/>
                    <a:p>
                      <a:r>
                        <a:rPr lang="en-US"/>
                        <a:t>1</a:t>
                      </a:r>
                    </a:p>
                  </a:txBody>
                  <a:tcPr/>
                </a:tc>
                <a:tc>
                  <a:txBody>
                    <a:bodyPr/>
                    <a:lstStyle/>
                    <a:p>
                      <a:r>
                        <a:rPr lang="en-US"/>
                        <a:t>1</a:t>
                      </a:r>
                    </a:p>
                  </a:txBody>
                  <a:tcPr/>
                </a:tc>
                <a:tc>
                  <a:txBody>
                    <a:bodyPr/>
                    <a:lstStyle/>
                    <a:p>
                      <a:r>
                        <a:rPr lang="en-US"/>
                        <a:t>0</a:t>
                      </a:r>
                    </a:p>
                  </a:txBody>
                  <a:tcPr/>
                </a:tc>
                <a:tc>
                  <a:txBody>
                    <a:bodyPr/>
                    <a:lstStyle/>
                    <a:p>
                      <a:r>
                        <a:rPr lang="en-US"/>
                        <a:t>2124</a:t>
                      </a:r>
                    </a:p>
                  </a:txBody>
                  <a:tcPr/>
                </a:tc>
                <a:tc>
                  <a:txBody>
                    <a:bodyPr/>
                    <a:lstStyle/>
                    <a:p>
                      <a:r>
                        <a:rPr lang="en-US"/>
                        <a:t>1</a:t>
                      </a:r>
                    </a:p>
                  </a:txBody>
                  <a:tcPr/>
                </a:tc>
                <a:extLst>
                  <a:ext uri="{0D108BD9-81ED-4DB2-BD59-A6C34878D82A}">
                    <a16:rowId xmlns:a16="http://schemas.microsoft.com/office/drawing/2014/main" val="3873049112"/>
                  </a:ext>
                </a:extLst>
              </a:tr>
              <a:tr h="370840">
                <a:tc>
                  <a:txBody>
                    <a:bodyPr/>
                    <a:lstStyle/>
                    <a:p>
                      <a:r>
                        <a:rPr lang="en-US"/>
                        <a:t>2</a:t>
                      </a:r>
                    </a:p>
                  </a:txBody>
                  <a:tcPr/>
                </a:tc>
                <a:tc>
                  <a:txBody>
                    <a:bodyPr/>
                    <a:lstStyle/>
                    <a:p>
                      <a:r>
                        <a:rPr lang="en-US"/>
                        <a:t>0</a:t>
                      </a:r>
                    </a:p>
                  </a:txBody>
                  <a:tcPr/>
                </a:tc>
                <a:tc>
                  <a:txBody>
                    <a:bodyPr/>
                    <a:lstStyle/>
                    <a:p>
                      <a:r>
                        <a:rPr lang="en-US"/>
                        <a:t>0</a:t>
                      </a:r>
                    </a:p>
                  </a:txBody>
                  <a:tcPr/>
                </a:tc>
                <a:tc>
                  <a:txBody>
                    <a:bodyPr/>
                    <a:lstStyle/>
                    <a:p>
                      <a:r>
                        <a:rPr lang="en-US"/>
                        <a:t>1390</a:t>
                      </a:r>
                    </a:p>
                  </a:txBody>
                  <a:tcPr/>
                </a:tc>
                <a:tc>
                  <a:txBody>
                    <a:bodyPr/>
                    <a:lstStyle/>
                    <a:p>
                      <a:r>
                        <a:rPr lang="en-US"/>
                        <a:t>1</a:t>
                      </a:r>
                    </a:p>
                  </a:txBody>
                  <a:tcPr/>
                </a:tc>
                <a:extLst>
                  <a:ext uri="{0D108BD9-81ED-4DB2-BD59-A6C34878D82A}">
                    <a16:rowId xmlns:a16="http://schemas.microsoft.com/office/drawing/2014/main" val="1102085791"/>
                  </a:ext>
                </a:extLst>
              </a:tr>
              <a:tr h="370840">
                <a:tc>
                  <a:txBody>
                    <a:bodyPr/>
                    <a:lstStyle/>
                    <a:p>
                      <a:r>
                        <a:rPr lang="en-US"/>
                        <a:t>3</a:t>
                      </a:r>
                    </a:p>
                  </a:txBody>
                  <a:tcPr/>
                </a:tc>
                <a:tc>
                  <a:txBody>
                    <a:bodyPr/>
                    <a:lstStyle/>
                    <a:p>
                      <a:r>
                        <a:rPr lang="en-US"/>
                        <a:t>0</a:t>
                      </a:r>
                    </a:p>
                  </a:txBody>
                  <a:tcPr/>
                </a:tc>
                <a:tc>
                  <a:txBody>
                    <a:bodyPr/>
                    <a:lstStyle/>
                    <a:p>
                      <a:r>
                        <a:rPr lang="en-US"/>
                        <a:t>1</a:t>
                      </a:r>
                    </a:p>
                  </a:txBody>
                  <a:tcPr/>
                </a:tc>
                <a:tc>
                  <a:txBody>
                    <a:bodyPr/>
                    <a:lstStyle/>
                    <a:p>
                      <a:r>
                        <a:rPr lang="en-US"/>
                        <a:t>1309</a:t>
                      </a:r>
                    </a:p>
                  </a:txBody>
                  <a:tcPr/>
                </a:tc>
                <a:tc>
                  <a:txBody>
                    <a:bodyPr/>
                    <a:lstStyle/>
                    <a:p>
                      <a:r>
                        <a:rPr lang="en-US"/>
                        <a:t>1</a:t>
                      </a:r>
                    </a:p>
                  </a:txBody>
                  <a:tcPr/>
                </a:tc>
                <a:extLst>
                  <a:ext uri="{0D108BD9-81ED-4DB2-BD59-A6C34878D82A}">
                    <a16:rowId xmlns:a16="http://schemas.microsoft.com/office/drawing/2014/main" val="1357996554"/>
                  </a:ext>
                </a:extLst>
              </a:tr>
            </a:tbl>
          </a:graphicData>
        </a:graphic>
      </p:graphicFrame>
    </p:spTree>
    <p:extLst>
      <p:ext uri="{BB962C8B-B14F-4D97-AF65-F5344CB8AC3E}">
        <p14:creationId xmlns:p14="http://schemas.microsoft.com/office/powerpoint/2010/main" val="4006187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F664-5EBD-4A90-B2DC-F1C2E71A671D}"/>
              </a:ext>
            </a:extLst>
          </p:cNvPr>
          <p:cNvSpPr>
            <a:spLocks noGrp="1"/>
          </p:cNvSpPr>
          <p:nvPr>
            <p:ph type="title"/>
          </p:nvPr>
        </p:nvSpPr>
        <p:spPr/>
        <p:txBody>
          <a:bodyPr/>
          <a:lstStyle/>
          <a:p>
            <a:r>
              <a:rPr lang="en-US"/>
              <a:t>Multilayer Perceptron</a:t>
            </a:r>
          </a:p>
        </p:txBody>
      </p:sp>
      <p:sp>
        <p:nvSpPr>
          <p:cNvPr id="3" name="Content Placeholder 2">
            <a:extLst>
              <a:ext uri="{FF2B5EF4-FFF2-40B4-BE49-F238E27FC236}">
                <a16:creationId xmlns:a16="http://schemas.microsoft.com/office/drawing/2014/main" id="{CC16DC72-0D8D-45C8-9F58-DF7E0400E9C7}"/>
              </a:ext>
            </a:extLst>
          </p:cNvPr>
          <p:cNvSpPr>
            <a:spLocks noGrp="1"/>
          </p:cNvSpPr>
          <p:nvPr>
            <p:ph idx="1"/>
          </p:nvPr>
        </p:nvSpPr>
        <p:spPr/>
        <p:txBody>
          <a:bodyPr vert="horz" lIns="91440" tIns="45720" rIns="91440" bIns="45720" rtlCol="0" anchor="t">
            <a:normAutofit/>
          </a:bodyPr>
          <a:lstStyle/>
          <a:p>
            <a:pPr marL="342900" indent="-342900"/>
            <a:r>
              <a:rPr lang="en-US"/>
              <a:t>Iterative Error:</a:t>
            </a:r>
          </a:p>
          <a:p>
            <a:pPr marL="0" indent="0">
              <a:buNone/>
            </a:pPr>
            <a:endParaRPr lang="en-US">
              <a:ea typeface="+mn-lt"/>
              <a:cs typeface="+mn-lt"/>
            </a:endParaRP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342900" indent="-342900"/>
            <a:r>
              <a:rPr lang="en-US"/>
              <a:t>Prediction for Testing Data:</a:t>
            </a:r>
            <a:r>
              <a:rPr lang="en-US">
                <a:ea typeface="+mn-lt"/>
                <a:cs typeface="+mn-lt"/>
              </a:rPr>
              <a:t>     </a:t>
            </a:r>
            <a:r>
              <a:rPr lang="en-US" sz="1400">
                <a:ea typeface="+mn-lt"/>
                <a:cs typeface="+mn-lt"/>
              </a:rPr>
              <a:t> </a:t>
            </a:r>
            <a:endParaRPr lang="en-US" sz="1400"/>
          </a:p>
          <a:p>
            <a:pPr>
              <a:buNone/>
            </a:pPr>
            <a:endParaRPr lang="en-US"/>
          </a:p>
          <a:p>
            <a:pPr>
              <a:buNone/>
            </a:pPr>
            <a:endParaRPr lang="en-US"/>
          </a:p>
          <a:p>
            <a:pPr marL="0" indent="0">
              <a:buNone/>
            </a:pPr>
            <a:endParaRPr lang="en-US"/>
          </a:p>
        </p:txBody>
      </p:sp>
      <p:sp>
        <p:nvSpPr>
          <p:cNvPr id="4" name="Text Placeholder 3">
            <a:extLst>
              <a:ext uri="{FF2B5EF4-FFF2-40B4-BE49-F238E27FC236}">
                <a16:creationId xmlns:a16="http://schemas.microsoft.com/office/drawing/2014/main" id="{55418597-1E0F-4161-BDA2-95888B344230}"/>
              </a:ext>
            </a:extLst>
          </p:cNvPr>
          <p:cNvSpPr>
            <a:spLocks noGrp="1"/>
          </p:cNvSpPr>
          <p:nvPr>
            <p:ph type="body" sz="half" idx="2"/>
          </p:nvPr>
        </p:nvSpPr>
        <p:spPr/>
        <p:txBody>
          <a:bodyPr vert="horz" lIns="91440" tIns="45720" rIns="91440" bIns="45720" rtlCol="0" anchor="t">
            <a:normAutofit/>
          </a:bodyPr>
          <a:lstStyle/>
          <a:p>
            <a:r>
              <a:rPr lang="en-US"/>
              <a:t>Using the same 80-20 training, and testing dataset multilayer perceptron was performed on the dataset.</a:t>
            </a:r>
          </a:p>
          <a:p>
            <a:r>
              <a:rPr lang="en-US"/>
              <a:t>From the iterative error plot it looks like multilayer perceptron is also not a good model.</a:t>
            </a:r>
          </a:p>
          <a:p>
            <a:r>
              <a:rPr lang="en-US"/>
              <a:t>As you can see this model also just predicts 1 for every customer size</a:t>
            </a:r>
          </a:p>
          <a:p>
            <a:pPr algn="ctr"/>
            <a:endParaRPr lang="en-US"/>
          </a:p>
        </p:txBody>
      </p:sp>
      <p:pic>
        <p:nvPicPr>
          <p:cNvPr id="5" name="Picture 5">
            <a:extLst>
              <a:ext uri="{FF2B5EF4-FFF2-40B4-BE49-F238E27FC236}">
                <a16:creationId xmlns:a16="http://schemas.microsoft.com/office/drawing/2014/main" id="{C2779469-9291-4D73-86EC-204C4FFA243A}"/>
              </a:ext>
            </a:extLst>
          </p:cNvPr>
          <p:cNvPicPr>
            <a:picLocks noChangeAspect="1"/>
          </p:cNvPicPr>
          <p:nvPr/>
        </p:nvPicPr>
        <p:blipFill>
          <a:blip r:embed="rId3"/>
          <a:stretch>
            <a:fillRect/>
          </a:stretch>
        </p:blipFill>
        <p:spPr>
          <a:xfrm>
            <a:off x="2275504" y="1019055"/>
            <a:ext cx="3677103" cy="2408355"/>
          </a:xfrm>
          <a:prstGeom prst="rect">
            <a:avLst/>
          </a:prstGeom>
        </p:spPr>
      </p:pic>
      <p:graphicFrame>
        <p:nvGraphicFramePr>
          <p:cNvPr id="6" name="Table 6">
            <a:extLst>
              <a:ext uri="{FF2B5EF4-FFF2-40B4-BE49-F238E27FC236}">
                <a16:creationId xmlns:a16="http://schemas.microsoft.com/office/drawing/2014/main" id="{C59A7EDD-1123-45E1-BE74-B47CEA03326D}"/>
              </a:ext>
            </a:extLst>
          </p:cNvPr>
          <p:cNvGraphicFramePr>
            <a:graphicFrameLocks noGrp="1"/>
          </p:cNvGraphicFramePr>
          <p:nvPr>
            <p:extLst>
              <p:ext uri="{D42A27DB-BD31-4B8C-83A1-F6EECF244321}">
                <p14:modId xmlns:p14="http://schemas.microsoft.com/office/powerpoint/2010/main" val="3292098719"/>
              </p:ext>
            </p:extLst>
          </p:nvPr>
        </p:nvGraphicFramePr>
        <p:xfrm>
          <a:off x="2456893" y="4061476"/>
          <a:ext cx="3459220" cy="1854200"/>
        </p:xfrm>
        <a:graphic>
          <a:graphicData uri="http://schemas.openxmlformats.org/drawingml/2006/table">
            <a:tbl>
              <a:tblPr firstRow="1" bandRow="1">
                <a:tableStyleId>{5C22544A-7EE6-4342-B048-85BDC9FD1C3A}</a:tableStyleId>
              </a:tblPr>
              <a:tblGrid>
                <a:gridCol w="691844">
                  <a:extLst>
                    <a:ext uri="{9D8B030D-6E8A-4147-A177-3AD203B41FA5}">
                      <a16:colId xmlns:a16="http://schemas.microsoft.com/office/drawing/2014/main" val="4270054021"/>
                    </a:ext>
                  </a:extLst>
                </a:gridCol>
                <a:gridCol w="691844">
                  <a:extLst>
                    <a:ext uri="{9D8B030D-6E8A-4147-A177-3AD203B41FA5}">
                      <a16:colId xmlns:a16="http://schemas.microsoft.com/office/drawing/2014/main" val="3440369526"/>
                    </a:ext>
                  </a:extLst>
                </a:gridCol>
                <a:gridCol w="691844">
                  <a:extLst>
                    <a:ext uri="{9D8B030D-6E8A-4147-A177-3AD203B41FA5}">
                      <a16:colId xmlns:a16="http://schemas.microsoft.com/office/drawing/2014/main" val="1901546420"/>
                    </a:ext>
                  </a:extLst>
                </a:gridCol>
                <a:gridCol w="691844">
                  <a:extLst>
                    <a:ext uri="{9D8B030D-6E8A-4147-A177-3AD203B41FA5}">
                      <a16:colId xmlns:a16="http://schemas.microsoft.com/office/drawing/2014/main" val="4107766024"/>
                    </a:ext>
                  </a:extLst>
                </a:gridCol>
                <a:gridCol w="691844">
                  <a:extLst>
                    <a:ext uri="{9D8B030D-6E8A-4147-A177-3AD203B41FA5}">
                      <a16:colId xmlns:a16="http://schemas.microsoft.com/office/drawing/2014/main" val="3488451283"/>
                    </a:ext>
                  </a:extLst>
                </a:gridCol>
              </a:tblGrid>
              <a:tr h="370840">
                <a:tc>
                  <a:txBody>
                    <a:bodyPr/>
                    <a:lstStyle/>
                    <a:p>
                      <a:endParaRPr lang="en-US"/>
                    </a:p>
                  </a:txBody>
                  <a:tcPr/>
                </a:tc>
                <a:tc>
                  <a:txBody>
                    <a:bodyPr/>
                    <a:lstStyle/>
                    <a:p>
                      <a:r>
                        <a:rPr lang="en-US"/>
                        <a:t>0</a:t>
                      </a:r>
                    </a:p>
                  </a:txBody>
                  <a:tcPr/>
                </a:tc>
                <a:tc>
                  <a:txBody>
                    <a:bodyPr/>
                    <a:lstStyle/>
                    <a:p>
                      <a:r>
                        <a:rPr lang="en-US"/>
                        <a:t>1</a:t>
                      </a:r>
                    </a:p>
                  </a:txBody>
                  <a:tcPr/>
                </a:tc>
                <a:tc>
                  <a:txBody>
                    <a:bodyPr/>
                    <a:lstStyle/>
                    <a:p>
                      <a:r>
                        <a:rPr lang="en-US"/>
                        <a:t>2</a:t>
                      </a:r>
                    </a:p>
                  </a:txBody>
                  <a:tcPr/>
                </a:tc>
                <a:tc>
                  <a:txBody>
                    <a:bodyPr/>
                    <a:lstStyle/>
                    <a:p>
                      <a:r>
                        <a:rPr lang="en-US"/>
                        <a:t>3</a:t>
                      </a:r>
                    </a:p>
                  </a:txBody>
                  <a:tcPr/>
                </a:tc>
                <a:extLst>
                  <a:ext uri="{0D108BD9-81ED-4DB2-BD59-A6C34878D82A}">
                    <a16:rowId xmlns:a16="http://schemas.microsoft.com/office/drawing/2014/main" val="4054182003"/>
                  </a:ext>
                </a:extLst>
              </a:tr>
              <a:tr h="370840">
                <a:tc>
                  <a:txBody>
                    <a:bodyPr/>
                    <a:lstStyle/>
                    <a:p>
                      <a:r>
                        <a:rPr lang="en-US"/>
                        <a:t>0</a:t>
                      </a:r>
                    </a:p>
                  </a:txBody>
                  <a:tcPr/>
                </a:tc>
                <a:tc>
                  <a:txBody>
                    <a:bodyPr/>
                    <a:lstStyle/>
                    <a:p>
                      <a:r>
                        <a:rPr lang="en-US"/>
                        <a:t>0</a:t>
                      </a:r>
                    </a:p>
                  </a:txBody>
                  <a:tcPr/>
                </a:tc>
                <a:tc>
                  <a:txBody>
                    <a:bodyPr/>
                    <a:lstStyle/>
                    <a:p>
                      <a:r>
                        <a:rPr lang="en-US"/>
                        <a:t>192</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2582250915"/>
                  </a:ext>
                </a:extLst>
              </a:tr>
              <a:tr h="370840">
                <a:tc>
                  <a:txBody>
                    <a:bodyPr/>
                    <a:lstStyle/>
                    <a:p>
                      <a:r>
                        <a:rPr lang="en-US"/>
                        <a:t>1</a:t>
                      </a:r>
                    </a:p>
                  </a:txBody>
                  <a:tcPr/>
                </a:tc>
                <a:tc>
                  <a:txBody>
                    <a:bodyPr/>
                    <a:lstStyle/>
                    <a:p>
                      <a:r>
                        <a:rPr lang="en-US"/>
                        <a:t>0</a:t>
                      </a:r>
                    </a:p>
                  </a:txBody>
                  <a:tcPr/>
                </a:tc>
                <a:tc>
                  <a:txBody>
                    <a:bodyPr/>
                    <a:lstStyle/>
                    <a:p>
                      <a:r>
                        <a:rPr lang="en-US"/>
                        <a:t>2126</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3779917730"/>
                  </a:ext>
                </a:extLst>
              </a:tr>
              <a:tr h="370840">
                <a:tc>
                  <a:txBody>
                    <a:bodyPr/>
                    <a:lstStyle/>
                    <a:p>
                      <a:r>
                        <a:rPr lang="en-US"/>
                        <a:t>2</a:t>
                      </a:r>
                    </a:p>
                  </a:txBody>
                  <a:tcPr/>
                </a:tc>
                <a:tc>
                  <a:txBody>
                    <a:bodyPr/>
                    <a:lstStyle/>
                    <a:p>
                      <a:r>
                        <a:rPr lang="en-US"/>
                        <a:t>0</a:t>
                      </a:r>
                    </a:p>
                  </a:txBody>
                  <a:tcPr/>
                </a:tc>
                <a:tc>
                  <a:txBody>
                    <a:bodyPr/>
                    <a:lstStyle/>
                    <a:p>
                      <a:r>
                        <a:rPr lang="en-US"/>
                        <a:t>1391</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4054542267"/>
                  </a:ext>
                </a:extLst>
              </a:tr>
              <a:tr h="370840">
                <a:tc>
                  <a:txBody>
                    <a:bodyPr/>
                    <a:lstStyle/>
                    <a:p>
                      <a:r>
                        <a:rPr lang="en-US"/>
                        <a:t>3</a:t>
                      </a:r>
                    </a:p>
                  </a:txBody>
                  <a:tcPr/>
                </a:tc>
                <a:tc>
                  <a:txBody>
                    <a:bodyPr/>
                    <a:lstStyle/>
                    <a:p>
                      <a:r>
                        <a:rPr lang="en-US"/>
                        <a:t>0</a:t>
                      </a:r>
                    </a:p>
                  </a:txBody>
                  <a:tcPr/>
                </a:tc>
                <a:tc>
                  <a:txBody>
                    <a:bodyPr/>
                    <a:lstStyle/>
                    <a:p>
                      <a:r>
                        <a:rPr lang="en-US"/>
                        <a:t>1311</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3426913909"/>
                  </a:ext>
                </a:extLst>
              </a:tr>
            </a:tbl>
          </a:graphicData>
        </a:graphic>
      </p:graphicFrame>
    </p:spTree>
    <p:extLst>
      <p:ext uri="{BB962C8B-B14F-4D97-AF65-F5344CB8AC3E}">
        <p14:creationId xmlns:p14="http://schemas.microsoft.com/office/powerpoint/2010/main" val="273534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8"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0"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2"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4" name="Rectangle 21">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3">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1" name="Rectangle 25">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map&#10;&#10;Description generated with high confidence">
            <a:extLst>
              <a:ext uri="{FF2B5EF4-FFF2-40B4-BE49-F238E27FC236}">
                <a16:creationId xmlns:a16="http://schemas.microsoft.com/office/drawing/2014/main" id="{23AF2BA8-83FB-4A34-AE2F-51B1CBF5FF59}"/>
              </a:ext>
            </a:extLst>
          </p:cNvPr>
          <p:cNvPicPr>
            <a:picLocks noChangeAspect="1"/>
          </p:cNvPicPr>
          <p:nvPr/>
        </p:nvPicPr>
        <p:blipFill>
          <a:blip r:embed="rId3"/>
          <a:stretch>
            <a:fillRect/>
          </a:stretch>
        </p:blipFill>
        <p:spPr>
          <a:xfrm>
            <a:off x="643192" y="1143653"/>
            <a:ext cx="6909386" cy="4562801"/>
          </a:xfrm>
          <a:prstGeom prst="rect">
            <a:avLst/>
          </a:prstGeom>
        </p:spPr>
      </p:pic>
      <p:sp>
        <p:nvSpPr>
          <p:cNvPr id="23" name="Rectangle 27">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4D712E-1163-426F-A910-2E8580FAA71A}"/>
              </a:ext>
            </a:extLst>
          </p:cNvPr>
          <p:cNvSpPr>
            <a:spLocks noGrp="1"/>
          </p:cNvSpPr>
          <p:nvPr>
            <p:ph type="title"/>
          </p:nvPr>
        </p:nvSpPr>
        <p:spPr>
          <a:xfrm>
            <a:off x="8560024" y="1559768"/>
            <a:ext cx="3238829" cy="3135379"/>
          </a:xfrm>
        </p:spPr>
        <p:txBody>
          <a:bodyPr vert="horz" lIns="91440" tIns="45720" rIns="91440" bIns="45720" rtlCol="0" anchor="ctr">
            <a:normAutofit/>
          </a:bodyPr>
          <a:lstStyle/>
          <a:p>
            <a:r>
              <a:rPr lang="en-US" sz="3000" cap="all"/>
              <a:t>Late Delivery Classification</a:t>
            </a:r>
          </a:p>
        </p:txBody>
      </p:sp>
      <p:sp>
        <p:nvSpPr>
          <p:cNvPr id="3" name="Text Placeholder 2">
            <a:extLst>
              <a:ext uri="{FF2B5EF4-FFF2-40B4-BE49-F238E27FC236}">
                <a16:creationId xmlns:a16="http://schemas.microsoft.com/office/drawing/2014/main" id="{D2D8856C-C218-466E-849F-4EF55FBA7BEC}"/>
              </a:ext>
            </a:extLst>
          </p:cNvPr>
          <p:cNvSpPr>
            <a:spLocks noGrp="1"/>
          </p:cNvSpPr>
          <p:nvPr>
            <p:ph type="body" idx="1"/>
          </p:nvPr>
        </p:nvSpPr>
        <p:spPr>
          <a:xfrm>
            <a:off x="8560024" y="4708186"/>
            <a:ext cx="3238829" cy="1496816"/>
          </a:xfrm>
        </p:spPr>
        <p:txBody>
          <a:bodyPr vert="horz" lIns="91440" tIns="45720" rIns="91440" bIns="45720" rtlCol="0">
            <a:normAutofit/>
          </a:bodyPr>
          <a:lstStyle/>
          <a:p>
            <a:pPr>
              <a:spcBef>
                <a:spcPts val="0"/>
              </a:spcBef>
            </a:pPr>
            <a:endParaRPr lang="en-US" spc="80">
              <a:solidFill>
                <a:schemeClr val="tx1">
                  <a:lumMod val="85000"/>
                  <a:lumOff val="15000"/>
                </a:schemeClr>
              </a:solidFill>
            </a:endParaRPr>
          </a:p>
        </p:txBody>
      </p:sp>
      <p:sp>
        <p:nvSpPr>
          <p:cNvPr id="25" name="Rectangle 29">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31">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9" name="Straight Connector 33">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105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6" name="Rectangle 25">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23B5BF23-2164-4EA2-8203-4953488D6C7A}"/>
              </a:ext>
            </a:extLst>
          </p:cNvPr>
          <p:cNvSpPr>
            <a:spLocks noGrp="1"/>
          </p:cNvSpPr>
          <p:nvPr>
            <p:ph type="title"/>
          </p:nvPr>
        </p:nvSpPr>
        <p:spPr>
          <a:xfrm>
            <a:off x="6579450" y="727627"/>
            <a:ext cx="4957553" cy="1645920"/>
          </a:xfrm>
        </p:spPr>
        <p:txBody>
          <a:bodyPr vert="horz" lIns="91440" tIns="45720" rIns="91440" bIns="45720" rtlCol="0" anchor="ctr">
            <a:normAutofit/>
          </a:bodyPr>
          <a:lstStyle/>
          <a:p>
            <a:r>
              <a:rPr lang="en-US" sz="4800" spc="0"/>
              <a:t>Background</a:t>
            </a:r>
          </a:p>
        </p:txBody>
      </p:sp>
      <p:sp>
        <p:nvSpPr>
          <p:cNvPr id="28" name="Rectangle 27">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30" name="Rectangle 29">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3" name="Picture 4" descr="A screenshot of a cell phone&#10;&#10;Description generated with very high confidence">
            <a:extLst>
              <a:ext uri="{FF2B5EF4-FFF2-40B4-BE49-F238E27FC236}">
                <a16:creationId xmlns:a16="http://schemas.microsoft.com/office/drawing/2014/main" id="{61D000DD-4676-4F60-89AC-6A4DC05F8F8E}"/>
              </a:ext>
            </a:extLst>
          </p:cNvPr>
          <p:cNvPicPr>
            <a:picLocks noChangeAspect="1"/>
          </p:cNvPicPr>
          <p:nvPr/>
        </p:nvPicPr>
        <p:blipFill>
          <a:blip r:embed="rId3"/>
          <a:stretch>
            <a:fillRect/>
          </a:stretch>
        </p:blipFill>
        <p:spPr>
          <a:xfrm>
            <a:off x="1205256" y="2111403"/>
            <a:ext cx="4414438" cy="2653359"/>
          </a:xfrm>
          <a:prstGeom prst="rect">
            <a:avLst/>
          </a:prstGeom>
        </p:spPr>
      </p:pic>
      <p:sp>
        <p:nvSpPr>
          <p:cNvPr id="4" name="Content Placeholder 3">
            <a:extLst>
              <a:ext uri="{FF2B5EF4-FFF2-40B4-BE49-F238E27FC236}">
                <a16:creationId xmlns:a16="http://schemas.microsoft.com/office/drawing/2014/main" id="{3E4A93F2-60CF-481A-A85C-EA7E5E0E422C}"/>
              </a:ext>
            </a:extLst>
          </p:cNvPr>
          <p:cNvSpPr>
            <a:spLocks noGrp="1"/>
          </p:cNvSpPr>
          <p:nvPr>
            <p:ph sz="half" idx="2"/>
          </p:nvPr>
        </p:nvSpPr>
        <p:spPr>
          <a:xfrm>
            <a:off x="6579450" y="2538919"/>
            <a:ext cx="4957554" cy="3496120"/>
          </a:xfrm>
        </p:spPr>
        <p:txBody>
          <a:bodyPr vert="horz" lIns="91440" tIns="45720" rIns="91440" bIns="45720" rtlCol="0" anchor="t">
            <a:normAutofit/>
          </a:bodyPr>
          <a:lstStyle/>
          <a:p>
            <a:r>
              <a:rPr lang="en-US"/>
              <a:t>Motivations</a:t>
            </a:r>
          </a:p>
          <a:p>
            <a:pPr lvl="1"/>
            <a:r>
              <a:rPr lang="en-US"/>
              <a:t>Identify transactions at risk for late parts deliveries</a:t>
            </a:r>
          </a:p>
          <a:p>
            <a:pPr lvl="1"/>
            <a:r>
              <a:rPr lang="en-US"/>
              <a:t>Emphasize value in more data</a:t>
            </a:r>
          </a:p>
          <a:p>
            <a:r>
              <a:rPr lang="en-US"/>
              <a:t>Issues</a:t>
            </a:r>
          </a:p>
          <a:p>
            <a:pPr lvl="1"/>
            <a:r>
              <a:rPr lang="en-US"/>
              <a:t>Highly imbalanced classes</a:t>
            </a:r>
          </a:p>
          <a:p>
            <a:pPr lvl="1"/>
            <a:r>
              <a:rPr lang="en-US"/>
              <a:t>Very few variables to use</a:t>
            </a:r>
          </a:p>
          <a:p>
            <a:r>
              <a:rPr lang="en-US"/>
              <a:t>Solutions</a:t>
            </a:r>
          </a:p>
          <a:p>
            <a:pPr lvl="1"/>
            <a:r>
              <a:rPr lang="en-US"/>
              <a:t>Oversampling</a:t>
            </a:r>
          </a:p>
          <a:p>
            <a:pPr lvl="1"/>
            <a:r>
              <a:rPr lang="en-US"/>
              <a:t>Lag variables</a:t>
            </a:r>
          </a:p>
          <a:p>
            <a:pPr lvl="1"/>
            <a:endParaRPr lang="en-US"/>
          </a:p>
          <a:p>
            <a:pPr lvl="1"/>
            <a:endParaRPr lang="en-US"/>
          </a:p>
          <a:p>
            <a:pPr lvl="1"/>
            <a:endParaRPr lang="en-US"/>
          </a:p>
          <a:p>
            <a:endParaRPr lang="en-US"/>
          </a:p>
          <a:p>
            <a:endParaRPr lang="en-US"/>
          </a:p>
        </p:txBody>
      </p:sp>
    </p:spTree>
    <p:extLst>
      <p:ext uri="{BB962C8B-B14F-4D97-AF65-F5344CB8AC3E}">
        <p14:creationId xmlns:p14="http://schemas.microsoft.com/office/powerpoint/2010/main" val="1238542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7CBCD26A-BD2E-4E94-A8F8-A4B67923F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67" name="Rectangle 66">
            <a:extLst>
              <a:ext uri="{FF2B5EF4-FFF2-40B4-BE49-F238E27FC236}">
                <a16:creationId xmlns:a16="http://schemas.microsoft.com/office/drawing/2014/main" id="{ED0D337F-FB00-4E19-BBDA-8485C8ABB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69" name="Rectangle 68">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B5BF23-2164-4EA2-8203-4953488D6C7A}"/>
              </a:ext>
            </a:extLst>
          </p:cNvPr>
          <p:cNvSpPr>
            <a:spLocks noGrp="1"/>
          </p:cNvSpPr>
          <p:nvPr>
            <p:ph type="title"/>
          </p:nvPr>
        </p:nvSpPr>
        <p:spPr>
          <a:xfrm>
            <a:off x="6846137" y="804073"/>
            <a:ext cx="4602152" cy="1345449"/>
          </a:xfrm>
        </p:spPr>
        <p:txBody>
          <a:bodyPr vert="horz" lIns="91440" tIns="45720" rIns="91440" bIns="45720" rtlCol="0" anchor="ctr">
            <a:normAutofit/>
          </a:bodyPr>
          <a:lstStyle/>
          <a:p>
            <a:r>
              <a:rPr lang="en-US" sz="4000" spc="0"/>
              <a:t>Feature Selection</a:t>
            </a:r>
          </a:p>
        </p:txBody>
      </p:sp>
      <p:pic>
        <p:nvPicPr>
          <p:cNvPr id="9" name="Picture 9" descr="A screenshot of a cell phone&#10;&#10;Description generated with very high confidence">
            <a:extLst>
              <a:ext uri="{FF2B5EF4-FFF2-40B4-BE49-F238E27FC236}">
                <a16:creationId xmlns:a16="http://schemas.microsoft.com/office/drawing/2014/main" id="{190A1B42-DB68-4C91-B5BF-B4E1F181BDCC}"/>
              </a:ext>
            </a:extLst>
          </p:cNvPr>
          <p:cNvPicPr>
            <a:picLocks noChangeAspect="1"/>
          </p:cNvPicPr>
          <p:nvPr/>
        </p:nvPicPr>
        <p:blipFill>
          <a:blip r:embed="rId3"/>
          <a:stretch>
            <a:fillRect/>
          </a:stretch>
        </p:blipFill>
        <p:spPr>
          <a:xfrm>
            <a:off x="643468" y="3756353"/>
            <a:ext cx="5060992" cy="2263643"/>
          </a:xfrm>
          <a:prstGeom prst="rect">
            <a:avLst/>
          </a:prstGeom>
        </p:spPr>
      </p:pic>
      <p:pic>
        <p:nvPicPr>
          <p:cNvPr id="5" name="Picture 5" descr="A screenshot of a cell phone&#10;&#10;Description generated with high confidence">
            <a:extLst>
              <a:ext uri="{FF2B5EF4-FFF2-40B4-BE49-F238E27FC236}">
                <a16:creationId xmlns:a16="http://schemas.microsoft.com/office/drawing/2014/main" id="{7F11B149-32BD-4B06-9E63-1712CBA34EA4}"/>
              </a:ext>
            </a:extLst>
          </p:cNvPr>
          <p:cNvPicPr>
            <a:picLocks noChangeAspect="1"/>
          </p:cNvPicPr>
          <p:nvPr/>
        </p:nvPicPr>
        <p:blipFill>
          <a:blip r:embed="rId4"/>
          <a:stretch>
            <a:fillRect/>
          </a:stretch>
        </p:blipFill>
        <p:spPr>
          <a:xfrm>
            <a:off x="977447" y="648339"/>
            <a:ext cx="4393034" cy="2771795"/>
          </a:xfrm>
          <a:prstGeom prst="rect">
            <a:avLst/>
          </a:prstGeom>
        </p:spPr>
      </p:pic>
      <p:sp>
        <p:nvSpPr>
          <p:cNvPr id="4" name="Content Placeholder 3">
            <a:extLst>
              <a:ext uri="{FF2B5EF4-FFF2-40B4-BE49-F238E27FC236}">
                <a16:creationId xmlns:a16="http://schemas.microsoft.com/office/drawing/2014/main" id="{3E4A93F2-60CF-481A-A85C-EA7E5E0E422C}"/>
              </a:ext>
            </a:extLst>
          </p:cNvPr>
          <p:cNvSpPr>
            <a:spLocks noGrp="1"/>
          </p:cNvSpPr>
          <p:nvPr>
            <p:ph sz="half" idx="2"/>
          </p:nvPr>
        </p:nvSpPr>
        <p:spPr>
          <a:xfrm>
            <a:off x="6846137" y="2303563"/>
            <a:ext cx="4602152" cy="3715424"/>
          </a:xfrm>
        </p:spPr>
        <p:txBody>
          <a:bodyPr vert="horz" lIns="91440" tIns="45720" rIns="91440" bIns="45720" rtlCol="0">
            <a:normAutofit/>
          </a:bodyPr>
          <a:lstStyle/>
          <a:p>
            <a:r>
              <a:rPr lang="en-US"/>
              <a:t>Customer Info and Table B</a:t>
            </a:r>
          </a:p>
          <a:p>
            <a:r>
              <a:rPr lang="en-US"/>
              <a:t>Output: Delivery Status (new variable)</a:t>
            </a:r>
          </a:p>
          <a:p>
            <a:pPr lvl="1"/>
            <a:r>
              <a:rPr lang="en-US"/>
              <a:t>If Late &gt; 0, transaction was late. Else on time</a:t>
            </a:r>
          </a:p>
          <a:p>
            <a:r>
              <a:rPr lang="en-US"/>
              <a:t>Input features</a:t>
            </a:r>
          </a:p>
          <a:p>
            <a:pPr lvl="1"/>
            <a:r>
              <a:rPr lang="en-US"/>
              <a:t>Customer Size</a:t>
            </a:r>
          </a:p>
          <a:p>
            <a:pPr lvl="1"/>
            <a:r>
              <a:rPr lang="en-US"/>
              <a:t>Requested parts</a:t>
            </a:r>
          </a:p>
          <a:p>
            <a:r>
              <a:rPr lang="en-US"/>
              <a:t>Additional lag variables</a:t>
            </a:r>
          </a:p>
          <a:p>
            <a:pPr lvl="1"/>
            <a:r>
              <a:rPr lang="en-US"/>
              <a:t>Last 5 requested, early, late, and on time values</a:t>
            </a:r>
          </a:p>
          <a:p>
            <a:pPr lvl="1"/>
            <a:endParaRPr lang="en-US"/>
          </a:p>
          <a:p>
            <a:pPr lvl="1"/>
            <a:endParaRPr lang="en-US"/>
          </a:p>
          <a:p>
            <a:pPr lvl="1"/>
            <a:endParaRPr lang="en-US"/>
          </a:p>
          <a:p>
            <a:endParaRPr lang="en-US"/>
          </a:p>
          <a:p>
            <a:endParaRPr lang="en-US"/>
          </a:p>
        </p:txBody>
      </p:sp>
    </p:spTree>
    <p:extLst>
      <p:ext uri="{BB962C8B-B14F-4D97-AF65-F5344CB8AC3E}">
        <p14:creationId xmlns:p14="http://schemas.microsoft.com/office/powerpoint/2010/main" val="2537983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6" name="Rectangle 25">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23B5BF23-2164-4EA2-8203-4953488D6C7A}"/>
              </a:ext>
            </a:extLst>
          </p:cNvPr>
          <p:cNvSpPr>
            <a:spLocks noGrp="1"/>
          </p:cNvSpPr>
          <p:nvPr>
            <p:ph type="title"/>
          </p:nvPr>
        </p:nvSpPr>
        <p:spPr>
          <a:xfrm>
            <a:off x="6579450" y="727627"/>
            <a:ext cx="4957553" cy="1645920"/>
          </a:xfrm>
        </p:spPr>
        <p:txBody>
          <a:bodyPr vert="horz" lIns="91440" tIns="45720" rIns="91440" bIns="45720" rtlCol="0" anchor="ctr">
            <a:normAutofit/>
          </a:bodyPr>
          <a:lstStyle/>
          <a:p>
            <a:r>
              <a:rPr lang="en-US" sz="4800" spc="0"/>
              <a:t>Data Sampling</a:t>
            </a:r>
          </a:p>
        </p:txBody>
      </p:sp>
      <p:sp>
        <p:nvSpPr>
          <p:cNvPr id="28" name="Rectangle 27">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30" name="Rectangle 29">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14" name="Picture 15" descr="A screenshot of a cell phone&#10;&#10;Description generated with very high confidence">
            <a:extLst>
              <a:ext uri="{FF2B5EF4-FFF2-40B4-BE49-F238E27FC236}">
                <a16:creationId xmlns:a16="http://schemas.microsoft.com/office/drawing/2014/main" id="{86D8CAA0-D046-4CB1-9C0C-AC81DACCADBB}"/>
              </a:ext>
            </a:extLst>
          </p:cNvPr>
          <p:cNvPicPr>
            <a:picLocks noChangeAspect="1"/>
          </p:cNvPicPr>
          <p:nvPr/>
        </p:nvPicPr>
        <p:blipFill>
          <a:blip r:embed="rId3"/>
          <a:stretch>
            <a:fillRect/>
          </a:stretch>
        </p:blipFill>
        <p:spPr>
          <a:xfrm>
            <a:off x="1205256" y="1418477"/>
            <a:ext cx="4414438" cy="4039210"/>
          </a:xfrm>
          <a:prstGeom prst="rect">
            <a:avLst/>
          </a:prstGeom>
        </p:spPr>
      </p:pic>
      <p:sp>
        <p:nvSpPr>
          <p:cNvPr id="4" name="Content Placeholder 3">
            <a:extLst>
              <a:ext uri="{FF2B5EF4-FFF2-40B4-BE49-F238E27FC236}">
                <a16:creationId xmlns:a16="http://schemas.microsoft.com/office/drawing/2014/main" id="{3E4A93F2-60CF-481A-A85C-EA7E5E0E422C}"/>
              </a:ext>
            </a:extLst>
          </p:cNvPr>
          <p:cNvSpPr>
            <a:spLocks noGrp="1"/>
          </p:cNvSpPr>
          <p:nvPr>
            <p:ph sz="half" idx="2"/>
          </p:nvPr>
        </p:nvSpPr>
        <p:spPr>
          <a:xfrm>
            <a:off x="6579450" y="2538919"/>
            <a:ext cx="4957554" cy="3496120"/>
          </a:xfrm>
        </p:spPr>
        <p:txBody>
          <a:bodyPr vert="horz" lIns="91440" tIns="45720" rIns="91440" bIns="45720" rtlCol="0" anchor="t">
            <a:normAutofit/>
          </a:bodyPr>
          <a:lstStyle/>
          <a:p>
            <a:r>
              <a:rPr lang="en-US"/>
              <a:t>Original dataset</a:t>
            </a:r>
          </a:p>
          <a:p>
            <a:pPr lvl="1"/>
            <a:r>
              <a:rPr lang="en-US"/>
              <a:t>90% train, 10% test set split by random sampling</a:t>
            </a:r>
          </a:p>
          <a:p>
            <a:pPr lvl="1"/>
            <a:r>
              <a:rPr lang="en-US"/>
              <a:t>Preserved original data distributions</a:t>
            </a:r>
          </a:p>
          <a:p>
            <a:r>
              <a:rPr lang="en-US"/>
              <a:t>5-fold Cross-validated model training</a:t>
            </a:r>
          </a:p>
          <a:p>
            <a:pPr lvl="1"/>
            <a:r>
              <a:rPr lang="en-US"/>
              <a:t>Split into late and on time classes</a:t>
            </a:r>
          </a:p>
          <a:p>
            <a:pPr lvl="1"/>
            <a:r>
              <a:rPr lang="en-US"/>
              <a:t>Better accuracy on random variations of data</a:t>
            </a:r>
          </a:p>
          <a:p>
            <a:r>
              <a:rPr lang="en-US"/>
              <a:t>Synthetic oversampling (SMOTE)</a:t>
            </a:r>
          </a:p>
          <a:p>
            <a:pPr lvl="1"/>
            <a:r>
              <a:rPr lang="en-US"/>
              <a:t>CV train set oversampled -&gt; more balanced classes</a:t>
            </a:r>
          </a:p>
          <a:p>
            <a:pPr lvl="1"/>
            <a:r>
              <a:rPr lang="en-US"/>
              <a:t>Since synthetic data, helps combat overfitting</a:t>
            </a:r>
          </a:p>
          <a:p>
            <a:pPr lvl="1"/>
            <a:r>
              <a:rPr lang="en-US"/>
              <a:t>Better accuracy on the imbalanced class (maybe)</a:t>
            </a:r>
          </a:p>
          <a:p>
            <a:pPr lvl="1"/>
            <a:endParaRPr lang="en-US"/>
          </a:p>
          <a:p>
            <a:endParaRPr lang="en-US"/>
          </a:p>
          <a:p>
            <a:endParaRPr lang="en-US"/>
          </a:p>
        </p:txBody>
      </p:sp>
    </p:spTree>
    <p:extLst>
      <p:ext uri="{BB962C8B-B14F-4D97-AF65-F5344CB8AC3E}">
        <p14:creationId xmlns:p14="http://schemas.microsoft.com/office/powerpoint/2010/main" val="1594618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59" name="Rectangle 58">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61" name="Rectangle 6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rgbClr val="404040"/>
            </a:solidFill>
            <a:prstDash val="solid"/>
            <a:miter lim="800000"/>
          </a:ln>
          <a:effectLst/>
        </p:spPr>
      </p:sp>
      <p:pic>
        <p:nvPicPr>
          <p:cNvPr id="3" name="Picture 4" descr="A close up of a map&#10;&#10;Description generated with high confidence">
            <a:extLst>
              <a:ext uri="{FF2B5EF4-FFF2-40B4-BE49-F238E27FC236}">
                <a16:creationId xmlns:a16="http://schemas.microsoft.com/office/drawing/2014/main" id="{B887DA73-A398-40C7-A71D-20DBA54E9964}"/>
              </a:ext>
            </a:extLst>
          </p:cNvPr>
          <p:cNvPicPr>
            <a:picLocks noChangeAspect="1"/>
          </p:cNvPicPr>
          <p:nvPr/>
        </p:nvPicPr>
        <p:blipFill>
          <a:blip r:embed="rId3"/>
          <a:stretch>
            <a:fillRect/>
          </a:stretch>
        </p:blipFill>
        <p:spPr>
          <a:xfrm>
            <a:off x="904701" y="1053339"/>
            <a:ext cx="7237877" cy="4779729"/>
          </a:xfrm>
          <a:prstGeom prst="rect">
            <a:avLst/>
          </a:prstGeom>
        </p:spPr>
      </p:pic>
      <p:sp>
        <p:nvSpPr>
          <p:cNvPr id="65" name="Rectangle 64">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66">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6699"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B5BF23-2164-4EA2-8203-4953488D6C7A}"/>
              </a:ext>
            </a:extLst>
          </p:cNvPr>
          <p:cNvSpPr>
            <a:spLocks noGrp="1"/>
          </p:cNvSpPr>
          <p:nvPr>
            <p:ph type="title"/>
          </p:nvPr>
        </p:nvSpPr>
        <p:spPr>
          <a:xfrm>
            <a:off x="9321801" y="612843"/>
            <a:ext cx="2312480" cy="1499738"/>
          </a:xfrm>
        </p:spPr>
        <p:txBody>
          <a:bodyPr vert="horz" lIns="91440" tIns="45720" rIns="91440" bIns="45720" rtlCol="0" anchor="b">
            <a:normAutofit/>
          </a:bodyPr>
          <a:lstStyle/>
          <a:p>
            <a:r>
              <a:rPr lang="en-US" sz="2800" spc="0"/>
              <a:t>RESULTS</a:t>
            </a:r>
          </a:p>
        </p:txBody>
      </p:sp>
      <p:sp>
        <p:nvSpPr>
          <p:cNvPr id="4" name="Content Placeholder 3">
            <a:extLst>
              <a:ext uri="{FF2B5EF4-FFF2-40B4-BE49-F238E27FC236}">
                <a16:creationId xmlns:a16="http://schemas.microsoft.com/office/drawing/2014/main" id="{3E4A93F2-60CF-481A-A85C-EA7E5E0E422C}"/>
              </a:ext>
            </a:extLst>
          </p:cNvPr>
          <p:cNvSpPr>
            <a:spLocks noGrp="1"/>
          </p:cNvSpPr>
          <p:nvPr>
            <p:ph sz="half" idx="2"/>
          </p:nvPr>
        </p:nvSpPr>
        <p:spPr>
          <a:xfrm>
            <a:off x="9321801" y="2149813"/>
            <a:ext cx="2312479" cy="3854197"/>
          </a:xfrm>
        </p:spPr>
        <p:txBody>
          <a:bodyPr vert="horz" lIns="91440" tIns="45720" rIns="91440" bIns="45720" rtlCol="0">
            <a:normAutofit/>
          </a:bodyPr>
          <a:lstStyle/>
          <a:p>
            <a:pPr marL="0"/>
            <a:endParaRPr lang="en-US" sz="1400">
              <a:solidFill>
                <a:schemeClr val="tx1">
                  <a:lumMod val="85000"/>
                  <a:lumOff val="15000"/>
                </a:schemeClr>
              </a:solidFill>
            </a:endParaRPr>
          </a:p>
          <a:p>
            <a:endParaRPr lang="en-US" sz="1400">
              <a:solidFill>
                <a:schemeClr val="tx1">
                  <a:lumMod val="85000"/>
                  <a:lumOff val="15000"/>
                </a:schemeClr>
              </a:solidFill>
            </a:endParaRPr>
          </a:p>
          <a:p>
            <a:endParaRPr lang="en-US" sz="1400">
              <a:solidFill>
                <a:schemeClr val="tx1">
                  <a:lumMod val="85000"/>
                  <a:lumOff val="15000"/>
                </a:schemeClr>
              </a:solidFill>
            </a:endParaRPr>
          </a:p>
        </p:txBody>
      </p:sp>
    </p:spTree>
    <p:extLst>
      <p:ext uri="{BB962C8B-B14F-4D97-AF65-F5344CB8AC3E}">
        <p14:creationId xmlns:p14="http://schemas.microsoft.com/office/powerpoint/2010/main" val="356592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6" name="Rectangle 15">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5036957A-9E3B-4BFD-8113-30A0B3E05BD8}"/>
              </a:ext>
            </a:extLst>
          </p:cNvPr>
          <p:cNvPicPr>
            <a:picLocks noGrp="1" noChangeAspect="1"/>
          </p:cNvPicPr>
          <p:nvPr>
            <p:ph sz="half" idx="2"/>
          </p:nvPr>
        </p:nvPicPr>
        <p:blipFill>
          <a:blip r:embed="rId3"/>
          <a:stretch>
            <a:fillRect/>
          </a:stretch>
        </p:blipFill>
        <p:spPr>
          <a:xfrm>
            <a:off x="342727" y="253806"/>
            <a:ext cx="4887969" cy="1462553"/>
          </a:xfrm>
          <a:prstGeom prst="rect">
            <a:avLst/>
          </a:prstGeom>
        </p:spPr>
      </p:pic>
      <p:sp>
        <p:nvSpPr>
          <p:cNvPr id="18" name="Rectangle 17">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83B3C-A784-4A36-B142-118DEDAB5C21}"/>
              </a:ext>
            </a:extLst>
          </p:cNvPr>
          <p:cNvSpPr>
            <a:spLocks noGrp="1"/>
          </p:cNvSpPr>
          <p:nvPr>
            <p:ph type="title"/>
          </p:nvPr>
        </p:nvSpPr>
        <p:spPr>
          <a:xfrm>
            <a:off x="7064082" y="642594"/>
            <a:ext cx="4472921" cy="1643928"/>
          </a:xfrm>
        </p:spPr>
        <p:txBody>
          <a:bodyPr vert="horz" lIns="91440" tIns="45720" rIns="91440" bIns="45720" rtlCol="0" anchor="ctr">
            <a:normAutofit/>
          </a:bodyPr>
          <a:lstStyle/>
          <a:p>
            <a:r>
              <a:rPr lang="en-US" sz="4400" spc="0"/>
              <a:t>Data Cleaning</a:t>
            </a:r>
          </a:p>
        </p:txBody>
      </p:sp>
      <p:sp>
        <p:nvSpPr>
          <p:cNvPr id="3" name="Content Placeholder 2">
            <a:extLst>
              <a:ext uri="{FF2B5EF4-FFF2-40B4-BE49-F238E27FC236}">
                <a16:creationId xmlns:a16="http://schemas.microsoft.com/office/drawing/2014/main" id="{4122A07B-EA2C-4B4A-9AA7-7126FAAB509C}"/>
              </a:ext>
            </a:extLst>
          </p:cNvPr>
          <p:cNvSpPr>
            <a:spLocks noGrp="1"/>
          </p:cNvSpPr>
          <p:nvPr>
            <p:ph sz="half" idx="1"/>
          </p:nvPr>
        </p:nvSpPr>
        <p:spPr>
          <a:xfrm>
            <a:off x="7064082" y="2385390"/>
            <a:ext cx="4472922" cy="2369175"/>
          </a:xfrm>
        </p:spPr>
        <p:txBody>
          <a:bodyPr vert="horz" lIns="91440" tIns="45720" rIns="91440" bIns="45720" rtlCol="0" anchor="t">
            <a:normAutofit/>
          </a:bodyPr>
          <a:lstStyle/>
          <a:p>
            <a:pPr marL="285750" indent="-285750"/>
            <a:r>
              <a:rPr lang="en-US"/>
              <a:t>Editing incorrect data types</a:t>
            </a:r>
            <a:br>
              <a:rPr lang="en-US"/>
            </a:br>
            <a:endParaRPr lang="en-US"/>
          </a:p>
          <a:p>
            <a:pPr marL="285750" indent="-285750"/>
            <a:r>
              <a:rPr lang="en-US"/>
              <a:t>Eliminating outliers</a:t>
            </a:r>
            <a:br>
              <a:rPr lang="en-US"/>
            </a:br>
            <a:endParaRPr lang="en-US"/>
          </a:p>
          <a:p>
            <a:pPr marL="285750" indent="-285750"/>
            <a:r>
              <a:rPr lang="en-US"/>
              <a:t>Identifying NULL values</a:t>
            </a:r>
          </a:p>
        </p:txBody>
      </p:sp>
      <p:pic>
        <p:nvPicPr>
          <p:cNvPr id="7" name="Picture 7" descr="A screenshot of a cell phone&#10;&#10;Description generated with high confidence">
            <a:extLst>
              <a:ext uri="{FF2B5EF4-FFF2-40B4-BE49-F238E27FC236}">
                <a16:creationId xmlns:a16="http://schemas.microsoft.com/office/drawing/2014/main" id="{1DD8FBD6-DCE4-4566-8868-FE02EFAD6607}"/>
              </a:ext>
            </a:extLst>
          </p:cNvPr>
          <p:cNvPicPr>
            <a:picLocks noChangeAspect="1"/>
          </p:cNvPicPr>
          <p:nvPr/>
        </p:nvPicPr>
        <p:blipFill>
          <a:blip r:embed="rId4"/>
          <a:stretch>
            <a:fillRect/>
          </a:stretch>
        </p:blipFill>
        <p:spPr>
          <a:xfrm>
            <a:off x="372359" y="1885327"/>
            <a:ext cx="4447879" cy="2121098"/>
          </a:xfrm>
          <a:prstGeom prst="rect">
            <a:avLst/>
          </a:prstGeom>
        </p:spPr>
      </p:pic>
      <p:pic>
        <p:nvPicPr>
          <p:cNvPr id="9" name="Picture 10" descr="A screenshot of a cell phone&#10;&#10;Description generated with high confidence">
            <a:extLst>
              <a:ext uri="{FF2B5EF4-FFF2-40B4-BE49-F238E27FC236}">
                <a16:creationId xmlns:a16="http://schemas.microsoft.com/office/drawing/2014/main" id="{34F4B8FF-81CF-4D57-8AAF-6858E0D719B9}"/>
              </a:ext>
            </a:extLst>
          </p:cNvPr>
          <p:cNvPicPr>
            <a:picLocks noChangeAspect="1"/>
          </p:cNvPicPr>
          <p:nvPr/>
        </p:nvPicPr>
        <p:blipFill>
          <a:blip r:embed="rId5"/>
          <a:stretch>
            <a:fillRect/>
          </a:stretch>
        </p:blipFill>
        <p:spPr>
          <a:xfrm>
            <a:off x="372804" y="4195641"/>
            <a:ext cx="4440024" cy="2288276"/>
          </a:xfrm>
          <a:prstGeom prst="rect">
            <a:avLst/>
          </a:prstGeom>
        </p:spPr>
      </p:pic>
    </p:spTree>
    <p:extLst>
      <p:ext uri="{BB962C8B-B14F-4D97-AF65-F5344CB8AC3E}">
        <p14:creationId xmlns:p14="http://schemas.microsoft.com/office/powerpoint/2010/main" val="2012352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7">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9">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37" name="Rectangle 41">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39" name="Rectangle 43">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41" name="Rectangle 45">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B5BF23-2164-4EA2-8203-4953488D6C7A}"/>
              </a:ext>
            </a:extLst>
          </p:cNvPr>
          <p:cNvSpPr>
            <a:spLocks noGrp="1"/>
          </p:cNvSpPr>
          <p:nvPr>
            <p:ph type="title"/>
          </p:nvPr>
        </p:nvSpPr>
        <p:spPr>
          <a:xfrm>
            <a:off x="557720" y="612843"/>
            <a:ext cx="2312480" cy="1499738"/>
          </a:xfrm>
        </p:spPr>
        <p:txBody>
          <a:bodyPr vert="horz" lIns="91440" tIns="45720" rIns="91440" bIns="45720" rtlCol="0" anchor="b">
            <a:normAutofit/>
          </a:bodyPr>
          <a:lstStyle/>
          <a:p>
            <a:r>
              <a:rPr lang="en-US" sz="2800" spc="0"/>
              <a:t>Base Models</a:t>
            </a:r>
          </a:p>
        </p:txBody>
      </p:sp>
      <p:sp>
        <p:nvSpPr>
          <p:cNvPr id="4" name="Content Placeholder 3">
            <a:extLst>
              <a:ext uri="{FF2B5EF4-FFF2-40B4-BE49-F238E27FC236}">
                <a16:creationId xmlns:a16="http://schemas.microsoft.com/office/drawing/2014/main" id="{3E4A93F2-60CF-481A-A85C-EA7E5E0E422C}"/>
              </a:ext>
            </a:extLst>
          </p:cNvPr>
          <p:cNvSpPr>
            <a:spLocks noGrp="1"/>
          </p:cNvSpPr>
          <p:nvPr>
            <p:ph sz="half" idx="2"/>
          </p:nvPr>
        </p:nvSpPr>
        <p:spPr>
          <a:xfrm>
            <a:off x="557720" y="2149813"/>
            <a:ext cx="2312479" cy="3854197"/>
          </a:xfrm>
        </p:spPr>
        <p:txBody>
          <a:bodyPr vert="horz" lIns="91440" tIns="45720" rIns="91440" bIns="45720" rtlCol="0">
            <a:normAutofit/>
          </a:bodyPr>
          <a:lstStyle/>
          <a:p>
            <a:r>
              <a:rPr lang="en-US" sz="1400">
                <a:solidFill>
                  <a:schemeClr val="tx1">
                    <a:lumMod val="85000"/>
                    <a:lumOff val="15000"/>
                  </a:schemeClr>
                </a:solidFill>
              </a:rPr>
              <a:t>Performance (all models)</a:t>
            </a:r>
          </a:p>
          <a:p>
            <a:pPr lvl="1"/>
            <a:r>
              <a:rPr lang="en-US" sz="1400">
                <a:solidFill>
                  <a:schemeClr val="tx1">
                    <a:lumMod val="85000"/>
                    <a:lumOff val="15000"/>
                  </a:schemeClr>
                </a:solidFill>
              </a:rPr>
              <a:t>CV Macro avg ~0.47 CV</a:t>
            </a:r>
          </a:p>
          <a:p>
            <a:r>
              <a:rPr lang="en-US" sz="1400">
                <a:solidFill>
                  <a:schemeClr val="tx1">
                    <a:lumMod val="85000"/>
                    <a:lumOff val="15000"/>
                  </a:schemeClr>
                </a:solidFill>
              </a:rPr>
              <a:t>Great predicting On Time </a:t>
            </a:r>
          </a:p>
          <a:p>
            <a:r>
              <a:rPr lang="en-US" sz="1400">
                <a:solidFill>
                  <a:schemeClr val="tx1">
                    <a:lumMod val="85000"/>
                    <a:lumOff val="15000"/>
                  </a:schemeClr>
                </a:solidFill>
              </a:rPr>
              <a:t>Bad predicting Late deliveries</a:t>
            </a:r>
          </a:p>
          <a:p>
            <a:endParaRPr lang="en-US" sz="1400">
              <a:solidFill>
                <a:schemeClr val="tx1">
                  <a:lumMod val="85000"/>
                  <a:lumOff val="15000"/>
                </a:schemeClr>
              </a:solidFill>
            </a:endParaRPr>
          </a:p>
          <a:p>
            <a:endParaRPr lang="en-US" sz="1400">
              <a:solidFill>
                <a:schemeClr val="tx1">
                  <a:lumMod val="85000"/>
                  <a:lumOff val="15000"/>
                </a:schemeClr>
              </a:solidFill>
            </a:endParaRPr>
          </a:p>
        </p:txBody>
      </p:sp>
      <p:sp>
        <p:nvSpPr>
          <p:cNvPr id="50" name="Rectangle 49">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5" descr="A screenshot of a video game&#10;&#10;Description generated with high confidence">
            <a:extLst>
              <a:ext uri="{FF2B5EF4-FFF2-40B4-BE49-F238E27FC236}">
                <a16:creationId xmlns:a16="http://schemas.microsoft.com/office/drawing/2014/main" id="{9206D265-7EAF-456F-A5CB-3F864C2C59E8}"/>
              </a:ext>
            </a:extLst>
          </p:cNvPr>
          <p:cNvPicPr>
            <a:picLocks noChangeAspect="1"/>
          </p:cNvPicPr>
          <p:nvPr/>
        </p:nvPicPr>
        <p:blipFill>
          <a:blip r:embed="rId3"/>
          <a:stretch>
            <a:fillRect/>
          </a:stretch>
        </p:blipFill>
        <p:spPr>
          <a:xfrm>
            <a:off x="4049422" y="1959798"/>
            <a:ext cx="7237877" cy="2966812"/>
          </a:xfrm>
          <a:prstGeom prst="rect">
            <a:avLst/>
          </a:prstGeom>
        </p:spPr>
      </p:pic>
    </p:spTree>
    <p:extLst>
      <p:ext uri="{BB962C8B-B14F-4D97-AF65-F5344CB8AC3E}">
        <p14:creationId xmlns:p14="http://schemas.microsoft.com/office/powerpoint/2010/main" val="2968061275"/>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59" name="Rectangle 58">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61" name="Rectangle 6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B5BF23-2164-4EA2-8203-4953488D6C7A}"/>
              </a:ext>
            </a:extLst>
          </p:cNvPr>
          <p:cNvSpPr>
            <a:spLocks noGrp="1"/>
          </p:cNvSpPr>
          <p:nvPr>
            <p:ph type="title"/>
          </p:nvPr>
        </p:nvSpPr>
        <p:spPr>
          <a:xfrm>
            <a:off x="557720" y="612843"/>
            <a:ext cx="2312480" cy="1499738"/>
          </a:xfrm>
        </p:spPr>
        <p:txBody>
          <a:bodyPr vert="horz" lIns="91440" tIns="45720" rIns="91440" bIns="45720" rtlCol="0" anchor="b">
            <a:normAutofit/>
          </a:bodyPr>
          <a:lstStyle/>
          <a:p>
            <a:r>
              <a:rPr lang="en-US" sz="2800" spc="0"/>
              <a:t>All Models</a:t>
            </a:r>
          </a:p>
        </p:txBody>
      </p:sp>
      <p:sp>
        <p:nvSpPr>
          <p:cNvPr id="4" name="Content Placeholder 3">
            <a:extLst>
              <a:ext uri="{FF2B5EF4-FFF2-40B4-BE49-F238E27FC236}">
                <a16:creationId xmlns:a16="http://schemas.microsoft.com/office/drawing/2014/main" id="{3E4A93F2-60CF-481A-A85C-EA7E5E0E422C}"/>
              </a:ext>
            </a:extLst>
          </p:cNvPr>
          <p:cNvSpPr>
            <a:spLocks noGrp="1"/>
          </p:cNvSpPr>
          <p:nvPr>
            <p:ph sz="half" idx="2"/>
          </p:nvPr>
        </p:nvSpPr>
        <p:spPr>
          <a:xfrm>
            <a:off x="557720" y="2149813"/>
            <a:ext cx="2312479" cy="3854197"/>
          </a:xfrm>
        </p:spPr>
        <p:txBody>
          <a:bodyPr vert="horz" lIns="91440" tIns="45720" rIns="91440" bIns="45720" rtlCol="0" anchor="t">
            <a:normAutofit/>
          </a:bodyPr>
          <a:lstStyle/>
          <a:p>
            <a:pPr marL="0" indent="0">
              <a:buNone/>
            </a:pPr>
            <a:endParaRPr lang="en-US" sz="1400">
              <a:solidFill>
                <a:schemeClr val="tx1">
                  <a:lumMod val="85000"/>
                  <a:lumOff val="15000"/>
                </a:schemeClr>
              </a:solidFill>
            </a:endParaRPr>
          </a:p>
          <a:p>
            <a:r>
              <a:rPr lang="en-US" sz="1400">
                <a:solidFill>
                  <a:schemeClr val="tx1">
                    <a:lumMod val="85000"/>
                    <a:lumOff val="15000"/>
                  </a:schemeClr>
                </a:solidFill>
              </a:rPr>
              <a:t>Oversampling had mixed results</a:t>
            </a:r>
          </a:p>
          <a:p>
            <a:pPr lvl="1"/>
            <a:r>
              <a:rPr lang="en-US" sz="1200" err="1">
                <a:solidFill>
                  <a:schemeClr val="tx1">
                    <a:lumMod val="85000"/>
                    <a:lumOff val="15000"/>
                  </a:schemeClr>
                </a:solidFill>
              </a:rPr>
              <a:t>Increaset</a:t>
            </a:r>
            <a:r>
              <a:rPr lang="en-US" sz="1200">
                <a:solidFill>
                  <a:schemeClr val="tx1">
                    <a:lumMod val="85000"/>
                    <a:lumOff val="15000"/>
                  </a:schemeClr>
                </a:solidFill>
              </a:rPr>
              <a:t> decision tree by 5%</a:t>
            </a:r>
          </a:p>
          <a:p>
            <a:pPr lvl="1"/>
            <a:r>
              <a:rPr lang="en-US" sz="1200">
                <a:solidFill>
                  <a:schemeClr val="tx1">
                    <a:lumMod val="85000"/>
                    <a:lumOff val="15000"/>
                  </a:schemeClr>
                </a:solidFill>
              </a:rPr>
              <a:t>Decreased the other two</a:t>
            </a:r>
          </a:p>
          <a:p>
            <a:r>
              <a:rPr lang="en-US" sz="1400">
                <a:solidFill>
                  <a:schemeClr val="tx1">
                    <a:lumMod val="85000"/>
                    <a:lumOff val="15000"/>
                  </a:schemeClr>
                </a:solidFill>
              </a:rPr>
              <a:t>Best models had lag features</a:t>
            </a:r>
          </a:p>
          <a:p>
            <a:pPr lvl="1"/>
            <a:r>
              <a:rPr lang="en-US" sz="1200">
                <a:solidFill>
                  <a:schemeClr val="tx1">
                    <a:lumMod val="85000"/>
                    <a:lumOff val="15000"/>
                  </a:schemeClr>
                </a:solidFill>
              </a:rPr>
              <a:t>20% CV score from base models for both random forest and decision tree</a:t>
            </a:r>
          </a:p>
          <a:p>
            <a:endParaRPr lang="en-US" sz="1400">
              <a:solidFill>
                <a:schemeClr val="tx1">
                  <a:lumMod val="85000"/>
                  <a:lumOff val="15000"/>
                </a:schemeClr>
              </a:solidFill>
            </a:endParaRPr>
          </a:p>
        </p:txBody>
      </p:sp>
      <p:sp>
        <p:nvSpPr>
          <p:cNvPr id="67" name="Rectangle 66">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3" name="Picture 5" descr="A screenshot of a cell phone&#10;&#10;Description generated with very high confidence">
            <a:extLst>
              <a:ext uri="{FF2B5EF4-FFF2-40B4-BE49-F238E27FC236}">
                <a16:creationId xmlns:a16="http://schemas.microsoft.com/office/drawing/2014/main" id="{B7039687-BCC0-4829-8475-0215A35E09EF}"/>
              </a:ext>
            </a:extLst>
          </p:cNvPr>
          <p:cNvPicPr>
            <a:picLocks noChangeAspect="1"/>
          </p:cNvPicPr>
          <p:nvPr/>
        </p:nvPicPr>
        <p:blipFill>
          <a:blip r:embed="rId3"/>
          <a:stretch>
            <a:fillRect/>
          </a:stretch>
        </p:blipFill>
        <p:spPr>
          <a:xfrm>
            <a:off x="4049422" y="1393501"/>
            <a:ext cx="7237877" cy="4099406"/>
          </a:xfrm>
          <a:prstGeom prst="rect">
            <a:avLst/>
          </a:prstGeom>
        </p:spPr>
      </p:pic>
    </p:spTree>
    <p:extLst>
      <p:ext uri="{BB962C8B-B14F-4D97-AF65-F5344CB8AC3E}">
        <p14:creationId xmlns:p14="http://schemas.microsoft.com/office/powerpoint/2010/main" val="3799420244"/>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93" name="Rectangle 92">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95" name="Rectangle 94">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Rectangle 98">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B5BF23-2164-4EA2-8203-4953488D6C7A}"/>
              </a:ext>
            </a:extLst>
          </p:cNvPr>
          <p:cNvSpPr>
            <a:spLocks noGrp="1"/>
          </p:cNvSpPr>
          <p:nvPr>
            <p:ph type="title"/>
          </p:nvPr>
        </p:nvSpPr>
        <p:spPr>
          <a:xfrm>
            <a:off x="557720" y="612843"/>
            <a:ext cx="2312480" cy="1499738"/>
          </a:xfrm>
        </p:spPr>
        <p:txBody>
          <a:bodyPr vert="horz" lIns="91440" tIns="45720" rIns="91440" bIns="45720" rtlCol="0" anchor="b">
            <a:normAutofit/>
          </a:bodyPr>
          <a:lstStyle/>
          <a:p>
            <a:r>
              <a:rPr lang="en-US" sz="2800" spc="0"/>
              <a:t>Outcomes</a:t>
            </a:r>
          </a:p>
        </p:txBody>
      </p:sp>
      <p:sp>
        <p:nvSpPr>
          <p:cNvPr id="4" name="Content Placeholder 3">
            <a:extLst>
              <a:ext uri="{FF2B5EF4-FFF2-40B4-BE49-F238E27FC236}">
                <a16:creationId xmlns:a16="http://schemas.microsoft.com/office/drawing/2014/main" id="{3E4A93F2-60CF-481A-A85C-EA7E5E0E422C}"/>
              </a:ext>
            </a:extLst>
          </p:cNvPr>
          <p:cNvSpPr>
            <a:spLocks noGrp="1"/>
          </p:cNvSpPr>
          <p:nvPr>
            <p:ph sz="half" idx="2"/>
          </p:nvPr>
        </p:nvSpPr>
        <p:spPr>
          <a:xfrm>
            <a:off x="557720" y="2149813"/>
            <a:ext cx="2312479" cy="3854197"/>
          </a:xfrm>
        </p:spPr>
        <p:txBody>
          <a:bodyPr vert="horz" lIns="91440" tIns="45720" rIns="91440" bIns="45720" rtlCol="0" anchor="t">
            <a:normAutofit/>
          </a:bodyPr>
          <a:lstStyle/>
          <a:p>
            <a:pPr marL="0"/>
            <a:endParaRPr lang="en-US" sz="1400">
              <a:solidFill>
                <a:schemeClr val="tx1">
                  <a:lumMod val="85000"/>
                  <a:lumOff val="15000"/>
                </a:schemeClr>
              </a:solidFill>
            </a:endParaRPr>
          </a:p>
          <a:p>
            <a:r>
              <a:rPr lang="en-US" sz="1400">
                <a:solidFill>
                  <a:schemeClr val="tx1">
                    <a:lumMod val="85000"/>
                    <a:lumOff val="15000"/>
                  </a:schemeClr>
                </a:solidFill>
              </a:rPr>
              <a:t>Best classifier</a:t>
            </a:r>
          </a:p>
          <a:p>
            <a:pPr lvl="1"/>
            <a:r>
              <a:rPr lang="en-US" sz="1200">
                <a:solidFill>
                  <a:schemeClr val="tx1">
                    <a:lumMod val="85000"/>
                    <a:lumOff val="15000"/>
                  </a:schemeClr>
                </a:solidFill>
              </a:rPr>
              <a:t>68% CV score</a:t>
            </a:r>
          </a:p>
          <a:p>
            <a:pPr lvl="1"/>
            <a:r>
              <a:rPr lang="en-US" sz="1200">
                <a:solidFill>
                  <a:schemeClr val="tx1">
                    <a:lumMod val="85000"/>
                    <a:lumOff val="15000"/>
                  </a:schemeClr>
                </a:solidFill>
              </a:rPr>
              <a:t>On Time: near perfect</a:t>
            </a:r>
          </a:p>
          <a:p>
            <a:pPr lvl="1"/>
            <a:r>
              <a:rPr lang="en-US" sz="1200">
                <a:solidFill>
                  <a:schemeClr val="tx1">
                    <a:lumMod val="85000"/>
                    <a:lumOff val="15000"/>
                  </a:schemeClr>
                </a:solidFill>
              </a:rPr>
              <a:t>Late: 42% increase</a:t>
            </a:r>
          </a:p>
          <a:p>
            <a:r>
              <a:rPr lang="en-US" sz="1400">
                <a:solidFill>
                  <a:schemeClr val="tx1">
                    <a:lumMod val="85000"/>
                    <a:lumOff val="15000"/>
                  </a:schemeClr>
                </a:solidFill>
              </a:rPr>
              <a:t>Improvements with more useful data</a:t>
            </a:r>
            <a:endParaRPr lang="en-US">
              <a:solidFill>
                <a:schemeClr val="tx1">
                  <a:lumMod val="85000"/>
                  <a:lumOff val="15000"/>
                </a:schemeClr>
              </a:solidFill>
            </a:endParaRPr>
          </a:p>
          <a:p>
            <a:pPr lvl="1"/>
            <a:r>
              <a:rPr lang="en-US" sz="1200">
                <a:solidFill>
                  <a:schemeClr val="tx1">
                    <a:lumMod val="85000"/>
                    <a:lumOff val="15000"/>
                  </a:schemeClr>
                </a:solidFill>
              </a:rPr>
              <a:t>Location</a:t>
            </a:r>
          </a:p>
          <a:p>
            <a:pPr lvl="1"/>
            <a:r>
              <a:rPr lang="en-US" sz="1200">
                <a:solidFill>
                  <a:schemeClr val="tx1">
                    <a:lumMod val="85000"/>
                    <a:lumOff val="15000"/>
                  </a:schemeClr>
                </a:solidFill>
              </a:rPr>
              <a:t>Specific parts</a:t>
            </a:r>
          </a:p>
          <a:p>
            <a:pPr lvl="1"/>
            <a:r>
              <a:rPr lang="en-US" sz="1200" err="1">
                <a:solidFill>
                  <a:schemeClr val="tx1">
                    <a:lumMod val="85000"/>
                    <a:lumOff val="15000"/>
                  </a:schemeClr>
                </a:solidFill>
              </a:rPr>
              <a:t>Detes</a:t>
            </a:r>
            <a:r>
              <a:rPr lang="en-US" sz="1200">
                <a:solidFill>
                  <a:schemeClr val="tx1">
                    <a:lumMod val="85000"/>
                    <a:lumOff val="15000"/>
                  </a:schemeClr>
                </a:solidFill>
              </a:rPr>
              <a:t> (e.g. original)</a:t>
            </a:r>
          </a:p>
          <a:p>
            <a:endParaRPr lang="en-US" sz="1400">
              <a:solidFill>
                <a:schemeClr val="tx1">
                  <a:lumMod val="85000"/>
                  <a:lumOff val="15000"/>
                </a:schemeClr>
              </a:solidFill>
            </a:endParaRPr>
          </a:p>
          <a:p>
            <a:pPr lvl="1"/>
            <a:endParaRPr lang="en-US" sz="1400">
              <a:solidFill>
                <a:schemeClr val="tx1">
                  <a:lumMod val="85000"/>
                  <a:lumOff val="15000"/>
                </a:schemeClr>
              </a:solidFill>
            </a:endParaRPr>
          </a:p>
          <a:p>
            <a:endParaRPr lang="en-US" sz="1400">
              <a:solidFill>
                <a:schemeClr val="tx1">
                  <a:lumMod val="85000"/>
                  <a:lumOff val="15000"/>
                </a:schemeClr>
              </a:solidFill>
            </a:endParaRPr>
          </a:p>
        </p:txBody>
      </p:sp>
      <p:sp>
        <p:nvSpPr>
          <p:cNvPr id="101" name="Rectangle 100">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5" descr="A screenshot of a video game&#10;&#10;Description generated with high confidence">
            <a:extLst>
              <a:ext uri="{FF2B5EF4-FFF2-40B4-BE49-F238E27FC236}">
                <a16:creationId xmlns:a16="http://schemas.microsoft.com/office/drawing/2014/main" id="{2F3BDFFF-DE7B-4AE8-8C4E-615C3E85638D}"/>
              </a:ext>
            </a:extLst>
          </p:cNvPr>
          <p:cNvPicPr>
            <a:picLocks noChangeAspect="1"/>
          </p:cNvPicPr>
          <p:nvPr/>
        </p:nvPicPr>
        <p:blipFill>
          <a:blip r:embed="rId3"/>
          <a:stretch>
            <a:fillRect/>
          </a:stretch>
        </p:blipFill>
        <p:spPr>
          <a:xfrm>
            <a:off x="4049422" y="1959798"/>
            <a:ext cx="7237877" cy="2966812"/>
          </a:xfrm>
          <a:prstGeom prst="rect">
            <a:avLst/>
          </a:prstGeom>
        </p:spPr>
      </p:pic>
    </p:spTree>
    <p:extLst>
      <p:ext uri="{BB962C8B-B14F-4D97-AF65-F5344CB8AC3E}">
        <p14:creationId xmlns:p14="http://schemas.microsoft.com/office/powerpoint/2010/main" val="3836847334"/>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9">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2" name="Rectangle 11">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6F3D6EBE-136C-4B0A-AC27-197D8EE97FFB}"/>
              </a:ext>
            </a:extLst>
          </p:cNvPr>
          <p:cNvSpPr>
            <a:spLocks noGrp="1"/>
          </p:cNvSpPr>
          <p:nvPr>
            <p:ph type="ctrTitle"/>
          </p:nvPr>
        </p:nvSpPr>
        <p:spPr>
          <a:xfrm>
            <a:off x="1263520" y="1272800"/>
            <a:ext cx="6544620" cy="4312402"/>
          </a:xfrm>
        </p:spPr>
        <p:txBody>
          <a:bodyPr anchor="ctr">
            <a:normAutofit/>
          </a:bodyPr>
          <a:lstStyle/>
          <a:p>
            <a:pPr algn="r"/>
            <a:r>
              <a:rPr lang="en-US">
                <a:solidFill>
                  <a:schemeClr val="tx1"/>
                </a:solidFill>
              </a:rPr>
              <a:t>Thank You</a:t>
            </a:r>
          </a:p>
        </p:txBody>
      </p:sp>
      <p:cxnSp>
        <p:nvCxnSpPr>
          <p:cNvPr id="23" name="Straight Connector 13">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81065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12">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7" name="Rectangle 14">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9" name="Rectangle 16">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1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3" name="Straight Connector 19">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5" name="Rectangle 23">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36" name="Rectangle 25">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27">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screenshot of a cell phone&#10;&#10;Description generated with very high confidence">
            <a:extLst>
              <a:ext uri="{FF2B5EF4-FFF2-40B4-BE49-F238E27FC236}">
                <a16:creationId xmlns:a16="http://schemas.microsoft.com/office/drawing/2014/main" id="{C11B9099-247C-4F73-B602-2AB234BF2C78}"/>
              </a:ext>
            </a:extLst>
          </p:cNvPr>
          <p:cNvPicPr>
            <a:picLocks noChangeAspect="1"/>
          </p:cNvPicPr>
          <p:nvPr/>
        </p:nvPicPr>
        <p:blipFill rotWithShape="1">
          <a:blip r:embed="rId4"/>
          <a:srcRect t="1020" b="2674"/>
          <a:stretch/>
        </p:blipFill>
        <p:spPr>
          <a:xfrm>
            <a:off x="6480399" y="908827"/>
            <a:ext cx="5403821" cy="2657506"/>
          </a:xfrm>
          <a:prstGeom prst="rect">
            <a:avLst/>
          </a:prstGeom>
        </p:spPr>
      </p:pic>
      <p:sp>
        <p:nvSpPr>
          <p:cNvPr id="38" name="Rectangle 29">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9" name="Rectangle 31">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B6592E6C-46C2-4B77-A1F4-42FA6A512A17}"/>
              </a:ext>
            </a:extLst>
          </p:cNvPr>
          <p:cNvSpPr>
            <a:spLocks noGrp="1"/>
          </p:cNvSpPr>
          <p:nvPr>
            <p:ph type="title"/>
          </p:nvPr>
        </p:nvSpPr>
        <p:spPr>
          <a:xfrm>
            <a:off x="925032" y="4519486"/>
            <a:ext cx="10366743" cy="1054907"/>
          </a:xfrm>
        </p:spPr>
        <p:txBody>
          <a:bodyPr vert="horz" lIns="91440" tIns="45720" rIns="91440" bIns="45720" rtlCol="0" anchor="ctr">
            <a:normAutofit/>
          </a:bodyPr>
          <a:lstStyle/>
          <a:p>
            <a:pPr algn="ctr">
              <a:lnSpc>
                <a:spcPct val="83000"/>
              </a:lnSpc>
            </a:pPr>
            <a:r>
              <a:rPr lang="en-US" sz="4800" cap="all" spc="-100">
                <a:solidFill>
                  <a:schemeClr val="bg1"/>
                </a:solidFill>
              </a:rPr>
              <a:t>Top 10 Companies</a:t>
            </a:r>
          </a:p>
        </p:txBody>
      </p:sp>
      <p:cxnSp>
        <p:nvCxnSpPr>
          <p:cNvPr id="34" name="Straight Connector 33">
            <a:extLst>
              <a:ext uri="{FF2B5EF4-FFF2-40B4-BE49-F238E27FC236}">
                <a16:creationId xmlns:a16="http://schemas.microsoft.com/office/drawing/2014/main" id="{FEF09B21-45A0-42EE-9BDC-C4E0932EA6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52456" y="1386165"/>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04BFA53C-8A33-4F6E-BA09-8DABEA4C69C2}"/>
              </a:ext>
            </a:extLst>
          </p:cNvPr>
          <p:cNvPicPr>
            <a:picLocks noGrp="1" noChangeAspect="1"/>
          </p:cNvPicPr>
          <p:nvPr>
            <p:ph idx="1"/>
          </p:nvPr>
        </p:nvPicPr>
        <p:blipFill rotWithShape="1">
          <a:blip r:embed="rId5"/>
          <a:srcRect l="79" r="8609" b="1384"/>
          <a:stretch/>
        </p:blipFill>
        <p:spPr>
          <a:xfrm>
            <a:off x="239902" y="909902"/>
            <a:ext cx="6146504" cy="2649328"/>
          </a:xfrm>
          <a:prstGeom prst="rect">
            <a:avLst/>
          </a:prstGeom>
        </p:spPr>
      </p:pic>
    </p:spTree>
    <p:extLst>
      <p:ext uri="{BB962C8B-B14F-4D97-AF65-F5344CB8AC3E}">
        <p14:creationId xmlns:p14="http://schemas.microsoft.com/office/powerpoint/2010/main" val="319891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7">
            <a:extLst>
              <a:ext uri="{FF2B5EF4-FFF2-40B4-BE49-F238E27FC236}">
                <a16:creationId xmlns:a16="http://schemas.microsoft.com/office/drawing/2014/main" id="{685B1578-9B95-463A-91DE-797A98F7E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5" name="Rectangle 49">
            <a:extLst>
              <a:ext uri="{FF2B5EF4-FFF2-40B4-BE49-F238E27FC236}">
                <a16:creationId xmlns:a16="http://schemas.microsoft.com/office/drawing/2014/main" id="{B7753F1F-C532-475B-BE0D-7359EB6F8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47" name="Rectangle 51">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53">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55">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2AE89185-4682-47A9-87DD-325AD1093BAA}"/>
              </a:ext>
            </a:extLst>
          </p:cNvPr>
          <p:cNvSpPr>
            <a:spLocks noGrp="1"/>
          </p:cNvSpPr>
          <p:nvPr>
            <p:ph type="title"/>
          </p:nvPr>
        </p:nvSpPr>
        <p:spPr>
          <a:xfrm>
            <a:off x="1066800" y="642594"/>
            <a:ext cx="10058400" cy="1371600"/>
          </a:xfrm>
        </p:spPr>
        <p:txBody>
          <a:bodyPr vert="horz" lIns="91440" tIns="45720" rIns="91440" bIns="45720" rtlCol="0" anchor="ctr">
            <a:normAutofit/>
          </a:bodyPr>
          <a:lstStyle/>
          <a:p>
            <a:pPr algn="ctr"/>
            <a:r>
              <a:rPr lang="en-US" sz="4800" spc="0"/>
              <a:t>Analyzing Data  with Visualization</a:t>
            </a:r>
          </a:p>
        </p:txBody>
      </p:sp>
      <p:graphicFrame>
        <p:nvGraphicFramePr>
          <p:cNvPr id="41" name="TextBox 4">
            <a:extLst>
              <a:ext uri="{FF2B5EF4-FFF2-40B4-BE49-F238E27FC236}">
                <a16:creationId xmlns:a16="http://schemas.microsoft.com/office/drawing/2014/main" id="{A3907ADB-0FD2-47E9-A914-2A9CD87D5856}"/>
              </a:ext>
            </a:extLst>
          </p:cNvPr>
          <p:cNvGraphicFramePr/>
          <p:nvPr>
            <p:extLst>
              <p:ext uri="{D42A27DB-BD31-4B8C-83A1-F6EECF244321}">
                <p14:modId xmlns:p14="http://schemas.microsoft.com/office/powerpoint/2010/main" val="409842789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503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2C2525-BE73-4D63-97EB-71CF1F27B34B}"/>
              </a:ext>
            </a:extLst>
          </p:cNvPr>
          <p:cNvSpPr txBox="1"/>
          <p:nvPr/>
        </p:nvSpPr>
        <p:spPr>
          <a:xfrm>
            <a:off x="4156953" y="572959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FAA50E8B-AA76-4D1A-B3EC-C1D27AAE010A}"/>
              </a:ext>
            </a:extLst>
          </p:cNvPr>
          <p:cNvSpPr txBox="1"/>
          <p:nvPr/>
        </p:nvSpPr>
        <p:spPr>
          <a:xfrm>
            <a:off x="8798871" y="2540742"/>
            <a:ext cx="298639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Customer Size 1 contains the largest number of customers.</a:t>
            </a:r>
          </a:p>
          <a:p>
            <a:pPr marL="285750" indent="-285750">
              <a:buFont typeface="Arial"/>
              <a:buChar char="•"/>
            </a:pPr>
            <a:r>
              <a:rPr lang="en-US"/>
              <a:t>Customer Size 3 contains the smallest number of customers.</a:t>
            </a:r>
          </a:p>
          <a:p>
            <a:endParaRPr lang="en-US"/>
          </a:p>
          <a:p>
            <a:pPr marL="285750" indent="-285750">
              <a:buFont typeface="Arial"/>
              <a:buChar char="•"/>
            </a:pPr>
            <a:endParaRPr lang="en-US"/>
          </a:p>
        </p:txBody>
      </p:sp>
      <p:pic>
        <p:nvPicPr>
          <p:cNvPr id="7" name="Picture 7" descr="A screenshot of a social media post&#10;&#10;Description generated with very high confidence">
            <a:extLst>
              <a:ext uri="{FF2B5EF4-FFF2-40B4-BE49-F238E27FC236}">
                <a16:creationId xmlns:a16="http://schemas.microsoft.com/office/drawing/2014/main" id="{3876B2D1-04BE-4282-9C6C-57C2B4FB7387}"/>
              </a:ext>
            </a:extLst>
          </p:cNvPr>
          <p:cNvPicPr>
            <a:picLocks noChangeAspect="1"/>
          </p:cNvPicPr>
          <p:nvPr/>
        </p:nvPicPr>
        <p:blipFill>
          <a:blip r:embed="rId3"/>
          <a:stretch>
            <a:fillRect/>
          </a:stretch>
        </p:blipFill>
        <p:spPr>
          <a:xfrm>
            <a:off x="554966" y="765309"/>
            <a:ext cx="8249728" cy="5068590"/>
          </a:xfrm>
          <a:prstGeom prst="rect">
            <a:avLst/>
          </a:prstGeom>
        </p:spPr>
      </p:pic>
    </p:spTree>
    <p:extLst>
      <p:ext uri="{BB962C8B-B14F-4D97-AF65-F5344CB8AC3E}">
        <p14:creationId xmlns:p14="http://schemas.microsoft.com/office/powerpoint/2010/main" val="761268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22">
            <a:extLst>
              <a:ext uri="{FF2B5EF4-FFF2-40B4-BE49-F238E27FC236}">
                <a16:creationId xmlns:a16="http://schemas.microsoft.com/office/drawing/2014/main" id="{1CFC67D0-131C-4064-873F-59771B446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1" name="Rectangle 24">
            <a:extLst>
              <a:ext uri="{FF2B5EF4-FFF2-40B4-BE49-F238E27FC236}">
                <a16:creationId xmlns:a16="http://schemas.microsoft.com/office/drawing/2014/main" id="{8CCB1314-41E8-414B-9954-6D611623D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3" name="Rectangle 26">
            <a:extLst>
              <a:ext uri="{FF2B5EF4-FFF2-40B4-BE49-F238E27FC236}">
                <a16:creationId xmlns:a16="http://schemas.microsoft.com/office/drawing/2014/main" id="{9C53941D-7A4E-4CA7-840E-D52BA6D7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4" name="Group 2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0" name="Straight Connector 29">
              <a:extLst>
                <a:ext uri="{FF2B5EF4-FFF2-40B4-BE49-F238E27FC236}">
                  <a16:creationId xmlns:a16="http://schemas.microsoft.com/office/drawing/2014/main" id="{62A952ED-3677-40E9-BC2B-C6900A2D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E9658C0-3DAF-459A-AABB-BFBE8DAD54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C654A35-C1F2-4731-A8E1-85529EC193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5" name="Rectangle 33">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35">
            <a:extLst>
              <a:ext uri="{FF2B5EF4-FFF2-40B4-BE49-F238E27FC236}">
                <a16:creationId xmlns:a16="http://schemas.microsoft.com/office/drawing/2014/main" id="{5FD06CFE-A5EF-4975-815A-A19A05B15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842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37">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3577"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Rectangle 3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5"/>
            <a:ext cx="12192000" cy="2327925"/>
          </a:xfrm>
          <a:prstGeom prst="rect">
            <a:avLst/>
          </a:prstGeom>
          <a:solidFill>
            <a:schemeClr val="bg1">
              <a:lumMod val="75000"/>
              <a:lumOff val="25000"/>
            </a:schemeClr>
          </a:solidFill>
          <a:ln w="6350" cap="sq" cmpd="sng" algn="ctr">
            <a:noFill/>
            <a:prstDash val="solid"/>
            <a:miter lim="800000"/>
          </a:ln>
          <a:effectLst/>
        </p:spPr>
      </p:sp>
      <p:sp>
        <p:nvSpPr>
          <p:cNvPr id="49" name="Rectangle 4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16" name="TextBox 15">
            <a:extLst>
              <a:ext uri="{FF2B5EF4-FFF2-40B4-BE49-F238E27FC236}">
                <a16:creationId xmlns:a16="http://schemas.microsoft.com/office/drawing/2014/main" id="{518D3ADA-8E54-4D8A-B0F7-B0925CC98B47}"/>
              </a:ext>
            </a:extLst>
          </p:cNvPr>
          <p:cNvSpPr txBox="1"/>
          <p:nvPr/>
        </p:nvSpPr>
        <p:spPr>
          <a:xfrm>
            <a:off x="372723" y="4956811"/>
            <a:ext cx="11439414" cy="169186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endParaRPr lang="en-US" sz="1600" cap="all" spc="-100"/>
          </a:p>
          <a:p>
            <a:pPr algn="ctr">
              <a:lnSpc>
                <a:spcPct val="83000"/>
              </a:lnSpc>
              <a:spcBef>
                <a:spcPct val="0"/>
              </a:spcBef>
              <a:spcAft>
                <a:spcPts val="600"/>
              </a:spcAft>
            </a:pPr>
            <a:endParaRPr lang="en-US" sz="4400" cap="all" spc="-100">
              <a:latin typeface="+mj-lt"/>
            </a:endParaRPr>
          </a:p>
        </p:txBody>
      </p:sp>
      <p:sp>
        <p:nvSpPr>
          <p:cNvPr id="50" name="TextBox 49">
            <a:extLst>
              <a:ext uri="{FF2B5EF4-FFF2-40B4-BE49-F238E27FC236}">
                <a16:creationId xmlns:a16="http://schemas.microsoft.com/office/drawing/2014/main" id="{50F9A1B6-FC3C-4AD8-B68A-28B2D8779492}"/>
              </a:ext>
            </a:extLst>
          </p:cNvPr>
          <p:cNvSpPr txBox="1"/>
          <p:nvPr/>
        </p:nvSpPr>
        <p:spPr>
          <a:xfrm>
            <a:off x="165573" y="4745678"/>
            <a:ext cx="1185477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Type</a:t>
            </a:r>
            <a:r>
              <a:rPr lang="en-US">
                <a:ea typeface="+mn-lt"/>
                <a:cs typeface="+mn-lt"/>
              </a:rPr>
              <a:t> A and C data contains most data in 2015 and 2016. Type B data contains most data in 2014 and 2016. </a:t>
            </a:r>
            <a:endParaRPr lang="en-US"/>
          </a:p>
          <a:p>
            <a:endParaRPr lang="en-US">
              <a:ea typeface="+mn-lt"/>
              <a:cs typeface="+mn-lt"/>
            </a:endParaRPr>
          </a:p>
          <a:p>
            <a:pPr marL="285750" indent="-285750">
              <a:buFont typeface="Arial"/>
              <a:buChar char="•"/>
            </a:pPr>
            <a:r>
              <a:rPr lang="en-US">
                <a:ea typeface="+mn-lt"/>
                <a:cs typeface="+mn-lt"/>
              </a:rPr>
              <a:t>Question: Type B does not have similar trend with Type A and Type C. What can be the reason for this? We also know that we only contain half year of data in 2014, however Type B contains most data in 2014.</a:t>
            </a:r>
            <a:endParaRPr lang="en-US"/>
          </a:p>
          <a:p>
            <a:pPr algn="l"/>
            <a:endParaRPr lang="en-US"/>
          </a:p>
        </p:txBody>
      </p:sp>
      <p:sp>
        <p:nvSpPr>
          <p:cNvPr id="51" name="TextBox 50">
            <a:extLst>
              <a:ext uri="{FF2B5EF4-FFF2-40B4-BE49-F238E27FC236}">
                <a16:creationId xmlns:a16="http://schemas.microsoft.com/office/drawing/2014/main" id="{56FDA73D-5EA1-40B4-AE2A-6AFD2A16A036}"/>
              </a:ext>
            </a:extLst>
          </p:cNvPr>
          <p:cNvSpPr txBox="1"/>
          <p:nvPr/>
        </p:nvSpPr>
        <p:spPr>
          <a:xfrm>
            <a:off x="419911" y="111868"/>
            <a:ext cx="114818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rPr>
              <a:t>Frequency of  Yearly Data by Each Type</a:t>
            </a:r>
          </a:p>
        </p:txBody>
      </p:sp>
      <p:pic>
        <p:nvPicPr>
          <p:cNvPr id="2" name="Picture 2" descr="A screenshot of a social media post&#10;&#10;Description generated with very high confidence">
            <a:extLst>
              <a:ext uri="{FF2B5EF4-FFF2-40B4-BE49-F238E27FC236}">
                <a16:creationId xmlns:a16="http://schemas.microsoft.com/office/drawing/2014/main" id="{6F3C33B5-E759-4967-BB2C-0E35600E7369}"/>
              </a:ext>
            </a:extLst>
          </p:cNvPr>
          <p:cNvPicPr>
            <a:picLocks noChangeAspect="1"/>
          </p:cNvPicPr>
          <p:nvPr/>
        </p:nvPicPr>
        <p:blipFill>
          <a:blip r:embed="rId3"/>
          <a:stretch>
            <a:fillRect/>
          </a:stretch>
        </p:blipFill>
        <p:spPr>
          <a:xfrm>
            <a:off x="8016814" y="598341"/>
            <a:ext cx="4137804" cy="3389694"/>
          </a:xfrm>
          <a:prstGeom prst="rect">
            <a:avLst/>
          </a:prstGeom>
        </p:spPr>
      </p:pic>
      <p:pic>
        <p:nvPicPr>
          <p:cNvPr id="4" name="Picture 4" descr="A screenshot of a cell phone&#10;&#10;Description generated with very high confidence">
            <a:extLst>
              <a:ext uri="{FF2B5EF4-FFF2-40B4-BE49-F238E27FC236}">
                <a16:creationId xmlns:a16="http://schemas.microsoft.com/office/drawing/2014/main" id="{CD54562B-34E7-49FE-A004-085CA04C3F72}"/>
              </a:ext>
            </a:extLst>
          </p:cNvPr>
          <p:cNvPicPr>
            <a:picLocks noChangeAspect="1"/>
          </p:cNvPicPr>
          <p:nvPr/>
        </p:nvPicPr>
        <p:blipFill>
          <a:blip r:embed="rId4"/>
          <a:stretch>
            <a:fillRect/>
          </a:stretch>
        </p:blipFill>
        <p:spPr>
          <a:xfrm>
            <a:off x="3919268" y="601777"/>
            <a:ext cx="4109048" cy="3382822"/>
          </a:xfrm>
          <a:prstGeom prst="rect">
            <a:avLst/>
          </a:prstGeom>
        </p:spPr>
      </p:pic>
      <p:pic>
        <p:nvPicPr>
          <p:cNvPr id="8" name="Picture 8" descr="A screenshot of a social media post&#10;&#10;Description generated with very high confidence">
            <a:extLst>
              <a:ext uri="{FF2B5EF4-FFF2-40B4-BE49-F238E27FC236}">
                <a16:creationId xmlns:a16="http://schemas.microsoft.com/office/drawing/2014/main" id="{4CC21FBC-8860-44A2-B4C7-D252D66E2198}"/>
              </a:ext>
            </a:extLst>
          </p:cNvPr>
          <p:cNvPicPr>
            <a:picLocks noChangeAspect="1"/>
          </p:cNvPicPr>
          <p:nvPr/>
        </p:nvPicPr>
        <p:blipFill>
          <a:blip r:embed="rId5"/>
          <a:stretch>
            <a:fillRect/>
          </a:stretch>
        </p:blipFill>
        <p:spPr>
          <a:xfrm>
            <a:off x="-5751" y="600713"/>
            <a:ext cx="3936520" cy="3384952"/>
          </a:xfrm>
          <a:prstGeom prst="rect">
            <a:avLst/>
          </a:prstGeom>
        </p:spPr>
      </p:pic>
    </p:spTree>
    <p:extLst>
      <p:ext uri="{BB962C8B-B14F-4D97-AF65-F5344CB8AC3E}">
        <p14:creationId xmlns:p14="http://schemas.microsoft.com/office/powerpoint/2010/main" val="392821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74A19E-4067-41B8-AD10-A3259BC46EDF}"/>
              </a:ext>
            </a:extLst>
          </p:cNvPr>
          <p:cNvSpPr txBox="1"/>
          <p:nvPr/>
        </p:nvSpPr>
        <p:spPr>
          <a:xfrm>
            <a:off x="646890" y="703635"/>
            <a:ext cx="52886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Type A Data Monthly frequency</a:t>
            </a:r>
          </a:p>
        </p:txBody>
      </p:sp>
      <p:sp>
        <p:nvSpPr>
          <p:cNvPr id="7" name="TextBox 6">
            <a:extLst>
              <a:ext uri="{FF2B5EF4-FFF2-40B4-BE49-F238E27FC236}">
                <a16:creationId xmlns:a16="http://schemas.microsoft.com/office/drawing/2014/main" id="{0557EF78-1AAC-479C-84CD-4BB3838B2DD7}"/>
              </a:ext>
            </a:extLst>
          </p:cNvPr>
          <p:cNvSpPr txBox="1"/>
          <p:nvPr/>
        </p:nvSpPr>
        <p:spPr>
          <a:xfrm>
            <a:off x="6253466" y="789763"/>
            <a:ext cx="52886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Type A Data Monthly Frequency by Each Year</a:t>
            </a:r>
          </a:p>
        </p:txBody>
      </p:sp>
      <p:sp>
        <p:nvSpPr>
          <p:cNvPr id="3" name="TextBox 2">
            <a:extLst>
              <a:ext uri="{FF2B5EF4-FFF2-40B4-BE49-F238E27FC236}">
                <a16:creationId xmlns:a16="http://schemas.microsoft.com/office/drawing/2014/main" id="{A48CDB9F-6487-4B36-9761-5281BE773AC0}"/>
              </a:ext>
            </a:extLst>
          </p:cNvPr>
          <p:cNvSpPr txBox="1"/>
          <p:nvPr/>
        </p:nvSpPr>
        <p:spPr>
          <a:xfrm>
            <a:off x="592520" y="5039710"/>
            <a:ext cx="1082302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Bar plot on the left show frequency of Overall Monthly Type A data. Month 9 contains the most Type A data followed by month 3 and month 11.</a:t>
            </a:r>
            <a:endParaRPr lang="en-US"/>
          </a:p>
          <a:p>
            <a:endParaRPr lang="en-US">
              <a:ea typeface="+mn-lt"/>
              <a:cs typeface="+mn-lt"/>
            </a:endParaRPr>
          </a:p>
          <a:p>
            <a:pPr marL="285750" indent="-285750">
              <a:buFont typeface="Arial"/>
              <a:buChar char="•"/>
            </a:pPr>
            <a:r>
              <a:rPr lang="en-US">
                <a:ea typeface="+mn-lt"/>
                <a:cs typeface="+mn-lt"/>
              </a:rPr>
              <a:t>The bar plots on the right show frequency of monthly type A data by each year. </a:t>
            </a:r>
            <a:endParaRPr lang="en-US"/>
          </a:p>
        </p:txBody>
      </p:sp>
      <p:pic>
        <p:nvPicPr>
          <p:cNvPr id="5" name="Picture 7" descr="A screenshot of a cell phone&#10;&#10;Description generated with very high confidence">
            <a:extLst>
              <a:ext uri="{FF2B5EF4-FFF2-40B4-BE49-F238E27FC236}">
                <a16:creationId xmlns:a16="http://schemas.microsoft.com/office/drawing/2014/main" id="{B04B7E6E-EF66-459C-8412-5B0344B16A5C}"/>
              </a:ext>
            </a:extLst>
          </p:cNvPr>
          <p:cNvPicPr>
            <a:picLocks noChangeAspect="1"/>
          </p:cNvPicPr>
          <p:nvPr/>
        </p:nvPicPr>
        <p:blipFill rotWithShape="1">
          <a:blip r:embed="rId3"/>
          <a:srcRect l="94" t="5039" r="168" b="-388"/>
          <a:stretch/>
        </p:blipFill>
        <p:spPr>
          <a:xfrm>
            <a:off x="488205" y="1083984"/>
            <a:ext cx="5446237" cy="3669101"/>
          </a:xfrm>
          <a:prstGeom prst="rect">
            <a:avLst/>
          </a:prstGeom>
        </p:spPr>
      </p:pic>
      <p:pic>
        <p:nvPicPr>
          <p:cNvPr id="9" name="Picture 9" descr="A screenshot of a cell phone&#10;&#10;Description generated with very high confidence">
            <a:extLst>
              <a:ext uri="{FF2B5EF4-FFF2-40B4-BE49-F238E27FC236}">
                <a16:creationId xmlns:a16="http://schemas.microsoft.com/office/drawing/2014/main" id="{6ACCE4B8-C5A0-42D2-A274-26439F1A4976}"/>
              </a:ext>
            </a:extLst>
          </p:cNvPr>
          <p:cNvPicPr>
            <a:picLocks noChangeAspect="1"/>
          </p:cNvPicPr>
          <p:nvPr/>
        </p:nvPicPr>
        <p:blipFill rotWithShape="1">
          <a:blip r:embed="rId4"/>
          <a:srcRect t="6977" r="256" b="-388"/>
          <a:stretch/>
        </p:blipFill>
        <p:spPr>
          <a:xfrm>
            <a:off x="6003985" y="1080957"/>
            <a:ext cx="5719321" cy="3674695"/>
          </a:xfrm>
          <a:prstGeom prst="rect">
            <a:avLst/>
          </a:prstGeom>
        </p:spPr>
      </p:pic>
    </p:spTree>
    <p:extLst>
      <p:ext uri="{BB962C8B-B14F-4D97-AF65-F5344CB8AC3E}">
        <p14:creationId xmlns:p14="http://schemas.microsoft.com/office/powerpoint/2010/main" val="262504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9C08F7-5C9F-4B0E-B456-7D65B3614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6F28B58-C991-4833-8BE1-F812D761E15A}"/>
              </a:ext>
            </a:extLst>
          </p:cNvPr>
          <p:cNvSpPr txBox="1"/>
          <p:nvPr/>
        </p:nvSpPr>
        <p:spPr>
          <a:xfrm>
            <a:off x="363167" y="436124"/>
            <a:ext cx="44860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Type B Data Monthly Frequency</a:t>
            </a:r>
          </a:p>
        </p:txBody>
      </p:sp>
      <p:sp>
        <p:nvSpPr>
          <p:cNvPr id="7" name="TextBox 6">
            <a:extLst>
              <a:ext uri="{FF2B5EF4-FFF2-40B4-BE49-F238E27FC236}">
                <a16:creationId xmlns:a16="http://schemas.microsoft.com/office/drawing/2014/main" id="{68D04B73-983B-4496-AA83-2673EA71C528}"/>
              </a:ext>
            </a:extLst>
          </p:cNvPr>
          <p:cNvSpPr txBox="1"/>
          <p:nvPr/>
        </p:nvSpPr>
        <p:spPr>
          <a:xfrm>
            <a:off x="6199762" y="476655"/>
            <a:ext cx="49157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Type B Data Monthly Frequency by Each Year</a:t>
            </a:r>
          </a:p>
        </p:txBody>
      </p:sp>
      <p:sp>
        <p:nvSpPr>
          <p:cNvPr id="8" name="TextBox 7">
            <a:extLst>
              <a:ext uri="{FF2B5EF4-FFF2-40B4-BE49-F238E27FC236}">
                <a16:creationId xmlns:a16="http://schemas.microsoft.com/office/drawing/2014/main" id="{20A343EC-2C29-4634-B57D-A50DA8FC134E}"/>
              </a:ext>
            </a:extLst>
          </p:cNvPr>
          <p:cNvSpPr txBox="1"/>
          <p:nvPr/>
        </p:nvSpPr>
        <p:spPr>
          <a:xfrm>
            <a:off x="363166" y="5000017"/>
            <a:ext cx="1120626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Bar plot on the left show frequency of overall monthly type B data. Month 9 has the most Type B data followed by month 8 and month 6. Some interesting founding on Type B is that there are very small amount of Type B data in month 1,3,4,5,7,and 10</a:t>
            </a:r>
            <a:endParaRPr lang="en-US"/>
          </a:p>
          <a:p>
            <a:pPr marL="285750" indent="-285750">
              <a:buFont typeface="Arial"/>
              <a:buChar char="•"/>
            </a:pPr>
            <a:endParaRPr lang="en-US">
              <a:ea typeface="+mn-lt"/>
              <a:cs typeface="+mn-lt"/>
            </a:endParaRPr>
          </a:p>
          <a:p>
            <a:pPr marL="285750" indent="-285750">
              <a:buFont typeface="Arial"/>
              <a:buChar char="•"/>
            </a:pPr>
            <a:r>
              <a:rPr lang="en-US">
                <a:ea typeface="+mn-lt"/>
                <a:cs typeface="+mn-lt"/>
              </a:rPr>
              <a:t>The Second bar plot shows monthly type B data by each year.</a:t>
            </a:r>
            <a:endParaRPr lang="en-US"/>
          </a:p>
          <a:p>
            <a:br>
              <a:rPr lang="en-US"/>
            </a:br>
            <a:endParaRPr lang="en-US"/>
          </a:p>
        </p:txBody>
      </p:sp>
      <p:pic>
        <p:nvPicPr>
          <p:cNvPr id="3" name="Picture 4" descr="A screenshot of a cell phone&#10;&#10;Description generated with high confidence">
            <a:extLst>
              <a:ext uri="{FF2B5EF4-FFF2-40B4-BE49-F238E27FC236}">
                <a16:creationId xmlns:a16="http://schemas.microsoft.com/office/drawing/2014/main" id="{6F1D6CF7-46C1-4730-AFE7-BB82E06F34B4}"/>
              </a:ext>
            </a:extLst>
          </p:cNvPr>
          <p:cNvPicPr>
            <a:picLocks noChangeAspect="1"/>
          </p:cNvPicPr>
          <p:nvPr/>
        </p:nvPicPr>
        <p:blipFill rotWithShape="1">
          <a:blip r:embed="rId3"/>
          <a:srcRect t="4924" r="248" b="492"/>
          <a:stretch/>
        </p:blipFill>
        <p:spPr>
          <a:xfrm>
            <a:off x="80514" y="957997"/>
            <a:ext cx="5949361" cy="3787733"/>
          </a:xfrm>
          <a:prstGeom prst="rect">
            <a:avLst/>
          </a:prstGeom>
        </p:spPr>
      </p:pic>
      <p:pic>
        <p:nvPicPr>
          <p:cNvPr id="10" name="Picture 10" descr="A screenshot of a cell phone&#10;&#10;Description generated with high confidence">
            <a:extLst>
              <a:ext uri="{FF2B5EF4-FFF2-40B4-BE49-F238E27FC236}">
                <a16:creationId xmlns:a16="http://schemas.microsoft.com/office/drawing/2014/main" id="{AF2079D0-D805-471E-8485-795364950762}"/>
              </a:ext>
            </a:extLst>
          </p:cNvPr>
          <p:cNvPicPr>
            <a:picLocks noChangeAspect="1"/>
          </p:cNvPicPr>
          <p:nvPr/>
        </p:nvPicPr>
        <p:blipFill rotWithShape="1">
          <a:blip r:embed="rId4"/>
          <a:srcRect l="88" t="7252" r="243" b="-496"/>
          <a:stretch/>
        </p:blipFill>
        <p:spPr>
          <a:xfrm>
            <a:off x="6095457" y="953253"/>
            <a:ext cx="5886648" cy="3776468"/>
          </a:xfrm>
          <a:prstGeom prst="rect">
            <a:avLst/>
          </a:prstGeom>
        </p:spPr>
      </p:pic>
    </p:spTree>
    <p:extLst>
      <p:ext uri="{BB962C8B-B14F-4D97-AF65-F5344CB8AC3E}">
        <p14:creationId xmlns:p14="http://schemas.microsoft.com/office/powerpoint/2010/main" val="295702496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_2SEEDS">
      <a:dk1>
        <a:srgbClr val="000000"/>
      </a:dk1>
      <a:lt1>
        <a:srgbClr val="FFFFFF"/>
      </a:lt1>
      <a:dk2>
        <a:srgbClr val="41243D"/>
      </a:dk2>
      <a:lt2>
        <a:srgbClr val="E2E8E3"/>
      </a:lt2>
      <a:accent1>
        <a:srgbClr val="C527B3"/>
      </a:accent1>
      <a:accent2>
        <a:srgbClr val="A739D7"/>
      </a:accent2>
      <a:accent3>
        <a:srgbClr val="D73983"/>
      </a:accent3>
      <a:accent4>
        <a:srgbClr val="49B824"/>
      </a:accent4>
      <a:accent5>
        <a:srgbClr val="31BC48"/>
      </a:accent5>
      <a:accent6>
        <a:srgbClr val="25BA7C"/>
      </a:accent6>
      <a:hlink>
        <a:srgbClr val="32963D"/>
      </a:hlink>
      <a:folHlink>
        <a:srgbClr val="7F7F7F"/>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33</Slides>
  <Notes>29</Notes>
  <HiddenSlides>1</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SavonVTI</vt:lpstr>
      <vt:lpstr>SEL Team 1 Project Presentation</vt:lpstr>
      <vt:lpstr>Project Overview</vt:lpstr>
      <vt:lpstr>Data Cleaning</vt:lpstr>
      <vt:lpstr>Top 10 Companies</vt:lpstr>
      <vt:lpstr>Analyzing Data  with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Determining the Featureset for ML and other Models</vt:lpstr>
      <vt:lpstr>Determining Feature Set for Machine Learning</vt:lpstr>
      <vt:lpstr>Determining Classification Labels</vt:lpstr>
      <vt:lpstr>Preliminary Statistical, and ML Algorithms</vt:lpstr>
      <vt:lpstr>Basic Math Method</vt:lpstr>
      <vt:lpstr>Linear Regression</vt:lpstr>
      <vt:lpstr>Multilayer Perceptron</vt:lpstr>
      <vt:lpstr>Late Delivery Classification</vt:lpstr>
      <vt:lpstr>Background</vt:lpstr>
      <vt:lpstr>Feature Selection</vt:lpstr>
      <vt:lpstr>Data Sampling</vt:lpstr>
      <vt:lpstr>RESULTS</vt:lpstr>
      <vt:lpstr>Base Models</vt:lpstr>
      <vt:lpstr>All Models</vt:lpstr>
      <vt:lpstr>Outcomes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2020-03-24T18:59:08Z</dcterms:created>
  <dcterms:modified xsi:type="dcterms:W3CDTF">2020-12-09T18:35:59Z</dcterms:modified>
</cp:coreProperties>
</file>