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94"/>
  </p:normalViewPr>
  <p:slideViewPr>
    <p:cSldViewPr snapToGrid="0">
      <p:cViewPr varScale="1">
        <p:scale>
          <a:sx n="119" d="100"/>
          <a:sy n="11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E4C6D-C1E5-432A-B653-8A72619768C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B25D3CC-8C74-40BA-9FB2-FD8BC9214B21}">
      <dgm:prSet/>
      <dgm:spPr/>
      <dgm:t>
        <a:bodyPr/>
        <a:lstStyle/>
        <a:p>
          <a:r>
            <a:rPr lang="ko-KR"/>
            <a:t>부패 해결</a:t>
          </a:r>
          <a:r>
            <a:rPr lang="en-US"/>
            <a:t>: </a:t>
          </a:r>
          <a:r>
            <a:rPr lang="ko-KR"/>
            <a:t>한국 사회의 부패와 비자금 문제 해결 </a:t>
          </a:r>
          <a:endParaRPr lang="en-US"/>
        </a:p>
      </dgm:t>
    </dgm:pt>
    <dgm:pt modelId="{7CAA186C-AE5D-4055-9A33-3AEB6A04EF68}" type="parTrans" cxnId="{9A2E7E9E-D3D8-4092-B7FB-8090CCA26FB2}">
      <dgm:prSet/>
      <dgm:spPr/>
      <dgm:t>
        <a:bodyPr/>
        <a:lstStyle/>
        <a:p>
          <a:endParaRPr lang="en-US"/>
        </a:p>
      </dgm:t>
    </dgm:pt>
    <dgm:pt modelId="{374F9F64-EB7A-4C40-B0C0-28892979E90F}" type="sibTrans" cxnId="{9A2E7E9E-D3D8-4092-B7FB-8090CCA26FB2}">
      <dgm:prSet/>
      <dgm:spPr/>
      <dgm:t>
        <a:bodyPr/>
        <a:lstStyle/>
        <a:p>
          <a:endParaRPr lang="en-US"/>
        </a:p>
      </dgm:t>
    </dgm:pt>
    <dgm:pt modelId="{E7D20760-D828-4A43-8927-717DEFF966FD}">
      <dgm:prSet/>
      <dgm:spPr/>
      <dgm:t>
        <a:bodyPr/>
        <a:lstStyle/>
        <a:p>
          <a:r>
            <a:rPr lang="ko-KR"/>
            <a:t>경제 질서 투명화</a:t>
          </a:r>
          <a:r>
            <a:rPr lang="en-US"/>
            <a:t>: </a:t>
          </a:r>
          <a:r>
            <a:rPr lang="ko-KR"/>
            <a:t>금융 시스템의 신뢰성 증대 </a:t>
          </a:r>
          <a:endParaRPr lang="en-US"/>
        </a:p>
      </dgm:t>
    </dgm:pt>
    <dgm:pt modelId="{8C45A980-08A6-4958-8557-9D73CEF486CA}" type="parTrans" cxnId="{B70EB498-047F-4B53-9543-8123522902ED}">
      <dgm:prSet/>
      <dgm:spPr/>
      <dgm:t>
        <a:bodyPr/>
        <a:lstStyle/>
        <a:p>
          <a:endParaRPr lang="en-US"/>
        </a:p>
      </dgm:t>
    </dgm:pt>
    <dgm:pt modelId="{2107CC8C-7FF0-4277-AB2E-1445DEA22608}" type="sibTrans" cxnId="{B70EB498-047F-4B53-9543-8123522902ED}">
      <dgm:prSet/>
      <dgm:spPr/>
      <dgm:t>
        <a:bodyPr/>
        <a:lstStyle/>
        <a:p>
          <a:endParaRPr lang="en-US"/>
        </a:p>
      </dgm:t>
    </dgm:pt>
    <dgm:pt modelId="{0F5AB0CB-9F93-4127-9BAA-8AFD8F783E7D}">
      <dgm:prSet/>
      <dgm:spPr/>
      <dgm:t>
        <a:bodyPr/>
        <a:lstStyle/>
        <a:p>
          <a:r>
            <a:rPr lang="ko-KR"/>
            <a:t>국제적 신뢰 구축</a:t>
          </a:r>
          <a:r>
            <a:rPr lang="en-US"/>
            <a:t>: </a:t>
          </a:r>
          <a:r>
            <a:rPr lang="ko-KR"/>
            <a:t>한국 경제의 글로벌 신뢰 확보 </a:t>
          </a:r>
          <a:endParaRPr lang="en-US"/>
        </a:p>
      </dgm:t>
    </dgm:pt>
    <dgm:pt modelId="{80FF2BE8-29EA-4013-886E-D5186473D9C4}" type="parTrans" cxnId="{B5E8FEC0-3EBE-406B-AE75-3939C79C85E5}">
      <dgm:prSet/>
      <dgm:spPr/>
      <dgm:t>
        <a:bodyPr/>
        <a:lstStyle/>
        <a:p>
          <a:endParaRPr lang="en-US"/>
        </a:p>
      </dgm:t>
    </dgm:pt>
    <dgm:pt modelId="{6F96C9CA-0A81-4344-97F8-5CAF1F8307A4}" type="sibTrans" cxnId="{B5E8FEC0-3EBE-406B-AE75-3939C79C85E5}">
      <dgm:prSet/>
      <dgm:spPr/>
      <dgm:t>
        <a:bodyPr/>
        <a:lstStyle/>
        <a:p>
          <a:endParaRPr lang="en-US"/>
        </a:p>
      </dgm:t>
    </dgm:pt>
    <dgm:pt modelId="{F9CD9379-6182-1D45-8118-3BA6512E7A28}" type="pres">
      <dgm:prSet presAssocID="{D45E4C6D-C1E5-432A-B653-8A72619768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90E8A3-78A3-A54D-AEE4-2AE2ACAF5D02}" type="pres">
      <dgm:prSet presAssocID="{BB25D3CC-8C74-40BA-9FB2-FD8BC9214B21}" presName="hierRoot1" presStyleCnt="0"/>
      <dgm:spPr/>
    </dgm:pt>
    <dgm:pt modelId="{BB18B3A1-428A-5043-A603-C5C580FAE161}" type="pres">
      <dgm:prSet presAssocID="{BB25D3CC-8C74-40BA-9FB2-FD8BC9214B21}" presName="composite" presStyleCnt="0"/>
      <dgm:spPr/>
    </dgm:pt>
    <dgm:pt modelId="{460B960F-CE6A-5A47-83BA-13A6D73DCE57}" type="pres">
      <dgm:prSet presAssocID="{BB25D3CC-8C74-40BA-9FB2-FD8BC9214B21}" presName="background" presStyleLbl="node0" presStyleIdx="0" presStyleCnt="3"/>
      <dgm:spPr/>
    </dgm:pt>
    <dgm:pt modelId="{C619257A-8021-3846-A3E6-521EBCE17957}" type="pres">
      <dgm:prSet presAssocID="{BB25D3CC-8C74-40BA-9FB2-FD8BC9214B21}" presName="text" presStyleLbl="fgAcc0" presStyleIdx="0" presStyleCnt="3">
        <dgm:presLayoutVars>
          <dgm:chPref val="3"/>
        </dgm:presLayoutVars>
      </dgm:prSet>
      <dgm:spPr/>
    </dgm:pt>
    <dgm:pt modelId="{82F9EB73-6692-CA4B-9D71-94169530EB01}" type="pres">
      <dgm:prSet presAssocID="{BB25D3CC-8C74-40BA-9FB2-FD8BC9214B21}" presName="hierChild2" presStyleCnt="0"/>
      <dgm:spPr/>
    </dgm:pt>
    <dgm:pt modelId="{31F7D63A-FC6E-D74C-BDAD-300074DEAFE7}" type="pres">
      <dgm:prSet presAssocID="{E7D20760-D828-4A43-8927-717DEFF966FD}" presName="hierRoot1" presStyleCnt="0"/>
      <dgm:spPr/>
    </dgm:pt>
    <dgm:pt modelId="{05499641-37C5-FF48-9D8A-651F8B772B3D}" type="pres">
      <dgm:prSet presAssocID="{E7D20760-D828-4A43-8927-717DEFF966FD}" presName="composite" presStyleCnt="0"/>
      <dgm:spPr/>
    </dgm:pt>
    <dgm:pt modelId="{8141E2CA-89C2-6A43-836E-E64A6D5DA8DA}" type="pres">
      <dgm:prSet presAssocID="{E7D20760-D828-4A43-8927-717DEFF966FD}" presName="background" presStyleLbl="node0" presStyleIdx="1" presStyleCnt="3"/>
      <dgm:spPr/>
    </dgm:pt>
    <dgm:pt modelId="{B6625CAF-077C-3947-A19D-85D358CCD810}" type="pres">
      <dgm:prSet presAssocID="{E7D20760-D828-4A43-8927-717DEFF966FD}" presName="text" presStyleLbl="fgAcc0" presStyleIdx="1" presStyleCnt="3">
        <dgm:presLayoutVars>
          <dgm:chPref val="3"/>
        </dgm:presLayoutVars>
      </dgm:prSet>
      <dgm:spPr/>
    </dgm:pt>
    <dgm:pt modelId="{FC77CA22-7929-0D43-8B20-3284CC7BF678}" type="pres">
      <dgm:prSet presAssocID="{E7D20760-D828-4A43-8927-717DEFF966FD}" presName="hierChild2" presStyleCnt="0"/>
      <dgm:spPr/>
    </dgm:pt>
    <dgm:pt modelId="{46E10EEA-3DEB-5849-8115-0E6851158090}" type="pres">
      <dgm:prSet presAssocID="{0F5AB0CB-9F93-4127-9BAA-8AFD8F783E7D}" presName="hierRoot1" presStyleCnt="0"/>
      <dgm:spPr/>
    </dgm:pt>
    <dgm:pt modelId="{8484A826-481A-074B-BD39-6650F490F1E9}" type="pres">
      <dgm:prSet presAssocID="{0F5AB0CB-9F93-4127-9BAA-8AFD8F783E7D}" presName="composite" presStyleCnt="0"/>
      <dgm:spPr/>
    </dgm:pt>
    <dgm:pt modelId="{9529A46F-F077-3048-BB6D-A6C6B70E1C4C}" type="pres">
      <dgm:prSet presAssocID="{0F5AB0CB-9F93-4127-9BAA-8AFD8F783E7D}" presName="background" presStyleLbl="node0" presStyleIdx="2" presStyleCnt="3"/>
      <dgm:spPr/>
    </dgm:pt>
    <dgm:pt modelId="{50C6170F-30C8-364B-811F-58278F9AAE85}" type="pres">
      <dgm:prSet presAssocID="{0F5AB0CB-9F93-4127-9BAA-8AFD8F783E7D}" presName="text" presStyleLbl="fgAcc0" presStyleIdx="2" presStyleCnt="3">
        <dgm:presLayoutVars>
          <dgm:chPref val="3"/>
        </dgm:presLayoutVars>
      </dgm:prSet>
      <dgm:spPr/>
    </dgm:pt>
    <dgm:pt modelId="{D830653C-2D17-7E4A-BFEE-4C3902C0408D}" type="pres">
      <dgm:prSet presAssocID="{0F5AB0CB-9F93-4127-9BAA-8AFD8F783E7D}" presName="hierChild2" presStyleCnt="0"/>
      <dgm:spPr/>
    </dgm:pt>
  </dgm:ptLst>
  <dgm:cxnLst>
    <dgm:cxn modelId="{33B22914-16D6-894D-B233-07D7D5B8ED89}" type="presOf" srcId="{D45E4C6D-C1E5-432A-B653-8A72619768CC}" destId="{F9CD9379-6182-1D45-8118-3BA6512E7A28}" srcOrd="0" destOrd="0" presId="urn:microsoft.com/office/officeart/2005/8/layout/hierarchy1"/>
    <dgm:cxn modelId="{1064FD4B-D752-B347-8B26-F62A0208BC73}" type="presOf" srcId="{0F5AB0CB-9F93-4127-9BAA-8AFD8F783E7D}" destId="{50C6170F-30C8-364B-811F-58278F9AAE85}" srcOrd="0" destOrd="0" presId="urn:microsoft.com/office/officeart/2005/8/layout/hierarchy1"/>
    <dgm:cxn modelId="{DAFBA254-D565-F04E-9586-0D991DC3788E}" type="presOf" srcId="{E7D20760-D828-4A43-8927-717DEFF966FD}" destId="{B6625CAF-077C-3947-A19D-85D358CCD810}" srcOrd="0" destOrd="0" presId="urn:microsoft.com/office/officeart/2005/8/layout/hierarchy1"/>
    <dgm:cxn modelId="{00A01A72-44F5-2E45-AFBC-A2596E81F299}" type="presOf" srcId="{BB25D3CC-8C74-40BA-9FB2-FD8BC9214B21}" destId="{C619257A-8021-3846-A3E6-521EBCE17957}" srcOrd="0" destOrd="0" presId="urn:microsoft.com/office/officeart/2005/8/layout/hierarchy1"/>
    <dgm:cxn modelId="{B70EB498-047F-4B53-9543-8123522902ED}" srcId="{D45E4C6D-C1E5-432A-B653-8A72619768CC}" destId="{E7D20760-D828-4A43-8927-717DEFF966FD}" srcOrd="1" destOrd="0" parTransId="{8C45A980-08A6-4958-8557-9D73CEF486CA}" sibTransId="{2107CC8C-7FF0-4277-AB2E-1445DEA22608}"/>
    <dgm:cxn modelId="{9A2E7E9E-D3D8-4092-B7FB-8090CCA26FB2}" srcId="{D45E4C6D-C1E5-432A-B653-8A72619768CC}" destId="{BB25D3CC-8C74-40BA-9FB2-FD8BC9214B21}" srcOrd="0" destOrd="0" parTransId="{7CAA186C-AE5D-4055-9A33-3AEB6A04EF68}" sibTransId="{374F9F64-EB7A-4C40-B0C0-28892979E90F}"/>
    <dgm:cxn modelId="{B5E8FEC0-3EBE-406B-AE75-3939C79C85E5}" srcId="{D45E4C6D-C1E5-432A-B653-8A72619768CC}" destId="{0F5AB0CB-9F93-4127-9BAA-8AFD8F783E7D}" srcOrd="2" destOrd="0" parTransId="{80FF2BE8-29EA-4013-886E-D5186473D9C4}" sibTransId="{6F96C9CA-0A81-4344-97F8-5CAF1F8307A4}"/>
    <dgm:cxn modelId="{5CC0C2C7-F530-894B-B378-4A6BA2896F22}" type="presParOf" srcId="{F9CD9379-6182-1D45-8118-3BA6512E7A28}" destId="{B590E8A3-78A3-A54D-AEE4-2AE2ACAF5D02}" srcOrd="0" destOrd="0" presId="urn:microsoft.com/office/officeart/2005/8/layout/hierarchy1"/>
    <dgm:cxn modelId="{8AF57E7A-1E86-604A-AFB3-B9171B7031E1}" type="presParOf" srcId="{B590E8A3-78A3-A54D-AEE4-2AE2ACAF5D02}" destId="{BB18B3A1-428A-5043-A603-C5C580FAE161}" srcOrd="0" destOrd="0" presId="urn:microsoft.com/office/officeart/2005/8/layout/hierarchy1"/>
    <dgm:cxn modelId="{FEA34830-6911-3C41-9823-FC2D642F1D50}" type="presParOf" srcId="{BB18B3A1-428A-5043-A603-C5C580FAE161}" destId="{460B960F-CE6A-5A47-83BA-13A6D73DCE57}" srcOrd="0" destOrd="0" presId="urn:microsoft.com/office/officeart/2005/8/layout/hierarchy1"/>
    <dgm:cxn modelId="{C29CA3EE-C5F6-E540-8ABD-F89E98C4095C}" type="presParOf" srcId="{BB18B3A1-428A-5043-A603-C5C580FAE161}" destId="{C619257A-8021-3846-A3E6-521EBCE17957}" srcOrd="1" destOrd="0" presId="urn:microsoft.com/office/officeart/2005/8/layout/hierarchy1"/>
    <dgm:cxn modelId="{E1BE909B-AA59-C248-AE54-0D7EDE2D3329}" type="presParOf" srcId="{B590E8A3-78A3-A54D-AEE4-2AE2ACAF5D02}" destId="{82F9EB73-6692-CA4B-9D71-94169530EB01}" srcOrd="1" destOrd="0" presId="urn:microsoft.com/office/officeart/2005/8/layout/hierarchy1"/>
    <dgm:cxn modelId="{9DBD7E82-0A98-D747-8E0D-5788BF4AC887}" type="presParOf" srcId="{F9CD9379-6182-1D45-8118-3BA6512E7A28}" destId="{31F7D63A-FC6E-D74C-BDAD-300074DEAFE7}" srcOrd="1" destOrd="0" presId="urn:microsoft.com/office/officeart/2005/8/layout/hierarchy1"/>
    <dgm:cxn modelId="{CE45779D-D9EC-2E4F-A298-0AF90C6B8D1B}" type="presParOf" srcId="{31F7D63A-FC6E-D74C-BDAD-300074DEAFE7}" destId="{05499641-37C5-FF48-9D8A-651F8B772B3D}" srcOrd="0" destOrd="0" presId="urn:microsoft.com/office/officeart/2005/8/layout/hierarchy1"/>
    <dgm:cxn modelId="{F791DD27-78DB-9649-B908-0026C9AEBE09}" type="presParOf" srcId="{05499641-37C5-FF48-9D8A-651F8B772B3D}" destId="{8141E2CA-89C2-6A43-836E-E64A6D5DA8DA}" srcOrd="0" destOrd="0" presId="urn:microsoft.com/office/officeart/2005/8/layout/hierarchy1"/>
    <dgm:cxn modelId="{234DC1F7-9906-8B40-8810-E7DF81B0CE34}" type="presParOf" srcId="{05499641-37C5-FF48-9D8A-651F8B772B3D}" destId="{B6625CAF-077C-3947-A19D-85D358CCD810}" srcOrd="1" destOrd="0" presId="urn:microsoft.com/office/officeart/2005/8/layout/hierarchy1"/>
    <dgm:cxn modelId="{EB0E51DA-07B4-9647-8EFF-FA5907CFB9E0}" type="presParOf" srcId="{31F7D63A-FC6E-D74C-BDAD-300074DEAFE7}" destId="{FC77CA22-7929-0D43-8B20-3284CC7BF678}" srcOrd="1" destOrd="0" presId="urn:microsoft.com/office/officeart/2005/8/layout/hierarchy1"/>
    <dgm:cxn modelId="{561DF403-3D61-4A40-A877-419E8A679069}" type="presParOf" srcId="{F9CD9379-6182-1D45-8118-3BA6512E7A28}" destId="{46E10EEA-3DEB-5849-8115-0E6851158090}" srcOrd="2" destOrd="0" presId="urn:microsoft.com/office/officeart/2005/8/layout/hierarchy1"/>
    <dgm:cxn modelId="{9D431D8A-B9EA-FF47-BEB9-820A04A15D26}" type="presParOf" srcId="{46E10EEA-3DEB-5849-8115-0E6851158090}" destId="{8484A826-481A-074B-BD39-6650F490F1E9}" srcOrd="0" destOrd="0" presId="urn:microsoft.com/office/officeart/2005/8/layout/hierarchy1"/>
    <dgm:cxn modelId="{05EBB78F-E3C1-F549-A65E-18C5DDE90B4A}" type="presParOf" srcId="{8484A826-481A-074B-BD39-6650F490F1E9}" destId="{9529A46F-F077-3048-BB6D-A6C6B70E1C4C}" srcOrd="0" destOrd="0" presId="urn:microsoft.com/office/officeart/2005/8/layout/hierarchy1"/>
    <dgm:cxn modelId="{8F22B149-79F0-B342-A475-6B1409339C0E}" type="presParOf" srcId="{8484A826-481A-074B-BD39-6650F490F1E9}" destId="{50C6170F-30C8-364B-811F-58278F9AAE85}" srcOrd="1" destOrd="0" presId="urn:microsoft.com/office/officeart/2005/8/layout/hierarchy1"/>
    <dgm:cxn modelId="{E4F040A2-BC31-774F-8145-62B0C0AD8AC3}" type="presParOf" srcId="{46E10EEA-3DEB-5849-8115-0E6851158090}" destId="{D830653C-2D17-7E4A-BFEE-4C3902C040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960F-CE6A-5A47-83BA-13A6D73DCE5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9257A-8021-3846-A3E6-521EBCE1795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부패 해결</a:t>
          </a:r>
          <a:r>
            <a:rPr lang="en-US" sz="2500" kern="1200"/>
            <a:t>: </a:t>
          </a:r>
          <a:r>
            <a:rPr lang="ko-KR" sz="2500" kern="1200"/>
            <a:t>한국 사회의 부패와 비자금 문제 해결 </a:t>
          </a:r>
          <a:endParaRPr lang="en-US" sz="2500" kern="1200"/>
        </a:p>
      </dsp:txBody>
      <dsp:txXfrm>
        <a:off x="378614" y="886531"/>
        <a:ext cx="2810360" cy="1744948"/>
      </dsp:txXfrm>
    </dsp:sp>
    <dsp:sp modelId="{8141E2CA-89C2-6A43-836E-E64A6D5DA8D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25CAF-077C-3947-A19D-85D358CCD81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경제 질서 투명화</a:t>
          </a:r>
          <a:r>
            <a:rPr lang="en-US" sz="2500" kern="1200"/>
            <a:t>: </a:t>
          </a:r>
          <a:r>
            <a:rPr lang="ko-KR" sz="2500" kern="1200"/>
            <a:t>금융 시스템의 신뢰성 증대 </a:t>
          </a:r>
          <a:endParaRPr lang="en-US" sz="2500" kern="1200"/>
        </a:p>
      </dsp:txBody>
      <dsp:txXfrm>
        <a:off x="3946203" y="886531"/>
        <a:ext cx="2810360" cy="1744948"/>
      </dsp:txXfrm>
    </dsp:sp>
    <dsp:sp modelId="{9529A46F-F077-3048-BB6D-A6C6B70E1C4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6170F-30C8-364B-811F-58278F9AAE8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국제적 신뢰 구축</a:t>
          </a:r>
          <a:r>
            <a:rPr lang="en-US" sz="2500" kern="1200"/>
            <a:t>: </a:t>
          </a:r>
          <a:r>
            <a:rPr lang="ko-KR" sz="2500" kern="1200"/>
            <a:t>한국 경제의 글로벌 신뢰 확보 </a:t>
          </a:r>
          <a:endParaRPr lang="en-US" sz="25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2A77-F399-487E-A8A5-21D6E0A8DEC4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CAB9-30E0-4EA2-B497-66139C14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ACAB9-30E0-4EA2-B497-66139C14DD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8412-2B87-A812-4F8B-108267C7A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9EB79-0ED3-C3AA-0898-8B630C67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4849-6A1F-5E12-BC9B-E7218AC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570F-50E2-5198-7989-7E6E4B59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F9F0-5D9C-063D-E4E7-1B292052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AE7F-7166-41F7-2E86-0E7CC79D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13B5-5ADF-5A5F-923C-B975B7DC7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50C6-1B2C-868E-1EEB-35398BE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7FE8-729C-AB77-FCAC-26D0C91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81D3-719D-1DF1-FA80-487E51C1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19669-E212-3A63-1B74-1D758D77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F700D-0B93-6B0E-B142-789A9FED2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E7E3-1A49-A858-32D6-FEA6C239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679D-0C05-0434-203C-8A8F42C2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EA55-3B3E-51EF-1669-D9A3AA2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DCD-80DD-0FEA-BF3C-F07D0DB2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A3CB-3D7E-E165-9984-AC4B1FC4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720E-EA37-061F-A004-08C46A44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F2AB-AC58-D300-8B99-8A6922B7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7C78-9029-559A-91C6-26CE6E5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EE7-61D9-EEDE-1FB3-2B070D1C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EC23-CEE6-EE05-2B1C-BA2F2F9F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1919-16D0-E6D8-4B6C-656E37FA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EAA4-E645-51C9-D1F4-9C9203E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830F-911F-110B-85C2-3AC7613C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611F-9B57-1BFF-3BA4-2042410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38F6-33C6-A25C-C336-BDEF0FEC4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EF7F-7432-89E1-5602-77B23F1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97C4-23BD-57D9-0C06-455FFF55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285B-87D9-7AA9-243D-B1DA150A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D244-6932-F7DF-3F48-C2FEBAA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8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B138-F83E-911C-1B56-92C275DA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1D5A8-6076-0EC0-459D-81085AA3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4E0B-DDED-4F0C-C1F0-24D1603C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C5F1F-8E73-211C-3C28-75C49901D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C00AB-CDB3-BB2E-3E78-716E36F5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D0FE1-A619-263D-9050-3F55EE29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021A6-B6C4-09AD-AEE3-ABDD4AC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6EB6F-C72D-8C29-2C63-12E83AA6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CECC-74AA-C4B9-8182-3675B9B1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16DE2-798C-6B29-9CCB-12462167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9D7FC-17B7-4090-31B3-41738E3A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DF9C-EAF2-1A56-F965-B9AC753D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C790E-5D89-D756-8128-A2B89F4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D1150-CCFB-1EA1-128D-ACC18DA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C742-D5F3-F36F-31B7-670728D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2ED7-8388-A958-BA41-8946CBC9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2AA5-CCB2-16BF-058B-A585FBC9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84A4-A2AF-3828-639C-9CAFC001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8A430-D2D3-2A71-F92C-F973EAEE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DE39-8EC3-C22F-16E2-9F6CDBB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6EB68-0171-AAD1-41DE-F9814C2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4505-6E6B-A5FD-F500-BAD8DD56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036C3-F235-80F1-7A9D-8C13392B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6380A-95D2-5D8A-922C-7B2BA0B1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29F6-2117-9321-5282-E23C673E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FC12-11B4-18FF-CA2E-D3B1A18E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4582-9BB4-2398-E1CC-3032B980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D67D3-AAC9-0ABA-6221-DC5AF359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BE120-C221-4002-6323-3C51D3CE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2EF1-DA55-0DED-E473-E1E9BAA74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3B28-8724-4614-955F-8AF8200930AF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D582-7581-B80F-6B54-73896BE15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019B-0379-5F2A-93B0-AE469AA0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FA07-2D97-4F99-B11E-60FBA7C62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7486-3F37-4E9F-A94C-AF53CBA3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altLang="ko-KR" sz="3200">
                <a:effectLst/>
              </a:rPr>
              <a:t>1. </a:t>
            </a:r>
            <a:r>
              <a:rPr lang="ko-KR" altLang="en-US" sz="3200">
                <a:effectLst/>
              </a:rPr>
              <a:t>금융실명제 개요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24ED-772B-FD4C-AF4D-BE5A6982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vi-VN" altLang="ko-KR" sz="2000">
              <a:effectLst/>
            </a:endParaRPr>
          </a:p>
          <a:p>
            <a:r>
              <a:rPr lang="ko-KR" altLang="en-US" sz="2000">
                <a:effectLst/>
              </a:rPr>
              <a:t>시행일</a:t>
            </a:r>
            <a:r>
              <a:rPr lang="en-US" altLang="ko-KR" sz="2000">
                <a:effectLst/>
              </a:rPr>
              <a:t>: 1993</a:t>
            </a:r>
            <a:r>
              <a:rPr lang="ko-KR" altLang="en-US" sz="2000">
                <a:effectLst/>
              </a:rPr>
              <a:t>년 </a:t>
            </a:r>
            <a:r>
              <a:rPr lang="en-US" altLang="ko-KR" sz="2000">
                <a:effectLst/>
              </a:rPr>
              <a:t>8</a:t>
            </a:r>
            <a:r>
              <a:rPr lang="ko-KR" altLang="en-US" sz="2000">
                <a:effectLst/>
              </a:rPr>
              <a:t>월 </a:t>
            </a:r>
            <a:r>
              <a:rPr lang="en-US" altLang="ko-KR" sz="2000">
                <a:effectLst/>
              </a:rPr>
              <a:t>12</a:t>
            </a:r>
            <a:r>
              <a:rPr lang="ko-KR" altLang="en-US" sz="2000">
                <a:effectLst/>
              </a:rPr>
              <a:t>일 </a:t>
            </a:r>
            <a:endParaRPr lang="vi-VN" altLang="ko-KR" sz="2000">
              <a:effectLst/>
            </a:endParaRPr>
          </a:p>
          <a:p>
            <a:r>
              <a:rPr lang="ko-KR" altLang="en-US" sz="2000">
                <a:effectLst/>
              </a:rPr>
              <a:t>목표</a:t>
            </a:r>
            <a:r>
              <a:rPr lang="en-US" altLang="ko-KR" sz="2000">
                <a:effectLst/>
              </a:rPr>
              <a:t>: </a:t>
            </a:r>
            <a:r>
              <a:rPr lang="ko-KR" altLang="en-US" sz="2000">
                <a:effectLst/>
              </a:rPr>
              <a:t>금융 거래의 투명성 제고</a:t>
            </a:r>
            <a:r>
              <a:rPr lang="en-US" altLang="ko-KR" sz="2000">
                <a:effectLst/>
              </a:rPr>
              <a:t>, </a:t>
            </a:r>
            <a:r>
              <a:rPr lang="ko-KR" altLang="en-US" sz="2000">
                <a:effectLst/>
              </a:rPr>
              <a:t>부정 자금 차단</a:t>
            </a:r>
            <a:endParaRPr lang="en-US" sz="200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E50C9F07-DC31-F686-7E86-FA441A2F9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5" b="2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0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22517-8C61-9A3E-38AC-8E05F625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>
                <a:effectLst/>
              </a:rPr>
              <a:t>2. </a:t>
            </a:r>
            <a:r>
              <a:rPr lang="ko-KR" altLang="en-US" sz="5400">
                <a:effectLst/>
              </a:rPr>
              <a:t>금융실명제 주요 내용 </a:t>
            </a:r>
            <a:endParaRPr lang="en-US" sz="5400"/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27EC-EE5A-626E-EE20-94EDD703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>
                <a:effectLst/>
              </a:rPr>
              <a:t>실명 거래 의무화</a:t>
            </a:r>
            <a:r>
              <a:rPr lang="en-US" altLang="ko-KR" sz="2200">
                <a:effectLst/>
              </a:rPr>
              <a:t>: </a:t>
            </a:r>
            <a:r>
              <a:rPr lang="ko-KR" altLang="en-US" sz="2200">
                <a:effectLst/>
              </a:rPr>
              <a:t>금융 거래 시 가명</a:t>
            </a:r>
            <a:r>
              <a:rPr lang="en-US" altLang="ko-KR" sz="2200">
                <a:effectLst/>
              </a:rPr>
              <a:t>, </a:t>
            </a:r>
            <a:r>
              <a:rPr lang="ko-KR" altLang="en-US" sz="2200">
                <a:effectLst/>
              </a:rPr>
              <a:t>차명 계좌 사용 금지 </a:t>
            </a:r>
            <a:endParaRPr lang="vi-VN" altLang="ko-KR" sz="2200">
              <a:effectLst/>
            </a:endParaRPr>
          </a:p>
          <a:p>
            <a:pPr marL="0" indent="0">
              <a:buNone/>
            </a:pPr>
            <a:r>
              <a:rPr lang="ko-KR" altLang="en-US" sz="2200">
                <a:effectLst/>
              </a:rPr>
              <a:t>실명 등록</a:t>
            </a:r>
            <a:r>
              <a:rPr lang="en-US" altLang="ko-KR" sz="2200">
                <a:effectLst/>
              </a:rPr>
              <a:t>: </a:t>
            </a:r>
            <a:r>
              <a:rPr lang="ko-KR" altLang="en-US" sz="2200">
                <a:effectLst/>
              </a:rPr>
              <a:t>모든 금융 활동에 계좌 및 자산을 실제 소유자 명의로 등록</a:t>
            </a:r>
            <a:endParaRPr lang="vi-VN" altLang="ko-KR" sz="2200">
              <a:effectLst/>
            </a:endParaRPr>
          </a:p>
          <a:p>
            <a:pPr marL="0" indent="0">
              <a:buNone/>
            </a:pPr>
            <a:r>
              <a:rPr lang="ko-KR" altLang="en-US" sz="2200">
                <a:effectLst/>
              </a:rPr>
              <a:t>부정 자금 차단</a:t>
            </a:r>
            <a:r>
              <a:rPr lang="en-US" altLang="ko-KR" sz="2200">
                <a:effectLst/>
              </a:rPr>
              <a:t>: </a:t>
            </a:r>
            <a:r>
              <a:rPr lang="ko-KR" altLang="en-US" sz="2200">
                <a:effectLst/>
              </a:rPr>
              <a:t>불법 자금의 유통 방지</a:t>
            </a:r>
            <a:r>
              <a:rPr lang="en-US" altLang="ko-KR" sz="2200">
                <a:effectLst/>
              </a:rPr>
              <a:t>, </a:t>
            </a:r>
            <a:r>
              <a:rPr lang="ko-KR" altLang="en-US" sz="2200">
                <a:effectLst/>
              </a:rPr>
              <a:t>세금 탈루 방지</a:t>
            </a:r>
            <a:endParaRPr lang="en-US" sz="2200"/>
          </a:p>
        </p:txBody>
      </p:sp>
      <p:pic>
        <p:nvPicPr>
          <p:cNvPr id="1026" name="Picture 2" descr="금융실명제 강화 ⓒ YTN 방송화면 ">
            <a:extLst>
              <a:ext uri="{FF2B5EF4-FFF2-40B4-BE49-F238E27FC236}">
                <a16:creationId xmlns:a16="http://schemas.microsoft.com/office/drawing/2014/main" id="{AE98C62D-685E-D167-1C9B-80D6ECC2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r="40665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9C36-40E6-8420-09D6-6CA9B9B2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4433"/>
            <a:ext cx="4368602" cy="1617777"/>
          </a:xfrm>
        </p:spPr>
        <p:txBody>
          <a:bodyPr anchor="b">
            <a:normAutofit/>
          </a:bodyPr>
          <a:lstStyle/>
          <a:p>
            <a:r>
              <a:rPr lang="en-US" altLang="ko-KR" sz="4600" dirty="0">
                <a:effectLst/>
              </a:rPr>
              <a:t>3. </a:t>
            </a:r>
            <a:r>
              <a:rPr lang="ko-KR" altLang="en-US" sz="4600" dirty="0">
                <a:effectLst/>
              </a:rPr>
              <a:t>금융실명제의 의의 </a:t>
            </a:r>
            <a:endParaRPr lang="en-US" sz="46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4263-CF43-26E5-8B77-7D2FBF7F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effectLst/>
              </a:rPr>
              <a:t>금융 거래의 실명화</a:t>
            </a:r>
            <a:r>
              <a:rPr lang="vi-VN" altLang="ko-KR" sz="1500" dirty="0">
                <a:effectLst/>
              </a:rPr>
              <a:t>: </a:t>
            </a:r>
            <a:r>
              <a:rPr lang="ko-KR" altLang="en-US" sz="1500" dirty="0">
                <a:effectLst/>
              </a:rPr>
              <a:t>투명성 강화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불법 자금 유통 차단 </a:t>
            </a:r>
            <a:endParaRPr lang="vi-VN" altLang="ko-KR" sz="1500" dirty="0"/>
          </a:p>
          <a:p>
            <a:r>
              <a:rPr lang="en-US" altLang="ko-KR" sz="1500" dirty="0">
                <a:effectLst/>
              </a:rPr>
              <a:t> </a:t>
            </a:r>
            <a:r>
              <a:rPr lang="ko-KR" altLang="en-US" sz="1500" dirty="0">
                <a:effectLst/>
              </a:rPr>
              <a:t>비밀 계좌 해소</a:t>
            </a:r>
            <a:r>
              <a:rPr lang="vi-VN" altLang="ko-KR" sz="1500" dirty="0">
                <a:effectLst/>
              </a:rPr>
              <a:t>: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가명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차명 계좌 사용 불가능</a:t>
            </a:r>
            <a:endParaRPr lang="vi-VN" altLang="ko-KR" sz="1500" dirty="0">
              <a:effectLst/>
            </a:endParaRPr>
          </a:p>
          <a:p>
            <a:pPr marL="0" indent="0">
              <a:buNone/>
            </a:pPr>
            <a:r>
              <a:rPr lang="vi-VN" altLang="ko-KR" sz="1500" dirty="0"/>
              <a:t>                             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부정 자금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비자금 유통 차단 </a:t>
            </a:r>
            <a:endParaRPr lang="vi-VN" altLang="ko-KR" sz="1500" dirty="0"/>
          </a:p>
          <a:p>
            <a:r>
              <a:rPr lang="ko-KR" altLang="en-US" sz="1500" dirty="0">
                <a:effectLst/>
              </a:rPr>
              <a:t>경제 정의 실현</a:t>
            </a:r>
            <a:r>
              <a:rPr lang="vi-VN" altLang="ko-KR" sz="1500" dirty="0">
                <a:effectLst/>
              </a:rPr>
              <a:t>: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불공정한 경제 활동 억제 </a:t>
            </a:r>
            <a:endParaRPr lang="vi-VN" altLang="ko-KR" sz="1500" dirty="0">
              <a:effectLst/>
            </a:endParaRPr>
          </a:p>
          <a:p>
            <a:pPr marL="0" indent="0">
              <a:buNone/>
            </a:pPr>
            <a:r>
              <a:rPr lang="vi-VN" altLang="ko-KR" sz="1500" dirty="0"/>
              <a:t>                          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경제 활동의 공정성 강화 </a:t>
            </a:r>
            <a:endParaRPr lang="vi-VN" altLang="ko-KR" sz="1500" dirty="0"/>
          </a:p>
          <a:p>
            <a:r>
              <a:rPr lang="ko-KR" altLang="en-US" sz="1500" dirty="0">
                <a:effectLst/>
              </a:rPr>
              <a:t>경제적 파급 효과</a:t>
            </a:r>
            <a:r>
              <a:rPr lang="vi-VN" altLang="ko-KR" sz="1500" dirty="0">
                <a:effectLst/>
              </a:rPr>
              <a:t>: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금융 시스템 안정화</a:t>
            </a:r>
            <a:r>
              <a:rPr lang="en-US" altLang="ko-KR" sz="1500" dirty="0">
                <a:effectLst/>
              </a:rPr>
              <a:t>, </a:t>
            </a:r>
            <a:r>
              <a:rPr lang="ko-KR" altLang="en-US" sz="1500" dirty="0">
                <a:effectLst/>
              </a:rPr>
              <a:t>신뢰성 강화</a:t>
            </a:r>
            <a:r>
              <a:rPr lang="vi-VN" altLang="ko-KR" sz="15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vi-VN" altLang="ko-KR" sz="1500" dirty="0"/>
              <a:t>                     </a:t>
            </a:r>
            <a:r>
              <a:rPr lang="ko-KR" altLang="en-US" sz="1500" dirty="0">
                <a:effectLst/>
              </a:rPr>
              <a:t> </a:t>
            </a:r>
            <a:r>
              <a:rPr lang="en-US" altLang="ko-KR" sz="1500" dirty="0">
                <a:effectLst/>
              </a:rPr>
              <a:t>- </a:t>
            </a:r>
            <a:r>
              <a:rPr lang="ko-KR" altLang="en-US" sz="1500" dirty="0">
                <a:effectLst/>
              </a:rPr>
              <a:t>세수 확보 및 국가 재정 신뢰 증대</a:t>
            </a:r>
            <a:endParaRPr lang="en-US" sz="1500" dirty="0"/>
          </a:p>
        </p:txBody>
      </p:sp>
      <p:pic>
        <p:nvPicPr>
          <p:cNvPr id="2050" name="Picture 2" descr="금융실명제, 그 배경과 장단점을 알아보자! : 네이버 포스트">
            <a:extLst>
              <a:ext uri="{FF2B5EF4-FFF2-40B4-BE49-F238E27FC236}">
                <a16:creationId xmlns:a16="http://schemas.microsoft.com/office/drawing/2014/main" id="{28A46976-CEA7-8A88-CA01-A486ADA6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97F9-9E4D-F8CE-9E73-3371F3C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>
                <a:effectLst/>
              </a:rPr>
              <a:t>4. </a:t>
            </a:r>
            <a:r>
              <a:rPr lang="ko-KR" altLang="en-US" sz="4800">
                <a:effectLst/>
              </a:rPr>
              <a:t>금융실명제의 역사적 의의 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E95C3-96CE-8966-F3A2-4C03F367A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0580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33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CE4D3-C946-591C-7442-2B3802B4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vi-VN" sz="5400"/>
              <a:t>5. </a:t>
            </a:r>
            <a:r>
              <a:rPr lang="ko-KR" altLang="en-US" sz="5400"/>
              <a:t>결론</a:t>
            </a:r>
            <a:endParaRPr lang="en-US" sz="540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E7EBAB86-0A83-0150-E392-E33484F8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김영삼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정부의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금융실명제는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부패와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비자금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해결하기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강력한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정책으로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질서를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투명하게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실현하는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마련했습니다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전반의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공정성과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투명성을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높이며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신뢰를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바탕으로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장기적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발전을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이루는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기여했습니다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금융실명제는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사회의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·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모델이자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글로벌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체계에서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신뢰받는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질서를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확립하는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기틀이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부패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사회적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·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공정성을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실현하며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대한민국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경제사에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깊은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정책으로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평가받고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170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김영삼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정부의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금융실명제는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부패와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비자금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해결하기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강력한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정책으로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질서를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투명하게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정의를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실현하는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마련했습니다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전반의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공정성과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투명성을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높이며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신뢰를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바탕으로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장기적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발전을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이루는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기여했습니다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금융실명제는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사회의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·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정책의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모델이자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글로벌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체계에서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신뢰받는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질서를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확립하는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기틀이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부패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없는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투명한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구축과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사회적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·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공정성을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실현하며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대한민국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경제사에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깊은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개혁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정책으로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평가받고</a:t>
            </a:r>
            <a:r>
              <a:rPr lang="ko-KR" altLang="en-US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70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sz="170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170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KR" sz="1700"/>
          </a:p>
        </p:txBody>
      </p:sp>
    </p:spTree>
    <p:extLst>
      <p:ext uri="{BB962C8B-B14F-4D97-AF65-F5344CB8AC3E}">
        <p14:creationId xmlns:p14="http://schemas.microsoft.com/office/powerpoint/2010/main" val="66303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694-6571-834A-720D-10FE69F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 들어 주 서셔 갑사합니다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7FB0-E115-B7AE-941F-ABC471A3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- </a:t>
            </a:r>
            <a:r>
              <a:rPr lang="ko-KR" altLang="en-US" dirty="0"/>
              <a:t>딩꽝티엔  </a:t>
            </a:r>
            <a:r>
              <a:rPr lang="en-US" altLang="ko-KR" dirty="0"/>
              <a:t>(202239357)</a:t>
            </a:r>
          </a:p>
          <a:p>
            <a:pPr marL="0" indent="0">
              <a:buNone/>
            </a:pPr>
            <a:r>
              <a:rPr lang="en-US" dirty="0"/>
              <a:t>                   -</a:t>
            </a:r>
            <a:r>
              <a:rPr lang="ko-KR" altLang="en-US" dirty="0"/>
              <a:t>레광롱     </a:t>
            </a:r>
            <a:r>
              <a:rPr lang="en-US" altLang="ko-KR" dirty="0"/>
              <a:t>(202239407)</a:t>
            </a:r>
          </a:p>
          <a:p>
            <a:pPr marL="0" indent="0">
              <a:buNone/>
            </a:pPr>
            <a:r>
              <a:rPr lang="en-US" dirty="0"/>
              <a:t>                   -</a:t>
            </a:r>
            <a:r>
              <a:rPr lang="ko-KR" altLang="en-US" dirty="0"/>
              <a:t>응웬민두운</a:t>
            </a:r>
            <a:r>
              <a:rPr lang="en-US" altLang="ko-KR" dirty="0"/>
              <a:t>(202239014)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360</Words>
  <Application>Microsoft Macintosh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SD Gothic Neo</vt:lpstr>
      <vt:lpstr>Arial</vt:lpstr>
      <vt:lpstr>Calibri</vt:lpstr>
      <vt:lpstr>Calibri Light</vt:lpstr>
      <vt:lpstr>Helvetica Neue</vt:lpstr>
      <vt:lpstr>Office Theme</vt:lpstr>
      <vt:lpstr>1. 금융실명제 개요 </vt:lpstr>
      <vt:lpstr>2. 금융실명제 주요 내용 </vt:lpstr>
      <vt:lpstr>3. 금융실명제의 의의 </vt:lpstr>
      <vt:lpstr>4. 금융실명제의 역사적 의의 </vt:lpstr>
      <vt:lpstr>5. 결론</vt:lpstr>
      <vt:lpstr>잘 들어 주 서셔 갑사합니다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Đinh</dc:creator>
  <cp:lastModifiedBy>응웬민두운</cp:lastModifiedBy>
  <cp:revision>2</cp:revision>
  <dcterms:created xsi:type="dcterms:W3CDTF">2024-11-08T06:46:34Z</dcterms:created>
  <dcterms:modified xsi:type="dcterms:W3CDTF">2024-11-22T08:20:25Z</dcterms:modified>
</cp:coreProperties>
</file>