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5ACE-6807-4D5A-B199-665641160FB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DCE4-C47A-4282-ACA4-A04A90E1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DCE4-C47A-4282-ACA4-A04A90E11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0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9257393" y="5873327"/>
            <a:ext cx="648607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8455479" y="2677887"/>
            <a:ext cx="1454383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1793" y="2917372"/>
            <a:ext cx="9351736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703326" y="6419088"/>
            <a:ext cx="8499348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9390888" y="6419088"/>
            <a:ext cx="515112" cy="365760"/>
          </a:xfrm>
        </p:spPr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920289" y="1"/>
            <a:ext cx="1420181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6411" y="1"/>
            <a:ext cx="2188090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3393" y="895611"/>
            <a:ext cx="2336279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9624" y="36576"/>
            <a:ext cx="2010918" cy="365760"/>
          </a:xfrm>
        </p:spPr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33044" y="1755648"/>
            <a:ext cx="84201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33044" y="2834640"/>
            <a:ext cx="6973824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84" y="128016"/>
            <a:ext cx="665683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7048"/>
            <a:ext cx="89154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3174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82715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9439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7333488" y="6204296"/>
            <a:ext cx="923888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8029538" y="5623560"/>
            <a:ext cx="188214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6411" y="0"/>
            <a:ext cx="2605278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587996" y="274639"/>
            <a:ext cx="182270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95300" y="274639"/>
            <a:ext cx="6934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95300" y="6583680"/>
            <a:ext cx="2311400" cy="228600"/>
          </a:xfrm>
        </p:spPr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892552" y="6583680"/>
            <a:ext cx="44577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597902" y="6583680"/>
            <a:ext cx="495300" cy="228600"/>
          </a:xfrm>
        </p:spPr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9728"/>
            <a:ext cx="64389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7048"/>
            <a:ext cx="8915400" cy="4599432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3438145"/>
            <a:ext cx="8380476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199132" y="1929384"/>
            <a:ext cx="6954012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221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3174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8127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377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84" y="73152"/>
            <a:ext cx="665683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3174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82715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43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5394" y="1426464"/>
            <a:ext cx="4378452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394" y="2240280"/>
            <a:ext cx="4388358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982718" y="1426464"/>
            <a:ext cx="4378452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2718" y="2240280"/>
            <a:ext cx="4388358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02" y="73152"/>
            <a:ext cx="75879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02" y="109728"/>
            <a:ext cx="7587996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538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6411" y="0"/>
            <a:ext cx="2605278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73245" y="411480"/>
            <a:ext cx="5577078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1664208"/>
            <a:ext cx="5537729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93420" y="1664208"/>
            <a:ext cx="3060954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5778" y="6583680"/>
            <a:ext cx="2311400" cy="228600"/>
          </a:xfrm>
        </p:spPr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583680"/>
            <a:ext cx="54483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4467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9420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34373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5760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31164" y="502920"/>
            <a:ext cx="8291322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1164" y="1170432"/>
            <a:ext cx="8281416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931164" y="5385816"/>
            <a:ext cx="8291322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505206" y="658368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505206" y="5440680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568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480996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608" y="6469524"/>
            <a:ext cx="1179727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543465" y="6389202"/>
            <a:ext cx="4914381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146731" y="6550388"/>
            <a:ext cx="773447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5422504" y="6324681"/>
            <a:ext cx="1274889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6682139" y="6353256"/>
            <a:ext cx="2673240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9118754" y="6360400"/>
            <a:ext cx="642785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8842728" y="6362781"/>
            <a:ext cx="1062422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248" y="658368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F8B8B2-97E2-4193-AF17-2D571F98D1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892552" y="6583680"/>
            <a:ext cx="54483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94648" y="6583680"/>
            <a:ext cx="4953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KNN(K-</a:t>
            </a:r>
            <a:r>
              <a:rPr lang="ko-KR" altLang="en-US" dirty="0" err="1"/>
              <a:t>최근접</a:t>
            </a:r>
            <a:r>
              <a:rPr lang="ko-KR" altLang="en-US" dirty="0"/>
              <a:t> 이웃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와인 등급 예측하기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5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dirty="0" err="1"/>
              <a:t>N</a:t>
            </a:r>
            <a:r>
              <a:rPr lang="en-US" dirty="0" err="1" smtClean="0"/>
              <a:t>eighborsClassfier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23406"/>
            <a:ext cx="8915400" cy="50030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KNN</a:t>
            </a:r>
            <a:r>
              <a:rPr lang="ko-KR" altLang="en-US" dirty="0" smtClean="0"/>
              <a:t>은 분류와 회귀 문제 모두 지원합니다</a:t>
            </a:r>
            <a:r>
              <a:rPr lang="en-US" altLang="ko-KR" dirty="0" smtClean="0"/>
              <a:t>. </a:t>
            </a:r>
          </a:p>
          <a:p>
            <a:r>
              <a:rPr lang="en-US" dirty="0" err="1" smtClean="0"/>
              <a:t>KNeighborsClassfier</a:t>
            </a:r>
            <a:r>
              <a:rPr lang="ko-KR" altLang="en-US" dirty="0" smtClean="0"/>
              <a:t>는</a:t>
            </a:r>
            <a:r>
              <a:rPr lang="en-US" dirty="0" smtClean="0"/>
              <a:t> </a:t>
            </a:r>
            <a:r>
              <a:rPr lang="ko-KR" altLang="en-US" dirty="0" smtClean="0"/>
              <a:t>분류 문제를 위한 알고리즘이며 회귀문제에는 </a:t>
            </a:r>
            <a:r>
              <a:rPr lang="en-US" dirty="0" err="1" smtClean="0"/>
              <a:t>KNeighborsRegressor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pPr lvl="1"/>
            <a:r>
              <a:rPr lang="en-US" dirty="0" err="1" smtClean="0"/>
              <a:t>N_neighbers</a:t>
            </a:r>
            <a:r>
              <a:rPr lang="en-US" dirty="0" smtClean="0"/>
              <a:t>=5  </a:t>
            </a:r>
            <a:r>
              <a:rPr lang="ko-KR" altLang="en-US" dirty="0" smtClean="0"/>
              <a:t>예측</a:t>
            </a:r>
            <a:r>
              <a:rPr lang="ko-KR" altLang="en-US" dirty="0"/>
              <a:t>에</a:t>
            </a:r>
            <a:r>
              <a:rPr lang="ko-KR" altLang="en-US" dirty="0" smtClean="0"/>
              <a:t> 참고할 이웃 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en-US" dirty="0" smtClean="0"/>
              <a:t>Weights=‘uniform’ </a:t>
            </a:r>
            <a:r>
              <a:rPr lang="ko-KR" altLang="en-US" dirty="0" smtClean="0"/>
              <a:t>예측에 사용되는 가중치 함수로 기본값인 </a:t>
            </a:r>
            <a:r>
              <a:rPr lang="en-US" altLang="ko-KR" dirty="0" smtClean="0"/>
              <a:t>‘uniform’</a:t>
            </a:r>
            <a:r>
              <a:rPr lang="ko-KR" altLang="en-US" dirty="0" smtClean="0"/>
              <a:t>은 모든 포인트에 동일한 가중치가 부여됩니다</a:t>
            </a:r>
            <a:r>
              <a:rPr lang="en-US" altLang="ko-KR" dirty="0" smtClean="0"/>
              <a:t>. – uniform, distance(</a:t>
            </a:r>
            <a:r>
              <a:rPr lang="ko-KR" altLang="en-US" dirty="0" smtClean="0"/>
              <a:t>가까울수록 큰 가중치 처리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사용자 정의 함수</a:t>
            </a:r>
            <a:endParaRPr lang="en-US" altLang="ko-KR" dirty="0" smtClean="0"/>
          </a:p>
          <a:p>
            <a:pPr lvl="1"/>
            <a:r>
              <a:rPr lang="en-US" dirty="0" smtClean="0"/>
              <a:t>Metric=‘</a:t>
            </a:r>
            <a:r>
              <a:rPr lang="en-US" dirty="0" err="1" smtClean="0"/>
              <a:t>minkowski</a:t>
            </a:r>
            <a:r>
              <a:rPr lang="en-US" dirty="0" smtClean="0"/>
              <a:t>’ </a:t>
            </a:r>
            <a:r>
              <a:rPr lang="ko-KR" altLang="en-US" dirty="0" smtClean="0"/>
              <a:t>거리 측정 기준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가능한 매개변수는 </a:t>
            </a:r>
            <a:r>
              <a:rPr lang="en-US" altLang="ko-KR" dirty="0" err="1" smtClean="0"/>
              <a:t>sklearn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DistanceMetric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 참조</a:t>
            </a:r>
            <a:endParaRPr lang="en-US" altLang="ko-KR" dirty="0" smtClean="0"/>
          </a:p>
          <a:p>
            <a:pPr lvl="1"/>
            <a:r>
              <a:rPr lang="en-US" dirty="0" err="1" smtClean="0"/>
              <a:t>N_jobs</a:t>
            </a:r>
            <a:r>
              <a:rPr lang="en-US" dirty="0" smtClean="0"/>
              <a:t>=None </a:t>
            </a:r>
            <a:r>
              <a:rPr lang="ko-KR" altLang="en-US" dirty="0" smtClean="0"/>
              <a:t>실행할 </a:t>
            </a:r>
            <a:r>
              <a:rPr lang="ko-KR" altLang="en-US" dirty="0" err="1" smtClean="0"/>
              <a:t>병렬작업</a:t>
            </a:r>
            <a:r>
              <a:rPr lang="ko-KR" altLang="en-US" dirty="0" smtClean="0"/>
              <a:t> 수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46855"/>
            <a:ext cx="1684563" cy="12259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0" y="2146855"/>
            <a:ext cx="1719534" cy="11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ko-KR" altLang="en-US" dirty="0" smtClean="0"/>
              <a:t>알고리즘 이해하기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거리 기반</a:t>
            </a:r>
            <a:endParaRPr lang="en-US" altLang="ko-KR" dirty="0" smtClean="0"/>
          </a:p>
          <a:p>
            <a:r>
              <a:rPr lang="ko-KR" altLang="en-US" dirty="0" smtClean="0"/>
              <a:t>이웃의 개수를 지정하여 인접한 이웃의 수를 거리기반으로 가산하여 점수가 높은 쪽으로 분류 처리한다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스케일링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일관된 </a:t>
            </a:r>
            <a:r>
              <a:rPr lang="ko-KR" altLang="en-US" dirty="0" smtClean="0"/>
              <a:t>범위로 통일시키는 스케일링 사용</a:t>
            </a:r>
            <a:endParaRPr lang="en-US" altLang="ko-KR" dirty="0" smtClean="0"/>
          </a:p>
          <a:p>
            <a:r>
              <a:rPr lang="ko-KR" altLang="en-US" dirty="0" smtClean="0"/>
              <a:t>동점 처리를 위해 이웃의 수는 홀수로 유지</a:t>
            </a:r>
            <a:endParaRPr lang="en-US" altLang="ko-KR" dirty="0" smtClean="0"/>
          </a:p>
          <a:p>
            <a:r>
              <a:rPr lang="en-US" dirty="0" smtClean="0"/>
              <a:t>Weight : </a:t>
            </a:r>
            <a:r>
              <a:rPr lang="ko-KR" altLang="en-US" dirty="0" smtClean="0"/>
              <a:t>가중치를 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학습순서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9634" y="134982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문제 정의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4377" y="134982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 및 데이터 불러오기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02034" y="134982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데이터 확인하기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26776" y="134982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err="1" smtClean="0">
                <a:solidFill>
                  <a:schemeClr val="tx1"/>
                </a:solidFill>
              </a:rPr>
              <a:t>목표값에서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고윳값</a:t>
            </a:r>
            <a:r>
              <a:rPr lang="ko-KR" altLang="en-US" dirty="0" smtClean="0">
                <a:solidFill>
                  <a:schemeClr val="tx1"/>
                </a:solidFill>
              </a:rPr>
              <a:t> 확인하기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9634" y="327006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전처리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결측치</a:t>
            </a:r>
            <a:r>
              <a:rPr lang="ko-KR" altLang="en-US" dirty="0" smtClean="0">
                <a:solidFill>
                  <a:schemeClr val="tx1"/>
                </a:solidFill>
              </a:rPr>
              <a:t> 처리하기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4376" y="3270069"/>
            <a:ext cx="1480457" cy="1193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6. </a:t>
            </a:r>
            <a:r>
              <a:rPr lang="ko-KR" altLang="en-US" dirty="0" err="1" smtClean="0">
                <a:solidFill>
                  <a:schemeClr val="tx1"/>
                </a:solidFill>
              </a:rPr>
              <a:t>스캐일링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2033" y="327006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7. </a:t>
            </a:r>
            <a:r>
              <a:rPr lang="ko-KR" altLang="en-US" dirty="0" smtClean="0">
                <a:solidFill>
                  <a:schemeClr val="tx1"/>
                </a:solidFill>
              </a:rPr>
              <a:t>모델링 및 예측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평</a:t>
            </a:r>
            <a:r>
              <a:rPr lang="ko-KR" altLang="en-US" dirty="0" smtClean="0">
                <a:solidFill>
                  <a:schemeClr val="tx1"/>
                </a:solidFill>
              </a:rPr>
              <a:t>가하기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0577" y="327006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8. </a:t>
            </a:r>
            <a:r>
              <a:rPr lang="ko-KR" altLang="en-US" dirty="0" err="1" smtClean="0">
                <a:solidFill>
                  <a:schemeClr val="tx1"/>
                </a:solidFill>
              </a:rPr>
              <a:t>하이퍼파라미터</a:t>
            </a:r>
            <a:r>
              <a:rPr lang="ko-KR" altLang="en-US" dirty="0" smtClean="0">
                <a:solidFill>
                  <a:schemeClr val="tx1"/>
                </a:solidFill>
              </a:rPr>
              <a:t> 튜닝하기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2450" y="327006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9. </a:t>
            </a:r>
            <a:r>
              <a:rPr lang="ko-KR" altLang="en-US" dirty="0" smtClean="0">
                <a:solidFill>
                  <a:schemeClr val="tx1"/>
                </a:solidFill>
              </a:rPr>
              <a:t>이해하기 </a:t>
            </a:r>
            <a:r>
              <a:rPr lang="en-US" altLang="ko-KR" dirty="0" smtClean="0">
                <a:solidFill>
                  <a:schemeClr val="tx1"/>
                </a:solidFill>
              </a:rPr>
              <a:t>: k- </a:t>
            </a:r>
            <a:r>
              <a:rPr lang="ko-KR" altLang="en-US" dirty="0" err="1" smtClean="0">
                <a:solidFill>
                  <a:schemeClr val="tx1"/>
                </a:solidFill>
              </a:rPr>
              <a:t>최근접</a:t>
            </a:r>
            <a:r>
              <a:rPr lang="ko-KR" altLang="en-US" dirty="0" smtClean="0">
                <a:solidFill>
                  <a:schemeClr val="tx1"/>
                </a:solidFill>
              </a:rPr>
              <a:t> 이웃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5" idx="3"/>
            <a:endCxn id="7" idx="1"/>
          </p:cNvCxnSpPr>
          <p:nvPr/>
        </p:nvCxnSpPr>
        <p:spPr>
          <a:xfrm>
            <a:off x="1820091" y="1946366"/>
            <a:ext cx="54428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8" idx="1"/>
          </p:cNvCxnSpPr>
          <p:nvPr/>
        </p:nvCxnSpPr>
        <p:spPr>
          <a:xfrm>
            <a:off x="3844833" y="1946366"/>
            <a:ext cx="45720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1"/>
          </p:cNvCxnSpPr>
          <p:nvPr/>
        </p:nvCxnSpPr>
        <p:spPr>
          <a:xfrm>
            <a:off x="5782490" y="1946366"/>
            <a:ext cx="54428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9" idx="3"/>
            <a:endCxn id="10" idx="0"/>
          </p:cNvCxnSpPr>
          <p:nvPr/>
        </p:nvCxnSpPr>
        <p:spPr>
          <a:xfrm flipH="1">
            <a:off x="1079863" y="1946366"/>
            <a:ext cx="6727370" cy="1323703"/>
          </a:xfrm>
          <a:prstGeom prst="bentConnector4">
            <a:avLst>
              <a:gd name="adj1" fmla="val -3398"/>
              <a:gd name="adj2" fmla="val 72533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820090" y="3866606"/>
            <a:ext cx="54428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2" idx="1"/>
          </p:cNvCxnSpPr>
          <p:nvPr/>
        </p:nvCxnSpPr>
        <p:spPr>
          <a:xfrm>
            <a:off x="3833946" y="3866606"/>
            <a:ext cx="46808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3" idx="1"/>
          </p:cNvCxnSpPr>
          <p:nvPr/>
        </p:nvCxnSpPr>
        <p:spPr>
          <a:xfrm>
            <a:off x="5782490" y="3866606"/>
            <a:ext cx="46808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3"/>
            <a:endCxn id="14" idx="1"/>
          </p:cNvCxnSpPr>
          <p:nvPr/>
        </p:nvCxnSpPr>
        <p:spPr>
          <a:xfrm>
            <a:off x="7731034" y="3866606"/>
            <a:ext cx="44141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040883" y="1444535"/>
            <a:ext cx="2338253" cy="21514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간의 거리를 활용해서 데이터가 어디에 속하는 지 구분하는 알고리즘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유유상종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5" y="1357231"/>
            <a:ext cx="5924762" cy="41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장단점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/>
              <a:t>직관적이고 간단하다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선형모델과</a:t>
            </a:r>
            <a:r>
              <a:rPr lang="ko-KR" altLang="en-US" dirty="0" smtClean="0"/>
              <a:t> 다르게 가정이 없다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예를 들어 </a:t>
            </a:r>
            <a:r>
              <a:rPr lang="ko-KR" altLang="en-US" dirty="0" err="1" smtClean="0"/>
              <a:t>선형회귀는</a:t>
            </a:r>
            <a:r>
              <a:rPr lang="ko-KR" altLang="en-US" dirty="0" smtClean="0"/>
              <a:t> 독립변수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종속변수의 </a:t>
            </a:r>
            <a:r>
              <a:rPr lang="ko-KR" altLang="en-US" dirty="0" err="1" smtClean="0"/>
              <a:t>선형관계를</a:t>
            </a:r>
            <a:r>
              <a:rPr lang="ko-KR" altLang="en-US" dirty="0" smtClean="0"/>
              <a:t> 가정하고 있기 때문에 이 가정에 들어맞지 않는 데이터에 취약하나 </a:t>
            </a:r>
            <a:r>
              <a:rPr lang="en-US" altLang="ko-KR" dirty="0" smtClean="0"/>
              <a:t>KNN</a:t>
            </a:r>
            <a:r>
              <a:rPr lang="ko-KR" altLang="en-US" dirty="0" smtClean="0"/>
              <a:t>으 이러한 가정이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 err="1"/>
              <a:t>아웃라이어</a:t>
            </a:r>
            <a:r>
              <a:rPr lang="en-US" altLang="ko-KR" dirty="0"/>
              <a:t>(</a:t>
            </a:r>
            <a:r>
              <a:rPr lang="ko-KR" altLang="en-US" dirty="0"/>
              <a:t>이상치</a:t>
            </a:r>
            <a:r>
              <a:rPr lang="en-US" altLang="ko-KR" dirty="0"/>
              <a:t>)</a:t>
            </a:r>
            <a:r>
              <a:rPr lang="ko-KR" altLang="en-US" dirty="0"/>
              <a:t>에 취약하다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유용한곳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회귀로 해결할 수 없는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이상의 목표 변수들도 분류 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데이터에 적합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문제정의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668132"/>
              </p:ext>
            </p:extLst>
          </p:nvPr>
        </p:nvGraphicFramePr>
        <p:xfrm>
          <a:off x="495300" y="1156934"/>
          <a:ext cx="8915400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48700594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1532388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95178743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083036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와인 정보가 들어있는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데이터셋을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이용해 와인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등급으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예측하라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난이도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8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알고리즘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KNN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5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파일명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Wine.csv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종속변수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Class(</a:t>
                      </a:r>
                      <a:r>
                        <a:rPr lang="ko-KR" altLang="en-US" sz="1600" dirty="0" smtClean="0"/>
                        <a:t>등급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8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소개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와인에 대한 데이터입니다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총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가지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목표값으로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이루어진 범주형 변수이기 때문에 다중분류문제에 해당합니다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알코올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말산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마그네슘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색조 등이 독립변수로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와인등급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class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종속변수로 사용합니다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문제유형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평가지표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정확도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3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모델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KNeighborsClassifier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0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사용라이브러리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Numpy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numpy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==1.19.5)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Pandas(pandas==1.3.5)</a:t>
                      </a: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Seaborn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seaborn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==0.11.2)</a:t>
                      </a: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Matplotlib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matplot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==3.2.2)</a:t>
                      </a: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Sklearn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scikit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-learn==1.0.2)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5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처리방식 선택하기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특정 필드의 </a:t>
            </a:r>
            <a:r>
              <a:rPr lang="ko-KR" altLang="en-US" sz="2000" dirty="0" err="1" smtClean="0"/>
              <a:t>결측치가</a:t>
            </a:r>
            <a:r>
              <a:rPr lang="ko-KR" altLang="en-US" sz="2000" dirty="0" smtClean="0"/>
              <a:t> 있는 데이터만 삭제하기</a:t>
            </a:r>
            <a:endParaRPr lang="en-US" altLang="ko-KR" sz="2000" dirty="0" smtClean="0"/>
          </a:p>
          <a:p>
            <a:r>
              <a:rPr lang="ko-KR" altLang="en-US" sz="2000" dirty="0" smtClean="0"/>
              <a:t>평균값으로 </a:t>
            </a:r>
            <a:r>
              <a:rPr lang="ko-KR" altLang="en-US" sz="2000" dirty="0" smtClean="0"/>
              <a:t>처리하기 </a:t>
            </a:r>
            <a:r>
              <a:rPr lang="en-US" altLang="ko-KR" sz="2000" dirty="0" smtClean="0"/>
              <a:t>data</a:t>
            </a:r>
            <a:r>
              <a:rPr lang="en-US" altLang="ko-KR" sz="2000" dirty="0"/>
              <a:t>[‘alcohol’]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fillna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data.mean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inplace</a:t>
            </a:r>
            <a:r>
              <a:rPr lang="en-US" altLang="ko-KR" sz="2000" dirty="0"/>
              <a:t>=True)</a:t>
            </a:r>
          </a:p>
          <a:p>
            <a:r>
              <a:rPr lang="ko-KR" altLang="en-US" sz="2000" dirty="0" err="1" smtClean="0"/>
              <a:t>중위값으로</a:t>
            </a:r>
            <a:r>
              <a:rPr lang="ko-KR" altLang="en-US" sz="2000" dirty="0" smtClean="0"/>
              <a:t> 처리하기 </a:t>
            </a:r>
            <a:r>
              <a:rPr lang="en-US" altLang="ko-KR" sz="2000" dirty="0" err="1" smtClean="0"/>
              <a:t>data.fillna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data.median</a:t>
            </a:r>
            <a:r>
              <a:rPr lang="en-US" altLang="ko-KR" sz="2000" dirty="0" smtClean="0"/>
              <a:t>(),</a:t>
            </a:r>
            <a:r>
              <a:rPr lang="en-US" altLang="ko-KR" sz="2000" dirty="0" err="1" smtClean="0"/>
              <a:t>inplace</a:t>
            </a:r>
            <a:r>
              <a:rPr lang="en-US" altLang="ko-KR" sz="2000" dirty="0" smtClean="0"/>
              <a:t>=True)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특정값으로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처리하기 </a:t>
            </a:r>
            <a:r>
              <a:rPr lang="en-US" altLang="ko-KR" sz="2000" dirty="0" err="1" smtClean="0"/>
              <a:t>data.fillna</a:t>
            </a:r>
            <a:r>
              <a:rPr lang="en-US" altLang="ko-KR" sz="2000" dirty="0" smtClean="0"/>
              <a:t>(-99,inplace=True)</a:t>
            </a:r>
            <a:endParaRPr lang="en-US" altLang="ko-KR" sz="2000" dirty="0" smtClean="0"/>
          </a:p>
          <a:p>
            <a:r>
              <a:rPr lang="ko-KR" altLang="en-US" sz="2000" dirty="0" smtClean="0"/>
              <a:t>필드 </a:t>
            </a:r>
            <a:r>
              <a:rPr lang="ko-KR" altLang="en-US" sz="2000" dirty="0" smtClean="0"/>
              <a:t>삭제하기 </a:t>
            </a:r>
            <a:r>
              <a:rPr lang="en-US" altLang="ko-KR" sz="2000" dirty="0" err="1" smtClean="0"/>
              <a:t>data.dropna</a:t>
            </a:r>
            <a:r>
              <a:rPr lang="en-US" altLang="ko-KR" sz="2000" dirty="0" smtClean="0"/>
              <a:t>(subset=[‘alcohol’])</a:t>
            </a:r>
            <a:endParaRPr lang="en-US" altLang="ko-KR" sz="2000" dirty="0" smtClean="0"/>
          </a:p>
          <a:p>
            <a:r>
              <a:rPr lang="ko-KR" altLang="en-US" sz="2000" dirty="0" smtClean="0"/>
              <a:t>통상적으로</a:t>
            </a:r>
            <a:r>
              <a:rPr lang="en-US" sz="2000" dirty="0" smtClean="0"/>
              <a:t> 50% </a:t>
            </a:r>
            <a:r>
              <a:rPr lang="ko-KR" altLang="en-US" sz="2000" dirty="0" smtClean="0"/>
              <a:t>이상이면</a:t>
            </a:r>
            <a:r>
              <a:rPr lang="en-US" sz="2000" dirty="0" smtClean="0"/>
              <a:t> drop</a:t>
            </a:r>
            <a:r>
              <a:rPr lang="ko-KR" altLang="en-US" sz="2000" dirty="0" smtClean="0"/>
              <a:t>을 고려하고 </a:t>
            </a:r>
            <a:r>
              <a:rPr lang="en-US" altLang="ko-KR" sz="2000" dirty="0" smtClean="0"/>
              <a:t>70~80% </a:t>
            </a:r>
            <a:r>
              <a:rPr lang="ko-KR" altLang="en-US" sz="2000" dirty="0" smtClean="0"/>
              <a:t>이상이면 가급적 </a:t>
            </a:r>
            <a:r>
              <a:rPr lang="en-US" altLang="ko-KR" sz="2000" dirty="0" smtClean="0"/>
              <a:t>drop</a:t>
            </a:r>
            <a:r>
              <a:rPr lang="ko-KR" altLang="en-US" sz="2000" dirty="0" smtClean="0"/>
              <a:t>을 적용하는 것이 좋으며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경우에 </a:t>
            </a:r>
            <a:r>
              <a:rPr lang="ko-KR" altLang="en-US" sz="2000" dirty="0" smtClean="0"/>
              <a:t>따라서는 </a:t>
            </a:r>
            <a:r>
              <a:rPr lang="en-US" altLang="ko-KR" sz="2000" dirty="0" smtClean="0"/>
              <a:t>90% 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결측치라도</a:t>
            </a:r>
            <a:r>
              <a:rPr lang="ko-KR" altLang="en-US" sz="2000" dirty="0" smtClean="0"/>
              <a:t> 해당 변수가 프로젝트에 중요한 역할을 할거라 예상되면 어떻게든 활용 방법을 찾는 것이 좋다</a:t>
            </a:r>
            <a:r>
              <a:rPr lang="en-US" altLang="ko-KR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9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9" y="573907"/>
            <a:ext cx="8980579" cy="26161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9" y="3675016"/>
            <a:ext cx="8980579" cy="2521457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603462" y="3215365"/>
            <a:ext cx="363985" cy="310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2355" y="3243649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스케일링후</a:t>
            </a:r>
            <a:r>
              <a:rPr lang="en-US" altLang="ko-KR" sz="1400" dirty="0" smtClean="0"/>
              <a:t> :</a:t>
            </a:r>
            <a:r>
              <a:rPr lang="ko-KR" altLang="en-US" sz="1400" dirty="0" smtClean="0">
                <a:solidFill>
                  <a:srgbClr val="C00000"/>
                </a:solidFill>
              </a:rPr>
              <a:t>모든 컬럼에서 데이터가 동등한 수준으로 변경되어 연산이 가능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816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+mj-ea"/>
                <a:ea typeface="+mj-ea"/>
              </a:rPr>
              <a:t>스캐일링</a:t>
            </a:r>
            <a:endParaRPr 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0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77550"/>
              </p:ext>
            </p:extLst>
          </p:nvPr>
        </p:nvGraphicFramePr>
        <p:xfrm>
          <a:off x="156755" y="523955"/>
          <a:ext cx="9553594" cy="56454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6045">
                  <a:extLst>
                    <a:ext uri="{9D8B030D-6E8A-4147-A177-3AD203B41FA5}">
                      <a16:colId xmlns:a16="http://schemas.microsoft.com/office/drawing/2014/main" val="2538122534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810129936"/>
                    </a:ext>
                  </a:extLst>
                </a:gridCol>
                <a:gridCol w="3222463">
                  <a:extLst>
                    <a:ext uri="{9D8B030D-6E8A-4147-A177-3AD203B41FA5}">
                      <a16:colId xmlns:a16="http://schemas.microsoft.com/office/drawing/2014/main" val="187067417"/>
                    </a:ext>
                  </a:extLst>
                </a:gridCol>
              </a:tblGrid>
              <a:tr h="255086"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표준화 스케일링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로버스트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스케일링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최대 스케일링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51760"/>
                  </a:ext>
                </a:extLst>
              </a:tr>
              <a:tr h="1099349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평균이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이고 표준편차가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이 되도록 데이터를 고르게 </a:t>
                      </a:r>
                      <a:r>
                        <a:rPr lang="ko-KR" altLang="en-US" sz="1200" dirty="0" err="1" smtClean="0"/>
                        <a:t>분포시키는데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사용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기존 데이터가 </a:t>
                      </a:r>
                      <a:r>
                        <a:rPr lang="ko-KR" altLang="en-US" sz="1200" dirty="0" err="1" smtClean="0"/>
                        <a:t>정규분표를</a:t>
                      </a:r>
                      <a:r>
                        <a:rPr lang="ko-KR" altLang="en-US" sz="1200" dirty="0" smtClean="0"/>
                        <a:t> 따르고 아웃라이어가 없는 상황에 무난히 사용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데이터에 아웃라이어가 존재하고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그 영향력을 </a:t>
                      </a:r>
                      <a:r>
                        <a:rPr lang="ko-KR" altLang="en-US" sz="1200" dirty="0" smtClean="0"/>
                        <a:t>피하고 싶을 때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데이터 분포의 특성을 최대한 그대로 유지하고 싶을 때 사용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47119"/>
                  </a:ext>
                </a:extLst>
              </a:tr>
              <a:tr h="7652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xi-Mean(x)</a:t>
                      </a:r>
                    </a:p>
                    <a:p>
                      <a:r>
                        <a:rPr lang="en-US" sz="1200" dirty="0" smtClean="0"/>
                        <a:t>--------------------</a:t>
                      </a:r>
                    </a:p>
                    <a:p>
                      <a:r>
                        <a:rPr lang="en-US" sz="1200" dirty="0" err="1" smtClean="0"/>
                        <a:t>sd</a:t>
                      </a:r>
                      <a:r>
                        <a:rPr lang="en-US" sz="1200" dirty="0" smtClean="0"/>
                        <a:t>(x)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xi-Q2(x)</a:t>
                      </a:r>
                    </a:p>
                    <a:p>
                      <a:r>
                        <a:rPr lang="en-US" sz="1200" dirty="0" smtClean="0"/>
                        <a:t>-----------------------</a:t>
                      </a:r>
                    </a:p>
                    <a:p>
                      <a:r>
                        <a:rPr lang="en-US" sz="1200" dirty="0" smtClean="0"/>
                        <a:t>Q3(x)-Q1(x)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xi-min(x)</a:t>
                      </a:r>
                    </a:p>
                    <a:p>
                      <a:r>
                        <a:rPr lang="en-US" sz="1200" dirty="0" smtClean="0"/>
                        <a:t>-----------------------</a:t>
                      </a:r>
                    </a:p>
                    <a:p>
                      <a:r>
                        <a:rPr lang="en-US" sz="1200" dirty="0" smtClean="0"/>
                        <a:t>max(x)-min(x)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75685"/>
                  </a:ext>
                </a:extLst>
              </a:tr>
              <a:tr h="10009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아웃라이어의 영향을 받는다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분산이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되게끔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분포시키기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때문에 기존의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형태가 사라지고 정규분포를 따르는 결과물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아웃라이어의 영향을 받지 않습니다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r>
                        <a:rPr lang="ko-KR" altLang="en-US" sz="1200" dirty="0" smtClean="0"/>
                        <a:t>변환된 데이터의 범위가 표준화 스케일링이나 최대 최소 스케일링보다 넓게 나타난다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아웃라이어의 영향을 받는다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데이터의 기존 분포를 가장 있는 그대로 담아내며 스케일링을 진행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데이터의 범위는 </a:t>
                      </a:r>
                      <a:r>
                        <a:rPr lang="en-US" altLang="ko-KR" sz="1200" dirty="0" smtClean="0"/>
                        <a:t>0-1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로 나타난다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75923"/>
                  </a:ext>
                </a:extLst>
              </a:tr>
              <a:tr h="24478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std.fit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std.transform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std.transform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dtc.fit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y_train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print('</a:t>
                      </a:r>
                      <a:r>
                        <a:rPr lang="ko-KR" alt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모델의 정확도 </a:t>
                      </a:r>
                      <a:r>
                        <a:rPr lang="en-US" altLang="ko-KR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dtc.score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4))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RobustScaler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rbs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RobustScaler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rbs.fit_transform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rbs.transform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dtc.fit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y_train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print('</a:t>
                      </a:r>
                      <a:r>
                        <a:rPr lang="ko-KR" alt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모델의 정확도 </a:t>
                      </a:r>
                      <a:r>
                        <a:rPr lang="en-US" altLang="ko-KR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dtc.score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4))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mms = </a:t>
                      </a:r>
                      <a:r>
                        <a:rPr lang="en-US" sz="1100" b="0" i="0" kern="1200" dirty="0" err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r>
                        <a:rPr lang="en-US" sz="1100" b="0" i="0" kern="12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mms.fit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mms.transform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mms.transform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dtc.fit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y_train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print('</a:t>
                      </a:r>
                      <a:r>
                        <a:rPr lang="ko-KR" alt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모델의 정확도 </a:t>
                      </a:r>
                      <a:r>
                        <a:rPr lang="en-US" altLang="ko-KR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dtc.score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X_test_scaled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lang="en-US" sz="11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4))</a:t>
                      </a:r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0425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4816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+mj-ea"/>
                <a:ea typeface="+mj-ea"/>
              </a:rPr>
              <a:t>스캐일링</a:t>
            </a:r>
            <a:endParaRPr 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3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60199"/>
              </p:ext>
            </p:extLst>
          </p:nvPr>
        </p:nvGraphicFramePr>
        <p:xfrm>
          <a:off x="487680" y="181019"/>
          <a:ext cx="9222668" cy="5614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1314">
                  <a:extLst>
                    <a:ext uri="{9D8B030D-6E8A-4147-A177-3AD203B41FA5}">
                      <a16:colId xmlns:a16="http://schemas.microsoft.com/office/drawing/2014/main" val="2538122534"/>
                    </a:ext>
                  </a:extLst>
                </a:gridCol>
                <a:gridCol w="2333897">
                  <a:extLst>
                    <a:ext uri="{9D8B030D-6E8A-4147-A177-3AD203B41FA5}">
                      <a16:colId xmlns:a16="http://schemas.microsoft.com/office/drawing/2014/main" val="29727844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0129936"/>
                    </a:ext>
                  </a:extLst>
                </a:gridCol>
                <a:gridCol w="2099057">
                  <a:extLst>
                    <a:ext uri="{9D8B030D-6E8A-4147-A177-3AD203B41FA5}">
                      <a16:colId xmlns:a16="http://schemas.microsoft.com/office/drawing/2014/main" val="187067417"/>
                    </a:ext>
                  </a:extLst>
                </a:gridCol>
              </a:tblGrid>
              <a:tr h="711846"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표준화 스케일링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표준화 스케일링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로버스트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스케일링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최대 스케일링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51760"/>
                  </a:ext>
                </a:extLst>
              </a:tr>
              <a:tr h="27995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47119"/>
                  </a:ext>
                </a:extLst>
              </a:tr>
              <a:tr h="1463786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7568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34" y="1001486"/>
            <a:ext cx="2141034" cy="2586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60" y="1062445"/>
            <a:ext cx="2163337" cy="2525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675" y="1062445"/>
            <a:ext cx="2040673" cy="25259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9" y="1001486"/>
            <a:ext cx="1882066" cy="25868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99" y="4093029"/>
            <a:ext cx="2170989" cy="1433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680" y="4085392"/>
            <a:ext cx="2056497" cy="1480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061" y="4093029"/>
            <a:ext cx="2114006" cy="1469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7440" y="4073408"/>
            <a:ext cx="2087557" cy="14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412</TotalTime>
  <Words>639</Words>
  <Application>Microsoft Office PowerPoint</Application>
  <PresentationFormat>A4 용지(210x297mm)</PresentationFormat>
  <Paragraphs>126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HY그래픽M</vt:lpstr>
      <vt:lpstr>맑은 고딕</vt:lpstr>
      <vt:lpstr>Arial</vt:lpstr>
      <vt:lpstr>Calibri</vt:lpstr>
      <vt:lpstr>Candara</vt:lpstr>
      <vt:lpstr>Corbel</vt:lpstr>
      <vt:lpstr>Wingdings 3</vt:lpstr>
      <vt:lpstr>New_Education02</vt:lpstr>
      <vt:lpstr>KNN(K-최근접 이웃) </vt:lpstr>
      <vt:lpstr>학습순서</vt:lpstr>
      <vt:lpstr>KNN </vt:lpstr>
      <vt:lpstr>장단점</vt:lpstr>
      <vt:lpstr>문제정의</vt:lpstr>
      <vt:lpstr>결측치 처리방식 선택하기</vt:lpstr>
      <vt:lpstr>PowerPoint 프레젠테이션</vt:lpstr>
      <vt:lpstr>PowerPoint 프레젠테이션</vt:lpstr>
      <vt:lpstr>PowerPoint 프레젠테이션</vt:lpstr>
      <vt:lpstr>KNeighborsClassfier()</vt:lpstr>
      <vt:lpstr>KNN 알고리즘 이해하기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KNN(K-최근접 이웃) </dc:title>
  <dc:creator>minjung.bae</dc:creator>
  <cp:lastModifiedBy>minjung.bae</cp:lastModifiedBy>
  <cp:revision>43</cp:revision>
  <dcterms:created xsi:type="dcterms:W3CDTF">2023-06-15T04:34:22Z</dcterms:created>
  <dcterms:modified xsi:type="dcterms:W3CDTF">2023-06-26T01:10:10Z</dcterms:modified>
</cp:coreProperties>
</file>