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9257393" y="5873327"/>
            <a:ext cx="648607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8455479" y="2677887"/>
            <a:ext cx="1454383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1793" y="2917372"/>
            <a:ext cx="9351736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703326" y="6419088"/>
            <a:ext cx="8499348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9390888" y="6419088"/>
            <a:ext cx="515112" cy="365760"/>
          </a:xfrm>
        </p:spPr>
        <p:txBody>
          <a:bodyPr/>
          <a:lstStyle/>
          <a:p>
            <a:fld id="{CD28ED88-EFD0-48E6-9B4C-9683854D2B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1920289" y="1"/>
            <a:ext cx="1420181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6411" y="1"/>
            <a:ext cx="2188090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3393" y="895611"/>
            <a:ext cx="2336279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39624" y="36576"/>
            <a:ext cx="2010918" cy="365760"/>
          </a:xfrm>
        </p:spPr>
        <p:txBody>
          <a:bodyPr/>
          <a:lstStyle/>
          <a:p>
            <a:fld id="{B8F8B8B2-97E2-4193-AF17-2D571F98D10B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8221980" y="283464"/>
            <a:ext cx="307086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8717280" y="283464"/>
            <a:ext cx="307086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9212580" y="283464"/>
            <a:ext cx="307086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733044" y="1755648"/>
            <a:ext cx="84201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733044" y="2834640"/>
            <a:ext cx="6973824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9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584" y="128016"/>
            <a:ext cx="6656832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7048"/>
            <a:ext cx="8915400" cy="45994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B8B2-97E2-4193-AF17-2D571F98D10B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ED88-EFD0-48E6-9B4C-9683854D2B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326898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822198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317498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8271510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8766810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9262110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9439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7333488" y="6204296"/>
            <a:ext cx="923888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8029538" y="5623560"/>
            <a:ext cx="188214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6411" y="0"/>
            <a:ext cx="2605278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587996" y="274639"/>
            <a:ext cx="1822704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495300" y="274639"/>
            <a:ext cx="69342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495300" y="6583680"/>
            <a:ext cx="2311400" cy="228600"/>
          </a:xfrm>
        </p:spPr>
        <p:txBody>
          <a:bodyPr/>
          <a:lstStyle/>
          <a:p>
            <a:fld id="{B8F8B8B2-97E2-4193-AF17-2D571F98D10B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2892552" y="6583680"/>
            <a:ext cx="44577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7597902" y="6583680"/>
            <a:ext cx="495300" cy="228600"/>
          </a:xfrm>
        </p:spPr>
        <p:txBody>
          <a:bodyPr/>
          <a:lstStyle/>
          <a:p>
            <a:fld id="{CD28ED88-EFD0-48E6-9B4C-9683854D2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20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0" y="109728"/>
            <a:ext cx="6438900" cy="1143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27048"/>
            <a:ext cx="8915400" cy="4599432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B8B2-97E2-4193-AF17-2D571F98D10B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ED88-EFD0-48E6-9B4C-9683854D2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941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74" y="3438145"/>
            <a:ext cx="8380476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199132" y="1929384"/>
            <a:ext cx="6954012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B8B2-97E2-4193-AF17-2D571F98D10B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ED88-EFD0-48E6-9B4C-9683854D2B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822198" y="3099816"/>
            <a:ext cx="307086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317498" y="3099816"/>
            <a:ext cx="307086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812798" y="3099816"/>
            <a:ext cx="307086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3779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584" y="73152"/>
            <a:ext cx="6656832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B8B2-97E2-4193-AF17-2D571F98D10B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ED88-EFD0-48E6-9B4C-9683854D2B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326898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822198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317498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8271510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8766810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9262110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243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85394" y="1426464"/>
            <a:ext cx="4378452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394" y="2240280"/>
            <a:ext cx="4388358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982718" y="1426464"/>
            <a:ext cx="4378452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2718" y="2240280"/>
            <a:ext cx="4388358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B8B2-97E2-4193-AF17-2D571F98D10B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ED88-EFD0-48E6-9B4C-9683854D2B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326898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822198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8766810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9262110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002" y="73152"/>
            <a:ext cx="758799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0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002" y="109728"/>
            <a:ext cx="7587996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B8B2-97E2-4193-AF17-2D571F98D10B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ED88-EFD0-48E6-9B4C-9683854D2B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326898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822198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8766810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9262110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5382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B8B2-97E2-4193-AF17-2D571F98D10B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ED88-EFD0-48E6-9B4C-9683854D2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92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6411" y="0"/>
            <a:ext cx="2605278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73245" y="411480"/>
            <a:ext cx="5577078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1664208"/>
            <a:ext cx="5537729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693420" y="1664208"/>
            <a:ext cx="3060954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5778" y="6583680"/>
            <a:ext cx="2311400" cy="228600"/>
          </a:xfrm>
        </p:spPr>
        <p:txBody>
          <a:bodyPr/>
          <a:lstStyle/>
          <a:p>
            <a:fld id="{B8F8B8B2-97E2-4193-AF17-2D571F98D10B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54350" y="6583680"/>
            <a:ext cx="54483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ED88-EFD0-48E6-9B4C-9683854D2B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2446782" y="1161288"/>
            <a:ext cx="307086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942082" y="1161288"/>
            <a:ext cx="307086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3437382" y="1161288"/>
            <a:ext cx="307086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5760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31164" y="502920"/>
            <a:ext cx="8291322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31164" y="1170432"/>
            <a:ext cx="8281416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931164" y="5385816"/>
            <a:ext cx="8291322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B8B2-97E2-4193-AF17-2D571F98D10B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ED88-EFD0-48E6-9B4C-9683854D2B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505206" y="658368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505206" y="5440680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3568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480996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608" y="6469524"/>
            <a:ext cx="1179727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543465" y="6389202"/>
            <a:ext cx="4914381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146731" y="6550388"/>
            <a:ext cx="7734474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5422504" y="6324681"/>
            <a:ext cx="1274889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6682139" y="6353256"/>
            <a:ext cx="2673240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9118754" y="6360400"/>
            <a:ext cx="642785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8842728" y="6362781"/>
            <a:ext cx="1062422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79248" y="6583680"/>
            <a:ext cx="2311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8F8B8B2-97E2-4193-AF17-2D571F98D10B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892552" y="6583680"/>
            <a:ext cx="54483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994648" y="6583680"/>
            <a:ext cx="4953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D28ED88-EFD0-48E6-9B4C-9683854D2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0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KNN(K-</a:t>
            </a:r>
            <a:r>
              <a:rPr lang="ko-KR" altLang="en-US" dirty="0" err="1"/>
              <a:t>최근접</a:t>
            </a:r>
            <a:r>
              <a:rPr lang="ko-KR" altLang="en-US" dirty="0"/>
              <a:t> 이웃</a:t>
            </a:r>
            <a:r>
              <a:rPr lang="en-US" altLang="ko-KR" dirty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와인 등급 예측하기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552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학습순서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9634" y="1349829"/>
            <a:ext cx="1480457" cy="11930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문제 정의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64377" y="1349829"/>
            <a:ext cx="1480457" cy="11930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라이브러리 및 데이터 불러오기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02034" y="1349829"/>
            <a:ext cx="1480457" cy="11930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데이터 확인하기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26776" y="1349829"/>
            <a:ext cx="1480457" cy="11930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4. </a:t>
            </a:r>
            <a:r>
              <a:rPr lang="ko-KR" altLang="en-US" dirty="0" err="1" smtClean="0">
                <a:solidFill>
                  <a:schemeClr val="tx1"/>
                </a:solidFill>
              </a:rPr>
              <a:t>목표값에서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고윳값</a:t>
            </a:r>
            <a:r>
              <a:rPr lang="ko-KR" altLang="en-US" dirty="0" smtClean="0">
                <a:solidFill>
                  <a:schemeClr val="tx1"/>
                </a:solidFill>
              </a:rPr>
              <a:t> 확인하기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9634" y="3270069"/>
            <a:ext cx="1480457" cy="11930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</a:rPr>
              <a:t>전처리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</a:rPr>
              <a:t>결측치</a:t>
            </a:r>
            <a:r>
              <a:rPr lang="ko-KR" altLang="en-US" dirty="0" smtClean="0">
                <a:solidFill>
                  <a:schemeClr val="tx1"/>
                </a:solidFill>
              </a:rPr>
              <a:t> 처리하기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64376" y="3270069"/>
            <a:ext cx="1480457" cy="119307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6. </a:t>
            </a:r>
            <a:r>
              <a:rPr lang="ko-KR" altLang="en-US" dirty="0" err="1" smtClean="0">
                <a:solidFill>
                  <a:schemeClr val="tx1"/>
                </a:solidFill>
              </a:rPr>
              <a:t>스캐일링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02033" y="3270069"/>
            <a:ext cx="1480457" cy="11930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7. </a:t>
            </a:r>
            <a:r>
              <a:rPr lang="ko-KR" altLang="en-US" dirty="0" smtClean="0">
                <a:solidFill>
                  <a:schemeClr val="tx1"/>
                </a:solidFill>
              </a:rPr>
              <a:t>모델링 및 예측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err="1" smtClean="0">
                <a:solidFill>
                  <a:schemeClr val="tx1"/>
                </a:solidFill>
              </a:rPr>
              <a:t>펼ㅇ가하기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50577" y="3270069"/>
            <a:ext cx="1480457" cy="11930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8. </a:t>
            </a:r>
            <a:r>
              <a:rPr lang="ko-KR" altLang="en-US" dirty="0" err="1" smtClean="0">
                <a:solidFill>
                  <a:schemeClr val="tx1"/>
                </a:solidFill>
              </a:rPr>
              <a:t>하이퍼파라미터</a:t>
            </a:r>
            <a:r>
              <a:rPr lang="ko-KR" altLang="en-US" dirty="0" smtClean="0">
                <a:solidFill>
                  <a:schemeClr val="tx1"/>
                </a:solidFill>
              </a:rPr>
              <a:t> 튜닝하기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172450" y="3270069"/>
            <a:ext cx="1480457" cy="11930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9. </a:t>
            </a:r>
            <a:r>
              <a:rPr lang="ko-KR" altLang="en-US" dirty="0" smtClean="0">
                <a:solidFill>
                  <a:schemeClr val="tx1"/>
                </a:solidFill>
              </a:rPr>
              <a:t>이해하기 </a:t>
            </a:r>
            <a:r>
              <a:rPr lang="en-US" altLang="ko-KR" dirty="0" smtClean="0">
                <a:solidFill>
                  <a:schemeClr val="tx1"/>
                </a:solidFill>
              </a:rPr>
              <a:t>: k- </a:t>
            </a:r>
            <a:r>
              <a:rPr lang="ko-KR" altLang="en-US" dirty="0" err="1" smtClean="0">
                <a:solidFill>
                  <a:schemeClr val="tx1"/>
                </a:solidFill>
              </a:rPr>
              <a:t>최근접</a:t>
            </a:r>
            <a:r>
              <a:rPr lang="ko-KR" altLang="en-US" dirty="0" smtClean="0">
                <a:solidFill>
                  <a:schemeClr val="tx1"/>
                </a:solidFill>
              </a:rPr>
              <a:t> 이웃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5" idx="3"/>
            <a:endCxn id="7" idx="1"/>
          </p:cNvCxnSpPr>
          <p:nvPr/>
        </p:nvCxnSpPr>
        <p:spPr>
          <a:xfrm>
            <a:off x="1820091" y="1946366"/>
            <a:ext cx="544286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8" idx="1"/>
          </p:cNvCxnSpPr>
          <p:nvPr/>
        </p:nvCxnSpPr>
        <p:spPr>
          <a:xfrm>
            <a:off x="3844833" y="1946366"/>
            <a:ext cx="457201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9" idx="1"/>
          </p:cNvCxnSpPr>
          <p:nvPr/>
        </p:nvCxnSpPr>
        <p:spPr>
          <a:xfrm>
            <a:off x="5782490" y="1946366"/>
            <a:ext cx="544286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9" idx="3"/>
            <a:endCxn id="10" idx="0"/>
          </p:cNvCxnSpPr>
          <p:nvPr/>
        </p:nvCxnSpPr>
        <p:spPr>
          <a:xfrm flipH="1">
            <a:off x="1079863" y="1946366"/>
            <a:ext cx="6727370" cy="1323703"/>
          </a:xfrm>
          <a:prstGeom prst="bentConnector4">
            <a:avLst>
              <a:gd name="adj1" fmla="val -3398"/>
              <a:gd name="adj2" fmla="val 72533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1820090" y="3866606"/>
            <a:ext cx="544286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12" idx="1"/>
          </p:cNvCxnSpPr>
          <p:nvPr/>
        </p:nvCxnSpPr>
        <p:spPr>
          <a:xfrm>
            <a:off x="3833946" y="3866606"/>
            <a:ext cx="468087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13" idx="1"/>
          </p:cNvCxnSpPr>
          <p:nvPr/>
        </p:nvCxnSpPr>
        <p:spPr>
          <a:xfrm>
            <a:off x="5782490" y="3866606"/>
            <a:ext cx="468087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3" idx="3"/>
            <a:endCxn id="14" idx="1"/>
          </p:cNvCxnSpPr>
          <p:nvPr/>
        </p:nvCxnSpPr>
        <p:spPr>
          <a:xfrm>
            <a:off x="7731034" y="3866606"/>
            <a:ext cx="441416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96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</a:t>
            </a:r>
            <a:endParaRPr lang="en-US" dirty="0"/>
          </a:p>
        </p:txBody>
      </p:sp>
      <p:sp>
        <p:nvSpPr>
          <p:cNvPr id="4" name="타원 3"/>
          <p:cNvSpPr/>
          <p:nvPr/>
        </p:nvSpPr>
        <p:spPr>
          <a:xfrm>
            <a:off x="3006632" y="2116183"/>
            <a:ext cx="209005" cy="191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타원 4"/>
          <p:cNvSpPr/>
          <p:nvPr/>
        </p:nvSpPr>
        <p:spPr>
          <a:xfrm>
            <a:off x="3557451" y="2520261"/>
            <a:ext cx="209005" cy="191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타원 5"/>
          <p:cNvSpPr/>
          <p:nvPr/>
        </p:nvSpPr>
        <p:spPr>
          <a:xfrm>
            <a:off x="2797627" y="2609524"/>
            <a:ext cx="209005" cy="191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타원 6"/>
          <p:cNvSpPr/>
          <p:nvPr/>
        </p:nvSpPr>
        <p:spPr>
          <a:xfrm>
            <a:off x="3191688" y="2944805"/>
            <a:ext cx="209005" cy="191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타원 7"/>
          <p:cNvSpPr/>
          <p:nvPr/>
        </p:nvSpPr>
        <p:spPr>
          <a:xfrm>
            <a:off x="2357846" y="3390247"/>
            <a:ext cx="209005" cy="191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타원 8"/>
          <p:cNvSpPr/>
          <p:nvPr/>
        </p:nvSpPr>
        <p:spPr>
          <a:xfrm>
            <a:off x="2701835" y="3760361"/>
            <a:ext cx="209005" cy="191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타원 9"/>
          <p:cNvSpPr/>
          <p:nvPr/>
        </p:nvSpPr>
        <p:spPr>
          <a:xfrm>
            <a:off x="2148841" y="3883588"/>
            <a:ext cx="209005" cy="191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타원 10"/>
          <p:cNvSpPr/>
          <p:nvPr/>
        </p:nvSpPr>
        <p:spPr>
          <a:xfrm>
            <a:off x="2492830" y="4253702"/>
            <a:ext cx="209005" cy="191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타원 11"/>
          <p:cNvSpPr/>
          <p:nvPr/>
        </p:nvSpPr>
        <p:spPr>
          <a:xfrm>
            <a:off x="3679371" y="1835332"/>
            <a:ext cx="209005" cy="191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타원 12"/>
          <p:cNvSpPr/>
          <p:nvPr/>
        </p:nvSpPr>
        <p:spPr>
          <a:xfrm>
            <a:off x="5669280" y="3294453"/>
            <a:ext cx="209005" cy="191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타원 13"/>
          <p:cNvSpPr/>
          <p:nvPr/>
        </p:nvSpPr>
        <p:spPr>
          <a:xfrm>
            <a:off x="3557451" y="4292020"/>
            <a:ext cx="209005" cy="191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타원 14"/>
          <p:cNvSpPr/>
          <p:nvPr/>
        </p:nvSpPr>
        <p:spPr>
          <a:xfrm>
            <a:off x="4413069" y="3709416"/>
            <a:ext cx="209005" cy="191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이등변 삼각형 15"/>
          <p:cNvSpPr/>
          <p:nvPr/>
        </p:nvSpPr>
        <p:spPr>
          <a:xfrm>
            <a:off x="4460963" y="1643744"/>
            <a:ext cx="243840" cy="19158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이등변 삼각형 17"/>
          <p:cNvSpPr/>
          <p:nvPr/>
        </p:nvSpPr>
        <p:spPr>
          <a:xfrm>
            <a:off x="5077094" y="1987734"/>
            <a:ext cx="243840" cy="19158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이등변 삼각형 18"/>
          <p:cNvSpPr/>
          <p:nvPr/>
        </p:nvSpPr>
        <p:spPr>
          <a:xfrm>
            <a:off x="4460963" y="2261400"/>
            <a:ext cx="243840" cy="19158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이등변 삼각형 19"/>
          <p:cNvSpPr/>
          <p:nvPr/>
        </p:nvSpPr>
        <p:spPr>
          <a:xfrm>
            <a:off x="5098868" y="3136393"/>
            <a:ext cx="243840" cy="19158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이등변 삼각형 20"/>
          <p:cNvSpPr/>
          <p:nvPr/>
        </p:nvSpPr>
        <p:spPr>
          <a:xfrm>
            <a:off x="5669280" y="2710326"/>
            <a:ext cx="243840" cy="19158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이등변 삼각형 21"/>
          <p:cNvSpPr/>
          <p:nvPr/>
        </p:nvSpPr>
        <p:spPr>
          <a:xfrm>
            <a:off x="6135190" y="2956997"/>
            <a:ext cx="243840" cy="19158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이등변 삼각형 22"/>
          <p:cNvSpPr/>
          <p:nvPr/>
        </p:nvSpPr>
        <p:spPr>
          <a:xfrm>
            <a:off x="4045126" y="3198659"/>
            <a:ext cx="243840" cy="19158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이등변 삼각형 23"/>
          <p:cNvSpPr/>
          <p:nvPr/>
        </p:nvSpPr>
        <p:spPr>
          <a:xfrm>
            <a:off x="4480558" y="3255264"/>
            <a:ext cx="243840" cy="19158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이등변 삼각형 24"/>
          <p:cNvSpPr/>
          <p:nvPr/>
        </p:nvSpPr>
        <p:spPr>
          <a:xfrm>
            <a:off x="3361508" y="3725093"/>
            <a:ext cx="243840" cy="19158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이등변 삼각형 25"/>
          <p:cNvSpPr/>
          <p:nvPr/>
        </p:nvSpPr>
        <p:spPr>
          <a:xfrm>
            <a:off x="4217124" y="4353415"/>
            <a:ext cx="243840" cy="19158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이등변 삼각형 26"/>
          <p:cNvSpPr/>
          <p:nvPr/>
        </p:nvSpPr>
        <p:spPr>
          <a:xfrm>
            <a:off x="4889863" y="3787794"/>
            <a:ext cx="243840" cy="19158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이등변 삼각형 27"/>
          <p:cNvSpPr/>
          <p:nvPr/>
        </p:nvSpPr>
        <p:spPr>
          <a:xfrm>
            <a:off x="5651862" y="4062114"/>
            <a:ext cx="243840" cy="19158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이등변 삼각형 29"/>
          <p:cNvSpPr/>
          <p:nvPr/>
        </p:nvSpPr>
        <p:spPr>
          <a:xfrm>
            <a:off x="5011783" y="4292020"/>
            <a:ext cx="243840" cy="19158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타원 30"/>
          <p:cNvSpPr/>
          <p:nvPr/>
        </p:nvSpPr>
        <p:spPr>
          <a:xfrm>
            <a:off x="4539339" y="2849011"/>
            <a:ext cx="209005" cy="191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직사각형 31"/>
          <p:cNvSpPr/>
          <p:nvPr/>
        </p:nvSpPr>
        <p:spPr>
          <a:xfrm>
            <a:off x="4253049" y="2825498"/>
            <a:ext cx="244928" cy="2272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직사각형 32"/>
          <p:cNvSpPr/>
          <p:nvPr/>
        </p:nvSpPr>
        <p:spPr>
          <a:xfrm>
            <a:off x="7040883" y="1444535"/>
            <a:ext cx="2338253" cy="21514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 간의 거리를 활용해서 데이터가 어디에 속하는 지 구분하는 알고리즘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유유상종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45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장단점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ko-KR" altLang="en-US" dirty="0"/>
              <a:t>직관적이고 간단하다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 smtClean="0"/>
              <a:t>선형모델과</a:t>
            </a:r>
            <a:r>
              <a:rPr lang="ko-KR" altLang="en-US" dirty="0" smtClean="0"/>
              <a:t> 다르게 가정이 없다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예를 들어 </a:t>
            </a:r>
            <a:r>
              <a:rPr lang="ko-KR" altLang="en-US" dirty="0" err="1" smtClean="0"/>
              <a:t>선형회귀는</a:t>
            </a:r>
            <a:r>
              <a:rPr lang="ko-KR" altLang="en-US" dirty="0" smtClean="0"/>
              <a:t> 독립변수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종속변수의 </a:t>
            </a:r>
            <a:r>
              <a:rPr lang="ko-KR" altLang="en-US" dirty="0" err="1" smtClean="0"/>
              <a:t>선형관계를</a:t>
            </a:r>
            <a:r>
              <a:rPr lang="ko-KR" altLang="en-US" dirty="0" smtClean="0"/>
              <a:t> 가정하고 있기 때문에 이 가정에 들어맞지 않는 데이터에 취약하나 </a:t>
            </a:r>
            <a:r>
              <a:rPr lang="en-US" altLang="ko-KR" dirty="0" smtClean="0"/>
              <a:t>KNN</a:t>
            </a:r>
            <a:r>
              <a:rPr lang="ko-KR" altLang="en-US" dirty="0" smtClean="0"/>
              <a:t>으 이러한 가정이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 err="1"/>
              <a:t>아웃라이어</a:t>
            </a:r>
            <a:r>
              <a:rPr lang="en-US" altLang="ko-KR" dirty="0"/>
              <a:t>(</a:t>
            </a:r>
            <a:r>
              <a:rPr lang="ko-KR" altLang="en-US" dirty="0"/>
              <a:t>이상치</a:t>
            </a:r>
            <a:r>
              <a:rPr lang="en-US" altLang="ko-KR" dirty="0"/>
              <a:t>)</a:t>
            </a:r>
            <a:r>
              <a:rPr lang="ko-KR" altLang="en-US" dirty="0"/>
              <a:t>에 취약하다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유용한곳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로지스틱</a:t>
            </a:r>
            <a:r>
              <a:rPr lang="ko-KR" altLang="en-US" dirty="0" smtClean="0"/>
              <a:t> 회귀로 해결할 수 없는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이상의 목표 변수들도 분류 가능함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작은 데이터에 적합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2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문제정의</a:t>
            </a:r>
            <a:endParaRPr 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0668132"/>
              </p:ext>
            </p:extLst>
          </p:nvPr>
        </p:nvGraphicFramePr>
        <p:xfrm>
          <a:off x="495300" y="1156934"/>
          <a:ext cx="8915400" cy="435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2487005944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4153238819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951787431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083036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미션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와인 정보가 들어있는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데이터셋을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이용해 와인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등급으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예측하라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29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난이도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하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98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알고리즘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KNN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353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데이터 파일명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Wine.csv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종속변수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Class(</a:t>
                      </a:r>
                      <a:r>
                        <a:rPr lang="ko-KR" altLang="en-US" sz="1600" dirty="0" smtClean="0"/>
                        <a:t>등급</a:t>
                      </a:r>
                      <a:r>
                        <a:rPr lang="en-US" altLang="ko-KR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287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데이터 소개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와인에 대한 데이터입니다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총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가지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목표값으로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이루어진 범주형 변수이기 때문에 다중분류문제에 해당합니다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알코올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말산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마그네슘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색조 등이 독립변수로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와인등급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class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를 종속변수로 사용합니다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75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문제유형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분류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평가지표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정확도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93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사용한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모델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KNeighborsClassifier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308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사용라이브러리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Numpy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numpy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==1.19.5)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Pandas(pandas==1.3.5)</a:t>
                      </a:r>
                    </a:p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Seaborn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seaborn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==0.11.2)</a:t>
                      </a:r>
                    </a:p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Matplotlib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matplot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==3.2.2)</a:t>
                      </a:r>
                    </a:p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Sklearn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scikit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-learn==1.0.2)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59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86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결측치</a:t>
            </a:r>
            <a:r>
              <a:rPr lang="ko-KR" altLang="en-US" dirty="0" smtClean="0"/>
              <a:t> 처리방식 선택하기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특정 필드의 </a:t>
            </a:r>
            <a:r>
              <a:rPr lang="ko-KR" altLang="en-US" sz="2400" dirty="0" err="1" smtClean="0"/>
              <a:t>결측치가</a:t>
            </a:r>
            <a:r>
              <a:rPr lang="ko-KR" altLang="en-US" sz="2400" dirty="0" smtClean="0"/>
              <a:t> 있는 데이터만 삭제하기</a:t>
            </a:r>
            <a:endParaRPr lang="en-US" altLang="ko-KR" sz="2400" dirty="0" smtClean="0"/>
          </a:p>
          <a:p>
            <a:r>
              <a:rPr lang="ko-KR" altLang="en-US" sz="2400" dirty="0" smtClean="0"/>
              <a:t>평균값으로 처리하기</a:t>
            </a:r>
            <a:endParaRPr lang="en-US" altLang="ko-KR" sz="2400" dirty="0" smtClean="0"/>
          </a:p>
          <a:p>
            <a:r>
              <a:rPr lang="ko-KR" altLang="en-US" sz="2400" dirty="0" err="1" smtClean="0"/>
              <a:t>중위값으로</a:t>
            </a:r>
            <a:r>
              <a:rPr lang="ko-KR" altLang="en-US" sz="2400" dirty="0" smtClean="0"/>
              <a:t> 처리하기</a:t>
            </a:r>
            <a:endParaRPr lang="en-US" altLang="ko-KR" sz="2400" dirty="0" smtClean="0"/>
          </a:p>
          <a:p>
            <a:r>
              <a:rPr lang="ko-KR" altLang="en-US" sz="2400" dirty="0" err="1" smtClean="0"/>
              <a:t>특정값으로</a:t>
            </a:r>
            <a:r>
              <a:rPr lang="ko-KR" altLang="en-US" sz="2400" dirty="0" smtClean="0"/>
              <a:t> 처리하기</a:t>
            </a:r>
            <a:endParaRPr lang="en-US" altLang="ko-KR" sz="2400" dirty="0" smtClean="0"/>
          </a:p>
          <a:p>
            <a:r>
              <a:rPr lang="ko-KR" altLang="en-US" sz="2400" dirty="0" smtClean="0"/>
              <a:t>필드 삭제하기</a:t>
            </a:r>
            <a:endParaRPr lang="en-US" altLang="ko-KR" sz="2400" dirty="0" smtClean="0"/>
          </a:p>
          <a:p>
            <a:r>
              <a:rPr lang="ko-KR" altLang="en-US" sz="2400" dirty="0" smtClean="0"/>
              <a:t>통상적으로</a:t>
            </a:r>
            <a:r>
              <a:rPr lang="en-US" sz="2400" dirty="0" smtClean="0"/>
              <a:t> 50% </a:t>
            </a:r>
            <a:r>
              <a:rPr lang="ko-KR" altLang="en-US" sz="2400" dirty="0" smtClean="0"/>
              <a:t>이상이면</a:t>
            </a:r>
            <a:r>
              <a:rPr lang="en-US" sz="2400" dirty="0" smtClean="0"/>
              <a:t> drop</a:t>
            </a:r>
            <a:r>
              <a:rPr lang="ko-KR" altLang="en-US" sz="2400" dirty="0" smtClean="0"/>
              <a:t>을 고려하고 </a:t>
            </a:r>
            <a:r>
              <a:rPr lang="en-US" altLang="ko-KR" sz="2400" dirty="0" smtClean="0"/>
              <a:t>70~80% </a:t>
            </a:r>
            <a:r>
              <a:rPr lang="ko-KR" altLang="en-US" sz="2400" dirty="0" smtClean="0"/>
              <a:t>이상이면 가급적 </a:t>
            </a:r>
            <a:r>
              <a:rPr lang="en-US" altLang="ko-KR" sz="2400" dirty="0" smtClean="0"/>
              <a:t>drop</a:t>
            </a:r>
            <a:r>
              <a:rPr lang="ko-KR" altLang="en-US" sz="2400" dirty="0" smtClean="0"/>
              <a:t>을 적용하는 것이 좋으며 경우에 따라서는 </a:t>
            </a:r>
            <a:r>
              <a:rPr lang="en-US" altLang="ko-KR" sz="2400" dirty="0" smtClean="0"/>
              <a:t>90% </a:t>
            </a:r>
            <a:r>
              <a:rPr lang="ko-KR" altLang="en-US" sz="2400" dirty="0" smtClean="0"/>
              <a:t>가 </a:t>
            </a:r>
            <a:r>
              <a:rPr lang="ko-KR" altLang="en-US" sz="2400" dirty="0" err="1" smtClean="0"/>
              <a:t>결측치라도</a:t>
            </a:r>
            <a:r>
              <a:rPr lang="ko-KR" altLang="en-US" sz="2400" dirty="0" smtClean="0"/>
              <a:t> 해당 변수가 프로젝트에 중요한 역할을 할거라 예상되면 어떻게든 활용 방법을 찾는 것이 좋다</a:t>
            </a:r>
            <a:r>
              <a:rPr lang="en-US" altLang="ko-KR" sz="2400" dirty="0" smtClean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092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57130"/>
              </p:ext>
            </p:extLst>
          </p:nvPr>
        </p:nvGraphicFramePr>
        <p:xfrm>
          <a:off x="2031162" y="181019"/>
          <a:ext cx="7679186" cy="65741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4728">
                  <a:extLst>
                    <a:ext uri="{9D8B030D-6E8A-4147-A177-3AD203B41FA5}">
                      <a16:colId xmlns:a16="http://schemas.microsoft.com/office/drawing/2014/main" val="2538122534"/>
                    </a:ext>
                  </a:extLst>
                </a:gridCol>
                <a:gridCol w="2572118">
                  <a:extLst>
                    <a:ext uri="{9D8B030D-6E8A-4147-A177-3AD203B41FA5}">
                      <a16:colId xmlns:a16="http://schemas.microsoft.com/office/drawing/2014/main" val="810129936"/>
                    </a:ext>
                  </a:extLst>
                </a:gridCol>
                <a:gridCol w="2692340">
                  <a:extLst>
                    <a:ext uri="{9D8B030D-6E8A-4147-A177-3AD203B41FA5}">
                      <a16:colId xmlns:a16="http://schemas.microsoft.com/office/drawing/2014/main" val="187067417"/>
                    </a:ext>
                  </a:extLst>
                </a:gridCol>
              </a:tblGrid>
              <a:tr h="313384"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표준화 스케일링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 smtClean="0"/>
                        <a:t>로버스트</a:t>
                      </a:r>
                      <a:r>
                        <a:rPr lang="ko-KR" altLang="en-US" sz="1200" dirty="0" smtClean="0"/>
                        <a:t> 스케일링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최소</a:t>
                      </a: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최대 스케일링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51760"/>
                  </a:ext>
                </a:extLst>
              </a:tr>
              <a:tr h="1069307"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평균이</a:t>
                      </a:r>
                      <a:r>
                        <a:rPr lang="en-US" altLang="ko-KR" sz="1200" dirty="0" smtClean="0"/>
                        <a:t>0</a:t>
                      </a:r>
                      <a:r>
                        <a:rPr lang="ko-KR" altLang="en-US" sz="1200" dirty="0" smtClean="0"/>
                        <a:t>이고 표준편차가 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이 되도록 데이터를 고르게 </a:t>
                      </a:r>
                      <a:r>
                        <a:rPr lang="ko-KR" altLang="en-US" sz="1200" dirty="0" err="1" smtClean="0"/>
                        <a:t>분포시키는데</a:t>
                      </a:r>
                      <a:r>
                        <a:rPr lang="ko-KR" altLang="en-US" sz="1200" dirty="0" smtClean="0"/>
                        <a:t> 사용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데이터에 아웃라이어가 존재하고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그 영향력을 그대로 유지하고 </a:t>
                      </a:r>
                      <a:r>
                        <a:rPr lang="ko-KR" altLang="en-US" sz="1200" dirty="0" err="1" smtClean="0"/>
                        <a:t>싶을때</a:t>
                      </a:r>
                      <a:r>
                        <a:rPr lang="ko-KR" altLang="en-US" sz="1200" dirty="0" smtClean="0"/>
                        <a:t> 사용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데이터 분포의 특성을 최대한 그대로 유지하고 싶을 때 사용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647119"/>
                  </a:ext>
                </a:extLst>
              </a:tr>
              <a:tr h="94015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xi-Mean(x)</a:t>
                      </a:r>
                    </a:p>
                    <a:p>
                      <a:r>
                        <a:rPr lang="en-US" sz="1200" dirty="0" smtClean="0"/>
                        <a:t>--------------------</a:t>
                      </a:r>
                    </a:p>
                    <a:p>
                      <a:r>
                        <a:rPr lang="en-US" sz="1200" dirty="0" err="1" smtClean="0"/>
                        <a:t>sd</a:t>
                      </a:r>
                      <a:r>
                        <a:rPr lang="en-US" sz="1200" dirty="0" smtClean="0"/>
                        <a:t>(x)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xi-Q2(x)</a:t>
                      </a:r>
                    </a:p>
                    <a:p>
                      <a:r>
                        <a:rPr lang="en-US" sz="1200" dirty="0" smtClean="0"/>
                        <a:t>-----------------------</a:t>
                      </a:r>
                    </a:p>
                    <a:p>
                      <a:r>
                        <a:rPr lang="en-US" sz="1200" dirty="0" smtClean="0"/>
                        <a:t>Q3(x)-Q1(x)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xi-min(x)</a:t>
                      </a:r>
                    </a:p>
                    <a:p>
                      <a:r>
                        <a:rPr lang="en-US" sz="1200" dirty="0" smtClean="0"/>
                        <a:t>-----------------------</a:t>
                      </a:r>
                    </a:p>
                    <a:p>
                      <a:r>
                        <a:rPr lang="en-US" sz="1200" dirty="0" smtClean="0"/>
                        <a:t>max(x)-min(x)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275685"/>
                  </a:ext>
                </a:extLst>
              </a:tr>
              <a:tr h="1233816"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아웃라이어의 영향을 받는다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평균</a:t>
                      </a:r>
                      <a:r>
                        <a:rPr lang="en-US" altLang="ko-KR" sz="1200" dirty="0" smtClean="0"/>
                        <a:t>0, </a:t>
                      </a:r>
                      <a:r>
                        <a:rPr lang="ko-KR" altLang="en-US" sz="1200" dirty="0" smtClean="0"/>
                        <a:t>분산이 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이 되게끔 </a:t>
                      </a:r>
                      <a:r>
                        <a:rPr lang="ko-KR" altLang="en-US" sz="1200" dirty="0" err="1" smtClean="0"/>
                        <a:t>분포시키기</a:t>
                      </a:r>
                      <a:r>
                        <a:rPr lang="ko-KR" altLang="en-US" sz="1200" dirty="0" smtClean="0"/>
                        <a:t> 때문에 기존의 </a:t>
                      </a:r>
                      <a:r>
                        <a:rPr lang="ko-KR" altLang="en-US" sz="1200" dirty="0" err="1" smtClean="0"/>
                        <a:t>분표</a:t>
                      </a:r>
                      <a:r>
                        <a:rPr lang="ko-KR" altLang="en-US" sz="1200" dirty="0" smtClean="0"/>
                        <a:t> 형태가 사라지고 정규분포를 따르는 결과물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아웃라이어의 영향을 받지 않습니다</a:t>
                      </a:r>
                      <a:r>
                        <a:rPr lang="en-US" altLang="ko-KR" sz="1200" dirty="0" smtClean="0"/>
                        <a:t>. </a:t>
                      </a:r>
                    </a:p>
                    <a:p>
                      <a:r>
                        <a:rPr lang="ko-KR" altLang="en-US" sz="1200" dirty="0" smtClean="0"/>
                        <a:t>변환된 데이터의 범위가 표준화 스케일링이나 최대 최소 스케일링보다 넓게 나타난다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아웃라이어의 영향을 받는다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데이터의 기존 분포를 가장 있는 그대로 담아내며 스케일링을 진행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데이터의 범위는 </a:t>
                      </a:r>
                      <a:r>
                        <a:rPr lang="en-US" altLang="ko-KR" sz="1200" dirty="0" smtClean="0"/>
                        <a:t>0-1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로 나타난다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775923"/>
                  </a:ext>
                </a:extLst>
              </a:tr>
              <a:tr h="123381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50425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960" y="3808520"/>
            <a:ext cx="2141034" cy="29651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934" y="3808520"/>
            <a:ext cx="2163337" cy="296514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473" y="3808520"/>
            <a:ext cx="2040673" cy="296514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96" y="3808518"/>
            <a:ext cx="1882066" cy="29651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9650" y="18101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+mj-ea"/>
                <a:ea typeface="+mj-ea"/>
              </a:rPr>
              <a:t>스캐일링</a:t>
            </a:r>
            <a:endParaRPr 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9303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49" y="153271"/>
            <a:ext cx="8980579" cy="26964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49" y="3263262"/>
            <a:ext cx="8980579" cy="2933212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>
            <a:off x="629588" y="2901857"/>
            <a:ext cx="363985" cy="3107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38481" y="2930141"/>
            <a:ext cx="6064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스케일링후</a:t>
            </a:r>
            <a:r>
              <a:rPr lang="en-US" altLang="ko-KR" sz="1400" dirty="0" smtClean="0"/>
              <a:t> :</a:t>
            </a:r>
            <a:r>
              <a:rPr lang="ko-KR" altLang="en-US" sz="1400" dirty="0" smtClean="0">
                <a:solidFill>
                  <a:srgbClr val="C00000"/>
                </a:solidFill>
              </a:rPr>
              <a:t>모든 컬럼에서 데이터가 동등한 수준으로 변경되어 연산이 가능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2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</a:t>
            </a:r>
            <a:r>
              <a:rPr lang="en-US" dirty="0" err="1"/>
              <a:t>N</a:t>
            </a:r>
            <a:r>
              <a:rPr lang="en-US" dirty="0" err="1" smtClean="0"/>
              <a:t>eighborsClassfier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123406"/>
            <a:ext cx="8915400" cy="500307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KNN</a:t>
            </a:r>
            <a:r>
              <a:rPr lang="ko-KR" altLang="en-US" dirty="0" smtClean="0"/>
              <a:t>은 분류와 회귀 문제 모두 지원합니다</a:t>
            </a:r>
            <a:r>
              <a:rPr lang="en-US" altLang="ko-KR" dirty="0" smtClean="0"/>
              <a:t>. </a:t>
            </a:r>
          </a:p>
          <a:p>
            <a:r>
              <a:rPr lang="en-US" dirty="0" err="1" smtClean="0"/>
              <a:t>KNeighborsClassfier</a:t>
            </a:r>
            <a:r>
              <a:rPr lang="ko-KR" altLang="en-US" dirty="0" smtClean="0"/>
              <a:t>는</a:t>
            </a:r>
            <a:r>
              <a:rPr lang="en-US" dirty="0" smtClean="0"/>
              <a:t> </a:t>
            </a:r>
            <a:r>
              <a:rPr lang="ko-KR" altLang="en-US" dirty="0" smtClean="0"/>
              <a:t>분류 문제를 위한 알고리즘이며 회귀문제에는 </a:t>
            </a:r>
            <a:r>
              <a:rPr lang="en-US" dirty="0" err="1" smtClean="0"/>
              <a:t>KNeighborsRegressor</a:t>
            </a:r>
            <a:r>
              <a:rPr lang="ko-KR" altLang="en-US" dirty="0" smtClean="0"/>
              <a:t>을 사용합니다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파라메터</a:t>
            </a:r>
            <a:endParaRPr lang="en-US" altLang="ko-KR" dirty="0" smtClean="0"/>
          </a:p>
          <a:p>
            <a:pPr lvl="1"/>
            <a:r>
              <a:rPr lang="en-US" dirty="0" err="1" smtClean="0"/>
              <a:t>N_neighbers</a:t>
            </a:r>
            <a:r>
              <a:rPr lang="en-US" dirty="0" smtClean="0"/>
              <a:t>=5  </a:t>
            </a:r>
            <a:r>
              <a:rPr lang="ko-KR" altLang="en-US" dirty="0" smtClean="0"/>
              <a:t>예측</a:t>
            </a:r>
            <a:r>
              <a:rPr lang="ko-KR" altLang="en-US" dirty="0"/>
              <a:t>에</a:t>
            </a:r>
            <a:r>
              <a:rPr lang="ko-KR" altLang="en-US" dirty="0" smtClean="0"/>
              <a:t> </a:t>
            </a:r>
            <a:r>
              <a:rPr lang="ko-KR" altLang="en-US" dirty="0" smtClean="0"/>
              <a:t>참고할 </a:t>
            </a:r>
            <a:r>
              <a:rPr lang="ko-KR" altLang="en-US" dirty="0" smtClean="0"/>
              <a:t>이웃 </a:t>
            </a:r>
            <a:r>
              <a:rPr lang="ko-KR" altLang="en-US" dirty="0"/>
              <a:t>수</a:t>
            </a:r>
            <a:endParaRPr lang="en-US" altLang="ko-KR" dirty="0" smtClean="0"/>
          </a:p>
          <a:p>
            <a:pPr lvl="1"/>
            <a:r>
              <a:rPr lang="en-US" dirty="0" smtClean="0"/>
              <a:t>Weights=‘uniform’ </a:t>
            </a:r>
            <a:r>
              <a:rPr lang="ko-KR" altLang="en-US" dirty="0" smtClean="0"/>
              <a:t>예측에 </a:t>
            </a:r>
            <a:r>
              <a:rPr lang="ko-KR" altLang="en-US" dirty="0" smtClean="0"/>
              <a:t>사용되는 가중치 함수로 기본값인 </a:t>
            </a:r>
            <a:r>
              <a:rPr lang="en-US" altLang="ko-KR" dirty="0" smtClean="0"/>
              <a:t>‘</a:t>
            </a:r>
            <a:r>
              <a:rPr lang="en-US" altLang="ko-KR" dirty="0" smtClean="0"/>
              <a:t>uniform’</a:t>
            </a:r>
            <a:r>
              <a:rPr lang="ko-KR" altLang="en-US" dirty="0" smtClean="0"/>
              <a:t>은 모든 포인트에 동일한 가중치가 부여됩니다</a:t>
            </a:r>
            <a:r>
              <a:rPr lang="en-US" altLang="ko-KR" dirty="0" smtClean="0"/>
              <a:t>. – uniform, distance(</a:t>
            </a:r>
            <a:r>
              <a:rPr lang="ko-KR" altLang="en-US" dirty="0" smtClean="0"/>
              <a:t>가까울수록 큰 가중치 처리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사용자 정의 함수</a:t>
            </a:r>
            <a:endParaRPr lang="en-US" altLang="ko-KR" dirty="0" smtClean="0"/>
          </a:p>
          <a:p>
            <a:pPr lvl="1"/>
            <a:r>
              <a:rPr lang="en-US" dirty="0" smtClean="0"/>
              <a:t>Metric=‘</a:t>
            </a:r>
            <a:r>
              <a:rPr lang="en-US" dirty="0" err="1" smtClean="0"/>
              <a:t>minkowski</a:t>
            </a:r>
            <a:r>
              <a:rPr lang="en-US" dirty="0" smtClean="0"/>
              <a:t>’ </a:t>
            </a:r>
            <a:r>
              <a:rPr lang="ko-KR" altLang="en-US" dirty="0" smtClean="0"/>
              <a:t>거리 측정 기준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 가능한 매개변수는 </a:t>
            </a:r>
            <a:r>
              <a:rPr lang="en-US" altLang="ko-KR" dirty="0" err="1" smtClean="0"/>
              <a:t>sklearn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DistanceMetric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문서 참조</a:t>
            </a:r>
            <a:endParaRPr lang="en-US" altLang="ko-KR" dirty="0" smtClean="0"/>
          </a:p>
          <a:p>
            <a:pPr lvl="1"/>
            <a:r>
              <a:rPr lang="en-US" dirty="0" err="1" smtClean="0"/>
              <a:t>N_jobs</a:t>
            </a:r>
            <a:r>
              <a:rPr lang="en-US" dirty="0" smtClean="0"/>
              <a:t>=None </a:t>
            </a:r>
            <a:r>
              <a:rPr lang="ko-KR" altLang="en-US" dirty="0" smtClean="0"/>
              <a:t>실행할 </a:t>
            </a:r>
            <a:r>
              <a:rPr lang="ko-KR" altLang="en-US" dirty="0" err="1" smtClean="0"/>
              <a:t>병렬작업</a:t>
            </a:r>
            <a:r>
              <a:rPr lang="ko-KR" altLang="en-US" dirty="0" smtClean="0"/>
              <a:t> 수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205" y="2046530"/>
            <a:ext cx="2612028" cy="191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353</TotalTime>
  <Words>465</Words>
  <Application>Microsoft Office PowerPoint</Application>
  <PresentationFormat>A4 용지(210x297mm)</PresentationFormat>
  <Paragraphs>104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HY그래픽M</vt:lpstr>
      <vt:lpstr>맑은 고딕</vt:lpstr>
      <vt:lpstr>Arial</vt:lpstr>
      <vt:lpstr>Candara</vt:lpstr>
      <vt:lpstr>Corbel</vt:lpstr>
      <vt:lpstr>Wingdings 3</vt:lpstr>
      <vt:lpstr>New_Education02</vt:lpstr>
      <vt:lpstr>KNN(K-최근접 이웃) </vt:lpstr>
      <vt:lpstr>학습순서</vt:lpstr>
      <vt:lpstr>KNN </vt:lpstr>
      <vt:lpstr>장단점</vt:lpstr>
      <vt:lpstr>문제정의</vt:lpstr>
      <vt:lpstr>결측치 처리방식 선택하기</vt:lpstr>
      <vt:lpstr>PowerPoint 프레젠테이션</vt:lpstr>
      <vt:lpstr>PowerPoint 프레젠테이션</vt:lpstr>
      <vt:lpstr>KNeighborsClassfier()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KNN(K-최근접 이웃) </dc:title>
  <dc:creator>minjung.bae</dc:creator>
  <cp:lastModifiedBy>minjung.bae</cp:lastModifiedBy>
  <cp:revision>29</cp:revision>
  <dcterms:created xsi:type="dcterms:W3CDTF">2023-06-15T04:34:22Z</dcterms:created>
  <dcterms:modified xsi:type="dcterms:W3CDTF">2023-06-16T06:55:51Z</dcterms:modified>
</cp:coreProperties>
</file>