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94"/>
  </p:normalViewPr>
  <p:slideViewPr>
    <p:cSldViewPr snapToGrid="0">
      <p:cViewPr varScale="1">
        <p:scale>
          <a:sx n="81" d="100"/>
          <a:sy n="81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8EDA-02BF-D736-99E6-F30B0C9E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31A50-2855-D755-EF79-09E2C790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012E3-560D-B3ED-FA5B-4E36D8D2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B1081-2820-577F-0C79-FA4C707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26D8-AAFC-B535-7FA5-63FEB7C3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A5CE-1C5D-1ACB-8D1C-9FFC124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A6E37-DCA2-0155-C979-A34382739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8DB4-C42A-55E8-F795-82F56403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E4274-B29E-FA7F-144A-1756713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0FED7-0BCD-202A-D8C1-8DB0F7FF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9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EAC7B-840D-49A4-B5A2-E81CE84C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50E31-C7A5-6728-84A0-F7E43449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3C0B-2FA4-FAAB-2EC9-6F2573EF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F5121-8CCC-A555-A389-8EE6D8E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7C3D9-BB65-176C-FF10-C1AE49D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1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B475A-5398-AF2E-2983-5C25FF6C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F3B68-54D8-76F3-846E-0F00C023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4FD5-1927-7BEC-CE52-1AF1014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02D84-0F45-7A08-5E16-8ABC1720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FD9B5-6257-36ED-3B71-FC248722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8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473C-356B-66A0-6181-62B6E05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861E5-5E53-B902-D8B4-0BB805FD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1E986-6DF9-4F6F-2F2E-91D94CF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35640-2CDA-7BED-9C9C-A894FADA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BE66F-9878-7C5C-C490-EDAC6EDA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897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C0409-5FDD-0152-40B1-CD4A3339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2A6CE-5FB0-7341-AC54-9AAD2003F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7F440-B633-9447-BA0C-1B5659B2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D23EC-FE12-849F-60C2-D1221BCD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D8E27-BCD1-D9A7-AF1B-1C869D7F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3AEB4-8619-F3F4-0952-C1E2F804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2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377F-88C9-A331-196F-778ECB18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0B9B0-2117-B647-E54F-177D7BB4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82E83-72E1-6BCB-1092-882D2B48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6F56D5-2500-497F-4F9D-9ABC07670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BC8E7-4F16-65B7-FAEE-15A8CD3C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982A5-70FE-C505-6D80-14CFFB15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26109-C0B6-70D9-0719-B60EC7B5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0BFF-DD02-6E1C-4EC0-A4C1713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520D5-0D74-6079-05F5-FB80C0B2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97E5E-2DD9-0F05-A8AE-0D2C214E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2931B-5B62-6414-5803-5916C31C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67A29-DBAD-D70A-A351-07A0B8DE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5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7051D-8552-E436-C4DF-B0C68C6F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A52CB-9197-E5F4-8AEF-54CFF5C8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05FB4-D651-19A6-ED47-201AF6F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64AF-EF77-4A0D-8C61-79DC788F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78A3-7FF9-8513-833D-89BA773E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FC9E-208B-46B6-F320-CE936D3D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6EB20-6D0B-3F4E-5708-010A87DE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2916-C629-2750-D483-82D4BF7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CCC91-72E7-5A5A-6F44-C1D35E14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559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56A9-9A69-F6A2-11F0-A9D7C15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21EA2F-5427-7DBD-D737-2D9CBB2E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DEEB7-5822-B620-5CF1-6E22C702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1636B-A820-BD97-2F1D-7061B49B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7692B-53F2-2D6A-BA0D-43203CB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B0184-6093-A7F9-D403-6DEDA16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0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F9DC6-DBAA-A65A-DCF1-CAEE9C4C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5C313-085E-4CF5-5626-5BC02947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42F7-795F-1AA9-B09C-E1C0BAE0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C71B-BE81-714C-B7C9-9A0AF84B54D4}" type="datetimeFigureOut">
              <a:rPr kumimoji="1" lang="ko-KR" altLang="en-US" smtClean="0"/>
              <a:t>2024. 3. 4.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32B5C-5BEF-DF47-4920-68E07DA13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650DD-5860-1005-71E8-F9E1BDB33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0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sv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mmlab/mmpose?tab=readme-ov-file" TargetMode="External"/><Relationship Id="rId2" Type="http://schemas.openxmlformats.org/officeDocument/2006/relationships/hyperlink" Target="https://github.com/MooreThreads/Moore-AnimateAny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7846-F726-5FA0-3ED7-13CFEA30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MobileX station in CCTV.PJT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F005C-2E86-3EE5-42AF-AD303E20C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0116</a:t>
            </a:r>
          </a:p>
          <a:p>
            <a:r>
              <a:rPr kumimoji="1" lang="en-US" altLang="ko-KR" dirty="0"/>
              <a:t>MobileX Station</a:t>
            </a:r>
            <a:r>
              <a:rPr kumimoji="1" lang="ko-KR" altLang="en-US" dirty="0"/>
              <a:t> 기반 콘텐츠 </a:t>
            </a:r>
            <a:r>
              <a:rPr kumimoji="1" lang="en-US" altLang="ko-KR" dirty="0"/>
              <a:t>– MobileX Station</a:t>
            </a:r>
            <a:r>
              <a:rPr kumimoji="1" lang="ko-KR" altLang="en-US" dirty="0"/>
              <a:t>을 활용한 디지털 트윈 사용자 시공간 가상화 기술에 관한 연구</a:t>
            </a:r>
          </a:p>
        </p:txBody>
      </p:sp>
    </p:spTree>
    <p:extLst>
      <p:ext uri="{BB962C8B-B14F-4D97-AF65-F5344CB8AC3E}">
        <p14:creationId xmlns:p14="http://schemas.microsoft.com/office/powerpoint/2010/main" val="131597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A8E56-CEA4-9745-7140-7081D20D9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FBE53B5A-5094-8780-E71D-5ECA3B47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713" y="3061215"/>
            <a:ext cx="625030" cy="625030"/>
          </a:xfrm>
          <a:prstGeom prst="rect">
            <a:avLst/>
          </a:prstGeom>
        </p:spPr>
      </p:pic>
      <p:pic>
        <p:nvPicPr>
          <p:cNvPr id="9" name="그래픽 8" descr="컴퓨터 윤곽선">
            <a:extLst>
              <a:ext uri="{FF2B5EF4-FFF2-40B4-BE49-F238E27FC236}">
                <a16:creationId xmlns:a16="http://schemas.microsoft.com/office/drawing/2014/main" id="{83689538-7A05-A311-216A-D500F5C3D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713" y="2436185"/>
            <a:ext cx="625030" cy="625030"/>
          </a:xfrm>
          <a:prstGeom prst="rect">
            <a:avLst/>
          </a:prstGeom>
        </p:spPr>
      </p:pic>
      <p:pic>
        <p:nvPicPr>
          <p:cNvPr id="10" name="그래픽 9" descr="컴퓨터 윤곽선">
            <a:extLst>
              <a:ext uri="{FF2B5EF4-FFF2-40B4-BE49-F238E27FC236}">
                <a16:creationId xmlns:a16="http://schemas.microsoft.com/office/drawing/2014/main" id="{EF745685-1609-2BDA-D91B-7447C6ADD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881" y="1811155"/>
            <a:ext cx="625030" cy="625030"/>
          </a:xfrm>
          <a:prstGeom prst="rect">
            <a:avLst/>
          </a:prstGeom>
        </p:spPr>
      </p:pic>
      <p:pic>
        <p:nvPicPr>
          <p:cNvPr id="12" name="그래픽 11" descr="컴퓨터 윤곽선">
            <a:extLst>
              <a:ext uri="{FF2B5EF4-FFF2-40B4-BE49-F238E27FC236}">
                <a16:creationId xmlns:a16="http://schemas.microsoft.com/office/drawing/2014/main" id="{B8E68386-2D2C-1553-E179-1C19F193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713" y="3686245"/>
            <a:ext cx="625030" cy="6250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935B2-79AE-B27D-B9D7-B2526254D95E}"/>
              </a:ext>
            </a:extLst>
          </p:cNvPr>
          <p:cNvSpPr/>
          <p:nvPr/>
        </p:nvSpPr>
        <p:spPr>
          <a:xfrm>
            <a:off x="4512275" y="1909809"/>
            <a:ext cx="1504257" cy="455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Server container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08AA9B-97AC-7409-8F07-51DB6781256F}"/>
              </a:ext>
            </a:extLst>
          </p:cNvPr>
          <p:cNvSpPr/>
          <p:nvPr/>
        </p:nvSpPr>
        <p:spPr>
          <a:xfrm>
            <a:off x="4512275" y="2509792"/>
            <a:ext cx="1504257" cy="455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Server container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85A68B-844B-9995-9DDC-830D28053702}"/>
              </a:ext>
            </a:extLst>
          </p:cNvPr>
          <p:cNvSpPr/>
          <p:nvPr/>
        </p:nvSpPr>
        <p:spPr>
          <a:xfrm>
            <a:off x="4512275" y="3084728"/>
            <a:ext cx="1504257" cy="455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Server container</a:t>
            </a:r>
            <a:endParaRPr kumimoji="1" lang="ko-KR" altLang="en-US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542A5F08-84A6-6275-2F01-29B9C97B28B9}"/>
              </a:ext>
            </a:extLst>
          </p:cNvPr>
          <p:cNvSpPr/>
          <p:nvPr/>
        </p:nvSpPr>
        <p:spPr>
          <a:xfrm>
            <a:off x="2217682" y="2362250"/>
            <a:ext cx="1303283" cy="793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Index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406751-AFF0-AD7E-0250-F8277BCF728A}"/>
              </a:ext>
            </a:extLst>
          </p:cNvPr>
          <p:cNvSpPr/>
          <p:nvPr/>
        </p:nvSpPr>
        <p:spPr>
          <a:xfrm>
            <a:off x="3573514" y="1671144"/>
            <a:ext cx="886207" cy="2147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Queue</a:t>
            </a:r>
            <a:endParaRPr kumimoji="1" lang="ko-KR" altLang="en-US" dirty="0"/>
          </a:p>
        </p:txBody>
      </p:sp>
      <p:pic>
        <p:nvPicPr>
          <p:cNvPr id="27" name="그림 26" descr="폰트, 그래픽, 로고, 스크린샷이(가) 표시된 사진&#10;&#10;자동 생성된 설명">
            <a:extLst>
              <a:ext uri="{FF2B5EF4-FFF2-40B4-BE49-F238E27FC236}">
                <a16:creationId xmlns:a16="http://schemas.microsoft.com/office/drawing/2014/main" id="{B9C12F49-ECE5-3B15-9DB5-F741049B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1" y="1964507"/>
            <a:ext cx="1278961" cy="346238"/>
          </a:xfrm>
          <a:prstGeom prst="rect">
            <a:avLst/>
          </a:prstGeom>
        </p:spPr>
      </p:pic>
      <p:pic>
        <p:nvPicPr>
          <p:cNvPr id="29" name="그래픽 28" descr="컴퓨터 윤곽선">
            <a:extLst>
              <a:ext uri="{FF2B5EF4-FFF2-40B4-BE49-F238E27FC236}">
                <a16:creationId xmlns:a16="http://schemas.microsoft.com/office/drawing/2014/main" id="{81B60FD3-255B-F420-1969-2C6087CC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35" y="5561335"/>
            <a:ext cx="625030" cy="625030"/>
          </a:xfrm>
          <a:prstGeom prst="rect">
            <a:avLst/>
          </a:prstGeom>
        </p:spPr>
      </p:pic>
      <p:pic>
        <p:nvPicPr>
          <p:cNvPr id="30" name="그래픽 29" descr="컴퓨터 윤곽선">
            <a:extLst>
              <a:ext uri="{FF2B5EF4-FFF2-40B4-BE49-F238E27FC236}">
                <a16:creationId xmlns:a16="http://schemas.microsoft.com/office/drawing/2014/main" id="{947FE571-CCE6-2481-44B9-6A8524DC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35" y="4936305"/>
            <a:ext cx="625030" cy="625030"/>
          </a:xfrm>
          <a:prstGeom prst="rect">
            <a:avLst/>
          </a:prstGeom>
        </p:spPr>
      </p:pic>
      <p:pic>
        <p:nvPicPr>
          <p:cNvPr id="31" name="그래픽 30" descr="컴퓨터 윤곽선">
            <a:extLst>
              <a:ext uri="{FF2B5EF4-FFF2-40B4-BE49-F238E27FC236}">
                <a16:creationId xmlns:a16="http://schemas.microsoft.com/office/drawing/2014/main" id="{1B4728A4-67EE-2463-B99C-6A3CE05E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803" y="4311275"/>
            <a:ext cx="625030" cy="625030"/>
          </a:xfrm>
          <a:prstGeom prst="rect">
            <a:avLst/>
          </a:prstGeom>
        </p:spPr>
      </p:pic>
      <p:pic>
        <p:nvPicPr>
          <p:cNvPr id="32" name="그래픽 31" descr="컴퓨터 윤곽선">
            <a:extLst>
              <a:ext uri="{FF2B5EF4-FFF2-40B4-BE49-F238E27FC236}">
                <a16:creationId xmlns:a16="http://schemas.microsoft.com/office/drawing/2014/main" id="{0CD10D8F-7074-B07C-0001-4DBAC132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35" y="6186365"/>
            <a:ext cx="625030" cy="6250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BBBFE0-9213-8A7C-2D88-7DF35ABBDFD1}"/>
              </a:ext>
            </a:extLst>
          </p:cNvPr>
          <p:cNvSpPr/>
          <p:nvPr/>
        </p:nvSpPr>
        <p:spPr>
          <a:xfrm>
            <a:off x="4489583" y="5099972"/>
            <a:ext cx="1504257" cy="922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MinIO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-US" altLang="ko-KR" dirty="0" err="1"/>
              <a:t>DataLake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35" name="그림 3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CC3BA86-F42B-F985-91E4-6E13F077A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882" y="4486573"/>
            <a:ext cx="1212587" cy="613399"/>
          </a:xfrm>
          <a:prstGeom prst="rect">
            <a:avLst/>
          </a:prstGeom>
        </p:spPr>
      </p:pic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9CE040D5-D70F-33CA-16BF-7D38060BF490}"/>
              </a:ext>
            </a:extLst>
          </p:cNvPr>
          <p:cNvSpPr/>
          <p:nvPr/>
        </p:nvSpPr>
        <p:spPr>
          <a:xfrm>
            <a:off x="2207171" y="5251125"/>
            <a:ext cx="2102071" cy="6803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2081FAC5-597C-ED9A-8654-914F8F2D4B9E}"/>
              </a:ext>
            </a:extLst>
          </p:cNvPr>
          <p:cNvSpPr/>
          <p:nvPr/>
        </p:nvSpPr>
        <p:spPr>
          <a:xfrm rot="16200000">
            <a:off x="4843010" y="3927763"/>
            <a:ext cx="842786" cy="3597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4AB2CE-D1DE-3B75-C150-145B21CAEA82}"/>
              </a:ext>
            </a:extLst>
          </p:cNvPr>
          <p:cNvSpPr txBox="1"/>
          <p:nvPr/>
        </p:nvSpPr>
        <p:spPr>
          <a:xfrm>
            <a:off x="3891784" y="4000986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</a:t>
            </a:r>
            <a:endParaRPr kumimoji="1" lang="ko-KR" altLang="en-US" dirty="0"/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F36C145C-5863-65C7-37AB-9AADCE7D03D8}"/>
              </a:ext>
            </a:extLst>
          </p:cNvPr>
          <p:cNvSpPr/>
          <p:nvPr/>
        </p:nvSpPr>
        <p:spPr>
          <a:xfrm>
            <a:off x="6226084" y="2348108"/>
            <a:ext cx="1303283" cy="793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Data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Backend]FastAPI 입문 1 : Uvicorn 이해하기, 간단한 웹 서버 구현">
            <a:extLst>
              <a:ext uri="{FF2B5EF4-FFF2-40B4-BE49-F238E27FC236}">
                <a16:creationId xmlns:a16="http://schemas.microsoft.com/office/drawing/2014/main" id="{E9A4947C-F307-E4DA-4D7B-7779419A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67" y="1801089"/>
            <a:ext cx="886207" cy="88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ckend]FastAPI 입문 1 : Uvicorn 이해하기, 간단한 웹 서버 구현">
            <a:extLst>
              <a:ext uri="{FF2B5EF4-FFF2-40B4-BE49-F238E27FC236}">
                <a16:creationId xmlns:a16="http://schemas.microsoft.com/office/drawing/2014/main" id="{816471F5-0F7F-8AB0-DF02-FC734C0A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51" y="2486416"/>
            <a:ext cx="1723697" cy="6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300A0CCA-17C7-104E-01CA-691ACA85733B}"/>
              </a:ext>
            </a:extLst>
          </p:cNvPr>
          <p:cNvSpPr/>
          <p:nvPr/>
        </p:nvSpPr>
        <p:spPr>
          <a:xfrm>
            <a:off x="9121234" y="2545896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4" name="그림 43" descr="로고, 폰트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3E9ED678-536A-A64B-8DF6-FB2CC4803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366" y="1537229"/>
            <a:ext cx="1643556" cy="547852"/>
          </a:xfrm>
          <a:prstGeom prst="rect">
            <a:avLst/>
          </a:prstGeom>
        </p:spPr>
      </p:pic>
      <p:pic>
        <p:nvPicPr>
          <p:cNvPr id="45" name="그림 44" descr="로고, 폰트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619F113F-A7FA-B8CD-A072-023FFDEDA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366" y="2407064"/>
            <a:ext cx="1643556" cy="547852"/>
          </a:xfrm>
          <a:prstGeom prst="rect">
            <a:avLst/>
          </a:prstGeom>
        </p:spPr>
      </p:pic>
      <p:pic>
        <p:nvPicPr>
          <p:cNvPr id="46" name="그림 45" descr="로고, 폰트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D33F0E39-DB62-CF0F-1F5C-12EF7E6AD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366" y="3134426"/>
            <a:ext cx="1643556" cy="547852"/>
          </a:xfrm>
          <a:prstGeom prst="rect">
            <a:avLst/>
          </a:prstGeom>
        </p:spPr>
      </p:pic>
      <p:pic>
        <p:nvPicPr>
          <p:cNvPr id="48" name="그림 47" descr="스크린샷, 그래픽, 일렉트릭 블루, 로고이(가) 표시된 사진&#10;&#10;자동 생성된 설명">
            <a:extLst>
              <a:ext uri="{FF2B5EF4-FFF2-40B4-BE49-F238E27FC236}">
                <a16:creationId xmlns:a16="http://schemas.microsoft.com/office/drawing/2014/main" id="{F9C925D3-0A21-A9F4-614D-7CD53826A79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2392"/>
          <a:stretch/>
        </p:blipFill>
        <p:spPr>
          <a:xfrm>
            <a:off x="7962758" y="3004965"/>
            <a:ext cx="706424" cy="710925"/>
          </a:xfrm>
          <a:prstGeom prst="rect">
            <a:avLst/>
          </a:prstGeom>
        </p:spPr>
      </p:pic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8FA106B5-0E18-8EAA-E11B-7A34328E7661}"/>
              </a:ext>
            </a:extLst>
          </p:cNvPr>
          <p:cNvSpPr/>
          <p:nvPr/>
        </p:nvSpPr>
        <p:spPr>
          <a:xfrm rot="10800000">
            <a:off x="9043548" y="2681949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79FD1434-7483-AA20-9B87-85173EB3DD0B}"/>
              </a:ext>
            </a:extLst>
          </p:cNvPr>
          <p:cNvSpPr/>
          <p:nvPr/>
        </p:nvSpPr>
        <p:spPr>
          <a:xfrm rot="1800000">
            <a:off x="9126515" y="3030311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오른쪽 화살표[R] 50">
            <a:extLst>
              <a:ext uri="{FF2B5EF4-FFF2-40B4-BE49-F238E27FC236}">
                <a16:creationId xmlns:a16="http://schemas.microsoft.com/office/drawing/2014/main" id="{2CCBD302-AC1E-3820-22E6-FB676E9D3716}"/>
              </a:ext>
            </a:extLst>
          </p:cNvPr>
          <p:cNvSpPr/>
          <p:nvPr/>
        </p:nvSpPr>
        <p:spPr>
          <a:xfrm rot="12600000">
            <a:off x="9048829" y="3166364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오른쪽 화살표[R] 53">
            <a:extLst>
              <a:ext uri="{FF2B5EF4-FFF2-40B4-BE49-F238E27FC236}">
                <a16:creationId xmlns:a16="http://schemas.microsoft.com/office/drawing/2014/main" id="{0B55BD03-DB36-4F37-CFD5-BF91ECDB1E92}"/>
              </a:ext>
            </a:extLst>
          </p:cNvPr>
          <p:cNvSpPr/>
          <p:nvPr/>
        </p:nvSpPr>
        <p:spPr>
          <a:xfrm rot="19800000">
            <a:off x="9080995" y="1964001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4C6E98DC-DCC1-1BCD-3CD9-88C80726DF18}"/>
              </a:ext>
            </a:extLst>
          </p:cNvPr>
          <p:cNvSpPr/>
          <p:nvPr/>
        </p:nvSpPr>
        <p:spPr>
          <a:xfrm rot="9000000">
            <a:off x="9055859" y="2100054"/>
            <a:ext cx="842786" cy="139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93F1A5-770B-B285-F928-D619004E261F}"/>
              </a:ext>
            </a:extLst>
          </p:cNvPr>
          <p:cNvSpPr txBox="1"/>
          <p:nvPr/>
        </p:nvSpPr>
        <p:spPr>
          <a:xfrm>
            <a:off x="7380551" y="3661288"/>
            <a:ext cx="228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Background remove</a:t>
            </a:r>
            <a:endParaRPr kumimoji="1"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31185-BFA1-6C4B-A3EF-2CB986E92469}"/>
              </a:ext>
            </a:extLst>
          </p:cNvPr>
          <p:cNvSpPr/>
          <p:nvPr/>
        </p:nvSpPr>
        <p:spPr>
          <a:xfrm>
            <a:off x="274081" y="1830987"/>
            <a:ext cx="924109" cy="302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/>
              <a:t>Publish</a:t>
            </a:r>
            <a:endParaRPr kumimoji="1" lang="ko-KR" altLang="en-US" sz="13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C16F5C-159F-CA6C-8C4F-57A32920B0D8}"/>
              </a:ext>
            </a:extLst>
          </p:cNvPr>
          <p:cNvSpPr/>
          <p:nvPr/>
        </p:nvSpPr>
        <p:spPr>
          <a:xfrm>
            <a:off x="97075" y="2265713"/>
            <a:ext cx="1125460" cy="302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 err="1"/>
              <a:t>EasyVtuber</a:t>
            </a:r>
            <a:endParaRPr kumimoji="1" lang="ko-KR" altLang="en-US" sz="1300" dirty="0"/>
          </a:p>
        </p:txBody>
      </p:sp>
      <p:pic>
        <p:nvPicPr>
          <p:cNvPr id="1030" name="Picture 6" descr="Dlib - Wikipedia">
            <a:extLst>
              <a:ext uri="{FF2B5EF4-FFF2-40B4-BE49-F238E27FC236}">
                <a16:creationId xmlns:a16="http://schemas.microsoft.com/office/drawing/2014/main" id="{F54967A5-03A2-9854-9DD3-E3D467FE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" y="1447658"/>
            <a:ext cx="466422" cy="3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65DB22B-E6EE-5879-7AB2-D2518F461EA8}"/>
              </a:ext>
            </a:extLst>
          </p:cNvPr>
          <p:cNvSpPr txBox="1"/>
          <p:nvPr/>
        </p:nvSpPr>
        <p:spPr>
          <a:xfrm>
            <a:off x="581711" y="1447658"/>
            <a:ext cx="228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Face detection</a:t>
            </a:r>
            <a:endParaRPr kumimoji="1" lang="ko-KR" altLang="en-US" sz="1400" dirty="0"/>
          </a:p>
        </p:txBody>
      </p:sp>
      <p:pic>
        <p:nvPicPr>
          <p:cNvPr id="62" name="그림 61" descr="클립아트, 상징, 실루엣이(가) 표시된 사진&#10;&#10;자동 생성된 설명">
            <a:extLst>
              <a:ext uri="{FF2B5EF4-FFF2-40B4-BE49-F238E27FC236}">
                <a16:creationId xmlns:a16="http://schemas.microsoft.com/office/drawing/2014/main" id="{6A614C4A-C6E1-D98A-869A-A985B8664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349" y="1045913"/>
            <a:ext cx="366679" cy="372383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241711F4-955C-0EC9-D4F5-27C7FA979A61}"/>
              </a:ext>
            </a:extLst>
          </p:cNvPr>
          <p:cNvSpPr txBox="1"/>
          <p:nvPr/>
        </p:nvSpPr>
        <p:spPr>
          <a:xfrm>
            <a:off x="563028" y="1133686"/>
            <a:ext cx="228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Open Source</a:t>
            </a:r>
            <a:endParaRPr kumimoji="1" lang="ko-KR" altLang="en-US" sz="1400" dirty="0"/>
          </a:p>
        </p:txBody>
      </p:sp>
      <p:sp>
        <p:nvSpPr>
          <p:cNvPr id="1025" name="오른쪽 화살표[R] 1024">
            <a:extLst>
              <a:ext uri="{FF2B5EF4-FFF2-40B4-BE49-F238E27FC236}">
                <a16:creationId xmlns:a16="http://schemas.microsoft.com/office/drawing/2014/main" id="{1D2D7700-FEBC-1A11-B8D5-FD3A7CF2DE64}"/>
              </a:ext>
            </a:extLst>
          </p:cNvPr>
          <p:cNvSpPr/>
          <p:nvPr/>
        </p:nvSpPr>
        <p:spPr>
          <a:xfrm rot="10800000">
            <a:off x="6173233" y="3085374"/>
            <a:ext cx="1269724" cy="4307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7222319-132B-5EF1-68C0-5B970488F13D}"/>
              </a:ext>
            </a:extLst>
          </p:cNvPr>
          <p:cNvSpPr txBox="1"/>
          <p:nvPr/>
        </p:nvSpPr>
        <p:spPr>
          <a:xfrm>
            <a:off x="6422878" y="31344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SD data</a:t>
            </a:r>
            <a:endParaRPr kumimoji="1" lang="ko-KR" altLang="en-US" sz="1600" dirty="0"/>
          </a:p>
        </p:txBody>
      </p:sp>
      <p:sp>
        <p:nvSpPr>
          <p:cNvPr id="1029" name="굽은 화살표[B] 1028">
            <a:extLst>
              <a:ext uri="{FF2B5EF4-FFF2-40B4-BE49-F238E27FC236}">
                <a16:creationId xmlns:a16="http://schemas.microsoft.com/office/drawing/2014/main" id="{D4BC73A3-56ED-3680-B887-1CC7BB95A4DE}"/>
              </a:ext>
            </a:extLst>
          </p:cNvPr>
          <p:cNvSpPr/>
          <p:nvPr/>
        </p:nvSpPr>
        <p:spPr>
          <a:xfrm rot="20354683" flipH="1">
            <a:off x="1894516" y="1174781"/>
            <a:ext cx="2821342" cy="1009766"/>
          </a:xfrm>
          <a:prstGeom prst="bentArrow">
            <a:avLst>
              <a:gd name="adj1" fmla="val 18516"/>
              <a:gd name="adj2" fmla="val 26521"/>
              <a:gd name="adj3" fmla="val 25000"/>
              <a:gd name="adj4" fmla="val 859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BEEA7D0-0971-9AA5-5DBB-B7CFFFAEDDE8}"/>
              </a:ext>
            </a:extLst>
          </p:cNvPr>
          <p:cNvSpPr txBox="1"/>
          <p:nvPr/>
        </p:nvSpPr>
        <p:spPr>
          <a:xfrm rot="20279669">
            <a:off x="2435829" y="106341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SD data</a:t>
            </a:r>
            <a:endParaRPr kumimoji="1" lang="ko-KR" altLang="en-US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1AFAADF-E2D2-6984-04FF-201C4E432B8A}"/>
              </a:ext>
            </a:extLst>
          </p:cNvPr>
          <p:cNvSpPr txBox="1"/>
          <p:nvPr/>
        </p:nvSpPr>
        <p:spPr>
          <a:xfrm>
            <a:off x="2238027" y="3084728"/>
            <a:ext cx="124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CCTV.detect</a:t>
            </a:r>
            <a:endParaRPr kumimoji="1" lang="ko-KR" altLang="en-US" sz="1400" dirty="0"/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7A147D4C-6240-6BDB-958D-8B32063307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4070" y="4642787"/>
            <a:ext cx="1739560" cy="1739560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700E0B83-18B4-3714-F873-AB83955353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11672" y="4924246"/>
            <a:ext cx="1507164" cy="1507164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3067A77A-95C6-F9BB-F010-842E622D05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2393" y="5021512"/>
            <a:ext cx="1750175" cy="1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1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45657-E201-21F5-9660-8EF95CB6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A93E7-0050-541E-8970-C5870C34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ko-KR" dirty="0">
                <a:hlinkClick r:id="rId2"/>
              </a:rPr>
              <a:t>https://github.com/MooreThreads/Moore-AnimateAnyone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>
              <a:hlinkClick r:id="rId3"/>
            </a:endParaRPr>
          </a:p>
          <a:p>
            <a:pPr marL="0" indent="0">
              <a:buNone/>
            </a:pPr>
            <a:r>
              <a:rPr kumimoji="1" lang="en-US" altLang="ko-KR" dirty="0">
                <a:hlinkClick r:id="rId3"/>
              </a:rPr>
              <a:t>https://github.com/open-mmlab/mmpose?tab=readme-ov-file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yuyuyzl</a:t>
            </a:r>
            <a:r>
              <a:rPr kumimoji="1" lang="en" altLang="ko-KR" dirty="0"/>
              <a:t>/</a:t>
            </a:r>
            <a:r>
              <a:rPr kumimoji="1" lang="en" altLang="ko-KR" dirty="0" err="1"/>
              <a:t>EasyVtuber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7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383BDC8-E8F2-7BF4-4306-7ADE9DFC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234" y="3261138"/>
            <a:ext cx="914400" cy="914400"/>
          </a:xfrm>
          <a:prstGeom prst="rect">
            <a:avLst/>
          </a:prstGeom>
        </p:spPr>
      </p:pic>
      <p:pic>
        <p:nvPicPr>
          <p:cNvPr id="7" name="그래픽 6" descr="작도 단색으로 채워진">
            <a:extLst>
              <a:ext uri="{FF2B5EF4-FFF2-40B4-BE49-F238E27FC236}">
                <a16:creationId xmlns:a16="http://schemas.microsoft.com/office/drawing/2014/main" id="{AEAEF593-E3C1-8DF7-E5D7-317DAA63D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842" y="2983260"/>
            <a:ext cx="914400" cy="914400"/>
          </a:xfrm>
          <a:prstGeom prst="rect">
            <a:avLst/>
          </a:prstGeom>
        </p:spPr>
      </p:pic>
      <p:pic>
        <p:nvPicPr>
          <p:cNvPr id="9" name="그래픽 8" descr="예술가 여성 단색으로 채워진">
            <a:extLst>
              <a:ext uri="{FF2B5EF4-FFF2-40B4-BE49-F238E27FC236}">
                <a16:creationId xmlns:a16="http://schemas.microsoft.com/office/drawing/2014/main" id="{401ED330-F32A-64D4-0CDB-CEB8A08F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6136" y="1205544"/>
            <a:ext cx="914400" cy="914400"/>
          </a:xfrm>
          <a:prstGeom prst="rect">
            <a:avLst/>
          </a:prstGeom>
        </p:spPr>
      </p:pic>
      <p:pic>
        <p:nvPicPr>
          <p:cNvPr id="13" name="그래픽 12" descr="카메라 단색으로 채워진">
            <a:extLst>
              <a:ext uri="{FF2B5EF4-FFF2-40B4-BE49-F238E27FC236}">
                <a16:creationId xmlns:a16="http://schemas.microsoft.com/office/drawing/2014/main" id="{56905A18-1653-CDE5-5683-1AB14EDA5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1147" y="2797405"/>
            <a:ext cx="643055" cy="643055"/>
          </a:xfrm>
          <a:prstGeom prst="rect">
            <a:avLst/>
          </a:prstGeom>
        </p:spPr>
      </p:pic>
      <p:pic>
        <p:nvPicPr>
          <p:cNvPr id="15" name="그래픽 14" descr="클라우드 컴퓨팅 단색으로 채워진">
            <a:extLst>
              <a:ext uri="{FF2B5EF4-FFF2-40B4-BE49-F238E27FC236}">
                <a16:creationId xmlns:a16="http://schemas.microsoft.com/office/drawing/2014/main" id="{3EF7E607-2D9C-689F-B2E3-6C00F962F7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136" y="2983260"/>
            <a:ext cx="914400" cy="914400"/>
          </a:xfrm>
          <a:prstGeom prst="rect">
            <a:avLst/>
          </a:prstGeom>
        </p:spPr>
      </p:pic>
      <p:pic>
        <p:nvPicPr>
          <p:cNvPr id="17" name="그래픽 16" descr="무선 마이크 단색으로 채워진">
            <a:extLst>
              <a:ext uri="{FF2B5EF4-FFF2-40B4-BE49-F238E27FC236}">
                <a16:creationId xmlns:a16="http://schemas.microsoft.com/office/drawing/2014/main" id="{0EA9E779-A222-7A04-CE67-2D669E063C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85884" y="2707744"/>
            <a:ext cx="643056" cy="643056"/>
          </a:xfrm>
          <a:prstGeom prst="rect">
            <a:avLst/>
          </a:prstGeom>
        </p:spPr>
      </p:pic>
      <p:pic>
        <p:nvPicPr>
          <p:cNvPr id="18" name="그래픽 17" descr="요가 단색으로 채워진">
            <a:extLst>
              <a:ext uri="{FF2B5EF4-FFF2-40B4-BE49-F238E27FC236}">
                <a16:creationId xmlns:a16="http://schemas.microsoft.com/office/drawing/2014/main" id="{51D40AB6-3FFF-4FA9-9DA3-3991BF93CA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124" y="3004520"/>
            <a:ext cx="914400" cy="914400"/>
          </a:xfrm>
          <a:prstGeom prst="rect">
            <a:avLst/>
          </a:prstGeom>
        </p:spPr>
      </p:pic>
      <p:pic>
        <p:nvPicPr>
          <p:cNvPr id="20" name="그래픽 19" descr="소리 중간 단색으로 채워진">
            <a:extLst>
              <a:ext uri="{FF2B5EF4-FFF2-40B4-BE49-F238E27FC236}">
                <a16:creationId xmlns:a16="http://schemas.microsoft.com/office/drawing/2014/main" id="{B41E2BE6-B14B-7310-3B89-B5619CBC1D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26536" y="2640924"/>
            <a:ext cx="461665" cy="461665"/>
          </a:xfrm>
          <a:prstGeom prst="rect">
            <a:avLst/>
          </a:prstGeom>
        </p:spPr>
      </p:pic>
      <p:pic>
        <p:nvPicPr>
          <p:cNvPr id="22" name="그래픽 21" descr="음성 윤곽선">
            <a:extLst>
              <a:ext uri="{FF2B5EF4-FFF2-40B4-BE49-F238E27FC236}">
                <a16:creationId xmlns:a16="http://schemas.microsoft.com/office/drawing/2014/main" id="{C08DD52B-56C9-37D6-7311-CFD17DF07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45883" y="2662285"/>
            <a:ext cx="461665" cy="4616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D79766-4374-7EF4-C4C6-125209B370A5}"/>
              </a:ext>
            </a:extLst>
          </p:cNvPr>
          <p:cNvSpPr txBox="1"/>
          <p:nvPr/>
        </p:nvSpPr>
        <p:spPr>
          <a:xfrm>
            <a:off x="939914" y="4104348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사용자가 스테이션 사용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음성 시각 정보 수집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백그라운드 수집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5A045-D83F-1A77-6A36-5AE2772DB291}"/>
              </a:ext>
            </a:extLst>
          </p:cNvPr>
          <p:cNvSpPr txBox="1"/>
          <p:nvPr/>
        </p:nvSpPr>
        <p:spPr>
          <a:xfrm>
            <a:off x="2882098" y="826348"/>
            <a:ext cx="296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생성형 </a:t>
            </a:r>
            <a:r>
              <a:rPr kumimoji="1" lang="en-US" altLang="ko-KR" sz="1200" dirty="0"/>
              <a:t>AI </a:t>
            </a:r>
            <a:r>
              <a:rPr kumimoji="1" lang="ko-KR" altLang="en-US" sz="1200" dirty="0"/>
              <a:t>모델 </a:t>
            </a:r>
            <a:r>
              <a:rPr kumimoji="1" lang="en-US" altLang="ko-KR" sz="1200" dirty="0"/>
              <a:t>(Stable Diffusion)</a:t>
            </a:r>
          </a:p>
          <a:p>
            <a:pPr algn="ctr"/>
            <a:r>
              <a:rPr kumimoji="1" lang="ko-KR" altLang="en-US" sz="1200" dirty="0"/>
              <a:t>사용자의 사진을 기반으로 애니메이션화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9640DD-4246-D896-7050-562F51DFE338}"/>
              </a:ext>
            </a:extLst>
          </p:cNvPr>
          <p:cNvSpPr txBox="1"/>
          <p:nvPr/>
        </p:nvSpPr>
        <p:spPr>
          <a:xfrm>
            <a:off x="3601847" y="394465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클라우드 기반 통신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91F61-6748-CEF2-CD32-57DDD8D4EE9D}"/>
              </a:ext>
            </a:extLst>
          </p:cNvPr>
          <p:cNvSpPr txBox="1"/>
          <p:nvPr/>
        </p:nvSpPr>
        <p:spPr>
          <a:xfrm>
            <a:off x="5306230" y="4009163"/>
            <a:ext cx="2921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사용자의 특징 반영한 가상 캐릭터 생성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&amp;</a:t>
            </a:r>
          </a:p>
          <a:p>
            <a:pPr algn="ctr"/>
            <a:r>
              <a:rPr kumimoji="1" lang="ko-KR" altLang="en-US" sz="1200" dirty="0"/>
              <a:t>모션 </a:t>
            </a:r>
            <a:r>
              <a:rPr kumimoji="1" lang="ko-KR" altLang="en-US" sz="1200" dirty="0" err="1"/>
              <a:t>트래킹을</a:t>
            </a:r>
            <a:r>
              <a:rPr kumimoji="1" lang="ko-KR" altLang="en-US" sz="1200" dirty="0"/>
              <a:t> 적용한 </a:t>
            </a:r>
            <a:r>
              <a:rPr kumimoji="1" lang="en-US" altLang="ko-KR" sz="1200" dirty="0"/>
              <a:t>Live 2D </a:t>
            </a:r>
            <a:r>
              <a:rPr kumimoji="1" lang="ko-KR" altLang="en-US" sz="1200" dirty="0"/>
              <a:t>캐릭터화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및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보이스 </a:t>
            </a:r>
            <a:r>
              <a:rPr kumimoji="1" lang="ko-KR" altLang="en-US" sz="1200" dirty="0" err="1"/>
              <a:t>체인저를</a:t>
            </a:r>
            <a:r>
              <a:rPr kumimoji="1" lang="ko-KR" altLang="en-US" sz="1200" dirty="0"/>
              <a:t> 통한 음성 변환</a:t>
            </a:r>
          </a:p>
        </p:txBody>
      </p:sp>
      <p:pic>
        <p:nvPicPr>
          <p:cNvPr id="28" name="그래픽 27" descr="인공 지능 단색으로 채워진">
            <a:extLst>
              <a:ext uri="{FF2B5EF4-FFF2-40B4-BE49-F238E27FC236}">
                <a16:creationId xmlns:a16="http://schemas.microsoft.com/office/drawing/2014/main" id="{297C97BB-EDFE-9B4C-5279-194B1C4943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868" y="4776541"/>
            <a:ext cx="784734" cy="7847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0771F5-612B-397F-FC52-14EE5ABA3962}"/>
              </a:ext>
            </a:extLst>
          </p:cNvPr>
          <p:cNvSpPr txBox="1"/>
          <p:nvPr/>
        </p:nvSpPr>
        <p:spPr>
          <a:xfrm>
            <a:off x="3330568" y="555081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/>
              <a:t>AI </a:t>
            </a:r>
            <a:r>
              <a:rPr kumimoji="1" lang="ko-KR" altLang="en-US" sz="1200" dirty="0"/>
              <a:t>기반 보이스 </a:t>
            </a:r>
            <a:r>
              <a:rPr kumimoji="1" lang="ko-KR" altLang="en-US" sz="1200" dirty="0" err="1"/>
              <a:t>체인저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원하는 가상 목소리 생성</a:t>
            </a: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C9D1FA0E-449F-3433-F4B7-4620615BFC0F}"/>
              </a:ext>
            </a:extLst>
          </p:cNvPr>
          <p:cNvSpPr/>
          <p:nvPr/>
        </p:nvSpPr>
        <p:spPr>
          <a:xfrm>
            <a:off x="3119362" y="346172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1468AEF4-A606-3276-F77E-AB237F7DBBCF}"/>
              </a:ext>
            </a:extLst>
          </p:cNvPr>
          <p:cNvSpPr/>
          <p:nvPr/>
        </p:nvSpPr>
        <p:spPr>
          <a:xfrm>
            <a:off x="5319864" y="344046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4C3FF-68F0-7A95-B525-E45462E0A6E6}"/>
              </a:ext>
            </a:extLst>
          </p:cNvPr>
          <p:cNvSpPr txBox="1"/>
          <p:nvPr/>
        </p:nvSpPr>
        <p:spPr>
          <a:xfrm>
            <a:off x="8337339" y="4028122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복수의 사용자들은 스테이션 네트워크 속에서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/>
              <a:t>가상화되어</a:t>
            </a:r>
            <a:r>
              <a:rPr kumimoji="1" lang="ko-KR" altLang="en-US" sz="1200" dirty="0"/>
              <a:t> 상호작용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영상통화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게임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등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가능</a:t>
            </a:r>
          </a:p>
        </p:txBody>
      </p:sp>
      <p:pic>
        <p:nvPicPr>
          <p:cNvPr id="33" name="그래픽 32" descr="작도 단색으로 채워진">
            <a:extLst>
              <a:ext uri="{FF2B5EF4-FFF2-40B4-BE49-F238E27FC236}">
                <a16:creationId xmlns:a16="http://schemas.microsoft.com/office/drawing/2014/main" id="{45AD964C-482C-76A9-3B80-27BABF9A4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3266" y="2944628"/>
            <a:ext cx="914400" cy="914400"/>
          </a:xfrm>
          <a:prstGeom prst="rect">
            <a:avLst/>
          </a:prstGeom>
        </p:spPr>
      </p:pic>
      <p:pic>
        <p:nvPicPr>
          <p:cNvPr id="34" name="그래픽 33" descr="소리 중간 단색으로 채워진">
            <a:extLst>
              <a:ext uri="{FF2B5EF4-FFF2-40B4-BE49-F238E27FC236}">
                <a16:creationId xmlns:a16="http://schemas.microsoft.com/office/drawing/2014/main" id="{95FE67B4-DA00-6C90-F9C5-99DE261FBC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09960" y="2602292"/>
            <a:ext cx="461665" cy="461665"/>
          </a:xfrm>
          <a:prstGeom prst="rect">
            <a:avLst/>
          </a:prstGeom>
        </p:spPr>
      </p:pic>
      <p:pic>
        <p:nvPicPr>
          <p:cNvPr id="35" name="그래픽 34" descr="음성 윤곽선">
            <a:extLst>
              <a:ext uri="{FF2B5EF4-FFF2-40B4-BE49-F238E27FC236}">
                <a16:creationId xmlns:a16="http://schemas.microsoft.com/office/drawing/2014/main" id="{5D2420DD-C842-6F72-D934-DE3B202C13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29307" y="2623653"/>
            <a:ext cx="461665" cy="461665"/>
          </a:xfrm>
          <a:prstGeom prst="rect">
            <a:avLst/>
          </a:prstGeom>
        </p:spPr>
      </p:pic>
      <p:pic>
        <p:nvPicPr>
          <p:cNvPr id="36" name="그래픽 35" descr="작도 단색으로 채워진">
            <a:extLst>
              <a:ext uri="{FF2B5EF4-FFF2-40B4-BE49-F238E27FC236}">
                <a16:creationId xmlns:a16="http://schemas.microsoft.com/office/drawing/2014/main" id="{FDA2F258-32BC-7789-4315-E96C5124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3559" y="2944628"/>
            <a:ext cx="914400" cy="914400"/>
          </a:xfrm>
          <a:prstGeom prst="rect">
            <a:avLst/>
          </a:prstGeom>
        </p:spPr>
      </p:pic>
      <p:pic>
        <p:nvPicPr>
          <p:cNvPr id="37" name="그래픽 36" descr="소리 중간 단색으로 채워진">
            <a:extLst>
              <a:ext uri="{FF2B5EF4-FFF2-40B4-BE49-F238E27FC236}">
                <a16:creationId xmlns:a16="http://schemas.microsoft.com/office/drawing/2014/main" id="{14C54365-7C51-B5DD-894F-475BE2AD70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0253" y="2602292"/>
            <a:ext cx="461665" cy="461665"/>
          </a:xfrm>
          <a:prstGeom prst="rect">
            <a:avLst/>
          </a:prstGeom>
        </p:spPr>
      </p:pic>
      <p:pic>
        <p:nvPicPr>
          <p:cNvPr id="38" name="그래픽 37" descr="음성 윤곽선">
            <a:extLst>
              <a:ext uri="{FF2B5EF4-FFF2-40B4-BE49-F238E27FC236}">
                <a16:creationId xmlns:a16="http://schemas.microsoft.com/office/drawing/2014/main" id="{3AD16758-41D3-E57D-64C2-7F9F00A72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39600" y="2623653"/>
            <a:ext cx="461665" cy="461665"/>
          </a:xfrm>
          <a:prstGeom prst="rect">
            <a:avLst/>
          </a:prstGeom>
        </p:spPr>
      </p:pic>
      <p:pic>
        <p:nvPicPr>
          <p:cNvPr id="42" name="그래픽 41" descr="작도 단색으로 채워진">
            <a:extLst>
              <a:ext uri="{FF2B5EF4-FFF2-40B4-BE49-F238E27FC236}">
                <a16:creationId xmlns:a16="http://schemas.microsoft.com/office/drawing/2014/main" id="{32DC5770-EAC1-5ECF-6936-01E74A553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041" y="2400807"/>
            <a:ext cx="914400" cy="914400"/>
          </a:xfrm>
          <a:prstGeom prst="rect">
            <a:avLst/>
          </a:prstGeom>
        </p:spPr>
      </p:pic>
      <p:pic>
        <p:nvPicPr>
          <p:cNvPr id="43" name="그래픽 42" descr="소리 중간 단색으로 채워진">
            <a:extLst>
              <a:ext uri="{FF2B5EF4-FFF2-40B4-BE49-F238E27FC236}">
                <a16:creationId xmlns:a16="http://schemas.microsoft.com/office/drawing/2014/main" id="{F998AE07-3240-719E-96E7-A9CE3A604F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09735" y="2058471"/>
            <a:ext cx="461665" cy="461665"/>
          </a:xfrm>
          <a:prstGeom prst="rect">
            <a:avLst/>
          </a:prstGeom>
        </p:spPr>
      </p:pic>
      <p:pic>
        <p:nvPicPr>
          <p:cNvPr id="44" name="그래픽 43" descr="음성 윤곽선">
            <a:extLst>
              <a:ext uri="{FF2B5EF4-FFF2-40B4-BE49-F238E27FC236}">
                <a16:creationId xmlns:a16="http://schemas.microsoft.com/office/drawing/2014/main" id="{CA5CB428-758D-A3D2-2C94-F058F2F34C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9082" y="2079832"/>
            <a:ext cx="461665" cy="4616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CDD7C3-3564-F49B-5467-58C4D679D3C4}"/>
              </a:ext>
            </a:extLst>
          </p:cNvPr>
          <p:cNvSpPr txBox="1"/>
          <p:nvPr/>
        </p:nvSpPr>
        <p:spPr>
          <a:xfrm>
            <a:off x="8311925" y="4665580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최종적으로 옴니버스에 적용하여 메타버스를 품은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시공간 가상화 디지털 트윈 세계 구현</a:t>
            </a:r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DBB0B9EF-0348-701A-38A0-98CCD0CFC315}"/>
              </a:ext>
            </a:extLst>
          </p:cNvPr>
          <p:cNvSpPr/>
          <p:nvPr/>
        </p:nvSpPr>
        <p:spPr>
          <a:xfrm>
            <a:off x="8085340" y="3430885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D6904658-FCB6-8491-8F34-30D50DA79045}"/>
              </a:ext>
            </a:extLst>
          </p:cNvPr>
          <p:cNvSpPr/>
          <p:nvPr/>
        </p:nvSpPr>
        <p:spPr>
          <a:xfrm rot="16200000">
            <a:off x="4142982" y="2410614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FCC856C6-5111-D6C9-9EFC-449AD53C21C1}"/>
              </a:ext>
            </a:extLst>
          </p:cNvPr>
          <p:cNvSpPr/>
          <p:nvPr/>
        </p:nvSpPr>
        <p:spPr>
          <a:xfrm rot="5400000">
            <a:off x="4298805" y="2537803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8757D17A-2C6C-5559-A2F5-22DB96EF76EC}"/>
              </a:ext>
            </a:extLst>
          </p:cNvPr>
          <p:cNvSpPr/>
          <p:nvPr/>
        </p:nvSpPr>
        <p:spPr>
          <a:xfrm rot="16200000">
            <a:off x="4111920" y="439098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2D1ED92-133D-14B9-6E9B-9F8B0ED9C166}"/>
              </a:ext>
            </a:extLst>
          </p:cNvPr>
          <p:cNvSpPr/>
          <p:nvPr/>
        </p:nvSpPr>
        <p:spPr>
          <a:xfrm rot="5400000">
            <a:off x="4267743" y="4518169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3F96-04E7-63CD-A0C1-78FA24A38ABE}"/>
              </a:ext>
            </a:extLst>
          </p:cNvPr>
          <p:cNvSpPr txBox="1"/>
          <p:nvPr/>
        </p:nvSpPr>
        <p:spPr>
          <a:xfrm>
            <a:off x="122210" y="118462"/>
            <a:ext cx="265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구상도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6243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35D7-88C0-D8E8-6433-FB011603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97416-CFE4-921D-42FB-AC152671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한 파이프라인의 재사용성을 최대한 </a:t>
            </a:r>
            <a:r>
              <a:rPr kumimoji="1" lang="ko-KR" altLang="en-US" dirty="0" err="1"/>
              <a:t>높혀보는</a:t>
            </a:r>
            <a:r>
              <a:rPr kumimoji="1" lang="ko-KR" altLang="en-US" dirty="0"/>
              <a:t>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Stable Diffusion</a:t>
            </a:r>
            <a:r>
              <a:rPr kumimoji="1" lang="ko-KR" altLang="en-US" dirty="0"/>
              <a:t>을 적용하여 사용자가 스테이션 앞에 앉았을 때 일정 시간 후 특정 조작없이 인식하여 사용자의 모습을 </a:t>
            </a:r>
            <a:r>
              <a:rPr kumimoji="1" lang="ko-KR" altLang="en-US" dirty="0" err="1"/>
              <a:t>카툰화하여</a:t>
            </a:r>
            <a:r>
              <a:rPr kumimoji="1" lang="ko-KR" altLang="en-US" dirty="0"/>
              <a:t> 보여줌</a:t>
            </a:r>
            <a:r>
              <a:rPr kumimoji="1" lang="en-US" altLang="ko-KR" dirty="0"/>
              <a:t>.(</a:t>
            </a:r>
            <a:r>
              <a:rPr kumimoji="1" lang="ko-KR" altLang="en-US" dirty="0"/>
              <a:t>최소 딜레이 및 최소 설정 목표 </a:t>
            </a:r>
            <a:r>
              <a:rPr kumimoji="1" lang="en-US" altLang="ko-KR" dirty="0"/>
              <a:t>// </a:t>
            </a:r>
            <a:r>
              <a:rPr kumimoji="1" lang="ko-KR" altLang="en-US" dirty="0"/>
              <a:t>완전 자동화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 err="1"/>
              <a:t>카툰화</a:t>
            </a:r>
            <a:r>
              <a:rPr kumimoji="1" lang="ko-KR" altLang="en-US" dirty="0"/>
              <a:t> 정도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캡쳐한</a:t>
            </a:r>
            <a:r>
              <a:rPr kumimoji="1" lang="ko-KR" altLang="en-US" dirty="0"/>
              <a:t> 모습을 </a:t>
            </a:r>
            <a:r>
              <a:rPr kumimoji="1" lang="ko-KR" altLang="en-US" dirty="0" err="1"/>
              <a:t>카툰화하여</a:t>
            </a:r>
            <a:r>
              <a:rPr kumimoji="1" lang="ko-KR" altLang="en-US" dirty="0"/>
              <a:t> 배경화면 지정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en-US" altLang="ko-KR" dirty="0"/>
              <a:t>1. </a:t>
            </a:r>
            <a:r>
              <a:rPr kumimoji="1" lang="ko-KR" altLang="en-US" dirty="0" err="1"/>
              <a:t>카툰화한</a:t>
            </a:r>
            <a:r>
              <a:rPr kumimoji="1" lang="ko-KR" altLang="en-US" dirty="0"/>
              <a:t> 사진을 </a:t>
            </a:r>
            <a:r>
              <a:rPr kumimoji="1" lang="ko-KR" altLang="en-US" dirty="0" err="1"/>
              <a:t>기반으로하여</a:t>
            </a:r>
            <a:r>
              <a:rPr kumimoji="1" lang="ko-KR" altLang="en-US" dirty="0"/>
              <a:t> 그림을 분해해 라이브 </a:t>
            </a:r>
            <a:r>
              <a:rPr kumimoji="1" lang="en-US" altLang="ko-KR" dirty="0"/>
              <a:t>2d</a:t>
            </a:r>
            <a:r>
              <a:rPr kumimoji="1" lang="ko-KR" altLang="en-US" dirty="0"/>
              <a:t>로 변경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2.</a:t>
            </a:r>
            <a:r>
              <a:rPr kumimoji="1" lang="ko-KR" altLang="en-US" dirty="0"/>
              <a:t> 이를 적용시켜 화면 한 켠에 띄우기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스테이션끼리 소통할 땐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모델링으로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Voice converter </a:t>
            </a:r>
            <a:r>
              <a:rPr kumimoji="1" lang="ko-KR" altLang="en-US" dirty="0"/>
              <a:t>까지 탑재해 사용자는 스테이션에 앉는 순간 </a:t>
            </a:r>
            <a:r>
              <a:rPr kumimoji="1" lang="ko-KR" altLang="en-US" dirty="0" err="1"/>
              <a:t>가상화된</a:t>
            </a:r>
            <a:r>
              <a:rPr kumimoji="1" lang="ko-KR" altLang="en-US" dirty="0"/>
              <a:t> 또다른 자신을 가질 수 있을 것으로 기대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5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7AC0-B542-F3C5-B694-F61B257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 - NATS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E1149-7E0C-5B04-E0A6-865B3A15C869}"/>
              </a:ext>
            </a:extLst>
          </p:cNvPr>
          <p:cNvSpPr txBox="1"/>
          <p:nvPr/>
        </p:nvSpPr>
        <p:spPr>
          <a:xfrm>
            <a:off x="321280" y="373028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PCs</a:t>
            </a:r>
            <a:endParaRPr kumimoji="1" lang="ko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057AFE4C-6525-C1E5-2E4B-383AD66D8C55}"/>
              </a:ext>
            </a:extLst>
          </p:cNvPr>
          <p:cNvSpPr/>
          <p:nvPr/>
        </p:nvSpPr>
        <p:spPr>
          <a:xfrm>
            <a:off x="882652" y="3667565"/>
            <a:ext cx="532356" cy="49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3AACF-BB3D-A2B5-CF05-03FFB5A12E8C}"/>
              </a:ext>
            </a:extLst>
          </p:cNvPr>
          <p:cNvSpPr/>
          <p:nvPr/>
        </p:nvSpPr>
        <p:spPr>
          <a:xfrm>
            <a:off x="5311794" y="1929798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D03E80-BE7C-39B2-A34B-58B23389BF45}"/>
              </a:ext>
            </a:extLst>
          </p:cNvPr>
          <p:cNvSpPr/>
          <p:nvPr/>
        </p:nvSpPr>
        <p:spPr>
          <a:xfrm>
            <a:off x="5311794" y="2558030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pod2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4DB13-EAEB-5C37-FA5C-84DE01AC6A8B}"/>
              </a:ext>
            </a:extLst>
          </p:cNvPr>
          <p:cNvSpPr/>
          <p:nvPr/>
        </p:nvSpPr>
        <p:spPr>
          <a:xfrm>
            <a:off x="5209354" y="4446822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pod1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215CDE-9979-8ECA-AC60-FC96BE101135}"/>
              </a:ext>
            </a:extLst>
          </p:cNvPr>
          <p:cNvSpPr/>
          <p:nvPr/>
        </p:nvSpPr>
        <p:spPr>
          <a:xfrm>
            <a:off x="5209354" y="5023620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pod2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207AE-D2D7-D3BD-0B36-591DADC62081}"/>
              </a:ext>
            </a:extLst>
          </p:cNvPr>
          <p:cNvSpPr/>
          <p:nvPr/>
        </p:nvSpPr>
        <p:spPr>
          <a:xfrm>
            <a:off x="5926440" y="3134828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AA32AF-5100-BFA0-C36B-BBF5111DA527}"/>
              </a:ext>
            </a:extLst>
          </p:cNvPr>
          <p:cNvSpPr/>
          <p:nvPr/>
        </p:nvSpPr>
        <p:spPr>
          <a:xfrm>
            <a:off x="5926440" y="3356826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52C7BB-6D06-5026-6A01-CAD516FB70CF}"/>
              </a:ext>
            </a:extLst>
          </p:cNvPr>
          <p:cNvSpPr/>
          <p:nvPr/>
        </p:nvSpPr>
        <p:spPr>
          <a:xfrm>
            <a:off x="6074803" y="5600418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DE69F5-5297-B5CB-8DDF-D72A61272989}"/>
              </a:ext>
            </a:extLst>
          </p:cNvPr>
          <p:cNvSpPr/>
          <p:nvPr/>
        </p:nvSpPr>
        <p:spPr>
          <a:xfrm>
            <a:off x="6074803" y="5822416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3C40E9-F59A-1499-A9BF-88F22834EE87}"/>
              </a:ext>
            </a:extLst>
          </p:cNvPr>
          <p:cNvSpPr/>
          <p:nvPr/>
        </p:nvSpPr>
        <p:spPr>
          <a:xfrm>
            <a:off x="2047204" y="2965366"/>
            <a:ext cx="1733152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NATS.SD.G1</a:t>
            </a:r>
            <a:endParaRPr kumimoji="1" lang="ko-KR" altLang="en-US" dirty="0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5EE8FD88-8E0E-EF1B-D26D-AC184E331002}"/>
              </a:ext>
            </a:extLst>
          </p:cNvPr>
          <p:cNvSpPr/>
          <p:nvPr/>
        </p:nvSpPr>
        <p:spPr>
          <a:xfrm rot="19304460">
            <a:off x="1452645" y="3443054"/>
            <a:ext cx="600977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E21F8112-FCEF-A7B3-FFA0-F2E14993499D}"/>
              </a:ext>
            </a:extLst>
          </p:cNvPr>
          <p:cNvSpPr/>
          <p:nvPr/>
        </p:nvSpPr>
        <p:spPr>
          <a:xfrm rot="1935772">
            <a:off x="1447733" y="4145826"/>
            <a:ext cx="600977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8786FF31-A207-40FB-987A-53B166F470A8}"/>
              </a:ext>
            </a:extLst>
          </p:cNvPr>
          <p:cNvSpPr/>
          <p:nvPr/>
        </p:nvSpPr>
        <p:spPr>
          <a:xfrm rot="19784849">
            <a:off x="4005418" y="2436681"/>
            <a:ext cx="1022036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98FFC599-CE9E-2F20-A3E8-3F1D282418B7}"/>
              </a:ext>
            </a:extLst>
          </p:cNvPr>
          <p:cNvSpPr/>
          <p:nvPr/>
        </p:nvSpPr>
        <p:spPr>
          <a:xfrm rot="20495527">
            <a:off x="4132401" y="2945549"/>
            <a:ext cx="912921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5F2F27-37DD-578B-7E13-EA7932326F78}"/>
              </a:ext>
            </a:extLst>
          </p:cNvPr>
          <p:cNvSpPr/>
          <p:nvPr/>
        </p:nvSpPr>
        <p:spPr>
          <a:xfrm>
            <a:off x="2594680" y="2735131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JS</a:t>
            </a:r>
            <a:endParaRPr kumimoji="1" lang="ko-KR" altLang="en-US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50D682DB-3EA0-E5A8-25C0-D3F3ADF29D6C}"/>
              </a:ext>
            </a:extLst>
          </p:cNvPr>
          <p:cNvSpPr/>
          <p:nvPr/>
        </p:nvSpPr>
        <p:spPr>
          <a:xfrm rot="1648369">
            <a:off x="4182778" y="5071277"/>
            <a:ext cx="849452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1672C107-8999-00B2-C3CA-B500F4E14852}"/>
              </a:ext>
            </a:extLst>
          </p:cNvPr>
          <p:cNvSpPr/>
          <p:nvPr/>
        </p:nvSpPr>
        <p:spPr>
          <a:xfrm>
            <a:off x="4193070" y="4586992"/>
            <a:ext cx="849452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F4CC6D-EADB-146C-058B-C8189FC8F413}"/>
              </a:ext>
            </a:extLst>
          </p:cNvPr>
          <p:cNvSpPr/>
          <p:nvPr/>
        </p:nvSpPr>
        <p:spPr>
          <a:xfrm>
            <a:off x="4023950" y="1973415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MQ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C3C350-1465-105F-0112-8EAA6F24D0D4}"/>
              </a:ext>
            </a:extLst>
          </p:cNvPr>
          <p:cNvSpPr/>
          <p:nvPr/>
        </p:nvSpPr>
        <p:spPr>
          <a:xfrm>
            <a:off x="4288404" y="4239689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MQ</a:t>
            </a:r>
            <a:endParaRPr kumimoji="1"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D965A3-055E-511F-A288-29C48ADA8C6C}"/>
              </a:ext>
            </a:extLst>
          </p:cNvPr>
          <p:cNvSpPr/>
          <p:nvPr/>
        </p:nvSpPr>
        <p:spPr>
          <a:xfrm>
            <a:off x="2054102" y="4234218"/>
            <a:ext cx="1733152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NATS.DT.G1</a:t>
            </a:r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D89695-D66B-86C4-6462-D3E1D728C406}"/>
              </a:ext>
            </a:extLst>
          </p:cNvPr>
          <p:cNvSpPr/>
          <p:nvPr/>
        </p:nvSpPr>
        <p:spPr>
          <a:xfrm>
            <a:off x="2601578" y="4003983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JS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3459F1-49B4-0713-88AD-A231EE993259}"/>
              </a:ext>
            </a:extLst>
          </p:cNvPr>
          <p:cNvSpPr/>
          <p:nvPr/>
        </p:nvSpPr>
        <p:spPr>
          <a:xfrm>
            <a:off x="2826966" y="4852919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88B3EE-441E-8BA1-D754-7A34CE577BD7}"/>
              </a:ext>
            </a:extLst>
          </p:cNvPr>
          <p:cNvSpPr/>
          <p:nvPr/>
        </p:nvSpPr>
        <p:spPr>
          <a:xfrm>
            <a:off x="2826966" y="5074917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CDC29-09B9-87CA-1469-4B4B04E99C44}"/>
              </a:ext>
            </a:extLst>
          </p:cNvPr>
          <p:cNvSpPr txBox="1"/>
          <p:nvPr/>
        </p:nvSpPr>
        <p:spPr>
          <a:xfrm>
            <a:off x="838200" y="5292057"/>
            <a:ext cx="373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Can add more subject, if we want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541E81-0271-65A6-4CFA-3837797652BD}"/>
              </a:ext>
            </a:extLst>
          </p:cNvPr>
          <p:cNvSpPr txBox="1"/>
          <p:nvPr/>
        </p:nvSpPr>
        <p:spPr>
          <a:xfrm>
            <a:off x="7560958" y="1760003"/>
            <a:ext cx="32335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subject name role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NATS.SD.G1</a:t>
            </a:r>
          </a:p>
          <a:p>
            <a:r>
              <a:rPr kumimoji="1" lang="en-US" altLang="ko-KR" dirty="0" err="1"/>
              <a:t>Nats.StableDiffusion.Group</a:t>
            </a:r>
            <a:r>
              <a:rPr kumimoji="1" lang="en-US" altLang="ko-KR" dirty="0"/>
              <a:t> N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NATS.DT.G1</a:t>
            </a:r>
          </a:p>
          <a:p>
            <a:r>
              <a:rPr kumimoji="1" lang="en-US" altLang="ko-KR" dirty="0" err="1"/>
              <a:t>Nats.DeTect.Group</a:t>
            </a:r>
            <a:r>
              <a:rPr kumimoji="1" lang="en-US" altLang="ko-KR" dirty="0"/>
              <a:t> 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B010E-3A96-5DF1-0E27-718FCCEE6761}"/>
              </a:ext>
            </a:extLst>
          </p:cNvPr>
          <p:cNvSpPr txBox="1"/>
          <p:nvPr/>
        </p:nvSpPr>
        <p:spPr>
          <a:xfrm>
            <a:off x="7098631" y="8432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 라벨 전송</a:t>
            </a:r>
          </a:p>
        </p:txBody>
      </p:sp>
    </p:spTree>
    <p:extLst>
      <p:ext uri="{BB962C8B-B14F-4D97-AF65-F5344CB8AC3E}">
        <p14:creationId xmlns:p14="http://schemas.microsoft.com/office/powerpoint/2010/main" val="80415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7AC0-B542-F3C5-B694-F61B257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 - MINIO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E1149-7E0C-5B04-E0A6-865B3A15C869}"/>
              </a:ext>
            </a:extLst>
          </p:cNvPr>
          <p:cNvSpPr txBox="1"/>
          <p:nvPr/>
        </p:nvSpPr>
        <p:spPr>
          <a:xfrm>
            <a:off x="321280" y="373028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PCs</a:t>
            </a:r>
            <a:endParaRPr kumimoji="1" lang="ko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057AFE4C-6525-C1E5-2E4B-383AD66D8C55}"/>
              </a:ext>
            </a:extLst>
          </p:cNvPr>
          <p:cNvSpPr/>
          <p:nvPr/>
        </p:nvSpPr>
        <p:spPr>
          <a:xfrm>
            <a:off x="882652" y="3667565"/>
            <a:ext cx="532356" cy="49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3AACF-BB3D-A2B5-CF05-03FFB5A12E8C}"/>
              </a:ext>
            </a:extLst>
          </p:cNvPr>
          <p:cNvSpPr/>
          <p:nvPr/>
        </p:nvSpPr>
        <p:spPr>
          <a:xfrm>
            <a:off x="5922425" y="1984649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D03E80-BE7C-39B2-A34B-58B23389BF45}"/>
              </a:ext>
            </a:extLst>
          </p:cNvPr>
          <p:cNvSpPr/>
          <p:nvPr/>
        </p:nvSpPr>
        <p:spPr>
          <a:xfrm>
            <a:off x="5922425" y="2612881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pod2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4DB13-EAEB-5C37-FA5C-84DE01AC6A8B}"/>
              </a:ext>
            </a:extLst>
          </p:cNvPr>
          <p:cNvSpPr/>
          <p:nvPr/>
        </p:nvSpPr>
        <p:spPr>
          <a:xfrm>
            <a:off x="5719559" y="4391971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pod1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215CDE-9979-8ECA-AC60-FC96BE101135}"/>
              </a:ext>
            </a:extLst>
          </p:cNvPr>
          <p:cNvSpPr/>
          <p:nvPr/>
        </p:nvSpPr>
        <p:spPr>
          <a:xfrm>
            <a:off x="5719559" y="4968769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pod2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207AE-D2D7-D3BD-0B36-591DADC62081}"/>
              </a:ext>
            </a:extLst>
          </p:cNvPr>
          <p:cNvSpPr/>
          <p:nvPr/>
        </p:nvSpPr>
        <p:spPr>
          <a:xfrm>
            <a:off x="6537071" y="3189679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AA32AF-5100-BFA0-C36B-BBF5111DA527}"/>
              </a:ext>
            </a:extLst>
          </p:cNvPr>
          <p:cNvSpPr/>
          <p:nvPr/>
        </p:nvSpPr>
        <p:spPr>
          <a:xfrm>
            <a:off x="6537071" y="3411677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52C7BB-6D06-5026-6A01-CAD516FB70CF}"/>
              </a:ext>
            </a:extLst>
          </p:cNvPr>
          <p:cNvSpPr/>
          <p:nvPr/>
        </p:nvSpPr>
        <p:spPr>
          <a:xfrm>
            <a:off x="6585008" y="5545567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DE69F5-5297-B5CB-8DDF-D72A61272989}"/>
              </a:ext>
            </a:extLst>
          </p:cNvPr>
          <p:cNvSpPr/>
          <p:nvPr/>
        </p:nvSpPr>
        <p:spPr>
          <a:xfrm>
            <a:off x="6585008" y="5767565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E76C-CB84-E4E1-1BA1-A331ECF2493F}"/>
              </a:ext>
            </a:extLst>
          </p:cNvPr>
          <p:cNvSpPr/>
          <p:nvPr/>
        </p:nvSpPr>
        <p:spPr>
          <a:xfrm>
            <a:off x="1607265" y="3667565"/>
            <a:ext cx="1238882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MINIO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10C74-7A25-81B9-5344-6010DF6A2C21}"/>
              </a:ext>
            </a:extLst>
          </p:cNvPr>
          <p:cNvSpPr txBox="1"/>
          <p:nvPr/>
        </p:nvSpPr>
        <p:spPr>
          <a:xfrm>
            <a:off x="1377018" y="4148946"/>
            <a:ext cx="16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Unique </a:t>
            </a:r>
            <a:r>
              <a:rPr kumimoji="1" lang="en-US" altLang="ko-KR" dirty="0" err="1"/>
              <a:t>bukets</a:t>
            </a:r>
            <a:endParaRPr kumimoji="1" lang="ko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AB9279E-062F-FCB8-8D2C-0295BDAC4D55}"/>
              </a:ext>
            </a:extLst>
          </p:cNvPr>
          <p:cNvSpPr/>
          <p:nvPr/>
        </p:nvSpPr>
        <p:spPr>
          <a:xfrm rot="20337003">
            <a:off x="3002242" y="3007379"/>
            <a:ext cx="2670057" cy="270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C23FB918-B418-B301-8F7D-3950E6109469}"/>
              </a:ext>
            </a:extLst>
          </p:cNvPr>
          <p:cNvSpPr/>
          <p:nvPr/>
        </p:nvSpPr>
        <p:spPr>
          <a:xfrm rot="1202550">
            <a:off x="3044751" y="4497310"/>
            <a:ext cx="2576913" cy="270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72F45-C3C8-3EA6-ED77-51C134FD1BFD}"/>
              </a:ext>
            </a:extLst>
          </p:cNvPr>
          <p:cNvSpPr txBox="1"/>
          <p:nvPr/>
        </p:nvSpPr>
        <p:spPr>
          <a:xfrm>
            <a:off x="3313883" y="3549361"/>
            <a:ext cx="2317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Downloads sources</a:t>
            </a:r>
          </a:p>
          <a:p>
            <a:r>
              <a:rPr kumimoji="1" lang="en-US" altLang="ko-KR" dirty="0"/>
              <a:t>(know it from NATS)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0C641-4E37-B179-8A3D-0A9E3BF5A740}"/>
              </a:ext>
            </a:extLst>
          </p:cNvPr>
          <p:cNvSpPr txBox="1"/>
          <p:nvPr/>
        </p:nvSpPr>
        <p:spPr>
          <a:xfrm>
            <a:off x="7098631" y="8432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실제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293011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7AC0-B542-F3C5-B694-F61B257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 - overview</a:t>
            </a:r>
            <a:endParaRPr kumimoji="1" lang="ko-KR" altLang="en-US" dirty="0"/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102BE87-96B7-0CDC-1C11-D158C85D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82" y="4141134"/>
            <a:ext cx="3773162" cy="23004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A98651-98E8-36C4-5161-5EF022881691}"/>
              </a:ext>
            </a:extLst>
          </p:cNvPr>
          <p:cNvSpPr txBox="1"/>
          <p:nvPr/>
        </p:nvSpPr>
        <p:spPr>
          <a:xfrm>
            <a:off x="1071846" y="36091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PCs</a:t>
            </a:r>
            <a:endParaRPr kumimoji="1" lang="ko-KR" altLang="en-US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9EB64EFE-ABCD-C919-F267-BF646DDDB4C1}"/>
              </a:ext>
            </a:extLst>
          </p:cNvPr>
          <p:cNvSpPr/>
          <p:nvPr/>
        </p:nvSpPr>
        <p:spPr>
          <a:xfrm rot="19835496">
            <a:off x="1718625" y="3173150"/>
            <a:ext cx="1937802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AD32A704-A260-5617-0BF4-220A04CD9DAB}"/>
              </a:ext>
            </a:extLst>
          </p:cNvPr>
          <p:cNvSpPr/>
          <p:nvPr/>
        </p:nvSpPr>
        <p:spPr>
          <a:xfrm rot="2345825">
            <a:off x="1527851" y="4535417"/>
            <a:ext cx="218845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965801-8E59-0FE5-E8D9-13A7B4B0452A}"/>
              </a:ext>
            </a:extLst>
          </p:cNvPr>
          <p:cNvSpPr txBox="1"/>
          <p:nvPr/>
        </p:nvSpPr>
        <p:spPr>
          <a:xfrm>
            <a:off x="1071846" y="280730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 information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E167E-C7E1-F604-6E99-67950C269AEE}"/>
              </a:ext>
            </a:extLst>
          </p:cNvPr>
          <p:cNvSpPr txBox="1"/>
          <p:nvPr/>
        </p:nvSpPr>
        <p:spPr>
          <a:xfrm>
            <a:off x="1511869" y="4667889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Real Data</a:t>
            </a:r>
            <a:endParaRPr kumimoji="1" lang="ko-KR" altLang="en-US" dirty="0"/>
          </a:p>
        </p:txBody>
      </p:sp>
      <p:pic>
        <p:nvPicPr>
          <p:cNvPr id="28" name="그림 2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F791DFD-E3B3-C8A9-D1EE-0ABF9B71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68" y="1566618"/>
            <a:ext cx="5235811" cy="23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9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EFE59-D5C9-F4C5-83B1-57C66B8D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Specific </a:t>
            </a:r>
            <a:r>
              <a:rPr kumimoji="1" lang="en-US" altLang="ko-KR" dirty="0" err="1"/>
              <a:t>Infomation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11583-6BF9-AFC3-601C-CC9C6AF7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아키텍쳐</a:t>
            </a:r>
            <a:r>
              <a:rPr kumimoji="1" lang="ko-KR" altLang="en-US" dirty="0"/>
              <a:t> 풀이 더욱 더 커질 경우</a:t>
            </a:r>
            <a:r>
              <a:rPr kumimoji="1" lang="en-US" altLang="ko-KR" dirty="0"/>
              <a:t>, pc1~pc5</a:t>
            </a:r>
            <a:r>
              <a:rPr kumimoji="1" lang="ko-KR" altLang="en-US" dirty="0"/>
              <a:t>까지는 </a:t>
            </a:r>
            <a:r>
              <a:rPr kumimoji="1" lang="en-US" altLang="ko-KR" dirty="0"/>
              <a:t>nats.sd.g1, pc6~pc10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nats.sd.g2</a:t>
            </a:r>
            <a:r>
              <a:rPr kumimoji="1" lang="ko-KR" altLang="en-US" dirty="0"/>
              <a:t>로 묶어 한 </a:t>
            </a:r>
            <a:r>
              <a:rPr kumimoji="1" lang="en-US" altLang="ko-KR" dirty="0"/>
              <a:t>subject</a:t>
            </a:r>
            <a:r>
              <a:rPr kumimoji="1" lang="ko-KR" altLang="en-US" dirty="0"/>
              <a:t>에 대한 정보 주입량을 제한하고 한 쪽에 몰려 딜레이가 발생하는 것을 줄인다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Data</a:t>
            </a:r>
            <a:r>
              <a:rPr kumimoji="1" lang="ko-KR" altLang="en-US" dirty="0"/>
              <a:t>이름 형식은 아래와 같다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{pc name}_{YY-MM-DD-HH-MM-SS}_{</a:t>
            </a:r>
            <a:r>
              <a:rPr kumimoji="1" lang="en-US" altLang="ko-KR" dirty="0" err="1"/>
              <a:t>uuid</a:t>
            </a:r>
            <a:r>
              <a:rPr kumimoji="1" lang="en-US" altLang="ko-KR" dirty="0"/>
              <a:t>}.</a:t>
            </a:r>
            <a:r>
              <a:rPr kumimoji="1" lang="en-US" altLang="ko-KR" dirty="0" err="1"/>
              <a:t>jpg?png</a:t>
            </a:r>
            <a:endParaRPr kumimoji="1" lang="en-US" altLang="ko-KR" dirty="0"/>
          </a:p>
          <a:p>
            <a:r>
              <a:rPr kumimoji="1" lang="en-US" altLang="ko-KR" dirty="0" err="1"/>
              <a:t>Minio</a:t>
            </a:r>
            <a:r>
              <a:rPr kumimoji="1" lang="ko-KR" altLang="en-US" dirty="0"/>
              <a:t>의 버킷 이름은 </a:t>
            </a:r>
            <a:r>
              <a:rPr kumimoji="1" lang="en-US" altLang="ko-KR" dirty="0"/>
              <a:t>{</a:t>
            </a:r>
            <a:r>
              <a:rPr kumimoji="1" lang="en-US" altLang="ko-KR" dirty="0" err="1"/>
              <a:t>pc_name</a:t>
            </a:r>
            <a:r>
              <a:rPr kumimoji="1" lang="en-US" altLang="ko-KR" dirty="0"/>
              <a:t>}</a:t>
            </a:r>
            <a:r>
              <a:rPr kumimoji="1" lang="ko-KR" altLang="en-US" dirty="0"/>
              <a:t>을 따른다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58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31528-7EEA-90C0-57B0-4FFAD0E0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774CB-A5A3-A2FA-7932-AB59216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SD </a:t>
            </a:r>
            <a:r>
              <a:rPr kumimoji="1" lang="ko-KR" altLang="en-US" dirty="0"/>
              <a:t>파이프라인 </a:t>
            </a:r>
            <a:r>
              <a:rPr kumimoji="1" lang="ko-KR" altLang="en-US" dirty="0" err="1"/>
              <a:t>아키텍쳐</a:t>
            </a:r>
            <a:r>
              <a:rPr kumimoji="1" lang="ko-KR" altLang="en-US" dirty="0"/>
              <a:t> 구축</a:t>
            </a:r>
            <a:endParaRPr kumimoji="1" lang="en-US" altLang="ko-KR" dirty="0"/>
          </a:p>
          <a:p>
            <a:r>
              <a:rPr kumimoji="1" lang="en-US" altLang="ko-KR" dirty="0"/>
              <a:t>SD</a:t>
            </a:r>
            <a:r>
              <a:rPr kumimoji="1" lang="ko-KR" altLang="en-US" dirty="0"/>
              <a:t>가 사용자 사진을 기반으로 </a:t>
            </a:r>
            <a:r>
              <a:rPr kumimoji="1" lang="en-US" altLang="ko-KR" dirty="0"/>
              <a:t>live2d</a:t>
            </a:r>
            <a:r>
              <a:rPr kumimoji="1" lang="ko-KR" altLang="en-US" dirty="0"/>
              <a:t>화 가능한 이미지를 생성할 수 있도록 튜닝</a:t>
            </a:r>
            <a:r>
              <a:rPr kumimoji="1" lang="en-US" altLang="ko-KR" dirty="0"/>
              <a:t> </a:t>
            </a:r>
            <a:r>
              <a:rPr kumimoji="1" lang="ko-KR" altLang="en-US" dirty="0"/>
              <a:t>또는 생성한 사진을 다른 모델로 분해하여 </a:t>
            </a:r>
            <a:r>
              <a:rPr kumimoji="1" lang="en-US" altLang="ko-KR" dirty="0"/>
              <a:t>live2D </a:t>
            </a:r>
            <a:r>
              <a:rPr kumimoji="1" lang="ko-KR" altLang="en-US" dirty="0"/>
              <a:t>생성 자동화 구현</a:t>
            </a:r>
            <a:endParaRPr kumimoji="1" lang="en-US" altLang="ko-KR" dirty="0"/>
          </a:p>
          <a:p>
            <a:r>
              <a:rPr kumimoji="1" lang="ko-KR" altLang="en-US" dirty="0"/>
              <a:t>만들어진 </a:t>
            </a:r>
            <a:r>
              <a:rPr kumimoji="1" lang="en-US" altLang="ko-KR" dirty="0"/>
              <a:t>Live2D </a:t>
            </a:r>
            <a:r>
              <a:rPr kumimoji="1" lang="ko-KR" altLang="en-US" dirty="0"/>
              <a:t>모델링 </a:t>
            </a:r>
            <a:r>
              <a:rPr kumimoji="1" lang="en-US" altLang="ko-KR" dirty="0"/>
              <a:t>configure</a:t>
            </a:r>
            <a:r>
              <a:rPr kumimoji="1" lang="ko-KR" altLang="en-US" dirty="0"/>
              <a:t> 버튼을 띄워 사용자에 맞춰 조정시키는 프로그램 구축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21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F480A-032A-612F-15A3-077986F0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Stacks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96589-359C-67EB-1F19-FE482281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NATS</a:t>
            </a:r>
          </a:p>
          <a:p>
            <a:r>
              <a:rPr kumimoji="1" lang="en-US" altLang="ko-KR" dirty="0"/>
              <a:t>MINIO</a:t>
            </a:r>
          </a:p>
          <a:p>
            <a:r>
              <a:rPr kumimoji="1" lang="en-US" altLang="ko-KR" dirty="0"/>
              <a:t>Kubernetes</a:t>
            </a:r>
          </a:p>
          <a:p>
            <a:r>
              <a:rPr kumimoji="1" lang="en-US" altLang="ko-KR" dirty="0"/>
              <a:t>Docker</a:t>
            </a:r>
          </a:p>
          <a:p>
            <a:r>
              <a:rPr kumimoji="1" lang="en-US" altLang="ko-KR" dirty="0"/>
              <a:t>Stable Diffusion</a:t>
            </a:r>
          </a:p>
          <a:p>
            <a:r>
              <a:rPr kumimoji="1" lang="en-US" altLang="ko-KR" dirty="0"/>
              <a:t>SLLM (</a:t>
            </a:r>
            <a:r>
              <a:rPr kumimoji="1" lang="ko-KR" altLang="en-US" dirty="0"/>
              <a:t>후보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1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475</Words>
  <Application>Microsoft Macintosh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MobileX station in CCTV.PJT</vt:lpstr>
      <vt:lpstr>PowerPoint 프레젠테이션</vt:lpstr>
      <vt:lpstr>GOAL</vt:lpstr>
      <vt:lpstr>Architecture - NATS</vt:lpstr>
      <vt:lpstr>Architecture - MINIO</vt:lpstr>
      <vt:lpstr>Architecture - overview</vt:lpstr>
      <vt:lpstr>Specific Infomation</vt:lpstr>
      <vt:lpstr>Flow</vt:lpstr>
      <vt:lpstr>Stacks</vt:lpstr>
      <vt:lpstr>PowerPoint 프레젠테이션</vt:lpstr>
      <vt:lpstr>refer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MobileX station in CCTV.pjt</dc:title>
  <dc:creator>조민준</dc:creator>
  <cp:lastModifiedBy>조민준</cp:lastModifiedBy>
  <cp:revision>48</cp:revision>
  <dcterms:created xsi:type="dcterms:W3CDTF">2024-01-16T10:33:24Z</dcterms:created>
  <dcterms:modified xsi:type="dcterms:W3CDTF">2024-03-04T06:26:51Z</dcterms:modified>
</cp:coreProperties>
</file>