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9"/>
    <p:restoredTop sz="94694"/>
  </p:normalViewPr>
  <p:slideViewPr>
    <p:cSldViewPr snapToGrid="0">
      <p:cViewPr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88EDA-02BF-D736-99E6-F30B0C9E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31A50-2855-D755-EF79-09E2C790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012E3-560D-B3ED-FA5B-4E36D8D2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B1081-2820-577F-0C79-FA4C707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26D8-AAFC-B535-7FA5-63FEB7C3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7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A5CE-1C5D-1ACB-8D1C-9FFC124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A6E37-DCA2-0155-C979-A34382739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8DB4-C42A-55E8-F795-82F56403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E4274-B29E-FA7F-144A-1756713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0FED7-0BCD-202A-D8C1-8DB0F7FF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9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AEAC7B-840D-49A4-B5A2-E81CE84C2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D50E31-C7A5-6728-84A0-F7E43449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3C0B-2FA4-FAAB-2EC9-6F2573EF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F5121-8CCC-A555-A389-8EE6D8EA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7C3D9-BB65-176C-FF10-C1AE49DC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1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B475A-5398-AF2E-2983-5C25FF6C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F3B68-54D8-76F3-846E-0F00C023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4FD5-1927-7BEC-CE52-1AF1014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02D84-0F45-7A08-5E16-8ABC1720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FD9B5-6257-36ED-3B71-FC248722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8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473C-356B-66A0-6181-62B6E05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861E5-5E53-B902-D8B4-0BB805FD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1E986-6DF9-4F6F-2F2E-91D94CF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35640-2CDA-7BED-9C9C-A894FADA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BE66F-9878-7C5C-C490-EDAC6EDA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897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C0409-5FDD-0152-40B1-CD4A3339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2A6CE-5FB0-7341-AC54-9AAD2003F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7F440-B633-9447-BA0C-1B5659B2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D23EC-FE12-849F-60C2-D1221BCD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D8E27-BCD1-D9A7-AF1B-1C869D7F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3AEB4-8619-F3F4-0952-C1E2F804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2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377F-88C9-A331-196F-778ECB18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0B9B0-2117-B647-E54F-177D7BB4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82E83-72E1-6BCB-1092-882D2B48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6F56D5-2500-497F-4F9D-9ABC07670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BC8E7-4F16-65B7-FAEE-15A8CD3C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9982A5-70FE-C505-6D80-14CFFB15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26109-C0B6-70D9-0719-B60EC7B5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0BFF-DD02-6E1C-4EC0-A4C1713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520D5-0D74-6079-05F5-FB80C0B2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097E5E-2DD9-0F05-A8AE-0D2C214E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2931B-5B62-6414-5803-5916C31C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67A29-DBAD-D70A-A351-07A0B8DE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95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7051D-8552-E436-C4DF-B0C68C6F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A52CB-9197-E5F4-8AEF-54CFF5C8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05FB4-D651-19A6-ED47-201AF6F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264AF-EF77-4A0D-8C61-79DC788F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78A3-7FF9-8513-833D-89BA773E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1FC9E-208B-46B6-F320-CE936D3D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6EB20-6D0B-3F4E-5708-010A87DE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C2916-C629-2750-D483-82D4BF7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CCC91-72E7-5A5A-6F44-C1D35E14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559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256A9-9A69-F6A2-11F0-A9D7C155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21EA2F-5427-7DBD-D737-2D9CBB2E0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DEEB7-5822-B620-5CF1-6E22C702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1636B-A820-BD97-2F1D-7061B49B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7692B-53F2-2D6A-BA0D-43203CBE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B0184-6093-A7F9-D403-6DEDA165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0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F9DC6-DBAA-A65A-DCF1-CAEE9C4C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5C313-085E-4CF5-5626-5BC02947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942F7-795F-1AA9-B09C-E1C0BAE0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C71B-BE81-714C-B7C9-9A0AF84B54D4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32B5C-5BEF-DF47-4920-68E07DA13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650DD-5860-1005-71E8-F9E1BDB33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0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.sv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7846-F726-5FA0-3ED7-13CFEA302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MobileX station in CCTV.PJT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F005C-2E86-3EE5-42AF-AD303E20C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0116</a:t>
            </a:r>
          </a:p>
          <a:p>
            <a:r>
              <a:rPr kumimoji="1" lang="en-US" altLang="ko-KR" dirty="0"/>
              <a:t>MobileX Station</a:t>
            </a:r>
            <a:r>
              <a:rPr kumimoji="1" lang="ko-KR" altLang="en-US" dirty="0"/>
              <a:t> 기반 콘텐츠 </a:t>
            </a:r>
            <a:r>
              <a:rPr kumimoji="1" lang="en-US" altLang="ko-KR" dirty="0"/>
              <a:t>– MobileX Station</a:t>
            </a:r>
            <a:r>
              <a:rPr kumimoji="1" lang="ko-KR" altLang="en-US" dirty="0"/>
              <a:t>을 활용한 디지털 트윈 사용자 시공간 가상화 기술에 관한 연구</a:t>
            </a:r>
          </a:p>
        </p:txBody>
      </p:sp>
    </p:spTree>
    <p:extLst>
      <p:ext uri="{BB962C8B-B14F-4D97-AF65-F5344CB8AC3E}">
        <p14:creationId xmlns:p14="http://schemas.microsoft.com/office/powerpoint/2010/main" val="131597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3383BDC8-E8F2-7BF4-4306-7ADE9DFC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234" y="3261138"/>
            <a:ext cx="914400" cy="914400"/>
          </a:xfrm>
          <a:prstGeom prst="rect">
            <a:avLst/>
          </a:prstGeom>
        </p:spPr>
      </p:pic>
      <p:pic>
        <p:nvPicPr>
          <p:cNvPr id="7" name="그래픽 6" descr="작도 단색으로 채워진">
            <a:extLst>
              <a:ext uri="{FF2B5EF4-FFF2-40B4-BE49-F238E27FC236}">
                <a16:creationId xmlns:a16="http://schemas.microsoft.com/office/drawing/2014/main" id="{AEAEF593-E3C1-8DF7-E5D7-317DAA63D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9842" y="2983260"/>
            <a:ext cx="914400" cy="914400"/>
          </a:xfrm>
          <a:prstGeom prst="rect">
            <a:avLst/>
          </a:prstGeom>
        </p:spPr>
      </p:pic>
      <p:pic>
        <p:nvPicPr>
          <p:cNvPr id="9" name="그래픽 8" descr="예술가 여성 단색으로 채워진">
            <a:extLst>
              <a:ext uri="{FF2B5EF4-FFF2-40B4-BE49-F238E27FC236}">
                <a16:creationId xmlns:a16="http://schemas.microsoft.com/office/drawing/2014/main" id="{401ED330-F32A-64D4-0CDB-CEB8A08FD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6136" y="1205544"/>
            <a:ext cx="914400" cy="914400"/>
          </a:xfrm>
          <a:prstGeom prst="rect">
            <a:avLst/>
          </a:prstGeom>
        </p:spPr>
      </p:pic>
      <p:pic>
        <p:nvPicPr>
          <p:cNvPr id="13" name="그래픽 12" descr="카메라 단색으로 채워진">
            <a:extLst>
              <a:ext uri="{FF2B5EF4-FFF2-40B4-BE49-F238E27FC236}">
                <a16:creationId xmlns:a16="http://schemas.microsoft.com/office/drawing/2014/main" id="{56905A18-1653-CDE5-5683-1AB14EDA5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1147" y="2797405"/>
            <a:ext cx="643055" cy="643055"/>
          </a:xfrm>
          <a:prstGeom prst="rect">
            <a:avLst/>
          </a:prstGeom>
        </p:spPr>
      </p:pic>
      <p:pic>
        <p:nvPicPr>
          <p:cNvPr id="15" name="그래픽 14" descr="클라우드 컴퓨팅 단색으로 채워진">
            <a:extLst>
              <a:ext uri="{FF2B5EF4-FFF2-40B4-BE49-F238E27FC236}">
                <a16:creationId xmlns:a16="http://schemas.microsoft.com/office/drawing/2014/main" id="{3EF7E607-2D9C-689F-B2E3-6C00F962F7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6136" y="2983260"/>
            <a:ext cx="914400" cy="914400"/>
          </a:xfrm>
          <a:prstGeom prst="rect">
            <a:avLst/>
          </a:prstGeom>
        </p:spPr>
      </p:pic>
      <p:pic>
        <p:nvPicPr>
          <p:cNvPr id="17" name="그래픽 16" descr="무선 마이크 단색으로 채워진">
            <a:extLst>
              <a:ext uri="{FF2B5EF4-FFF2-40B4-BE49-F238E27FC236}">
                <a16:creationId xmlns:a16="http://schemas.microsoft.com/office/drawing/2014/main" id="{0EA9E779-A222-7A04-CE67-2D669E063C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85884" y="2707744"/>
            <a:ext cx="643056" cy="643056"/>
          </a:xfrm>
          <a:prstGeom prst="rect">
            <a:avLst/>
          </a:prstGeom>
        </p:spPr>
      </p:pic>
      <p:pic>
        <p:nvPicPr>
          <p:cNvPr id="18" name="그래픽 17" descr="요가 단색으로 채워진">
            <a:extLst>
              <a:ext uri="{FF2B5EF4-FFF2-40B4-BE49-F238E27FC236}">
                <a16:creationId xmlns:a16="http://schemas.microsoft.com/office/drawing/2014/main" id="{51D40AB6-3FFF-4FA9-9DA3-3991BF93CA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124" y="3004520"/>
            <a:ext cx="914400" cy="914400"/>
          </a:xfrm>
          <a:prstGeom prst="rect">
            <a:avLst/>
          </a:prstGeom>
        </p:spPr>
      </p:pic>
      <p:pic>
        <p:nvPicPr>
          <p:cNvPr id="20" name="그래픽 19" descr="소리 중간 단색으로 채워진">
            <a:extLst>
              <a:ext uri="{FF2B5EF4-FFF2-40B4-BE49-F238E27FC236}">
                <a16:creationId xmlns:a16="http://schemas.microsoft.com/office/drawing/2014/main" id="{B41E2BE6-B14B-7310-3B89-B5619CBC1D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26536" y="2640924"/>
            <a:ext cx="461665" cy="461665"/>
          </a:xfrm>
          <a:prstGeom prst="rect">
            <a:avLst/>
          </a:prstGeom>
        </p:spPr>
      </p:pic>
      <p:pic>
        <p:nvPicPr>
          <p:cNvPr id="22" name="그래픽 21" descr="음성 윤곽선">
            <a:extLst>
              <a:ext uri="{FF2B5EF4-FFF2-40B4-BE49-F238E27FC236}">
                <a16:creationId xmlns:a16="http://schemas.microsoft.com/office/drawing/2014/main" id="{C08DD52B-56C9-37D6-7311-CFD17DF07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45883" y="2662285"/>
            <a:ext cx="461665" cy="4616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D79766-4374-7EF4-C4C6-125209B370A5}"/>
              </a:ext>
            </a:extLst>
          </p:cNvPr>
          <p:cNvSpPr txBox="1"/>
          <p:nvPr/>
        </p:nvSpPr>
        <p:spPr>
          <a:xfrm>
            <a:off x="939914" y="4104348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사용자가 스테이션 사용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음성 시각 정보 수집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백그라운드 수집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5A045-D83F-1A77-6A36-5AE2772DB291}"/>
              </a:ext>
            </a:extLst>
          </p:cNvPr>
          <p:cNvSpPr txBox="1"/>
          <p:nvPr/>
        </p:nvSpPr>
        <p:spPr>
          <a:xfrm>
            <a:off x="2882098" y="826348"/>
            <a:ext cx="296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생성형 </a:t>
            </a:r>
            <a:r>
              <a:rPr kumimoji="1" lang="en-US" altLang="ko-KR" sz="1200" dirty="0"/>
              <a:t>AI </a:t>
            </a:r>
            <a:r>
              <a:rPr kumimoji="1" lang="ko-KR" altLang="en-US" sz="1200" dirty="0"/>
              <a:t>모델 </a:t>
            </a:r>
            <a:r>
              <a:rPr kumimoji="1" lang="en-US" altLang="ko-KR" sz="1200" dirty="0"/>
              <a:t>(Stable Diffusion)</a:t>
            </a:r>
          </a:p>
          <a:p>
            <a:pPr algn="ctr"/>
            <a:r>
              <a:rPr kumimoji="1" lang="ko-KR" altLang="en-US" sz="1200" dirty="0"/>
              <a:t>사용자의 사진을 기반으로 애니메이션화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9640DD-4246-D896-7050-562F51DFE338}"/>
              </a:ext>
            </a:extLst>
          </p:cNvPr>
          <p:cNvSpPr txBox="1"/>
          <p:nvPr/>
        </p:nvSpPr>
        <p:spPr>
          <a:xfrm>
            <a:off x="3601847" y="394465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클라우드 기반 통신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91F61-6748-CEF2-CD32-57DDD8D4EE9D}"/>
              </a:ext>
            </a:extLst>
          </p:cNvPr>
          <p:cNvSpPr txBox="1"/>
          <p:nvPr/>
        </p:nvSpPr>
        <p:spPr>
          <a:xfrm>
            <a:off x="5306230" y="4009163"/>
            <a:ext cx="2921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사용자의 특징 반영한 가상 캐릭터 생성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&amp;</a:t>
            </a:r>
          </a:p>
          <a:p>
            <a:pPr algn="ctr"/>
            <a:r>
              <a:rPr kumimoji="1" lang="ko-KR" altLang="en-US" sz="1200" dirty="0"/>
              <a:t>모션 </a:t>
            </a:r>
            <a:r>
              <a:rPr kumimoji="1" lang="ko-KR" altLang="en-US" sz="1200" dirty="0" err="1"/>
              <a:t>트래킹을</a:t>
            </a:r>
            <a:r>
              <a:rPr kumimoji="1" lang="ko-KR" altLang="en-US" sz="1200" dirty="0"/>
              <a:t> 적용한 </a:t>
            </a:r>
            <a:r>
              <a:rPr kumimoji="1" lang="en-US" altLang="ko-KR" sz="1200" dirty="0"/>
              <a:t>Live 2D </a:t>
            </a:r>
            <a:r>
              <a:rPr kumimoji="1" lang="ko-KR" altLang="en-US" sz="1200" dirty="0"/>
              <a:t>캐릭터화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및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보이스 </a:t>
            </a:r>
            <a:r>
              <a:rPr kumimoji="1" lang="ko-KR" altLang="en-US" sz="1200" dirty="0" err="1"/>
              <a:t>체인저를</a:t>
            </a:r>
            <a:r>
              <a:rPr kumimoji="1" lang="ko-KR" altLang="en-US" sz="1200" dirty="0"/>
              <a:t> 통한 음성 변환</a:t>
            </a:r>
          </a:p>
        </p:txBody>
      </p:sp>
      <p:pic>
        <p:nvPicPr>
          <p:cNvPr id="28" name="그래픽 27" descr="인공 지능 단색으로 채워진">
            <a:extLst>
              <a:ext uri="{FF2B5EF4-FFF2-40B4-BE49-F238E27FC236}">
                <a16:creationId xmlns:a16="http://schemas.microsoft.com/office/drawing/2014/main" id="{297C97BB-EDFE-9B4C-5279-194B1C4943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868" y="4776541"/>
            <a:ext cx="784734" cy="7847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0771F5-612B-397F-FC52-14EE5ABA3962}"/>
              </a:ext>
            </a:extLst>
          </p:cNvPr>
          <p:cNvSpPr txBox="1"/>
          <p:nvPr/>
        </p:nvSpPr>
        <p:spPr>
          <a:xfrm>
            <a:off x="3330568" y="555081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/>
              <a:t>AI </a:t>
            </a:r>
            <a:r>
              <a:rPr kumimoji="1" lang="ko-KR" altLang="en-US" sz="1200" dirty="0"/>
              <a:t>기반 보이스 </a:t>
            </a:r>
            <a:r>
              <a:rPr kumimoji="1" lang="ko-KR" altLang="en-US" sz="1200" dirty="0" err="1"/>
              <a:t>체인저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원하는 가상 목소리 생성</a:t>
            </a: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C9D1FA0E-449F-3433-F4B7-4620615BFC0F}"/>
              </a:ext>
            </a:extLst>
          </p:cNvPr>
          <p:cNvSpPr/>
          <p:nvPr/>
        </p:nvSpPr>
        <p:spPr>
          <a:xfrm>
            <a:off x="3119362" y="3461720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1468AEF4-A606-3276-F77E-AB237F7DBBCF}"/>
              </a:ext>
            </a:extLst>
          </p:cNvPr>
          <p:cNvSpPr/>
          <p:nvPr/>
        </p:nvSpPr>
        <p:spPr>
          <a:xfrm>
            <a:off x="5319864" y="3440460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34C3FF-68F0-7A95-B525-E45462E0A6E6}"/>
              </a:ext>
            </a:extLst>
          </p:cNvPr>
          <p:cNvSpPr txBox="1"/>
          <p:nvPr/>
        </p:nvSpPr>
        <p:spPr>
          <a:xfrm>
            <a:off x="8337339" y="4028122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복수의 사용자들은 스테이션 네트워크 속에서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 err="1"/>
              <a:t>가상화되어</a:t>
            </a:r>
            <a:r>
              <a:rPr kumimoji="1" lang="ko-KR" altLang="en-US" sz="1200" dirty="0"/>
              <a:t> 상호작용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영상통화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게임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등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가능</a:t>
            </a:r>
          </a:p>
        </p:txBody>
      </p:sp>
      <p:pic>
        <p:nvPicPr>
          <p:cNvPr id="33" name="그래픽 32" descr="작도 단색으로 채워진">
            <a:extLst>
              <a:ext uri="{FF2B5EF4-FFF2-40B4-BE49-F238E27FC236}">
                <a16:creationId xmlns:a16="http://schemas.microsoft.com/office/drawing/2014/main" id="{45AD964C-482C-76A9-3B80-27BABF9A4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3266" y="2944628"/>
            <a:ext cx="914400" cy="914400"/>
          </a:xfrm>
          <a:prstGeom prst="rect">
            <a:avLst/>
          </a:prstGeom>
        </p:spPr>
      </p:pic>
      <p:pic>
        <p:nvPicPr>
          <p:cNvPr id="34" name="그래픽 33" descr="소리 중간 단색으로 채워진">
            <a:extLst>
              <a:ext uri="{FF2B5EF4-FFF2-40B4-BE49-F238E27FC236}">
                <a16:creationId xmlns:a16="http://schemas.microsoft.com/office/drawing/2014/main" id="{95FE67B4-DA00-6C90-F9C5-99DE261FBC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09960" y="2602292"/>
            <a:ext cx="461665" cy="461665"/>
          </a:xfrm>
          <a:prstGeom prst="rect">
            <a:avLst/>
          </a:prstGeom>
        </p:spPr>
      </p:pic>
      <p:pic>
        <p:nvPicPr>
          <p:cNvPr id="35" name="그래픽 34" descr="음성 윤곽선">
            <a:extLst>
              <a:ext uri="{FF2B5EF4-FFF2-40B4-BE49-F238E27FC236}">
                <a16:creationId xmlns:a16="http://schemas.microsoft.com/office/drawing/2014/main" id="{5D2420DD-C842-6F72-D934-DE3B202C13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29307" y="2623653"/>
            <a:ext cx="461665" cy="461665"/>
          </a:xfrm>
          <a:prstGeom prst="rect">
            <a:avLst/>
          </a:prstGeom>
        </p:spPr>
      </p:pic>
      <p:pic>
        <p:nvPicPr>
          <p:cNvPr id="36" name="그래픽 35" descr="작도 단색으로 채워진">
            <a:extLst>
              <a:ext uri="{FF2B5EF4-FFF2-40B4-BE49-F238E27FC236}">
                <a16:creationId xmlns:a16="http://schemas.microsoft.com/office/drawing/2014/main" id="{FDA2F258-32BC-7789-4315-E96C5124B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3559" y="2944628"/>
            <a:ext cx="914400" cy="914400"/>
          </a:xfrm>
          <a:prstGeom prst="rect">
            <a:avLst/>
          </a:prstGeom>
        </p:spPr>
      </p:pic>
      <p:pic>
        <p:nvPicPr>
          <p:cNvPr id="37" name="그래픽 36" descr="소리 중간 단색으로 채워진">
            <a:extLst>
              <a:ext uri="{FF2B5EF4-FFF2-40B4-BE49-F238E27FC236}">
                <a16:creationId xmlns:a16="http://schemas.microsoft.com/office/drawing/2014/main" id="{14C54365-7C51-B5DD-894F-475BE2AD70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0253" y="2602292"/>
            <a:ext cx="461665" cy="461665"/>
          </a:xfrm>
          <a:prstGeom prst="rect">
            <a:avLst/>
          </a:prstGeom>
        </p:spPr>
      </p:pic>
      <p:pic>
        <p:nvPicPr>
          <p:cNvPr id="38" name="그래픽 37" descr="음성 윤곽선">
            <a:extLst>
              <a:ext uri="{FF2B5EF4-FFF2-40B4-BE49-F238E27FC236}">
                <a16:creationId xmlns:a16="http://schemas.microsoft.com/office/drawing/2014/main" id="{3AD16758-41D3-E57D-64C2-7F9F00A72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39600" y="2623653"/>
            <a:ext cx="461665" cy="461665"/>
          </a:xfrm>
          <a:prstGeom prst="rect">
            <a:avLst/>
          </a:prstGeom>
        </p:spPr>
      </p:pic>
      <p:pic>
        <p:nvPicPr>
          <p:cNvPr id="42" name="그래픽 41" descr="작도 단색으로 채워진">
            <a:extLst>
              <a:ext uri="{FF2B5EF4-FFF2-40B4-BE49-F238E27FC236}">
                <a16:creationId xmlns:a16="http://schemas.microsoft.com/office/drawing/2014/main" id="{32DC5770-EAC1-5ECF-6936-01E74A553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041" y="2400807"/>
            <a:ext cx="914400" cy="914400"/>
          </a:xfrm>
          <a:prstGeom prst="rect">
            <a:avLst/>
          </a:prstGeom>
        </p:spPr>
      </p:pic>
      <p:pic>
        <p:nvPicPr>
          <p:cNvPr id="43" name="그래픽 42" descr="소리 중간 단색으로 채워진">
            <a:extLst>
              <a:ext uri="{FF2B5EF4-FFF2-40B4-BE49-F238E27FC236}">
                <a16:creationId xmlns:a16="http://schemas.microsoft.com/office/drawing/2014/main" id="{F998AE07-3240-719E-96E7-A9CE3A604F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09735" y="2058471"/>
            <a:ext cx="461665" cy="461665"/>
          </a:xfrm>
          <a:prstGeom prst="rect">
            <a:avLst/>
          </a:prstGeom>
        </p:spPr>
      </p:pic>
      <p:pic>
        <p:nvPicPr>
          <p:cNvPr id="44" name="그래픽 43" descr="음성 윤곽선">
            <a:extLst>
              <a:ext uri="{FF2B5EF4-FFF2-40B4-BE49-F238E27FC236}">
                <a16:creationId xmlns:a16="http://schemas.microsoft.com/office/drawing/2014/main" id="{CA5CB428-758D-A3D2-2C94-F058F2F34C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9082" y="2079832"/>
            <a:ext cx="461665" cy="46166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CDD7C3-3564-F49B-5467-58C4D679D3C4}"/>
              </a:ext>
            </a:extLst>
          </p:cNvPr>
          <p:cNvSpPr txBox="1"/>
          <p:nvPr/>
        </p:nvSpPr>
        <p:spPr>
          <a:xfrm>
            <a:off x="8311925" y="4665580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최종적으로 옴니버스에 적용하여 메타버스를 품은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시공간 가상화 디지털 트윈 세계 구현</a:t>
            </a:r>
          </a:p>
        </p:txBody>
      </p:sp>
      <p:sp>
        <p:nvSpPr>
          <p:cNvPr id="46" name="오른쪽 화살표[R] 45">
            <a:extLst>
              <a:ext uri="{FF2B5EF4-FFF2-40B4-BE49-F238E27FC236}">
                <a16:creationId xmlns:a16="http://schemas.microsoft.com/office/drawing/2014/main" id="{DBB0B9EF-0348-701A-38A0-98CCD0CFC315}"/>
              </a:ext>
            </a:extLst>
          </p:cNvPr>
          <p:cNvSpPr/>
          <p:nvPr/>
        </p:nvSpPr>
        <p:spPr>
          <a:xfrm>
            <a:off x="8085340" y="3430885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D6904658-FCB6-8491-8F34-30D50DA79045}"/>
              </a:ext>
            </a:extLst>
          </p:cNvPr>
          <p:cNvSpPr/>
          <p:nvPr/>
        </p:nvSpPr>
        <p:spPr>
          <a:xfrm rot="16200000">
            <a:off x="4142982" y="2410614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FCC856C6-5111-D6C9-9EFC-449AD53C21C1}"/>
              </a:ext>
            </a:extLst>
          </p:cNvPr>
          <p:cNvSpPr/>
          <p:nvPr/>
        </p:nvSpPr>
        <p:spPr>
          <a:xfrm rot="5400000">
            <a:off x="4298805" y="2537803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오른쪽 화살표[R] 48">
            <a:extLst>
              <a:ext uri="{FF2B5EF4-FFF2-40B4-BE49-F238E27FC236}">
                <a16:creationId xmlns:a16="http://schemas.microsoft.com/office/drawing/2014/main" id="{8757D17A-2C6C-5559-A2F5-22DB96EF76EC}"/>
              </a:ext>
            </a:extLst>
          </p:cNvPr>
          <p:cNvSpPr/>
          <p:nvPr/>
        </p:nvSpPr>
        <p:spPr>
          <a:xfrm rot="16200000">
            <a:off x="4111920" y="4390980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2D1ED92-133D-14B9-6E9B-9F8B0ED9C166}"/>
              </a:ext>
            </a:extLst>
          </p:cNvPr>
          <p:cNvSpPr/>
          <p:nvPr/>
        </p:nvSpPr>
        <p:spPr>
          <a:xfrm rot="5400000">
            <a:off x="4267743" y="4518169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D3F96-04E7-63CD-A0C1-78FA24A38ABE}"/>
              </a:ext>
            </a:extLst>
          </p:cNvPr>
          <p:cNvSpPr txBox="1"/>
          <p:nvPr/>
        </p:nvSpPr>
        <p:spPr>
          <a:xfrm>
            <a:off x="122210" y="118462"/>
            <a:ext cx="265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구상도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62435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7AC0-B542-F3C5-B694-F61B257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Architecture - overview</a:t>
            </a:r>
            <a:endParaRPr kumimoji="1" lang="ko-KR" altLang="en-US" dirty="0"/>
          </a:p>
        </p:txBody>
      </p: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102BE87-96B7-0CDC-1C11-D158C85D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40" y="4141134"/>
            <a:ext cx="3773162" cy="23004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A98651-98E8-36C4-5161-5EF022881691}"/>
              </a:ext>
            </a:extLst>
          </p:cNvPr>
          <p:cNvSpPr txBox="1"/>
          <p:nvPr/>
        </p:nvSpPr>
        <p:spPr>
          <a:xfrm>
            <a:off x="2249004" y="36091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PCs</a:t>
            </a:r>
            <a:endParaRPr kumimoji="1" lang="ko-KR" altLang="en-US" dirty="0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9EB64EFE-ABCD-C919-F267-BF646DDDB4C1}"/>
              </a:ext>
            </a:extLst>
          </p:cNvPr>
          <p:cNvSpPr/>
          <p:nvPr/>
        </p:nvSpPr>
        <p:spPr>
          <a:xfrm rot="19835496">
            <a:off x="2895783" y="3173150"/>
            <a:ext cx="1937802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AD32A704-A260-5617-0BF4-220A04CD9DAB}"/>
              </a:ext>
            </a:extLst>
          </p:cNvPr>
          <p:cNvSpPr/>
          <p:nvPr/>
        </p:nvSpPr>
        <p:spPr>
          <a:xfrm rot="2345825">
            <a:off x="2705009" y="4535417"/>
            <a:ext cx="218845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965801-8E59-0FE5-E8D9-13A7B4B0452A}"/>
              </a:ext>
            </a:extLst>
          </p:cNvPr>
          <p:cNvSpPr txBox="1"/>
          <p:nvPr/>
        </p:nvSpPr>
        <p:spPr>
          <a:xfrm>
            <a:off x="2249004" y="280730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 information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E167E-C7E1-F604-6E99-67950C269AEE}"/>
              </a:ext>
            </a:extLst>
          </p:cNvPr>
          <p:cNvSpPr txBox="1"/>
          <p:nvPr/>
        </p:nvSpPr>
        <p:spPr>
          <a:xfrm>
            <a:off x="2689027" y="4667889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Real Data</a:t>
            </a:r>
            <a:endParaRPr kumimoji="1" lang="ko-KR" altLang="en-US" dirty="0"/>
          </a:p>
        </p:txBody>
      </p:sp>
      <p:pic>
        <p:nvPicPr>
          <p:cNvPr id="28" name="그림 2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F791DFD-E3B3-C8A9-D1EE-0ABF9B71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726" y="1566618"/>
            <a:ext cx="5235811" cy="230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9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A8E56-CEA4-9745-7140-7081D20D9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FBE53B5A-5094-8780-E71D-5ECA3B47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713" y="3061215"/>
            <a:ext cx="625030" cy="625030"/>
          </a:xfrm>
          <a:prstGeom prst="rect">
            <a:avLst/>
          </a:prstGeom>
        </p:spPr>
      </p:pic>
      <p:pic>
        <p:nvPicPr>
          <p:cNvPr id="9" name="그래픽 8" descr="컴퓨터 윤곽선">
            <a:extLst>
              <a:ext uri="{FF2B5EF4-FFF2-40B4-BE49-F238E27FC236}">
                <a16:creationId xmlns:a16="http://schemas.microsoft.com/office/drawing/2014/main" id="{83689538-7A05-A311-216A-D500F5C3D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713" y="2436185"/>
            <a:ext cx="625030" cy="625030"/>
          </a:xfrm>
          <a:prstGeom prst="rect">
            <a:avLst/>
          </a:prstGeom>
        </p:spPr>
      </p:pic>
      <p:pic>
        <p:nvPicPr>
          <p:cNvPr id="10" name="그래픽 9" descr="컴퓨터 윤곽선">
            <a:extLst>
              <a:ext uri="{FF2B5EF4-FFF2-40B4-BE49-F238E27FC236}">
                <a16:creationId xmlns:a16="http://schemas.microsoft.com/office/drawing/2014/main" id="{EF745685-1609-2BDA-D91B-7447C6ADD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881" y="1811155"/>
            <a:ext cx="625030" cy="625030"/>
          </a:xfrm>
          <a:prstGeom prst="rect">
            <a:avLst/>
          </a:prstGeom>
        </p:spPr>
      </p:pic>
      <p:pic>
        <p:nvPicPr>
          <p:cNvPr id="12" name="그래픽 11" descr="컴퓨터 윤곽선">
            <a:extLst>
              <a:ext uri="{FF2B5EF4-FFF2-40B4-BE49-F238E27FC236}">
                <a16:creationId xmlns:a16="http://schemas.microsoft.com/office/drawing/2014/main" id="{B8E68386-2D2C-1553-E179-1C19F193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713" y="3686245"/>
            <a:ext cx="625030" cy="62503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935B2-79AE-B27D-B9D7-B2526254D95E}"/>
              </a:ext>
            </a:extLst>
          </p:cNvPr>
          <p:cNvSpPr/>
          <p:nvPr/>
        </p:nvSpPr>
        <p:spPr>
          <a:xfrm>
            <a:off x="4512275" y="1909809"/>
            <a:ext cx="1504257" cy="455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Server container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08AA9B-97AC-7409-8F07-51DB6781256F}"/>
              </a:ext>
            </a:extLst>
          </p:cNvPr>
          <p:cNvSpPr/>
          <p:nvPr/>
        </p:nvSpPr>
        <p:spPr>
          <a:xfrm>
            <a:off x="4512275" y="2509792"/>
            <a:ext cx="1504257" cy="455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Server container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85A68B-844B-9995-9DDC-830D28053702}"/>
              </a:ext>
            </a:extLst>
          </p:cNvPr>
          <p:cNvSpPr/>
          <p:nvPr/>
        </p:nvSpPr>
        <p:spPr>
          <a:xfrm>
            <a:off x="4512275" y="3084728"/>
            <a:ext cx="1504257" cy="455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Server container</a:t>
            </a:r>
            <a:endParaRPr kumimoji="1" lang="ko-KR" altLang="en-US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542A5F08-84A6-6275-2F01-29B9C97B28B9}"/>
              </a:ext>
            </a:extLst>
          </p:cNvPr>
          <p:cNvSpPr/>
          <p:nvPr/>
        </p:nvSpPr>
        <p:spPr>
          <a:xfrm>
            <a:off x="2217682" y="2362250"/>
            <a:ext cx="1303283" cy="793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Index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406751-AFF0-AD7E-0250-F8277BCF728A}"/>
              </a:ext>
            </a:extLst>
          </p:cNvPr>
          <p:cNvSpPr/>
          <p:nvPr/>
        </p:nvSpPr>
        <p:spPr>
          <a:xfrm>
            <a:off x="3573514" y="1671144"/>
            <a:ext cx="886207" cy="2147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Queue</a:t>
            </a:r>
            <a:endParaRPr kumimoji="1" lang="ko-KR" altLang="en-US" dirty="0"/>
          </a:p>
        </p:txBody>
      </p:sp>
      <p:pic>
        <p:nvPicPr>
          <p:cNvPr id="27" name="그림 26" descr="폰트, 그래픽, 로고, 스크린샷이(가) 표시된 사진&#10;&#10;자동 생성된 설명">
            <a:extLst>
              <a:ext uri="{FF2B5EF4-FFF2-40B4-BE49-F238E27FC236}">
                <a16:creationId xmlns:a16="http://schemas.microsoft.com/office/drawing/2014/main" id="{B9C12F49-ECE5-3B15-9DB5-F741049BB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1" y="1964507"/>
            <a:ext cx="1278961" cy="346238"/>
          </a:xfrm>
          <a:prstGeom prst="rect">
            <a:avLst/>
          </a:prstGeom>
        </p:spPr>
      </p:pic>
      <p:pic>
        <p:nvPicPr>
          <p:cNvPr id="29" name="그래픽 28" descr="컴퓨터 윤곽선">
            <a:extLst>
              <a:ext uri="{FF2B5EF4-FFF2-40B4-BE49-F238E27FC236}">
                <a16:creationId xmlns:a16="http://schemas.microsoft.com/office/drawing/2014/main" id="{81B60FD3-255B-F420-1969-2C6087CC7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635" y="5561335"/>
            <a:ext cx="625030" cy="625030"/>
          </a:xfrm>
          <a:prstGeom prst="rect">
            <a:avLst/>
          </a:prstGeom>
        </p:spPr>
      </p:pic>
      <p:pic>
        <p:nvPicPr>
          <p:cNvPr id="30" name="그래픽 29" descr="컴퓨터 윤곽선">
            <a:extLst>
              <a:ext uri="{FF2B5EF4-FFF2-40B4-BE49-F238E27FC236}">
                <a16:creationId xmlns:a16="http://schemas.microsoft.com/office/drawing/2014/main" id="{947FE571-CCE6-2481-44B9-6A8524DC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635" y="4936305"/>
            <a:ext cx="625030" cy="625030"/>
          </a:xfrm>
          <a:prstGeom prst="rect">
            <a:avLst/>
          </a:prstGeom>
        </p:spPr>
      </p:pic>
      <p:pic>
        <p:nvPicPr>
          <p:cNvPr id="31" name="그래픽 30" descr="컴퓨터 윤곽선">
            <a:extLst>
              <a:ext uri="{FF2B5EF4-FFF2-40B4-BE49-F238E27FC236}">
                <a16:creationId xmlns:a16="http://schemas.microsoft.com/office/drawing/2014/main" id="{1B4728A4-67EE-2463-B99C-6A3CE05E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803" y="4311275"/>
            <a:ext cx="625030" cy="625030"/>
          </a:xfrm>
          <a:prstGeom prst="rect">
            <a:avLst/>
          </a:prstGeom>
        </p:spPr>
      </p:pic>
      <p:pic>
        <p:nvPicPr>
          <p:cNvPr id="32" name="그래픽 31" descr="컴퓨터 윤곽선">
            <a:extLst>
              <a:ext uri="{FF2B5EF4-FFF2-40B4-BE49-F238E27FC236}">
                <a16:creationId xmlns:a16="http://schemas.microsoft.com/office/drawing/2014/main" id="{0CD10D8F-7074-B07C-0001-4DBAC132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635" y="6186365"/>
            <a:ext cx="625030" cy="6250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BBBFE0-9213-8A7C-2D88-7DF35ABBDFD1}"/>
              </a:ext>
            </a:extLst>
          </p:cNvPr>
          <p:cNvSpPr/>
          <p:nvPr/>
        </p:nvSpPr>
        <p:spPr>
          <a:xfrm>
            <a:off x="4489583" y="5099972"/>
            <a:ext cx="1504257" cy="922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MinIO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en-US" altLang="ko-KR" dirty="0" err="1"/>
              <a:t>DataLake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35" name="그림 34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CC3BA86-F42B-F985-91E4-6E13F077A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882" y="4486573"/>
            <a:ext cx="1212587" cy="613399"/>
          </a:xfrm>
          <a:prstGeom prst="rect">
            <a:avLst/>
          </a:prstGeom>
        </p:spPr>
      </p:pic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9CE040D5-D70F-33CA-16BF-7D38060BF490}"/>
              </a:ext>
            </a:extLst>
          </p:cNvPr>
          <p:cNvSpPr/>
          <p:nvPr/>
        </p:nvSpPr>
        <p:spPr>
          <a:xfrm>
            <a:off x="2207171" y="5251125"/>
            <a:ext cx="2102071" cy="6803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2081FAC5-597C-ED9A-8654-914F8F2D4B9E}"/>
              </a:ext>
            </a:extLst>
          </p:cNvPr>
          <p:cNvSpPr/>
          <p:nvPr/>
        </p:nvSpPr>
        <p:spPr>
          <a:xfrm rot="16200000">
            <a:off x="4843010" y="3927763"/>
            <a:ext cx="842786" cy="3597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4AB2CE-D1DE-3B75-C150-145B21CAEA82}"/>
              </a:ext>
            </a:extLst>
          </p:cNvPr>
          <p:cNvSpPr txBox="1"/>
          <p:nvPr/>
        </p:nvSpPr>
        <p:spPr>
          <a:xfrm>
            <a:off x="3891784" y="4000986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Download</a:t>
            </a:r>
            <a:endParaRPr kumimoji="1" lang="ko-KR" altLang="en-US" dirty="0"/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F36C145C-5863-65C7-37AB-9AADCE7D03D8}"/>
              </a:ext>
            </a:extLst>
          </p:cNvPr>
          <p:cNvSpPr/>
          <p:nvPr/>
        </p:nvSpPr>
        <p:spPr>
          <a:xfrm>
            <a:off x="6226084" y="2348108"/>
            <a:ext cx="1303283" cy="793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Backend]FastAPI 입문 1 : Uvicorn 이해하기, 간단한 웹 서버 구현">
            <a:extLst>
              <a:ext uri="{FF2B5EF4-FFF2-40B4-BE49-F238E27FC236}">
                <a16:creationId xmlns:a16="http://schemas.microsoft.com/office/drawing/2014/main" id="{E9A4947C-F307-E4DA-4D7B-7779419A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67" y="1801089"/>
            <a:ext cx="886207" cy="88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ckend]FastAPI 입문 1 : Uvicorn 이해하기, 간단한 웹 서버 구현">
            <a:extLst>
              <a:ext uri="{FF2B5EF4-FFF2-40B4-BE49-F238E27FC236}">
                <a16:creationId xmlns:a16="http://schemas.microsoft.com/office/drawing/2014/main" id="{816471F5-0F7F-8AB0-DF02-FC734C0A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51" y="2486416"/>
            <a:ext cx="1723697" cy="6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300A0CCA-17C7-104E-01CA-691ACA85733B}"/>
              </a:ext>
            </a:extLst>
          </p:cNvPr>
          <p:cNvSpPr/>
          <p:nvPr/>
        </p:nvSpPr>
        <p:spPr>
          <a:xfrm>
            <a:off x="9121234" y="2545896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4" name="그림 43" descr="로고, 폰트, 일렉트릭 블루, 그래픽이(가) 표시된 사진&#10;&#10;자동 생성된 설명">
            <a:extLst>
              <a:ext uri="{FF2B5EF4-FFF2-40B4-BE49-F238E27FC236}">
                <a16:creationId xmlns:a16="http://schemas.microsoft.com/office/drawing/2014/main" id="{3E9ED678-536A-A64B-8DF6-FB2CC4803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3366" y="1537229"/>
            <a:ext cx="1643556" cy="547852"/>
          </a:xfrm>
          <a:prstGeom prst="rect">
            <a:avLst/>
          </a:prstGeom>
        </p:spPr>
      </p:pic>
      <p:pic>
        <p:nvPicPr>
          <p:cNvPr id="45" name="그림 44" descr="로고, 폰트, 일렉트릭 블루, 그래픽이(가) 표시된 사진&#10;&#10;자동 생성된 설명">
            <a:extLst>
              <a:ext uri="{FF2B5EF4-FFF2-40B4-BE49-F238E27FC236}">
                <a16:creationId xmlns:a16="http://schemas.microsoft.com/office/drawing/2014/main" id="{619F113F-A7FA-B8CD-A072-023FFDEDA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3366" y="2407064"/>
            <a:ext cx="1643556" cy="547852"/>
          </a:xfrm>
          <a:prstGeom prst="rect">
            <a:avLst/>
          </a:prstGeom>
        </p:spPr>
      </p:pic>
      <p:pic>
        <p:nvPicPr>
          <p:cNvPr id="46" name="그림 45" descr="로고, 폰트, 일렉트릭 블루, 그래픽이(가) 표시된 사진&#10;&#10;자동 생성된 설명">
            <a:extLst>
              <a:ext uri="{FF2B5EF4-FFF2-40B4-BE49-F238E27FC236}">
                <a16:creationId xmlns:a16="http://schemas.microsoft.com/office/drawing/2014/main" id="{D33F0E39-DB62-CF0F-1F5C-12EF7E6AD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3366" y="3134426"/>
            <a:ext cx="1643556" cy="547852"/>
          </a:xfrm>
          <a:prstGeom prst="rect">
            <a:avLst/>
          </a:prstGeom>
        </p:spPr>
      </p:pic>
      <p:pic>
        <p:nvPicPr>
          <p:cNvPr id="48" name="그림 47" descr="스크린샷, 그래픽, 일렉트릭 블루, 로고이(가) 표시된 사진&#10;&#10;자동 생성된 설명">
            <a:extLst>
              <a:ext uri="{FF2B5EF4-FFF2-40B4-BE49-F238E27FC236}">
                <a16:creationId xmlns:a16="http://schemas.microsoft.com/office/drawing/2014/main" id="{F9C925D3-0A21-A9F4-614D-7CD53826A79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2392"/>
          <a:stretch/>
        </p:blipFill>
        <p:spPr>
          <a:xfrm>
            <a:off x="7962758" y="3004965"/>
            <a:ext cx="706424" cy="710925"/>
          </a:xfrm>
          <a:prstGeom prst="rect">
            <a:avLst/>
          </a:prstGeom>
        </p:spPr>
      </p:pic>
      <p:sp>
        <p:nvSpPr>
          <p:cNvPr id="49" name="오른쪽 화살표[R] 48">
            <a:extLst>
              <a:ext uri="{FF2B5EF4-FFF2-40B4-BE49-F238E27FC236}">
                <a16:creationId xmlns:a16="http://schemas.microsoft.com/office/drawing/2014/main" id="{8FA106B5-0E18-8EAA-E11B-7A34328E7661}"/>
              </a:ext>
            </a:extLst>
          </p:cNvPr>
          <p:cNvSpPr/>
          <p:nvPr/>
        </p:nvSpPr>
        <p:spPr>
          <a:xfrm rot="10800000">
            <a:off x="9043548" y="2681949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79FD1434-7483-AA20-9B87-85173EB3DD0B}"/>
              </a:ext>
            </a:extLst>
          </p:cNvPr>
          <p:cNvSpPr/>
          <p:nvPr/>
        </p:nvSpPr>
        <p:spPr>
          <a:xfrm rot="1800000">
            <a:off x="9126515" y="3030311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오른쪽 화살표[R] 50">
            <a:extLst>
              <a:ext uri="{FF2B5EF4-FFF2-40B4-BE49-F238E27FC236}">
                <a16:creationId xmlns:a16="http://schemas.microsoft.com/office/drawing/2014/main" id="{2CCBD302-AC1E-3820-22E6-FB676E9D3716}"/>
              </a:ext>
            </a:extLst>
          </p:cNvPr>
          <p:cNvSpPr/>
          <p:nvPr/>
        </p:nvSpPr>
        <p:spPr>
          <a:xfrm rot="12600000">
            <a:off x="9048829" y="3166364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오른쪽 화살표[R] 53">
            <a:extLst>
              <a:ext uri="{FF2B5EF4-FFF2-40B4-BE49-F238E27FC236}">
                <a16:creationId xmlns:a16="http://schemas.microsoft.com/office/drawing/2014/main" id="{0B55BD03-DB36-4F37-CFD5-BF91ECDB1E92}"/>
              </a:ext>
            </a:extLst>
          </p:cNvPr>
          <p:cNvSpPr/>
          <p:nvPr/>
        </p:nvSpPr>
        <p:spPr>
          <a:xfrm rot="19800000">
            <a:off x="9080995" y="1964001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4C6E98DC-DCC1-1BCD-3CD9-88C80726DF18}"/>
              </a:ext>
            </a:extLst>
          </p:cNvPr>
          <p:cNvSpPr/>
          <p:nvPr/>
        </p:nvSpPr>
        <p:spPr>
          <a:xfrm rot="9000000">
            <a:off x="9055859" y="2100054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93F1A5-770B-B285-F928-D619004E261F}"/>
              </a:ext>
            </a:extLst>
          </p:cNvPr>
          <p:cNvSpPr txBox="1"/>
          <p:nvPr/>
        </p:nvSpPr>
        <p:spPr>
          <a:xfrm>
            <a:off x="7380551" y="3661288"/>
            <a:ext cx="228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Background remove</a:t>
            </a:r>
            <a:endParaRPr kumimoji="1"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431185-BFA1-6C4B-A3EF-2CB986E92469}"/>
              </a:ext>
            </a:extLst>
          </p:cNvPr>
          <p:cNvSpPr/>
          <p:nvPr/>
        </p:nvSpPr>
        <p:spPr>
          <a:xfrm>
            <a:off x="274081" y="1830987"/>
            <a:ext cx="924109" cy="302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/>
              <a:t>Publish</a:t>
            </a:r>
            <a:endParaRPr kumimoji="1" lang="ko-KR" altLang="en-US" sz="13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C16F5C-159F-CA6C-8C4F-57A32920B0D8}"/>
              </a:ext>
            </a:extLst>
          </p:cNvPr>
          <p:cNvSpPr/>
          <p:nvPr/>
        </p:nvSpPr>
        <p:spPr>
          <a:xfrm>
            <a:off x="97075" y="2265713"/>
            <a:ext cx="1125460" cy="302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 err="1"/>
              <a:t>EasyVtuber</a:t>
            </a:r>
            <a:endParaRPr kumimoji="1" lang="ko-KR" altLang="en-US" sz="1300" dirty="0"/>
          </a:p>
        </p:txBody>
      </p:sp>
      <p:pic>
        <p:nvPicPr>
          <p:cNvPr id="1030" name="Picture 6" descr="Dlib - Wikipedia">
            <a:extLst>
              <a:ext uri="{FF2B5EF4-FFF2-40B4-BE49-F238E27FC236}">
                <a16:creationId xmlns:a16="http://schemas.microsoft.com/office/drawing/2014/main" id="{F54967A5-03A2-9854-9DD3-E3D467FE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6" y="1447658"/>
            <a:ext cx="466422" cy="3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65DB22B-E6EE-5879-7AB2-D2518F461EA8}"/>
              </a:ext>
            </a:extLst>
          </p:cNvPr>
          <p:cNvSpPr txBox="1"/>
          <p:nvPr/>
        </p:nvSpPr>
        <p:spPr>
          <a:xfrm>
            <a:off x="581711" y="1447658"/>
            <a:ext cx="228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Face detection</a:t>
            </a:r>
            <a:endParaRPr kumimoji="1" lang="ko-KR" altLang="en-US" sz="1400" dirty="0"/>
          </a:p>
        </p:txBody>
      </p:sp>
      <p:pic>
        <p:nvPicPr>
          <p:cNvPr id="62" name="그림 61" descr="클립아트, 상징, 실루엣이(가) 표시된 사진&#10;&#10;자동 생성된 설명">
            <a:extLst>
              <a:ext uri="{FF2B5EF4-FFF2-40B4-BE49-F238E27FC236}">
                <a16:creationId xmlns:a16="http://schemas.microsoft.com/office/drawing/2014/main" id="{6A614C4A-C6E1-D98A-869A-A985B8664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349" y="1045913"/>
            <a:ext cx="366679" cy="372383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241711F4-955C-0EC9-D4F5-27C7FA979A61}"/>
              </a:ext>
            </a:extLst>
          </p:cNvPr>
          <p:cNvSpPr txBox="1"/>
          <p:nvPr/>
        </p:nvSpPr>
        <p:spPr>
          <a:xfrm>
            <a:off x="563028" y="1133686"/>
            <a:ext cx="228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Open Source</a:t>
            </a:r>
            <a:endParaRPr kumimoji="1" lang="ko-KR" altLang="en-US" sz="1400" dirty="0"/>
          </a:p>
        </p:txBody>
      </p:sp>
      <p:sp>
        <p:nvSpPr>
          <p:cNvPr id="1025" name="오른쪽 화살표[R] 1024">
            <a:extLst>
              <a:ext uri="{FF2B5EF4-FFF2-40B4-BE49-F238E27FC236}">
                <a16:creationId xmlns:a16="http://schemas.microsoft.com/office/drawing/2014/main" id="{1D2D7700-FEBC-1A11-B8D5-FD3A7CF2DE64}"/>
              </a:ext>
            </a:extLst>
          </p:cNvPr>
          <p:cNvSpPr/>
          <p:nvPr/>
        </p:nvSpPr>
        <p:spPr>
          <a:xfrm rot="10800000">
            <a:off x="6173233" y="3085374"/>
            <a:ext cx="1269724" cy="4307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7222319-132B-5EF1-68C0-5B970488F13D}"/>
              </a:ext>
            </a:extLst>
          </p:cNvPr>
          <p:cNvSpPr txBox="1"/>
          <p:nvPr/>
        </p:nvSpPr>
        <p:spPr>
          <a:xfrm>
            <a:off x="6422878" y="313442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SD data</a:t>
            </a:r>
            <a:endParaRPr kumimoji="1" lang="ko-KR" altLang="en-US" sz="1600" dirty="0"/>
          </a:p>
        </p:txBody>
      </p:sp>
      <p:sp>
        <p:nvSpPr>
          <p:cNvPr id="1029" name="굽은 화살표[B] 1028">
            <a:extLst>
              <a:ext uri="{FF2B5EF4-FFF2-40B4-BE49-F238E27FC236}">
                <a16:creationId xmlns:a16="http://schemas.microsoft.com/office/drawing/2014/main" id="{D4BC73A3-56ED-3680-B887-1CC7BB95A4DE}"/>
              </a:ext>
            </a:extLst>
          </p:cNvPr>
          <p:cNvSpPr/>
          <p:nvPr/>
        </p:nvSpPr>
        <p:spPr>
          <a:xfrm rot="20354683" flipH="1">
            <a:off x="1894516" y="1174781"/>
            <a:ext cx="2821342" cy="1009766"/>
          </a:xfrm>
          <a:prstGeom prst="bentArrow">
            <a:avLst>
              <a:gd name="adj1" fmla="val 18516"/>
              <a:gd name="adj2" fmla="val 26521"/>
              <a:gd name="adj3" fmla="val 25000"/>
              <a:gd name="adj4" fmla="val 859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BEEA7D0-0971-9AA5-5DBB-B7CFFFAEDDE8}"/>
              </a:ext>
            </a:extLst>
          </p:cNvPr>
          <p:cNvSpPr txBox="1"/>
          <p:nvPr/>
        </p:nvSpPr>
        <p:spPr>
          <a:xfrm rot="20279669">
            <a:off x="2435829" y="106341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SD data</a:t>
            </a:r>
            <a:endParaRPr kumimoji="1" lang="ko-KR" altLang="en-US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1AFAADF-E2D2-6984-04FF-201C4E432B8A}"/>
              </a:ext>
            </a:extLst>
          </p:cNvPr>
          <p:cNvSpPr txBox="1"/>
          <p:nvPr/>
        </p:nvSpPr>
        <p:spPr>
          <a:xfrm>
            <a:off x="2238027" y="3084728"/>
            <a:ext cx="124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CCTV.detect</a:t>
            </a:r>
            <a:endParaRPr kumimoji="1" lang="ko-KR" altLang="en-US" sz="1400" dirty="0"/>
          </a:p>
        </p:txBody>
      </p:sp>
      <p:pic>
        <p:nvPicPr>
          <p:cNvPr id="1034" name="그림 1033">
            <a:extLst>
              <a:ext uri="{FF2B5EF4-FFF2-40B4-BE49-F238E27FC236}">
                <a16:creationId xmlns:a16="http://schemas.microsoft.com/office/drawing/2014/main" id="{7A147D4C-6240-6BDB-958D-8B32063307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4070" y="4642787"/>
            <a:ext cx="1739560" cy="1739560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700E0B83-18B4-3714-F873-AB83955353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11672" y="4924246"/>
            <a:ext cx="1507164" cy="1507164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3067A77A-95C6-F9BB-F010-842E622D05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42393" y="5021512"/>
            <a:ext cx="1750175" cy="1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1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141</Words>
  <Application>Microsoft Macintosh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MobileX station in CCTV.PJT</vt:lpstr>
      <vt:lpstr>PowerPoint 프레젠테이션</vt:lpstr>
      <vt:lpstr>Architecture - overview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MobileX station in CCTV.pjt</dc:title>
  <dc:creator>조민준</dc:creator>
  <cp:lastModifiedBy>조민준</cp:lastModifiedBy>
  <cp:revision>58</cp:revision>
  <dcterms:created xsi:type="dcterms:W3CDTF">2024-01-16T10:33:24Z</dcterms:created>
  <dcterms:modified xsi:type="dcterms:W3CDTF">2024-01-24T03:45:09Z</dcterms:modified>
</cp:coreProperties>
</file>