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ppt" ContentType="application/vnd.ms-powerpoi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PowerPoint_97-2003_______1.ppt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 리스트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7158" y="1285860"/>
            <a:ext cx="864399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1" lang="ko-KR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굴림"/>
                <a:cs typeface="+mn-cs"/>
              </a:rPr>
              <a:t>원소 삭제 알고리즘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l"/>
              <a:tabLst/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Symbol" pitchFamily="18" charset="2"/>
              </a:rPr>
              <a:t>예</a:t>
            </a: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Symbol" pitchFamily="18" charset="2"/>
              </a:rPr>
              <a:t>) </a:t>
            </a: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Symbol" pitchFamily="18" charset="2"/>
              </a:rPr>
              <a:t>리스트 </a:t>
            </a: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Symbol" pitchFamily="18" charset="2"/>
              </a:rPr>
              <a:t>L</a:t>
            </a: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Symbol" pitchFamily="18" charset="2"/>
              </a:rPr>
              <a:t>에서 원소 “</a:t>
            </a: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Symbol" pitchFamily="18" charset="2"/>
              </a:rPr>
              <a:t>Han”</a:t>
            </a: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Symbol" pitchFamily="18" charset="2"/>
              </a:rPr>
              <a:t>을 삭제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1.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원소 “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Han”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이 들어 있는 노드의 </a:t>
            </a:r>
            <a:r>
              <a:rPr kumimoji="1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선행자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 찾음 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(“Cho”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가 들어있는 노드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2.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이 선행자의 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link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에 “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Han”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이 들어있는 노드의 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link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값을 저장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w"/>
              <a:tabLst/>
              <a:defRPr/>
            </a:pPr>
            <a:endParaRPr kumimoji="1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굴림"/>
              <a:sym typeface="Wingdings" pitchFamily="2" charset="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w"/>
              <a:tabLst/>
              <a:defRPr/>
            </a:pPr>
            <a:endParaRPr kumimoji="1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굴림"/>
              <a:sym typeface="Wingdings" pitchFamily="2" charset="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w"/>
              <a:tabLst/>
              <a:defRPr/>
            </a:pPr>
            <a:endParaRPr kumimoji="1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굴림"/>
              <a:sym typeface="Wingdings" pitchFamily="2" charset="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w"/>
              <a:tabLst/>
              <a:defRPr/>
            </a:pPr>
            <a:endParaRPr kumimoji="1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굴림"/>
              <a:sym typeface="Wingdings" pitchFamily="2" charset="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w"/>
              <a:tabLst/>
              <a:defRPr/>
            </a:pPr>
            <a:endParaRPr kumimoji="1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굴림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Char char="u"/>
              <a:tabLst/>
              <a:defRPr/>
            </a:pPr>
            <a:endParaRPr kumimoji="1" lang="ko-KR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/>
              <a:ea typeface="굴림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Char char="u"/>
              <a:tabLst/>
              <a:defRPr/>
            </a:pPr>
            <a:endParaRPr kumimoji="1" lang="en-US" altLang="ko-KR" sz="2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/>
              <a:ea typeface="굴림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2844" y="4000504"/>
            <a:ext cx="8724900" cy="1155700"/>
            <a:chOff x="152400" y="3416300"/>
            <a:chExt cx="8724900" cy="1155700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676400" y="3683000"/>
              <a:ext cx="1524000" cy="889000"/>
              <a:chOff x="960" y="2032"/>
              <a:chExt cx="960" cy="560"/>
            </a:xfrm>
          </p:grpSpPr>
          <p:sp>
            <p:nvSpPr>
              <p:cNvPr id="58" name="Rectangle 5"/>
              <p:cNvSpPr>
                <a:spLocks noChangeArrowheads="1"/>
              </p:cNvSpPr>
              <p:nvPr/>
            </p:nvSpPr>
            <p:spPr bwMode="auto">
              <a:xfrm>
                <a:off x="1316" y="2304"/>
                <a:ext cx="3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endParaRPr lang="en-US" sz="1600"/>
              </a:p>
            </p:txBody>
          </p:sp>
          <p:sp>
            <p:nvSpPr>
              <p:cNvPr id="59" name="Rectangle 6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Cho</a:t>
                </a:r>
              </a:p>
            </p:txBody>
          </p:sp>
          <p:sp>
            <p:nvSpPr>
              <p:cNvPr id="60" name="Rectangle 7"/>
              <p:cNvSpPr>
                <a:spLocks noChangeArrowheads="1"/>
              </p:cNvSpPr>
              <p:nvPr/>
            </p:nvSpPr>
            <p:spPr bwMode="auto">
              <a:xfrm>
                <a:off x="1340" y="2032"/>
                <a:ext cx="3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link</a:t>
                </a:r>
              </a:p>
            </p:txBody>
          </p:sp>
          <p:sp>
            <p:nvSpPr>
              <p:cNvPr id="61" name="Rectangle 8"/>
              <p:cNvSpPr>
                <a:spLocks noChangeArrowheads="1"/>
              </p:cNvSpPr>
              <p:nvPr/>
            </p:nvSpPr>
            <p:spPr bwMode="auto">
              <a:xfrm>
                <a:off x="960" y="2032"/>
                <a:ext cx="435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 dirty="0"/>
                  <a:t>data</a:t>
                </a:r>
              </a:p>
            </p:txBody>
          </p:sp>
          <p:sp>
            <p:nvSpPr>
              <p:cNvPr id="62" name="Line 9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6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63" name="Line 10"/>
              <p:cNvSpPr>
                <a:spLocks noChangeShapeType="1"/>
              </p:cNvSpPr>
              <p:nvPr/>
            </p:nvSpPr>
            <p:spPr bwMode="auto">
              <a:xfrm>
                <a:off x="960" y="2592"/>
                <a:ext cx="69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64" name="Line 11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65" name="Line 12"/>
              <p:cNvSpPr>
                <a:spLocks noChangeShapeType="1"/>
              </p:cNvSpPr>
              <p:nvPr/>
            </p:nvSpPr>
            <p:spPr bwMode="auto">
              <a:xfrm>
                <a:off x="1344" y="2304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66" name="Line 13"/>
              <p:cNvSpPr>
                <a:spLocks noChangeShapeType="1"/>
              </p:cNvSpPr>
              <p:nvPr/>
            </p:nvSpPr>
            <p:spPr bwMode="auto">
              <a:xfrm>
                <a:off x="1656" y="230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67" name="Line 14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3200400" y="3683000"/>
              <a:ext cx="1524000" cy="889000"/>
              <a:chOff x="960" y="2032"/>
              <a:chExt cx="960" cy="560"/>
            </a:xfrm>
          </p:grpSpPr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1316" y="2304"/>
                <a:ext cx="3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endParaRPr lang="en-US" sz="1600"/>
              </a:p>
            </p:txBody>
          </p:sp>
          <p:sp>
            <p:nvSpPr>
              <p:cNvPr id="49" name="Rectangle 17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Han</a:t>
                </a:r>
              </a:p>
            </p:txBody>
          </p:sp>
          <p:sp>
            <p:nvSpPr>
              <p:cNvPr id="50" name="Rectangle 18"/>
              <p:cNvSpPr>
                <a:spLocks noChangeArrowheads="1"/>
              </p:cNvSpPr>
              <p:nvPr/>
            </p:nvSpPr>
            <p:spPr bwMode="auto">
              <a:xfrm>
                <a:off x="1340" y="2032"/>
                <a:ext cx="3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link</a:t>
                </a:r>
              </a:p>
            </p:txBody>
          </p:sp>
          <p:sp>
            <p:nvSpPr>
              <p:cNvPr id="51" name="Rectangle 19"/>
              <p:cNvSpPr>
                <a:spLocks noChangeArrowheads="1"/>
              </p:cNvSpPr>
              <p:nvPr/>
            </p:nvSpPr>
            <p:spPr bwMode="auto">
              <a:xfrm>
                <a:off x="960" y="2032"/>
                <a:ext cx="375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 dirty="0"/>
                  <a:t>data</a:t>
                </a:r>
              </a:p>
            </p:txBody>
          </p:sp>
          <p:sp>
            <p:nvSpPr>
              <p:cNvPr id="52" name="Line 20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6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53" name="Line 21"/>
              <p:cNvSpPr>
                <a:spLocks noChangeShapeType="1"/>
              </p:cNvSpPr>
              <p:nvPr/>
            </p:nvSpPr>
            <p:spPr bwMode="auto">
              <a:xfrm>
                <a:off x="960" y="2592"/>
                <a:ext cx="69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55" name="Line 23"/>
              <p:cNvSpPr>
                <a:spLocks noChangeShapeType="1"/>
              </p:cNvSpPr>
              <p:nvPr/>
            </p:nvSpPr>
            <p:spPr bwMode="auto">
              <a:xfrm>
                <a:off x="1344" y="2304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56" name="Line 24"/>
              <p:cNvSpPr>
                <a:spLocks noChangeShapeType="1"/>
              </p:cNvSpPr>
              <p:nvPr/>
            </p:nvSpPr>
            <p:spPr bwMode="auto">
              <a:xfrm>
                <a:off x="1656" y="230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57" name="Line 25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</p:grp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4724400" y="3683000"/>
              <a:ext cx="1524000" cy="889000"/>
              <a:chOff x="960" y="2032"/>
              <a:chExt cx="960" cy="560"/>
            </a:xfrm>
          </p:grpSpPr>
          <p:sp>
            <p:nvSpPr>
              <p:cNvPr id="38" name="Rectangle 27"/>
              <p:cNvSpPr>
                <a:spLocks noChangeArrowheads="1"/>
              </p:cNvSpPr>
              <p:nvPr/>
            </p:nvSpPr>
            <p:spPr bwMode="auto">
              <a:xfrm>
                <a:off x="1316" y="2304"/>
                <a:ext cx="3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endParaRPr lang="en-US" sz="1600"/>
              </a:p>
            </p:txBody>
          </p:sp>
          <p:sp>
            <p:nvSpPr>
              <p:cNvPr id="39" name="Rectangle 28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Kim</a:t>
                </a:r>
              </a:p>
            </p:txBody>
          </p:sp>
          <p:sp>
            <p:nvSpPr>
              <p:cNvPr id="40" name="Rectangle 29"/>
              <p:cNvSpPr>
                <a:spLocks noChangeArrowheads="1"/>
              </p:cNvSpPr>
              <p:nvPr/>
            </p:nvSpPr>
            <p:spPr bwMode="auto">
              <a:xfrm>
                <a:off x="1340" y="2032"/>
                <a:ext cx="3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link</a:t>
                </a:r>
              </a:p>
            </p:txBody>
          </p:sp>
          <p:sp>
            <p:nvSpPr>
              <p:cNvPr id="41" name="Rectangle 30"/>
              <p:cNvSpPr>
                <a:spLocks noChangeArrowheads="1"/>
              </p:cNvSpPr>
              <p:nvPr/>
            </p:nvSpPr>
            <p:spPr bwMode="auto">
              <a:xfrm>
                <a:off x="960" y="2044"/>
                <a:ext cx="405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 dirty="0"/>
                  <a:t>data</a:t>
                </a:r>
              </a:p>
            </p:txBody>
          </p:sp>
          <p:sp>
            <p:nvSpPr>
              <p:cNvPr id="42" name="Line 31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6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43" name="Line 32"/>
              <p:cNvSpPr>
                <a:spLocks noChangeShapeType="1"/>
              </p:cNvSpPr>
              <p:nvPr/>
            </p:nvSpPr>
            <p:spPr bwMode="auto">
              <a:xfrm>
                <a:off x="960" y="2592"/>
                <a:ext cx="69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44" name="Line 33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45" name="Line 34"/>
              <p:cNvSpPr>
                <a:spLocks noChangeShapeType="1"/>
              </p:cNvSpPr>
              <p:nvPr/>
            </p:nvSpPr>
            <p:spPr bwMode="auto">
              <a:xfrm>
                <a:off x="1344" y="2304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46" name="Line 35"/>
              <p:cNvSpPr>
                <a:spLocks noChangeShapeType="1"/>
              </p:cNvSpPr>
              <p:nvPr/>
            </p:nvSpPr>
            <p:spPr bwMode="auto">
              <a:xfrm>
                <a:off x="1656" y="230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47" name="Line 36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6248400" y="3683000"/>
              <a:ext cx="1524000" cy="889000"/>
              <a:chOff x="960" y="2032"/>
              <a:chExt cx="960" cy="560"/>
            </a:xfrm>
          </p:grpSpPr>
          <p:sp>
            <p:nvSpPr>
              <p:cNvPr id="28" name="Rectangle 38"/>
              <p:cNvSpPr>
                <a:spLocks noChangeArrowheads="1"/>
              </p:cNvSpPr>
              <p:nvPr/>
            </p:nvSpPr>
            <p:spPr bwMode="auto">
              <a:xfrm>
                <a:off x="1316" y="2304"/>
                <a:ext cx="3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endParaRPr lang="en-US" sz="1600"/>
              </a:p>
            </p:txBody>
          </p:sp>
          <p:sp>
            <p:nvSpPr>
              <p:cNvPr id="29" name="Rectangle 39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Park</a:t>
                </a:r>
              </a:p>
            </p:txBody>
          </p:sp>
          <p:sp>
            <p:nvSpPr>
              <p:cNvPr id="30" name="Rectangle 40"/>
              <p:cNvSpPr>
                <a:spLocks noChangeArrowheads="1"/>
              </p:cNvSpPr>
              <p:nvPr/>
            </p:nvSpPr>
            <p:spPr bwMode="auto">
              <a:xfrm>
                <a:off x="1340" y="2032"/>
                <a:ext cx="3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 dirty="0"/>
                  <a:t>link</a:t>
                </a:r>
              </a:p>
            </p:txBody>
          </p:sp>
          <p:sp>
            <p:nvSpPr>
              <p:cNvPr id="31" name="Rectangle 41"/>
              <p:cNvSpPr>
                <a:spLocks noChangeArrowheads="1"/>
              </p:cNvSpPr>
              <p:nvPr/>
            </p:nvSpPr>
            <p:spPr bwMode="auto">
              <a:xfrm>
                <a:off x="960" y="2032"/>
                <a:ext cx="390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 dirty="0"/>
                  <a:t>data</a:t>
                </a:r>
              </a:p>
            </p:txBody>
          </p:sp>
          <p:sp>
            <p:nvSpPr>
              <p:cNvPr id="32" name="Line 42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6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3" name="Line 43"/>
              <p:cNvSpPr>
                <a:spLocks noChangeShapeType="1"/>
              </p:cNvSpPr>
              <p:nvPr/>
            </p:nvSpPr>
            <p:spPr bwMode="auto">
              <a:xfrm>
                <a:off x="960" y="2592"/>
                <a:ext cx="69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4" name="Line 44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5" name="Line 45"/>
              <p:cNvSpPr>
                <a:spLocks noChangeShapeType="1"/>
              </p:cNvSpPr>
              <p:nvPr/>
            </p:nvSpPr>
            <p:spPr bwMode="auto">
              <a:xfrm>
                <a:off x="1344" y="2304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6" name="Line 46"/>
              <p:cNvSpPr>
                <a:spLocks noChangeShapeType="1"/>
              </p:cNvSpPr>
              <p:nvPr/>
            </p:nvSpPr>
            <p:spPr bwMode="auto">
              <a:xfrm>
                <a:off x="1656" y="230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7" name="Line 47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</p:grpSp>
        <p:sp>
          <p:nvSpPr>
            <p:cNvPr id="10" name="Rectangle 48"/>
            <p:cNvSpPr>
              <a:spLocks noChangeArrowheads="1"/>
            </p:cNvSpPr>
            <p:nvPr/>
          </p:nvSpPr>
          <p:spPr bwMode="auto">
            <a:xfrm>
              <a:off x="8337550" y="4114800"/>
              <a:ext cx="539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600"/>
                <a:t>null</a:t>
              </a:r>
            </a:p>
          </p:txBody>
        </p:sp>
        <p:sp>
          <p:nvSpPr>
            <p:cNvPr id="11" name="Rectangle 49"/>
            <p:cNvSpPr>
              <a:spLocks noChangeArrowheads="1"/>
            </p:cNvSpPr>
            <p:nvPr/>
          </p:nvSpPr>
          <p:spPr bwMode="auto">
            <a:xfrm>
              <a:off x="7772400" y="411480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600"/>
                <a:t>Yoo</a:t>
              </a:r>
            </a:p>
          </p:txBody>
        </p:sp>
        <p:sp>
          <p:nvSpPr>
            <p:cNvPr id="12" name="Rectangle 51"/>
            <p:cNvSpPr>
              <a:spLocks noChangeArrowheads="1"/>
            </p:cNvSpPr>
            <p:nvPr/>
          </p:nvSpPr>
          <p:spPr bwMode="auto">
            <a:xfrm>
              <a:off x="7772400" y="3683000"/>
              <a:ext cx="666808" cy="447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/>
            <a:lstStyle/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600" dirty="0"/>
                <a:t>data</a:t>
              </a:r>
            </a:p>
          </p:txBody>
        </p:sp>
        <p:sp>
          <p:nvSpPr>
            <p:cNvPr id="13" name="Line 52"/>
            <p:cNvSpPr>
              <a:spLocks noChangeShapeType="1"/>
            </p:cNvSpPr>
            <p:nvPr/>
          </p:nvSpPr>
          <p:spPr bwMode="auto">
            <a:xfrm>
              <a:off x="7772400" y="4114800"/>
              <a:ext cx="11049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14" name="Line 53"/>
            <p:cNvSpPr>
              <a:spLocks noChangeShapeType="1"/>
            </p:cNvSpPr>
            <p:nvPr/>
          </p:nvSpPr>
          <p:spPr bwMode="auto">
            <a:xfrm>
              <a:off x="7772400" y="4572000"/>
              <a:ext cx="1104900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15" name="Line 54"/>
            <p:cNvSpPr>
              <a:spLocks noChangeShapeType="1"/>
            </p:cNvSpPr>
            <p:nvPr/>
          </p:nvSpPr>
          <p:spPr bwMode="auto">
            <a:xfrm>
              <a:off x="7772400" y="4114800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16" name="Line 55"/>
            <p:cNvSpPr>
              <a:spLocks noChangeShapeType="1"/>
            </p:cNvSpPr>
            <p:nvPr/>
          </p:nvSpPr>
          <p:spPr bwMode="auto">
            <a:xfrm>
              <a:off x="8382000" y="411480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17" name="Line 56"/>
            <p:cNvSpPr>
              <a:spLocks noChangeShapeType="1"/>
            </p:cNvSpPr>
            <p:nvPr/>
          </p:nvSpPr>
          <p:spPr bwMode="auto">
            <a:xfrm>
              <a:off x="8877300" y="4114800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18" name="Rectangle 57"/>
            <p:cNvSpPr>
              <a:spLocks noChangeArrowheads="1"/>
            </p:cNvSpPr>
            <p:nvPr/>
          </p:nvSpPr>
          <p:spPr bwMode="auto">
            <a:xfrm>
              <a:off x="717550" y="4114800"/>
              <a:ext cx="539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endParaRPr lang="en-US" sz="1600"/>
            </a:p>
          </p:txBody>
        </p:sp>
        <p:sp>
          <p:nvSpPr>
            <p:cNvPr id="19" name="Rectangle 58"/>
            <p:cNvSpPr>
              <a:spLocks noChangeArrowheads="1"/>
            </p:cNvSpPr>
            <p:nvPr/>
          </p:nvSpPr>
          <p:spPr bwMode="auto">
            <a:xfrm>
              <a:off x="152400" y="411480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600"/>
                <a:t>     L</a:t>
              </a:r>
            </a:p>
          </p:txBody>
        </p:sp>
        <p:sp>
          <p:nvSpPr>
            <p:cNvPr id="20" name="Line 60"/>
            <p:cNvSpPr>
              <a:spLocks noChangeShapeType="1"/>
            </p:cNvSpPr>
            <p:nvPr/>
          </p:nvSpPr>
          <p:spPr bwMode="auto">
            <a:xfrm>
              <a:off x="762000" y="4114800"/>
              <a:ext cx="495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1" name="Line 61"/>
            <p:cNvSpPr>
              <a:spLocks noChangeShapeType="1"/>
            </p:cNvSpPr>
            <p:nvPr/>
          </p:nvSpPr>
          <p:spPr bwMode="auto">
            <a:xfrm>
              <a:off x="762000" y="4572000"/>
              <a:ext cx="495300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2" name="Line 62"/>
            <p:cNvSpPr>
              <a:spLocks noChangeShapeType="1"/>
            </p:cNvSpPr>
            <p:nvPr/>
          </p:nvSpPr>
          <p:spPr bwMode="auto">
            <a:xfrm>
              <a:off x="762000" y="411480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3" name="Line 63"/>
            <p:cNvSpPr>
              <a:spLocks noChangeShapeType="1"/>
            </p:cNvSpPr>
            <p:nvPr/>
          </p:nvSpPr>
          <p:spPr bwMode="auto">
            <a:xfrm>
              <a:off x="1257300" y="4114800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4" name="Line 64"/>
            <p:cNvSpPr>
              <a:spLocks noChangeShapeType="1"/>
            </p:cNvSpPr>
            <p:nvPr/>
          </p:nvSpPr>
          <p:spPr bwMode="auto">
            <a:xfrm>
              <a:off x="990600" y="4343400"/>
              <a:ext cx="685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5" name="Line 65"/>
            <p:cNvSpPr>
              <a:spLocks noChangeShapeType="1"/>
            </p:cNvSpPr>
            <p:nvPr/>
          </p:nvSpPr>
          <p:spPr bwMode="auto">
            <a:xfrm>
              <a:off x="2895600" y="4267200"/>
              <a:ext cx="15240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6" name="Line 66"/>
            <p:cNvSpPr>
              <a:spLocks noChangeShapeType="1"/>
            </p:cNvSpPr>
            <p:nvPr/>
          </p:nvSpPr>
          <p:spPr bwMode="auto">
            <a:xfrm flipH="1">
              <a:off x="2895600" y="4267200"/>
              <a:ext cx="15240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7" name="Freeform 67"/>
            <p:cNvSpPr>
              <a:spLocks/>
            </p:cNvSpPr>
            <p:nvPr/>
          </p:nvSpPr>
          <p:spPr bwMode="auto">
            <a:xfrm>
              <a:off x="2514600" y="3416300"/>
              <a:ext cx="22098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240" y="200"/>
                </a:cxn>
                <a:cxn ang="0">
                  <a:pos x="816" y="56"/>
                </a:cxn>
                <a:cxn ang="0">
                  <a:pos x="1392" y="536"/>
                </a:cxn>
              </a:cxnLst>
              <a:rect l="0" t="0" r="r" b="b"/>
              <a:pathLst>
                <a:path w="1392" h="584">
                  <a:moveTo>
                    <a:pt x="0" y="584"/>
                  </a:moveTo>
                  <a:cubicBezTo>
                    <a:pt x="52" y="436"/>
                    <a:pt x="104" y="288"/>
                    <a:pt x="240" y="200"/>
                  </a:cubicBezTo>
                  <a:cubicBezTo>
                    <a:pt x="376" y="112"/>
                    <a:pt x="624" y="0"/>
                    <a:pt x="816" y="56"/>
                  </a:cubicBezTo>
                  <a:cubicBezTo>
                    <a:pt x="1008" y="112"/>
                    <a:pt x="1200" y="324"/>
                    <a:pt x="1392" y="53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</p:grpSp>
      <p:sp>
        <p:nvSpPr>
          <p:cNvPr id="68" name="Rectangle 40"/>
          <p:cNvSpPr>
            <a:spLocks noChangeArrowheads="1"/>
          </p:cNvSpPr>
          <p:nvPr/>
        </p:nvSpPr>
        <p:spPr bwMode="auto">
          <a:xfrm>
            <a:off x="8286776" y="4286256"/>
            <a:ext cx="5397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/>
          <a:lstStyle/>
          <a:p>
            <a:pPr algn="ctr" eaLnBrk="0" latin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ko-KR" sz="1600" dirty="0"/>
              <a:t>link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 리스트</a:t>
            </a:r>
            <a:endParaRPr lang="ko-KR" altLang="en-US" dirty="0"/>
          </a:p>
        </p:txBody>
      </p:sp>
      <p:graphicFrame>
        <p:nvGraphicFramePr>
          <p:cNvPr id="3074" name="Object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62050" y="1828800"/>
          <a:ext cx="1792288" cy="923925"/>
        </p:xfrm>
        <a:graphic>
          <a:graphicData uri="http://schemas.openxmlformats.org/presentationml/2006/ole">
            <p:oleObj spid="_x0000_s3074" name="패키지" r:id="rId3" imgW="923760" imgH="476280" progId="Package">
              <p:embed/>
            </p:oleObj>
          </a:graphicData>
        </a:graphic>
      </p:graphicFrame>
      <p:graphicFrame>
        <p:nvGraphicFramePr>
          <p:cNvPr id="3075" name="Object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46450" y="1828800"/>
          <a:ext cx="1958975" cy="923925"/>
        </p:xfrm>
        <a:graphic>
          <a:graphicData uri="http://schemas.openxmlformats.org/presentationml/2006/ole">
            <p:oleObj spid="_x0000_s3075" name="패키지" r:id="rId4" imgW="1009800" imgH="476280" progId="Package">
              <p:embed/>
            </p:oleObj>
          </a:graphicData>
        </a:graphic>
      </p:graphicFrame>
      <p:graphicFrame>
        <p:nvGraphicFramePr>
          <p:cNvPr id="3076" name="Object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29250" y="1828800"/>
          <a:ext cx="2532063" cy="923925"/>
        </p:xfrm>
        <a:graphic>
          <a:graphicData uri="http://schemas.openxmlformats.org/presentationml/2006/ole">
            <p:oleObj spid="_x0000_s3076" name="패키지" r:id="rId5" imgW="1305000" imgH="476280" progId="Package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5720" y="1643050"/>
            <a:ext cx="86439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순환 </a:t>
            </a:r>
            <a:r>
              <a:rPr lang="en-US" altLang="ko-KR" dirty="0" smtClean="0"/>
              <a:t>(recursion)</a:t>
            </a:r>
          </a:p>
          <a:p>
            <a:pPr lvl="1"/>
            <a:r>
              <a:rPr lang="ko-KR" altLang="en-US" dirty="0" smtClean="0"/>
              <a:t>정의하려는 개념 자체를 정의 속에 포함하여 이용</a:t>
            </a:r>
          </a:p>
          <a:p>
            <a:pPr lvl="1"/>
            <a:r>
              <a:rPr lang="ko-KR" altLang="en-US" dirty="0" smtClean="0"/>
              <a:t>종류</a:t>
            </a:r>
          </a:p>
          <a:p>
            <a:pPr lvl="2"/>
            <a:r>
              <a:rPr lang="ko-KR" altLang="en-US" dirty="0" smtClean="0"/>
              <a:t>직접 순환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함수가 직접 자신을 호출</a:t>
            </a:r>
          </a:p>
          <a:p>
            <a:pPr lvl="2"/>
            <a:r>
              <a:rPr lang="ko-KR" altLang="en-US" dirty="0" smtClean="0"/>
              <a:t>간접 순환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함수를 호출하고 그 함수가 다시 자신을 호출</a:t>
            </a:r>
          </a:p>
          <a:p>
            <a:pPr lvl="1"/>
            <a:r>
              <a:rPr lang="ko-KR" altLang="en-US" dirty="0" smtClean="0"/>
              <a:t>순환 방식의 적용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분할 정복</a:t>
            </a:r>
            <a:r>
              <a:rPr lang="en-US" altLang="ko-KR" dirty="0" smtClean="0"/>
              <a:t>(divide and conquer)</a:t>
            </a:r>
            <a:r>
              <a:rPr lang="ko-KR" altLang="en-US" dirty="0" smtClean="0"/>
              <a:t>의 특성을 가진 문제에 적합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어떤 복잡한 문제를 직접 간단하게 풀 수 있는 작은 문제로 분할하여 해결하려는 방법</a:t>
            </a:r>
            <a:r>
              <a:rPr lang="en-US" altLang="ko-KR" dirty="0" smtClean="0"/>
              <a:t>. 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분할한 문제는 원래의 문제와 그 성질이 같기 때문에 푸는 방법도 동일</a:t>
            </a:r>
          </a:p>
          <a:p>
            <a:pPr lvl="1"/>
            <a:r>
              <a:rPr lang="ko-KR" altLang="en-US" dirty="0" smtClean="0"/>
              <a:t>순환 함수의 명령문 골격</a:t>
            </a:r>
          </a:p>
          <a:p>
            <a:pPr lvl="2"/>
            <a:r>
              <a:rPr lang="en-US" altLang="ko-KR" dirty="0" smtClean="0"/>
              <a:t>if (simplest case) then solve directly</a:t>
            </a:r>
          </a:p>
          <a:p>
            <a:pPr lvl="2">
              <a:buFont typeface="Wingdings" pitchFamily="2" charset="2"/>
              <a:buNone/>
            </a:pPr>
            <a:r>
              <a:rPr lang="en-US" altLang="ko-KR" dirty="0" smtClean="0"/>
              <a:t>   else {make a recursive call to a simpler case};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14348" y="1857364"/>
            <a:ext cx="771530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Factorial (n!)</a:t>
            </a:r>
          </a:p>
          <a:p>
            <a:pPr lvl="1"/>
            <a:r>
              <a:rPr lang="ko-KR" altLang="en-US" dirty="0" smtClean="0"/>
              <a:t>정의</a:t>
            </a:r>
          </a:p>
          <a:p>
            <a:pPr lvl="2"/>
            <a:r>
              <a:rPr lang="en-US" altLang="ko-KR" dirty="0" smtClean="0"/>
              <a:t>n=0  :  1</a:t>
            </a:r>
          </a:p>
          <a:p>
            <a:pPr lvl="2"/>
            <a:r>
              <a:rPr lang="en-US" altLang="ko-KR" dirty="0" smtClean="0"/>
              <a:t>n </a:t>
            </a:r>
            <a:r>
              <a:rPr lang="en-US" altLang="ko-KR" dirty="0" smtClean="0">
                <a:sym typeface="Symbol" pitchFamily="18" charset="2"/>
              </a:rPr>
              <a:t></a:t>
            </a:r>
            <a:r>
              <a:rPr lang="en-US" altLang="ko-KR" dirty="0" smtClean="0"/>
              <a:t> 1  :   n </a:t>
            </a:r>
            <a:r>
              <a:rPr lang="en-US" altLang="ko-KR" dirty="0" smtClean="0">
                <a:sym typeface="Symbol" pitchFamily="18" charset="2"/>
              </a:rPr>
              <a:t> (n 1)   2  1 =</a:t>
            </a:r>
            <a:r>
              <a:rPr lang="en-US" altLang="ko-KR" dirty="0" smtClean="0"/>
              <a:t> n</a:t>
            </a:r>
            <a:r>
              <a:rPr lang="en-US" altLang="ko-KR" dirty="0" smtClean="0">
                <a:sym typeface="Symbol" pitchFamily="18" charset="2"/>
              </a:rPr>
              <a:t>  (n - 1)!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순환 함수의 표현</a:t>
            </a:r>
            <a:endParaRPr lang="ko-KR" altLang="en-US" sz="2000" dirty="0" smtClean="0"/>
          </a:p>
          <a:p>
            <a:pPr lvl="1">
              <a:buFont typeface="Wingdings" pitchFamily="2" charset="2"/>
              <a:buNone/>
            </a:pPr>
            <a:r>
              <a:rPr lang="ko-KR" altLang="en-US" sz="2000" dirty="0" smtClean="0"/>
              <a:t>     </a:t>
            </a:r>
            <a:r>
              <a:rPr lang="en-US" altLang="ko-KR" sz="2000" dirty="0" smtClean="0"/>
              <a:t>factorial(n)  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000" dirty="0" smtClean="0"/>
              <a:t>           // n</a:t>
            </a:r>
            <a:r>
              <a:rPr lang="ko-KR" altLang="en-US" sz="2000" dirty="0" smtClean="0"/>
              <a:t>은 음이 아닌 정수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2000" dirty="0" smtClean="0"/>
              <a:t>            </a:t>
            </a:r>
            <a:r>
              <a:rPr lang="en-US" altLang="ko-KR" sz="2000" dirty="0" smtClean="0"/>
              <a:t>if  (n ≤ 1) then return 1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000" dirty="0" smtClean="0"/>
              <a:t>            else return (n*factorial(n-1));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000" dirty="0" smtClean="0"/>
              <a:t>     end factorial()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28662" y="1928802"/>
            <a:ext cx="7429552" cy="183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ko-KR" altLang="en-US" dirty="0" smtClean="0"/>
              <a:t>피보나치 수열 </a:t>
            </a:r>
            <a:r>
              <a:rPr lang="en-US" altLang="ko-KR" dirty="0" smtClean="0"/>
              <a:t>(Fibonacci sequence) </a:t>
            </a:r>
          </a:p>
          <a:p>
            <a:pPr>
              <a:lnSpc>
                <a:spcPct val="70000"/>
              </a:lnSpc>
            </a:pPr>
            <a:endParaRPr lang="en-US" altLang="ko-KR" dirty="0" smtClean="0"/>
          </a:p>
          <a:p>
            <a:pPr lvl="1">
              <a:lnSpc>
                <a:spcPct val="70000"/>
              </a:lnSpc>
            </a:pPr>
            <a:r>
              <a:rPr lang="ko-KR" altLang="en-US" dirty="0" smtClean="0"/>
              <a:t>각 항은 바로 직전 두 항의 합으로 만들어짐</a:t>
            </a:r>
            <a:endParaRPr lang="en-US" altLang="ko-KR" dirty="0" smtClean="0"/>
          </a:p>
          <a:p>
            <a:pPr lvl="1">
              <a:lnSpc>
                <a:spcPct val="70000"/>
              </a:lnSpc>
            </a:pPr>
            <a:endParaRPr lang="ko-KR" altLang="en-US" dirty="0" smtClean="0"/>
          </a:p>
          <a:p>
            <a:pPr lvl="1">
              <a:lnSpc>
                <a:spcPct val="70000"/>
              </a:lnSpc>
            </a:pPr>
            <a:r>
              <a:rPr lang="ko-KR" altLang="en-US" dirty="0" smtClean="0"/>
              <a:t>순환 정의</a:t>
            </a:r>
            <a:endParaRPr lang="en-US" altLang="ko-KR" dirty="0" smtClean="0"/>
          </a:p>
          <a:p>
            <a:pPr lvl="1">
              <a:lnSpc>
                <a:spcPct val="70000"/>
              </a:lnSpc>
            </a:pPr>
            <a:endParaRPr lang="ko-KR" altLang="en-US" dirty="0" smtClean="0"/>
          </a:p>
          <a:p>
            <a:pPr lvl="2">
              <a:lnSpc>
                <a:spcPct val="70000"/>
              </a:lnSpc>
            </a:pPr>
            <a:r>
              <a:rPr lang="en-US" altLang="ko-KR" dirty="0" smtClean="0"/>
              <a:t>n=0 : f</a:t>
            </a:r>
            <a:r>
              <a:rPr lang="en-US" altLang="ko-KR" baseline="-25000" dirty="0" smtClean="0"/>
              <a:t>0 </a:t>
            </a:r>
            <a:r>
              <a:rPr lang="en-US" altLang="ko-KR" dirty="0" smtClean="0"/>
              <a:t>= 0</a:t>
            </a:r>
          </a:p>
          <a:p>
            <a:pPr lvl="2">
              <a:lnSpc>
                <a:spcPct val="70000"/>
              </a:lnSpc>
            </a:pPr>
            <a:r>
              <a:rPr lang="en-US" altLang="ko-KR" dirty="0" smtClean="0"/>
              <a:t>n=1 : f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= 1</a:t>
            </a:r>
          </a:p>
          <a:p>
            <a:pPr lvl="2">
              <a:lnSpc>
                <a:spcPct val="70000"/>
              </a:lnSpc>
            </a:pPr>
            <a:r>
              <a:rPr lang="en-US" altLang="ko-KR" dirty="0" smtClean="0"/>
              <a:t>n </a:t>
            </a:r>
            <a:r>
              <a:rPr lang="en-US" altLang="ko-KR" dirty="0" smtClean="0">
                <a:sym typeface="Symbol" pitchFamily="18" charset="2"/>
              </a:rPr>
              <a:t> 2 : f</a:t>
            </a:r>
            <a:r>
              <a:rPr lang="en-US" altLang="ko-KR" baseline="-25000" dirty="0" smtClean="0">
                <a:sym typeface="Symbol" pitchFamily="18" charset="2"/>
              </a:rPr>
              <a:t>n</a:t>
            </a:r>
            <a:r>
              <a:rPr lang="en-US" altLang="ko-KR" dirty="0" smtClean="0">
                <a:sym typeface="Symbol" pitchFamily="18" charset="2"/>
              </a:rPr>
              <a:t> = f</a:t>
            </a:r>
            <a:r>
              <a:rPr lang="en-US" altLang="ko-KR" baseline="-25000" dirty="0" smtClean="0">
                <a:sym typeface="Symbol" pitchFamily="18" charset="2"/>
              </a:rPr>
              <a:t>n-1</a:t>
            </a:r>
            <a:r>
              <a:rPr lang="en-US" altLang="ko-KR" dirty="0" smtClean="0">
                <a:sym typeface="Symbol" pitchFamily="18" charset="2"/>
              </a:rPr>
              <a:t> + f</a:t>
            </a:r>
            <a:r>
              <a:rPr lang="en-US" altLang="ko-KR" baseline="-25000" dirty="0" smtClean="0">
                <a:sym typeface="Symbol" pitchFamily="18" charset="2"/>
              </a:rPr>
              <a:t>n-2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28662" y="4071942"/>
            <a:ext cx="6500858" cy="194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70000"/>
              </a:lnSpc>
            </a:pPr>
            <a:r>
              <a:rPr lang="ko-KR" altLang="en-US" dirty="0" smtClean="0"/>
              <a:t>순환 함수의 표현</a:t>
            </a:r>
          </a:p>
          <a:p>
            <a:pPr lvl="1"/>
            <a:endParaRPr lang="en-US" altLang="ko-KR" dirty="0" smtClean="0">
              <a:solidFill>
                <a:srgbClr val="000000"/>
              </a:solidFill>
              <a:sym typeface="Symbol" pitchFamily="18" charset="2"/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sym typeface="Symbol" pitchFamily="18" charset="2"/>
              </a:rPr>
              <a:t>fib(n)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sym typeface="Symbol" pitchFamily="18" charset="2"/>
              </a:rPr>
              <a:t>           if (n  0) then return 0;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sym typeface="Symbol" pitchFamily="18" charset="2"/>
              </a:rPr>
              <a:t>           else if (n=1) then return 1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sym typeface="Symbol" pitchFamily="18" charset="2"/>
              </a:rPr>
              <a:t>           else return (fib(n 1)  + fib(n 2));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sym typeface="Symbol" pitchFamily="18" charset="2"/>
              </a:rPr>
              <a:t> end fib()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4282" y="1285860"/>
            <a:ext cx="86439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선형 리스트 </a:t>
            </a:r>
            <a:r>
              <a:rPr lang="en-US" altLang="ko-KR" dirty="0" smtClean="0"/>
              <a:t>(linear list)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순서를 가진 원소들의 순열</a:t>
            </a:r>
            <a:r>
              <a:rPr lang="en-US" altLang="ko-KR" dirty="0" smtClean="0"/>
              <a:t>(sequence)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물리적 순서가 아닌 원소의 특성에 의한 논리적 순서를 의미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리스트는 기본적으로 순서 개념을 가지므로 선형 리스트라고 볼 수 있음</a:t>
            </a:r>
          </a:p>
          <a:p>
            <a:pPr>
              <a:lnSpc>
                <a:spcPct val="150000"/>
              </a:lnSpc>
            </a:pP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리스트 </a:t>
            </a:r>
            <a:r>
              <a:rPr lang="en-US" altLang="ko-KR" dirty="0" smtClean="0"/>
              <a:t>L=(e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e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, … , e</a:t>
            </a:r>
            <a:r>
              <a:rPr lang="en-US" altLang="ko-KR" baseline="-25000" dirty="0" smtClean="0"/>
              <a:t>n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L</a:t>
            </a:r>
            <a:r>
              <a:rPr lang="ko-KR" altLang="en-US" dirty="0" smtClean="0"/>
              <a:t>은 리스트 이름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</a:t>
            </a:r>
            <a:r>
              <a:rPr lang="en-US" altLang="ko-KR" baseline="-25000" dirty="0" err="1" smtClean="0"/>
              <a:t>i</a:t>
            </a:r>
            <a:r>
              <a:rPr lang="ko-KR" altLang="en-US" dirty="0" smtClean="0"/>
              <a:t>는 리스트 원소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공백 리스트</a:t>
            </a:r>
            <a:r>
              <a:rPr lang="en-US" altLang="ko-KR" dirty="0" smtClean="0"/>
              <a:t>(empty list, </a:t>
            </a:r>
            <a:r>
              <a:rPr lang="ko-KR" altLang="en-US" dirty="0" smtClean="0"/>
              <a:t>원소가 하나도 없는 리스트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표현 </a:t>
            </a:r>
            <a:r>
              <a:rPr lang="en-US" altLang="ko-KR" dirty="0" smtClean="0"/>
              <a:t>: L=( 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리스트의 각 원소는 </a:t>
            </a:r>
            <a:r>
              <a:rPr lang="ko-KR" altLang="en-US" dirty="0" err="1" smtClean="0"/>
              <a:t>선행자</a:t>
            </a:r>
            <a:r>
              <a:rPr lang="en-US" altLang="ko-KR" dirty="0" smtClean="0"/>
              <a:t>(predecessor)</a:t>
            </a:r>
            <a:r>
              <a:rPr lang="ko-KR" altLang="en-US" dirty="0" smtClean="0"/>
              <a:t>와 후속자</a:t>
            </a:r>
            <a:r>
              <a:rPr lang="en-US" altLang="ko-KR" dirty="0" smtClean="0"/>
              <a:t>(successor)</a:t>
            </a:r>
            <a:r>
              <a:rPr lang="ko-KR" altLang="en-US" dirty="0" smtClean="0"/>
              <a:t>를 가짐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자료 구조 강의 요일 </a:t>
            </a:r>
            <a:r>
              <a:rPr lang="en-US" altLang="ko-KR" dirty="0" smtClean="0"/>
              <a:t>= (</a:t>
            </a:r>
            <a:r>
              <a:rPr lang="ko-KR" altLang="en-US" dirty="0" smtClean="0"/>
              <a:t>월요일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금요일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토요일 강의 과목 </a:t>
            </a:r>
            <a:r>
              <a:rPr lang="en-US" altLang="ko-KR" dirty="0" smtClean="0"/>
              <a:t>= ()</a:t>
            </a:r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57158" y="1285860"/>
            <a:ext cx="8501122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배열을 사용해 표현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순차 표현 리스트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원소 </a:t>
            </a:r>
            <a:r>
              <a:rPr lang="en-US" altLang="ko-KR" dirty="0" err="1" smtClean="0"/>
              <a:t>e</a:t>
            </a:r>
            <a:r>
              <a:rPr lang="en-US" altLang="ko-KR" baseline="-25000" dirty="0" err="1" smtClean="0"/>
              <a:t>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</a:t>
            </a:r>
            <a:r>
              <a:rPr lang="en-US" altLang="ko-KR" baseline="-25000" dirty="0" smtClean="0"/>
              <a:t>i+1</a:t>
            </a:r>
            <a:r>
              <a:rPr lang="ko-KR" altLang="en-US" dirty="0" smtClean="0"/>
              <a:t>이 인덱스 </a:t>
            </a:r>
            <a:r>
              <a:rPr lang="en-US" altLang="ko-KR" dirty="0" smtClean="0"/>
              <a:t>i-1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 대응되게 연속적으로 저장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원소의 물리적 순서로 논리적 순서를 나타냄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순서를 표시하기 위한 특별한 장치가 필요 없음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시에 후속 원소들을 한자리씩 밀거나 당겨야 하는 오버헤드가 치명적인 약점</a:t>
            </a:r>
            <a:r>
              <a:rPr lang="ko-KR" altLang="en-US" sz="2000" dirty="0" smtClean="0">
                <a:latin typeface="신명조"/>
              </a:rPr>
              <a:t>             </a:t>
            </a:r>
            <a:endParaRPr lang="ko-KR" altLang="en-US" sz="2000" dirty="0">
              <a:latin typeface="신명조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371600" y="3821113"/>
          <a:ext cx="6400800" cy="2503487"/>
        </p:xfrm>
        <a:graphic>
          <a:graphicData uri="http://schemas.openxmlformats.org/presentationml/2006/ole">
            <p:oleObj spid="_x0000_s1026" name="프레젠테이션" r:id="rId3" imgW="2689154" imgH="1076593" progId="PowerPoint.Show.8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graphicFrame>
        <p:nvGraphicFramePr>
          <p:cNvPr id="2050" name="Object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33600" y="2819400"/>
          <a:ext cx="1938338" cy="1616075"/>
        </p:xfrm>
        <a:graphic>
          <a:graphicData uri="http://schemas.openxmlformats.org/presentationml/2006/ole">
            <p:oleObj spid="_x0000_s2050" name="패키지" r:id="rId3" imgW="571680" imgH="476280" progId="Package">
              <p:embed/>
            </p:oleObj>
          </a:graphicData>
        </a:graphic>
      </p:graphicFrame>
      <p:graphicFrame>
        <p:nvGraphicFramePr>
          <p:cNvPr id="2051" name="Object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76800" y="2819400"/>
          <a:ext cx="2940050" cy="1614488"/>
        </p:xfrm>
        <a:graphic>
          <a:graphicData uri="http://schemas.openxmlformats.org/presentationml/2006/ole">
            <p:oleObj spid="_x0000_s2051" name="패키지" r:id="rId4" imgW="866880" imgH="476280" progId="Package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 리스트</a:t>
            </a:r>
            <a:endParaRPr lang="ko-KR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57158" y="1285860"/>
            <a:ext cx="8501122" cy="20002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연결 리스트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링크를 이용해 표현한 리스트</a:t>
            </a:r>
          </a:p>
        </p:txBody>
      </p: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214282" y="2643182"/>
            <a:ext cx="8763000" cy="889000"/>
            <a:chOff x="0" y="2320"/>
            <a:chExt cx="5520" cy="560"/>
          </a:xfrm>
        </p:grpSpPr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960" y="2320"/>
              <a:ext cx="960" cy="560"/>
              <a:chOff x="960" y="2032"/>
              <a:chExt cx="960" cy="560"/>
            </a:xfrm>
          </p:grpSpPr>
          <p:sp>
            <p:nvSpPr>
              <p:cNvPr id="56" name="Rectangle 9"/>
              <p:cNvSpPr>
                <a:spLocks noChangeArrowheads="1"/>
              </p:cNvSpPr>
              <p:nvPr/>
            </p:nvSpPr>
            <p:spPr bwMode="auto">
              <a:xfrm>
                <a:off x="1316" y="2304"/>
                <a:ext cx="3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endParaRPr lang="en-US" sz="1600"/>
              </a:p>
            </p:txBody>
          </p:sp>
          <p:sp>
            <p:nvSpPr>
              <p:cNvPr id="57" name="Rectangle 8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Cho</a:t>
                </a:r>
              </a:p>
            </p:txBody>
          </p:sp>
          <p:sp>
            <p:nvSpPr>
              <p:cNvPr id="58" name="Rectangle 7"/>
              <p:cNvSpPr>
                <a:spLocks noChangeArrowheads="1"/>
              </p:cNvSpPr>
              <p:nvPr/>
            </p:nvSpPr>
            <p:spPr bwMode="auto">
              <a:xfrm>
                <a:off x="1340" y="2032"/>
                <a:ext cx="3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link</a:t>
                </a:r>
              </a:p>
            </p:txBody>
          </p:sp>
          <p:sp>
            <p:nvSpPr>
              <p:cNvPr id="59" name="Rectangle 6"/>
              <p:cNvSpPr>
                <a:spLocks noChangeArrowheads="1"/>
              </p:cNvSpPr>
              <p:nvPr/>
            </p:nvSpPr>
            <p:spPr bwMode="auto">
              <a:xfrm>
                <a:off x="960" y="2032"/>
                <a:ext cx="390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 dirty="0"/>
                  <a:t>data</a:t>
                </a:r>
              </a:p>
            </p:txBody>
          </p:sp>
          <p:sp>
            <p:nvSpPr>
              <p:cNvPr id="60" name="Line 11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6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61" name="Line 12"/>
              <p:cNvSpPr>
                <a:spLocks noChangeShapeType="1"/>
              </p:cNvSpPr>
              <p:nvPr/>
            </p:nvSpPr>
            <p:spPr bwMode="auto">
              <a:xfrm>
                <a:off x="960" y="2592"/>
                <a:ext cx="69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62" name="Line 32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63" name="Line 33"/>
              <p:cNvSpPr>
                <a:spLocks noChangeShapeType="1"/>
              </p:cNvSpPr>
              <p:nvPr/>
            </p:nvSpPr>
            <p:spPr bwMode="auto">
              <a:xfrm>
                <a:off x="1344" y="2304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64" name="Line 34"/>
              <p:cNvSpPr>
                <a:spLocks noChangeShapeType="1"/>
              </p:cNvSpPr>
              <p:nvPr/>
            </p:nvSpPr>
            <p:spPr bwMode="auto">
              <a:xfrm>
                <a:off x="1656" y="230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65" name="Line 38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</p:grp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1920" y="2320"/>
              <a:ext cx="960" cy="560"/>
              <a:chOff x="960" y="2032"/>
              <a:chExt cx="960" cy="560"/>
            </a:xfrm>
          </p:grpSpPr>
          <p:sp>
            <p:nvSpPr>
              <p:cNvPr id="46" name="Rectangle 47"/>
              <p:cNvSpPr>
                <a:spLocks noChangeArrowheads="1"/>
              </p:cNvSpPr>
              <p:nvPr/>
            </p:nvSpPr>
            <p:spPr bwMode="auto">
              <a:xfrm>
                <a:off x="1316" y="2304"/>
                <a:ext cx="3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endParaRPr lang="en-US" sz="1600"/>
              </a:p>
            </p:txBody>
          </p:sp>
          <p:sp>
            <p:nvSpPr>
              <p:cNvPr id="47" name="Rectangle 48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Kim</a:t>
                </a:r>
              </a:p>
            </p:txBody>
          </p:sp>
          <p:sp>
            <p:nvSpPr>
              <p:cNvPr id="48" name="Rectangle 49"/>
              <p:cNvSpPr>
                <a:spLocks noChangeArrowheads="1"/>
              </p:cNvSpPr>
              <p:nvPr/>
            </p:nvSpPr>
            <p:spPr bwMode="auto">
              <a:xfrm>
                <a:off x="1340" y="2032"/>
                <a:ext cx="3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link</a:t>
                </a:r>
              </a:p>
            </p:txBody>
          </p:sp>
          <p:sp>
            <p:nvSpPr>
              <p:cNvPr id="49" name="Rectangle 50"/>
              <p:cNvSpPr>
                <a:spLocks noChangeArrowheads="1"/>
              </p:cNvSpPr>
              <p:nvPr/>
            </p:nvSpPr>
            <p:spPr bwMode="auto">
              <a:xfrm>
                <a:off x="960" y="2032"/>
                <a:ext cx="420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 dirty="0"/>
                  <a:t>data</a:t>
                </a:r>
              </a:p>
            </p:txBody>
          </p:sp>
          <p:sp>
            <p:nvSpPr>
              <p:cNvPr id="50" name="Line 51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6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51" name="Line 52"/>
              <p:cNvSpPr>
                <a:spLocks noChangeShapeType="1"/>
              </p:cNvSpPr>
              <p:nvPr/>
            </p:nvSpPr>
            <p:spPr bwMode="auto">
              <a:xfrm>
                <a:off x="960" y="2592"/>
                <a:ext cx="69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52" name="Line 53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53" name="Line 54"/>
              <p:cNvSpPr>
                <a:spLocks noChangeShapeType="1"/>
              </p:cNvSpPr>
              <p:nvPr/>
            </p:nvSpPr>
            <p:spPr bwMode="auto">
              <a:xfrm>
                <a:off x="1344" y="2304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54" name="Line 55"/>
              <p:cNvSpPr>
                <a:spLocks noChangeShapeType="1"/>
              </p:cNvSpPr>
              <p:nvPr/>
            </p:nvSpPr>
            <p:spPr bwMode="auto">
              <a:xfrm>
                <a:off x="1656" y="230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55" name="Line 56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</p:grpSp>
        <p:grpSp>
          <p:nvGrpSpPr>
            <p:cNvPr id="7" name="Group 57"/>
            <p:cNvGrpSpPr>
              <a:grpSpLocks/>
            </p:cNvGrpSpPr>
            <p:nvPr/>
          </p:nvGrpSpPr>
          <p:grpSpPr bwMode="auto">
            <a:xfrm>
              <a:off x="2880" y="2320"/>
              <a:ext cx="960" cy="560"/>
              <a:chOff x="960" y="2032"/>
              <a:chExt cx="960" cy="560"/>
            </a:xfrm>
          </p:grpSpPr>
          <p:sp>
            <p:nvSpPr>
              <p:cNvPr id="36" name="Rectangle 58"/>
              <p:cNvSpPr>
                <a:spLocks noChangeArrowheads="1"/>
              </p:cNvSpPr>
              <p:nvPr/>
            </p:nvSpPr>
            <p:spPr bwMode="auto">
              <a:xfrm>
                <a:off x="1316" y="2304"/>
                <a:ext cx="3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endParaRPr lang="en-US" sz="1600"/>
              </a:p>
            </p:txBody>
          </p:sp>
          <p:sp>
            <p:nvSpPr>
              <p:cNvPr id="37" name="Rectangle 59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Lee</a:t>
                </a:r>
              </a:p>
            </p:txBody>
          </p:sp>
          <p:sp>
            <p:nvSpPr>
              <p:cNvPr id="38" name="Rectangle 60"/>
              <p:cNvSpPr>
                <a:spLocks noChangeArrowheads="1"/>
              </p:cNvSpPr>
              <p:nvPr/>
            </p:nvSpPr>
            <p:spPr bwMode="auto">
              <a:xfrm>
                <a:off x="1340" y="2032"/>
                <a:ext cx="3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link</a:t>
                </a:r>
              </a:p>
            </p:txBody>
          </p:sp>
          <p:sp>
            <p:nvSpPr>
              <p:cNvPr id="39" name="Rectangle 61"/>
              <p:cNvSpPr>
                <a:spLocks noChangeArrowheads="1"/>
              </p:cNvSpPr>
              <p:nvPr/>
            </p:nvSpPr>
            <p:spPr bwMode="auto">
              <a:xfrm>
                <a:off x="960" y="2032"/>
                <a:ext cx="405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 dirty="0"/>
                  <a:t>data</a:t>
                </a:r>
              </a:p>
            </p:txBody>
          </p:sp>
          <p:sp>
            <p:nvSpPr>
              <p:cNvPr id="40" name="Line 62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6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41" name="Line 63"/>
              <p:cNvSpPr>
                <a:spLocks noChangeShapeType="1"/>
              </p:cNvSpPr>
              <p:nvPr/>
            </p:nvSpPr>
            <p:spPr bwMode="auto">
              <a:xfrm>
                <a:off x="960" y="2592"/>
                <a:ext cx="69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42" name="Line 64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43" name="Line 65"/>
              <p:cNvSpPr>
                <a:spLocks noChangeShapeType="1"/>
              </p:cNvSpPr>
              <p:nvPr/>
            </p:nvSpPr>
            <p:spPr bwMode="auto">
              <a:xfrm>
                <a:off x="1344" y="2304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44" name="Line 66"/>
              <p:cNvSpPr>
                <a:spLocks noChangeShapeType="1"/>
              </p:cNvSpPr>
              <p:nvPr/>
            </p:nvSpPr>
            <p:spPr bwMode="auto">
              <a:xfrm>
                <a:off x="1656" y="230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45" name="Line 67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</p:grpSp>
        <p:grpSp>
          <p:nvGrpSpPr>
            <p:cNvPr id="8" name="Group 68"/>
            <p:cNvGrpSpPr>
              <a:grpSpLocks/>
            </p:cNvGrpSpPr>
            <p:nvPr/>
          </p:nvGrpSpPr>
          <p:grpSpPr bwMode="auto">
            <a:xfrm>
              <a:off x="3840" y="2320"/>
              <a:ext cx="960" cy="560"/>
              <a:chOff x="960" y="2032"/>
              <a:chExt cx="960" cy="560"/>
            </a:xfrm>
          </p:grpSpPr>
          <p:sp>
            <p:nvSpPr>
              <p:cNvPr id="26" name="Rectangle 69"/>
              <p:cNvSpPr>
                <a:spLocks noChangeArrowheads="1"/>
              </p:cNvSpPr>
              <p:nvPr/>
            </p:nvSpPr>
            <p:spPr bwMode="auto">
              <a:xfrm>
                <a:off x="1316" y="2304"/>
                <a:ext cx="3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endParaRPr lang="en-US" sz="1600"/>
              </a:p>
            </p:txBody>
          </p:sp>
          <p:sp>
            <p:nvSpPr>
              <p:cNvPr id="27" name="Rectangle 70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Park</a:t>
                </a:r>
              </a:p>
            </p:txBody>
          </p:sp>
          <p:sp>
            <p:nvSpPr>
              <p:cNvPr id="28" name="Rectangle 71"/>
              <p:cNvSpPr>
                <a:spLocks noChangeArrowheads="1"/>
              </p:cNvSpPr>
              <p:nvPr/>
            </p:nvSpPr>
            <p:spPr bwMode="auto">
              <a:xfrm>
                <a:off x="1340" y="2032"/>
                <a:ext cx="3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link</a:t>
                </a:r>
              </a:p>
            </p:txBody>
          </p:sp>
          <p:sp>
            <p:nvSpPr>
              <p:cNvPr id="29" name="Rectangle 72"/>
              <p:cNvSpPr>
                <a:spLocks noChangeArrowheads="1"/>
              </p:cNvSpPr>
              <p:nvPr/>
            </p:nvSpPr>
            <p:spPr bwMode="auto">
              <a:xfrm>
                <a:off x="960" y="2032"/>
                <a:ext cx="390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 dirty="0"/>
                  <a:t>data</a:t>
                </a:r>
              </a:p>
            </p:txBody>
          </p:sp>
          <p:sp>
            <p:nvSpPr>
              <p:cNvPr id="30" name="Line 73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6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1" name="Line 74"/>
              <p:cNvSpPr>
                <a:spLocks noChangeShapeType="1"/>
              </p:cNvSpPr>
              <p:nvPr/>
            </p:nvSpPr>
            <p:spPr bwMode="auto">
              <a:xfrm>
                <a:off x="960" y="2592"/>
                <a:ext cx="69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2" name="Line 75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3" name="Line 76"/>
              <p:cNvSpPr>
                <a:spLocks noChangeShapeType="1"/>
              </p:cNvSpPr>
              <p:nvPr/>
            </p:nvSpPr>
            <p:spPr bwMode="auto">
              <a:xfrm>
                <a:off x="1344" y="2304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4" name="Line 77"/>
              <p:cNvSpPr>
                <a:spLocks noChangeShapeType="1"/>
              </p:cNvSpPr>
              <p:nvPr/>
            </p:nvSpPr>
            <p:spPr bwMode="auto">
              <a:xfrm>
                <a:off x="1656" y="230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5" name="Line 78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</p:grpSp>
        <p:sp>
          <p:nvSpPr>
            <p:cNvPr id="9" name="Rectangle 80"/>
            <p:cNvSpPr>
              <a:spLocks noChangeArrowheads="1"/>
            </p:cNvSpPr>
            <p:nvPr/>
          </p:nvSpPr>
          <p:spPr bwMode="auto">
            <a:xfrm>
              <a:off x="5156" y="259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600"/>
                <a:t>null</a:t>
              </a:r>
            </a:p>
          </p:txBody>
        </p:sp>
        <p:sp>
          <p:nvSpPr>
            <p:cNvPr id="10" name="Rectangle 81"/>
            <p:cNvSpPr>
              <a:spLocks noChangeArrowheads="1"/>
            </p:cNvSpPr>
            <p:nvPr/>
          </p:nvSpPr>
          <p:spPr bwMode="auto">
            <a:xfrm>
              <a:off x="4800" y="25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600"/>
                <a:t>Yoo</a:t>
              </a:r>
            </a:p>
          </p:txBody>
        </p:sp>
        <p:sp>
          <p:nvSpPr>
            <p:cNvPr id="11" name="Rectangle 82"/>
            <p:cNvSpPr>
              <a:spLocks noChangeArrowheads="1"/>
            </p:cNvSpPr>
            <p:nvPr/>
          </p:nvSpPr>
          <p:spPr bwMode="auto">
            <a:xfrm>
              <a:off x="5180" y="2320"/>
              <a:ext cx="34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/>
            <a:lstStyle/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600"/>
                <a:t>link</a:t>
              </a:r>
            </a:p>
          </p:txBody>
        </p:sp>
        <p:sp>
          <p:nvSpPr>
            <p:cNvPr id="12" name="Rectangle 83"/>
            <p:cNvSpPr>
              <a:spLocks noChangeArrowheads="1"/>
            </p:cNvSpPr>
            <p:nvPr/>
          </p:nvSpPr>
          <p:spPr bwMode="auto">
            <a:xfrm>
              <a:off x="4800" y="2320"/>
              <a:ext cx="375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/>
            <a:lstStyle/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600" dirty="0"/>
                <a:t>data</a:t>
              </a:r>
            </a:p>
          </p:txBody>
        </p:sp>
        <p:sp>
          <p:nvSpPr>
            <p:cNvPr id="13" name="Line 84"/>
            <p:cNvSpPr>
              <a:spLocks noChangeShapeType="1"/>
            </p:cNvSpPr>
            <p:nvPr/>
          </p:nvSpPr>
          <p:spPr bwMode="auto">
            <a:xfrm>
              <a:off x="4800" y="2592"/>
              <a:ext cx="6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14" name="Line 85"/>
            <p:cNvSpPr>
              <a:spLocks noChangeShapeType="1"/>
            </p:cNvSpPr>
            <p:nvPr/>
          </p:nvSpPr>
          <p:spPr bwMode="auto">
            <a:xfrm>
              <a:off x="4800" y="2880"/>
              <a:ext cx="696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15" name="Line 86"/>
            <p:cNvSpPr>
              <a:spLocks noChangeShapeType="1"/>
            </p:cNvSpPr>
            <p:nvPr/>
          </p:nvSpPr>
          <p:spPr bwMode="auto">
            <a:xfrm>
              <a:off x="4800" y="2592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16" name="Line 87"/>
            <p:cNvSpPr>
              <a:spLocks noChangeShapeType="1"/>
            </p:cNvSpPr>
            <p:nvPr/>
          </p:nvSpPr>
          <p:spPr bwMode="auto">
            <a:xfrm>
              <a:off x="5184" y="2592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17" name="Line 88"/>
            <p:cNvSpPr>
              <a:spLocks noChangeShapeType="1"/>
            </p:cNvSpPr>
            <p:nvPr/>
          </p:nvSpPr>
          <p:spPr bwMode="auto">
            <a:xfrm>
              <a:off x="5496" y="2592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18" name="Rectangle 91"/>
            <p:cNvSpPr>
              <a:spLocks noChangeArrowheads="1"/>
            </p:cNvSpPr>
            <p:nvPr/>
          </p:nvSpPr>
          <p:spPr bwMode="auto">
            <a:xfrm>
              <a:off x="356" y="259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endParaRPr lang="en-US" sz="1600"/>
            </a:p>
          </p:txBody>
        </p:sp>
        <p:sp>
          <p:nvSpPr>
            <p:cNvPr id="19" name="Rectangle 92"/>
            <p:cNvSpPr>
              <a:spLocks noChangeArrowheads="1"/>
            </p:cNvSpPr>
            <p:nvPr/>
          </p:nvSpPr>
          <p:spPr bwMode="auto">
            <a:xfrm>
              <a:off x="0" y="25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600"/>
                <a:t>     L</a:t>
              </a:r>
            </a:p>
          </p:txBody>
        </p:sp>
        <p:sp>
          <p:nvSpPr>
            <p:cNvPr id="20" name="Rectangle 93"/>
            <p:cNvSpPr>
              <a:spLocks noChangeArrowheads="1"/>
            </p:cNvSpPr>
            <p:nvPr/>
          </p:nvSpPr>
          <p:spPr bwMode="auto">
            <a:xfrm>
              <a:off x="380" y="2320"/>
              <a:ext cx="34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/>
            <a:lstStyle/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600" dirty="0"/>
                <a:t>link</a:t>
              </a:r>
            </a:p>
          </p:txBody>
        </p:sp>
        <p:sp>
          <p:nvSpPr>
            <p:cNvPr id="21" name="Line 95"/>
            <p:cNvSpPr>
              <a:spLocks noChangeShapeType="1"/>
            </p:cNvSpPr>
            <p:nvPr/>
          </p:nvSpPr>
          <p:spPr bwMode="auto">
            <a:xfrm>
              <a:off x="384" y="2592"/>
              <a:ext cx="3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2" name="Line 96"/>
            <p:cNvSpPr>
              <a:spLocks noChangeShapeType="1"/>
            </p:cNvSpPr>
            <p:nvPr/>
          </p:nvSpPr>
          <p:spPr bwMode="auto">
            <a:xfrm>
              <a:off x="384" y="2880"/>
              <a:ext cx="312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3" name="Line 98"/>
            <p:cNvSpPr>
              <a:spLocks noChangeShapeType="1"/>
            </p:cNvSpPr>
            <p:nvPr/>
          </p:nvSpPr>
          <p:spPr bwMode="auto">
            <a:xfrm>
              <a:off x="384" y="2592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4" name="Line 99"/>
            <p:cNvSpPr>
              <a:spLocks noChangeShapeType="1"/>
            </p:cNvSpPr>
            <p:nvPr/>
          </p:nvSpPr>
          <p:spPr bwMode="auto">
            <a:xfrm>
              <a:off x="696" y="2592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5" name="Line 100"/>
            <p:cNvSpPr>
              <a:spLocks noChangeShapeType="1"/>
            </p:cNvSpPr>
            <p:nvPr/>
          </p:nvSpPr>
          <p:spPr bwMode="auto">
            <a:xfrm>
              <a:off x="528" y="2736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</p:grp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285720" y="4191000"/>
            <a:ext cx="8610600" cy="9525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스트링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리스트에 대한 연결 표현을 위한 </a:t>
            </a:r>
            <a:r>
              <a:rPr kumimoji="0" lang="ko-KR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노드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구조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바탕체" pitchFamily="17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ko-KR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ko-KR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ko-KR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ko-KR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ko-KR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1357290" y="5286388"/>
            <a:ext cx="4321175" cy="1190625"/>
          </a:xfrm>
          <a:prstGeom prst="rect">
            <a:avLst/>
          </a:prstGeom>
          <a:solidFill>
            <a:srgbClr val="00B0F0">
              <a:alpha val="50000"/>
            </a:srgbClr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ko-KR" sz="1800" b="1" dirty="0">
                <a:sym typeface="Symbol" pitchFamily="18" charset="2"/>
              </a:rPr>
              <a:t>class</a:t>
            </a:r>
            <a:r>
              <a:rPr lang="en-US" altLang="ko-KR" sz="1800" dirty="0">
                <a:sym typeface="Symbol" pitchFamily="18" charset="2"/>
              </a:rPr>
              <a:t> </a:t>
            </a:r>
            <a:r>
              <a:rPr lang="en-US" altLang="ko-KR" sz="1800" dirty="0" err="1">
                <a:sym typeface="Symbol" pitchFamily="18" charset="2"/>
              </a:rPr>
              <a:t>ListNode</a:t>
            </a:r>
            <a:r>
              <a:rPr lang="en-US" altLang="ko-KR" sz="1800" dirty="0">
                <a:sym typeface="Symbol" pitchFamily="18" charset="2"/>
              </a:rPr>
              <a:t> {</a:t>
            </a:r>
          </a:p>
          <a:p>
            <a:pPr lvl="1"/>
            <a:r>
              <a:rPr lang="en-US" altLang="ko-KR" sz="1800" dirty="0">
                <a:sym typeface="Symbol" pitchFamily="18" charset="2"/>
              </a:rPr>
              <a:t>               </a:t>
            </a:r>
            <a:r>
              <a:rPr lang="en-US" altLang="ko-KR" sz="1800" b="1" dirty="0">
                <a:sym typeface="Symbol" pitchFamily="18" charset="2"/>
              </a:rPr>
              <a:t>String</a:t>
            </a:r>
            <a:r>
              <a:rPr lang="en-US" altLang="ko-KR" sz="1800" dirty="0">
                <a:sym typeface="Symbol" pitchFamily="18" charset="2"/>
              </a:rPr>
              <a:t> name;</a:t>
            </a:r>
          </a:p>
          <a:p>
            <a:pPr lvl="1"/>
            <a:r>
              <a:rPr lang="en-US" altLang="ko-KR" sz="1800" dirty="0">
                <a:sym typeface="Symbol" pitchFamily="18" charset="2"/>
              </a:rPr>
              <a:t>               </a:t>
            </a:r>
            <a:r>
              <a:rPr lang="en-US" altLang="ko-KR" sz="1800" dirty="0" err="1">
                <a:sym typeface="Symbol" pitchFamily="18" charset="2"/>
              </a:rPr>
              <a:t>ListNode</a:t>
            </a:r>
            <a:r>
              <a:rPr lang="en-US" altLang="ko-KR" sz="1800" dirty="0">
                <a:sym typeface="Symbol" pitchFamily="18" charset="2"/>
              </a:rPr>
              <a:t> link;</a:t>
            </a:r>
          </a:p>
          <a:p>
            <a:pPr lvl="1"/>
            <a:r>
              <a:rPr lang="en-US" altLang="ko-KR" sz="1800" dirty="0">
                <a:sym typeface="Symbol" pitchFamily="18" charset="2"/>
              </a:rPr>
              <a:t>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 리스트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4282" y="1285860"/>
            <a:ext cx="8610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1" lang="ko-KR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굴림"/>
                <a:cs typeface="+mn-cs"/>
              </a:rPr>
              <a:t>원소 삽입 알고리즘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l"/>
              <a:tabLst/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Symbol" pitchFamily="18" charset="2"/>
              </a:rPr>
              <a:t>예</a:t>
            </a: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Symbol" pitchFamily="18" charset="2"/>
              </a:rPr>
              <a:t>) </a:t>
            </a: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Symbol" pitchFamily="18" charset="2"/>
              </a:rPr>
              <a:t>리스트 </a:t>
            </a: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Symbol" pitchFamily="18" charset="2"/>
              </a:rPr>
              <a:t>L</a:t>
            </a: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Symbol" pitchFamily="18" charset="2"/>
              </a:rPr>
              <a:t>에 원소 “</a:t>
            </a: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Symbol" pitchFamily="18" charset="2"/>
              </a:rPr>
              <a:t>Han”</a:t>
            </a: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Symbol" pitchFamily="18" charset="2"/>
              </a:rPr>
              <a:t>을 “</a:t>
            </a: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Symbol" pitchFamily="18" charset="2"/>
              </a:rPr>
              <a:t>Cho”</a:t>
            </a: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Symbol" pitchFamily="18" charset="2"/>
              </a:rPr>
              <a:t>와 “</a:t>
            </a: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Symbol" pitchFamily="18" charset="2"/>
              </a:rPr>
              <a:t>Kim” </a:t>
            </a: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Symbol" pitchFamily="18" charset="2"/>
              </a:rPr>
              <a:t>사이에 삽입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1. </a:t>
            </a:r>
            <a:r>
              <a:rPr kumimoji="1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공백노드를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 획득함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. 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newNode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라는 변수로 가리키게 함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2. 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newNode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의 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data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필드에 “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Han”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을 저장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3. “Cho”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를 저장하고 있는 </a:t>
            </a:r>
            <a:r>
              <a:rPr kumimoji="1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노드의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 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link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값을 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newNode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의 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link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필드에 저장 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   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(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즉 “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Kim”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을 저장하고 있는 노드의 주소를 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newNode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의 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link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에 저장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4. “Cho”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를 저장한 </a:t>
            </a:r>
            <a:r>
              <a:rPr kumimoji="1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노드의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 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link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에 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newNode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Wingdings" pitchFamily="2" charset="2"/>
              </a:rPr>
              <a:t>의 포인터 값을 저장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l"/>
              <a:tabLst/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Symbol" pitchFamily="18" charset="2"/>
              </a:rPr>
              <a:t>리스트의 기존 원소들을 이동시킬 필요 없음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l"/>
              <a:tabLst/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Symbol" pitchFamily="18" charset="2"/>
              </a:rPr>
              <a:t>부수적인 </a:t>
            </a: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Symbol" pitchFamily="18" charset="2"/>
              </a:rPr>
              <a:t>link </a:t>
            </a: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sym typeface="Symbol" pitchFamily="18" charset="2"/>
              </a:rPr>
              <a:t>필드를 위해 저장 공간을 추가로 사용</a:t>
            </a:r>
          </a:p>
        </p:txBody>
      </p:sp>
      <p:grpSp>
        <p:nvGrpSpPr>
          <p:cNvPr id="248" name="그룹 247"/>
          <p:cNvGrpSpPr/>
          <p:nvPr/>
        </p:nvGrpSpPr>
        <p:grpSpPr>
          <a:xfrm>
            <a:off x="214282" y="4786322"/>
            <a:ext cx="8763000" cy="1905000"/>
            <a:chOff x="152400" y="4267200"/>
            <a:chExt cx="8763000" cy="1905000"/>
          </a:xfrm>
        </p:grpSpPr>
        <p:grpSp>
          <p:nvGrpSpPr>
            <p:cNvPr id="249" name="Group 6"/>
            <p:cNvGrpSpPr>
              <a:grpSpLocks/>
            </p:cNvGrpSpPr>
            <p:nvPr/>
          </p:nvGrpSpPr>
          <p:grpSpPr bwMode="auto">
            <a:xfrm>
              <a:off x="1676400" y="5283200"/>
              <a:ext cx="1524000" cy="889000"/>
              <a:chOff x="960" y="2032"/>
              <a:chExt cx="960" cy="560"/>
            </a:xfrm>
          </p:grpSpPr>
          <p:sp>
            <p:nvSpPr>
              <p:cNvPr id="319" name="Rectangle 7"/>
              <p:cNvSpPr>
                <a:spLocks noChangeArrowheads="1"/>
              </p:cNvSpPr>
              <p:nvPr/>
            </p:nvSpPr>
            <p:spPr bwMode="auto">
              <a:xfrm>
                <a:off x="1316" y="2304"/>
                <a:ext cx="3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endParaRPr lang="en-US" sz="1600"/>
              </a:p>
            </p:txBody>
          </p:sp>
          <p:sp>
            <p:nvSpPr>
              <p:cNvPr id="320" name="Rectangle 8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Cho</a:t>
                </a:r>
              </a:p>
            </p:txBody>
          </p:sp>
          <p:sp>
            <p:nvSpPr>
              <p:cNvPr id="321" name="Rectangle 9"/>
              <p:cNvSpPr>
                <a:spLocks noChangeArrowheads="1"/>
              </p:cNvSpPr>
              <p:nvPr/>
            </p:nvSpPr>
            <p:spPr bwMode="auto">
              <a:xfrm>
                <a:off x="1340" y="2032"/>
                <a:ext cx="3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link</a:t>
                </a:r>
              </a:p>
            </p:txBody>
          </p:sp>
          <p:sp>
            <p:nvSpPr>
              <p:cNvPr id="322" name="Rectangle 10"/>
              <p:cNvSpPr>
                <a:spLocks noChangeArrowheads="1"/>
              </p:cNvSpPr>
              <p:nvPr/>
            </p:nvSpPr>
            <p:spPr bwMode="auto">
              <a:xfrm>
                <a:off x="960" y="2032"/>
                <a:ext cx="35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data</a:t>
                </a:r>
              </a:p>
            </p:txBody>
          </p:sp>
          <p:sp>
            <p:nvSpPr>
              <p:cNvPr id="323" name="Line 11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6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24" name="Line 12"/>
              <p:cNvSpPr>
                <a:spLocks noChangeShapeType="1"/>
              </p:cNvSpPr>
              <p:nvPr/>
            </p:nvSpPr>
            <p:spPr bwMode="auto">
              <a:xfrm>
                <a:off x="960" y="2592"/>
                <a:ext cx="69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25" name="Line 13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26" name="Line 14"/>
              <p:cNvSpPr>
                <a:spLocks noChangeShapeType="1"/>
              </p:cNvSpPr>
              <p:nvPr/>
            </p:nvSpPr>
            <p:spPr bwMode="auto">
              <a:xfrm>
                <a:off x="1344" y="2304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27" name="Line 15"/>
              <p:cNvSpPr>
                <a:spLocks noChangeShapeType="1"/>
              </p:cNvSpPr>
              <p:nvPr/>
            </p:nvSpPr>
            <p:spPr bwMode="auto">
              <a:xfrm>
                <a:off x="1656" y="230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28" name="Line 16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</p:grpSp>
        <p:grpSp>
          <p:nvGrpSpPr>
            <p:cNvPr id="250" name="Group 17"/>
            <p:cNvGrpSpPr>
              <a:grpSpLocks/>
            </p:cNvGrpSpPr>
            <p:nvPr/>
          </p:nvGrpSpPr>
          <p:grpSpPr bwMode="auto">
            <a:xfrm>
              <a:off x="3200400" y="5283200"/>
              <a:ext cx="1524000" cy="889000"/>
              <a:chOff x="960" y="2032"/>
              <a:chExt cx="960" cy="560"/>
            </a:xfrm>
          </p:grpSpPr>
          <p:sp>
            <p:nvSpPr>
              <p:cNvPr id="309" name="Rectangle 18"/>
              <p:cNvSpPr>
                <a:spLocks noChangeArrowheads="1"/>
              </p:cNvSpPr>
              <p:nvPr/>
            </p:nvSpPr>
            <p:spPr bwMode="auto">
              <a:xfrm>
                <a:off x="1316" y="2304"/>
                <a:ext cx="3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endParaRPr lang="en-US" sz="1600"/>
              </a:p>
            </p:txBody>
          </p:sp>
          <p:sp>
            <p:nvSpPr>
              <p:cNvPr id="310" name="Rectangle 19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Kim</a:t>
                </a:r>
              </a:p>
            </p:txBody>
          </p:sp>
          <p:sp>
            <p:nvSpPr>
              <p:cNvPr id="311" name="Rectangle 20"/>
              <p:cNvSpPr>
                <a:spLocks noChangeArrowheads="1"/>
              </p:cNvSpPr>
              <p:nvPr/>
            </p:nvSpPr>
            <p:spPr bwMode="auto">
              <a:xfrm>
                <a:off x="1340" y="2032"/>
                <a:ext cx="3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link</a:t>
                </a:r>
              </a:p>
            </p:txBody>
          </p:sp>
          <p:sp>
            <p:nvSpPr>
              <p:cNvPr id="312" name="Rectangle 21"/>
              <p:cNvSpPr>
                <a:spLocks noChangeArrowheads="1"/>
              </p:cNvSpPr>
              <p:nvPr/>
            </p:nvSpPr>
            <p:spPr bwMode="auto">
              <a:xfrm>
                <a:off x="960" y="2032"/>
                <a:ext cx="35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data</a:t>
                </a:r>
              </a:p>
            </p:txBody>
          </p:sp>
          <p:sp>
            <p:nvSpPr>
              <p:cNvPr id="313" name="Line 22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6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14" name="Line 23"/>
              <p:cNvSpPr>
                <a:spLocks noChangeShapeType="1"/>
              </p:cNvSpPr>
              <p:nvPr/>
            </p:nvSpPr>
            <p:spPr bwMode="auto">
              <a:xfrm>
                <a:off x="960" y="2592"/>
                <a:ext cx="69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15" name="Line 24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16" name="Line 25"/>
              <p:cNvSpPr>
                <a:spLocks noChangeShapeType="1"/>
              </p:cNvSpPr>
              <p:nvPr/>
            </p:nvSpPr>
            <p:spPr bwMode="auto">
              <a:xfrm>
                <a:off x="1344" y="2304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17" name="Line 26"/>
              <p:cNvSpPr>
                <a:spLocks noChangeShapeType="1"/>
              </p:cNvSpPr>
              <p:nvPr/>
            </p:nvSpPr>
            <p:spPr bwMode="auto">
              <a:xfrm>
                <a:off x="1656" y="230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18" name="Line 27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</p:grpSp>
        <p:grpSp>
          <p:nvGrpSpPr>
            <p:cNvPr id="251" name="Group 28"/>
            <p:cNvGrpSpPr>
              <a:grpSpLocks/>
            </p:cNvGrpSpPr>
            <p:nvPr/>
          </p:nvGrpSpPr>
          <p:grpSpPr bwMode="auto">
            <a:xfrm>
              <a:off x="4724400" y="5283200"/>
              <a:ext cx="1524000" cy="889000"/>
              <a:chOff x="960" y="2032"/>
              <a:chExt cx="960" cy="560"/>
            </a:xfrm>
          </p:grpSpPr>
          <p:sp>
            <p:nvSpPr>
              <p:cNvPr id="299" name="Rectangle 29"/>
              <p:cNvSpPr>
                <a:spLocks noChangeArrowheads="1"/>
              </p:cNvSpPr>
              <p:nvPr/>
            </p:nvSpPr>
            <p:spPr bwMode="auto">
              <a:xfrm>
                <a:off x="1316" y="2304"/>
                <a:ext cx="3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endParaRPr lang="en-US" sz="1600"/>
              </a:p>
            </p:txBody>
          </p:sp>
          <p:sp>
            <p:nvSpPr>
              <p:cNvPr id="300" name="Rectangle 30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Lee</a:t>
                </a:r>
              </a:p>
            </p:txBody>
          </p:sp>
          <p:sp>
            <p:nvSpPr>
              <p:cNvPr id="301" name="Rectangle 31"/>
              <p:cNvSpPr>
                <a:spLocks noChangeArrowheads="1"/>
              </p:cNvSpPr>
              <p:nvPr/>
            </p:nvSpPr>
            <p:spPr bwMode="auto">
              <a:xfrm>
                <a:off x="1340" y="2032"/>
                <a:ext cx="3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link</a:t>
                </a:r>
              </a:p>
            </p:txBody>
          </p:sp>
          <p:sp>
            <p:nvSpPr>
              <p:cNvPr id="302" name="Rectangle 32"/>
              <p:cNvSpPr>
                <a:spLocks noChangeArrowheads="1"/>
              </p:cNvSpPr>
              <p:nvPr/>
            </p:nvSpPr>
            <p:spPr bwMode="auto">
              <a:xfrm>
                <a:off x="960" y="2032"/>
                <a:ext cx="35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data</a:t>
                </a:r>
              </a:p>
            </p:txBody>
          </p:sp>
          <p:sp>
            <p:nvSpPr>
              <p:cNvPr id="303" name="Line 33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6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04" name="Line 34"/>
              <p:cNvSpPr>
                <a:spLocks noChangeShapeType="1"/>
              </p:cNvSpPr>
              <p:nvPr/>
            </p:nvSpPr>
            <p:spPr bwMode="auto">
              <a:xfrm>
                <a:off x="960" y="2592"/>
                <a:ext cx="69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05" name="Line 35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06" name="Line 36"/>
              <p:cNvSpPr>
                <a:spLocks noChangeShapeType="1"/>
              </p:cNvSpPr>
              <p:nvPr/>
            </p:nvSpPr>
            <p:spPr bwMode="auto">
              <a:xfrm>
                <a:off x="1344" y="2304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07" name="Line 37"/>
              <p:cNvSpPr>
                <a:spLocks noChangeShapeType="1"/>
              </p:cNvSpPr>
              <p:nvPr/>
            </p:nvSpPr>
            <p:spPr bwMode="auto">
              <a:xfrm>
                <a:off x="1656" y="230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308" name="Line 38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</p:grpSp>
        <p:grpSp>
          <p:nvGrpSpPr>
            <p:cNvPr id="252" name="Group 39"/>
            <p:cNvGrpSpPr>
              <a:grpSpLocks/>
            </p:cNvGrpSpPr>
            <p:nvPr/>
          </p:nvGrpSpPr>
          <p:grpSpPr bwMode="auto">
            <a:xfrm>
              <a:off x="6248400" y="5283200"/>
              <a:ext cx="1524000" cy="889000"/>
              <a:chOff x="960" y="2032"/>
              <a:chExt cx="960" cy="560"/>
            </a:xfrm>
          </p:grpSpPr>
          <p:sp>
            <p:nvSpPr>
              <p:cNvPr id="289" name="Rectangle 40"/>
              <p:cNvSpPr>
                <a:spLocks noChangeArrowheads="1"/>
              </p:cNvSpPr>
              <p:nvPr/>
            </p:nvSpPr>
            <p:spPr bwMode="auto">
              <a:xfrm>
                <a:off x="1316" y="2304"/>
                <a:ext cx="3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endParaRPr lang="en-US" sz="1600"/>
              </a:p>
            </p:txBody>
          </p:sp>
          <p:sp>
            <p:nvSpPr>
              <p:cNvPr id="290" name="Rectangle 41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 dirty="0"/>
                  <a:t>Park</a:t>
                </a:r>
              </a:p>
            </p:txBody>
          </p:sp>
          <p:sp>
            <p:nvSpPr>
              <p:cNvPr id="291" name="Rectangle 42"/>
              <p:cNvSpPr>
                <a:spLocks noChangeArrowheads="1"/>
              </p:cNvSpPr>
              <p:nvPr/>
            </p:nvSpPr>
            <p:spPr bwMode="auto">
              <a:xfrm>
                <a:off x="1340" y="2032"/>
                <a:ext cx="3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link</a:t>
                </a:r>
              </a:p>
            </p:txBody>
          </p:sp>
          <p:sp>
            <p:nvSpPr>
              <p:cNvPr id="292" name="Rectangle 43"/>
              <p:cNvSpPr>
                <a:spLocks noChangeArrowheads="1"/>
              </p:cNvSpPr>
              <p:nvPr/>
            </p:nvSpPr>
            <p:spPr bwMode="auto">
              <a:xfrm>
                <a:off x="960" y="2032"/>
                <a:ext cx="35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 algn="ctr"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600"/>
                  <a:t>data</a:t>
                </a:r>
              </a:p>
            </p:txBody>
          </p:sp>
          <p:sp>
            <p:nvSpPr>
              <p:cNvPr id="293" name="Line 44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6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294" name="Line 45"/>
              <p:cNvSpPr>
                <a:spLocks noChangeShapeType="1"/>
              </p:cNvSpPr>
              <p:nvPr/>
            </p:nvSpPr>
            <p:spPr bwMode="auto">
              <a:xfrm>
                <a:off x="960" y="2592"/>
                <a:ext cx="696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295" name="Line 46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296" name="Line 47"/>
              <p:cNvSpPr>
                <a:spLocks noChangeShapeType="1"/>
              </p:cNvSpPr>
              <p:nvPr/>
            </p:nvSpPr>
            <p:spPr bwMode="auto">
              <a:xfrm>
                <a:off x="1344" y="2304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297" name="Line 48"/>
              <p:cNvSpPr>
                <a:spLocks noChangeShapeType="1"/>
              </p:cNvSpPr>
              <p:nvPr/>
            </p:nvSpPr>
            <p:spPr bwMode="auto">
              <a:xfrm>
                <a:off x="1656" y="230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  <p:sp>
            <p:nvSpPr>
              <p:cNvPr id="298" name="Line 49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ko-KR" altLang="en-US" sz="1600"/>
              </a:p>
            </p:txBody>
          </p:sp>
        </p:grpSp>
        <p:sp>
          <p:nvSpPr>
            <p:cNvPr id="253" name="Rectangle 50"/>
            <p:cNvSpPr>
              <a:spLocks noChangeArrowheads="1"/>
            </p:cNvSpPr>
            <p:nvPr/>
          </p:nvSpPr>
          <p:spPr bwMode="auto">
            <a:xfrm>
              <a:off x="8337550" y="5715000"/>
              <a:ext cx="539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600"/>
                <a:t>null</a:t>
              </a:r>
            </a:p>
          </p:txBody>
        </p:sp>
        <p:sp>
          <p:nvSpPr>
            <p:cNvPr id="254" name="Rectangle 51"/>
            <p:cNvSpPr>
              <a:spLocks noChangeArrowheads="1"/>
            </p:cNvSpPr>
            <p:nvPr/>
          </p:nvSpPr>
          <p:spPr bwMode="auto">
            <a:xfrm>
              <a:off x="7772400" y="571500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600"/>
                <a:t>Yoo</a:t>
              </a:r>
            </a:p>
          </p:txBody>
        </p:sp>
        <p:sp>
          <p:nvSpPr>
            <p:cNvPr id="255" name="Rectangle 52"/>
            <p:cNvSpPr>
              <a:spLocks noChangeArrowheads="1"/>
            </p:cNvSpPr>
            <p:nvPr/>
          </p:nvSpPr>
          <p:spPr bwMode="auto">
            <a:xfrm>
              <a:off x="8375650" y="5283200"/>
              <a:ext cx="539750" cy="43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/>
            <a:lstStyle/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600"/>
                <a:t>link</a:t>
              </a:r>
            </a:p>
          </p:txBody>
        </p:sp>
        <p:sp>
          <p:nvSpPr>
            <p:cNvPr id="256" name="Rectangle 53"/>
            <p:cNvSpPr>
              <a:spLocks noChangeArrowheads="1"/>
            </p:cNvSpPr>
            <p:nvPr/>
          </p:nvSpPr>
          <p:spPr bwMode="auto">
            <a:xfrm>
              <a:off x="7772400" y="5283200"/>
              <a:ext cx="565150" cy="43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/>
            <a:lstStyle/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600"/>
                <a:t>data</a:t>
              </a:r>
            </a:p>
          </p:txBody>
        </p:sp>
        <p:sp>
          <p:nvSpPr>
            <p:cNvPr id="257" name="Line 54"/>
            <p:cNvSpPr>
              <a:spLocks noChangeShapeType="1"/>
            </p:cNvSpPr>
            <p:nvPr/>
          </p:nvSpPr>
          <p:spPr bwMode="auto">
            <a:xfrm>
              <a:off x="7772400" y="5715000"/>
              <a:ext cx="11049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58" name="Line 55"/>
            <p:cNvSpPr>
              <a:spLocks noChangeShapeType="1"/>
            </p:cNvSpPr>
            <p:nvPr/>
          </p:nvSpPr>
          <p:spPr bwMode="auto">
            <a:xfrm>
              <a:off x="7772400" y="6172200"/>
              <a:ext cx="1104900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59" name="Line 56"/>
            <p:cNvSpPr>
              <a:spLocks noChangeShapeType="1"/>
            </p:cNvSpPr>
            <p:nvPr/>
          </p:nvSpPr>
          <p:spPr bwMode="auto">
            <a:xfrm>
              <a:off x="7772400" y="5715000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60" name="Line 57"/>
            <p:cNvSpPr>
              <a:spLocks noChangeShapeType="1"/>
            </p:cNvSpPr>
            <p:nvPr/>
          </p:nvSpPr>
          <p:spPr bwMode="auto">
            <a:xfrm>
              <a:off x="8382000" y="571500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61" name="Line 58"/>
            <p:cNvSpPr>
              <a:spLocks noChangeShapeType="1"/>
            </p:cNvSpPr>
            <p:nvPr/>
          </p:nvSpPr>
          <p:spPr bwMode="auto">
            <a:xfrm>
              <a:off x="8877300" y="5715000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62" name="Rectangle 59"/>
            <p:cNvSpPr>
              <a:spLocks noChangeArrowheads="1"/>
            </p:cNvSpPr>
            <p:nvPr/>
          </p:nvSpPr>
          <p:spPr bwMode="auto">
            <a:xfrm>
              <a:off x="717550" y="5715000"/>
              <a:ext cx="539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endParaRPr lang="en-US" sz="1600"/>
            </a:p>
          </p:txBody>
        </p:sp>
        <p:sp>
          <p:nvSpPr>
            <p:cNvPr id="263" name="Rectangle 60"/>
            <p:cNvSpPr>
              <a:spLocks noChangeArrowheads="1"/>
            </p:cNvSpPr>
            <p:nvPr/>
          </p:nvSpPr>
          <p:spPr bwMode="auto">
            <a:xfrm>
              <a:off x="152400" y="571500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600"/>
                <a:t>     L</a:t>
              </a:r>
            </a:p>
          </p:txBody>
        </p:sp>
        <p:sp>
          <p:nvSpPr>
            <p:cNvPr id="264" name="Line 62"/>
            <p:cNvSpPr>
              <a:spLocks noChangeShapeType="1"/>
            </p:cNvSpPr>
            <p:nvPr/>
          </p:nvSpPr>
          <p:spPr bwMode="auto">
            <a:xfrm>
              <a:off x="762000" y="5715000"/>
              <a:ext cx="495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65" name="Line 63"/>
            <p:cNvSpPr>
              <a:spLocks noChangeShapeType="1"/>
            </p:cNvSpPr>
            <p:nvPr/>
          </p:nvSpPr>
          <p:spPr bwMode="auto">
            <a:xfrm>
              <a:off x="762000" y="6172200"/>
              <a:ext cx="495300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66" name="Line 64"/>
            <p:cNvSpPr>
              <a:spLocks noChangeShapeType="1"/>
            </p:cNvSpPr>
            <p:nvPr/>
          </p:nvSpPr>
          <p:spPr bwMode="auto">
            <a:xfrm>
              <a:off x="762000" y="571500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67" name="Line 65"/>
            <p:cNvSpPr>
              <a:spLocks noChangeShapeType="1"/>
            </p:cNvSpPr>
            <p:nvPr/>
          </p:nvSpPr>
          <p:spPr bwMode="auto">
            <a:xfrm>
              <a:off x="1257300" y="5715000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68" name="Line 66"/>
            <p:cNvSpPr>
              <a:spLocks noChangeShapeType="1"/>
            </p:cNvSpPr>
            <p:nvPr/>
          </p:nvSpPr>
          <p:spPr bwMode="auto">
            <a:xfrm>
              <a:off x="990600" y="5943600"/>
              <a:ext cx="685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69" name="Rectangle 68"/>
            <p:cNvSpPr>
              <a:spLocks noChangeArrowheads="1"/>
            </p:cNvSpPr>
            <p:nvPr/>
          </p:nvSpPr>
          <p:spPr bwMode="auto">
            <a:xfrm>
              <a:off x="3460750" y="4699000"/>
              <a:ext cx="539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endParaRPr lang="en-US" sz="1600"/>
            </a:p>
          </p:txBody>
        </p:sp>
        <p:sp>
          <p:nvSpPr>
            <p:cNvPr id="270" name="Rectangle 69"/>
            <p:cNvSpPr>
              <a:spLocks noChangeArrowheads="1"/>
            </p:cNvSpPr>
            <p:nvPr/>
          </p:nvSpPr>
          <p:spPr bwMode="auto">
            <a:xfrm>
              <a:off x="2895600" y="469900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600"/>
                <a:t>Han</a:t>
              </a:r>
            </a:p>
          </p:txBody>
        </p:sp>
        <p:sp>
          <p:nvSpPr>
            <p:cNvPr id="271" name="Rectangle 70"/>
            <p:cNvSpPr>
              <a:spLocks noChangeArrowheads="1"/>
            </p:cNvSpPr>
            <p:nvPr/>
          </p:nvSpPr>
          <p:spPr bwMode="auto">
            <a:xfrm>
              <a:off x="3498850" y="4267200"/>
              <a:ext cx="539750" cy="43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/>
            <a:lstStyle/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600"/>
                <a:t>link</a:t>
              </a:r>
            </a:p>
          </p:txBody>
        </p:sp>
        <p:sp>
          <p:nvSpPr>
            <p:cNvPr id="272" name="Rectangle 71"/>
            <p:cNvSpPr>
              <a:spLocks noChangeArrowheads="1"/>
            </p:cNvSpPr>
            <p:nvPr/>
          </p:nvSpPr>
          <p:spPr bwMode="auto">
            <a:xfrm>
              <a:off x="2895600" y="4267200"/>
              <a:ext cx="614386" cy="404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/>
            <a:lstStyle/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600" dirty="0"/>
                <a:t>data</a:t>
              </a:r>
            </a:p>
          </p:txBody>
        </p:sp>
        <p:sp>
          <p:nvSpPr>
            <p:cNvPr id="273" name="Line 72"/>
            <p:cNvSpPr>
              <a:spLocks noChangeShapeType="1"/>
            </p:cNvSpPr>
            <p:nvPr/>
          </p:nvSpPr>
          <p:spPr bwMode="auto">
            <a:xfrm>
              <a:off x="2895600" y="4699000"/>
              <a:ext cx="11049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74" name="Line 73"/>
            <p:cNvSpPr>
              <a:spLocks noChangeShapeType="1"/>
            </p:cNvSpPr>
            <p:nvPr/>
          </p:nvSpPr>
          <p:spPr bwMode="auto">
            <a:xfrm>
              <a:off x="2895600" y="5156200"/>
              <a:ext cx="1104900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75" name="Line 74"/>
            <p:cNvSpPr>
              <a:spLocks noChangeShapeType="1"/>
            </p:cNvSpPr>
            <p:nvPr/>
          </p:nvSpPr>
          <p:spPr bwMode="auto">
            <a:xfrm>
              <a:off x="2895600" y="4699000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76" name="Line 75"/>
            <p:cNvSpPr>
              <a:spLocks noChangeShapeType="1"/>
            </p:cNvSpPr>
            <p:nvPr/>
          </p:nvSpPr>
          <p:spPr bwMode="auto">
            <a:xfrm>
              <a:off x="3505200" y="469900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77" name="Line 76"/>
            <p:cNvSpPr>
              <a:spLocks noChangeShapeType="1"/>
            </p:cNvSpPr>
            <p:nvPr/>
          </p:nvSpPr>
          <p:spPr bwMode="auto">
            <a:xfrm>
              <a:off x="4000500" y="4699000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78" name="Rectangle 78"/>
            <p:cNvSpPr>
              <a:spLocks noChangeArrowheads="1"/>
            </p:cNvSpPr>
            <p:nvPr/>
          </p:nvSpPr>
          <p:spPr bwMode="auto">
            <a:xfrm>
              <a:off x="1936750" y="4699000"/>
              <a:ext cx="539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endParaRPr lang="en-US" sz="1600"/>
            </a:p>
          </p:txBody>
        </p:sp>
        <p:sp>
          <p:nvSpPr>
            <p:cNvPr id="279" name="Line 80"/>
            <p:cNvSpPr>
              <a:spLocks noChangeShapeType="1"/>
            </p:cNvSpPr>
            <p:nvPr/>
          </p:nvSpPr>
          <p:spPr bwMode="auto">
            <a:xfrm>
              <a:off x="1981200" y="4699000"/>
              <a:ext cx="495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80" name="Line 81"/>
            <p:cNvSpPr>
              <a:spLocks noChangeShapeType="1"/>
            </p:cNvSpPr>
            <p:nvPr/>
          </p:nvSpPr>
          <p:spPr bwMode="auto">
            <a:xfrm>
              <a:off x="1981200" y="5156200"/>
              <a:ext cx="495300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81" name="Line 82"/>
            <p:cNvSpPr>
              <a:spLocks noChangeShapeType="1"/>
            </p:cNvSpPr>
            <p:nvPr/>
          </p:nvSpPr>
          <p:spPr bwMode="auto">
            <a:xfrm>
              <a:off x="1981200" y="469900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82" name="Line 83"/>
            <p:cNvSpPr>
              <a:spLocks noChangeShapeType="1"/>
            </p:cNvSpPr>
            <p:nvPr/>
          </p:nvSpPr>
          <p:spPr bwMode="auto">
            <a:xfrm>
              <a:off x="2476500" y="4699000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83" name="Line 84"/>
            <p:cNvSpPr>
              <a:spLocks noChangeShapeType="1"/>
            </p:cNvSpPr>
            <p:nvPr/>
          </p:nvSpPr>
          <p:spPr bwMode="auto">
            <a:xfrm>
              <a:off x="2209800" y="4927600"/>
              <a:ext cx="685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84" name="Line 86"/>
            <p:cNvSpPr>
              <a:spLocks noChangeShapeType="1"/>
            </p:cNvSpPr>
            <p:nvPr/>
          </p:nvSpPr>
          <p:spPr bwMode="auto">
            <a:xfrm>
              <a:off x="2895600" y="5867400"/>
              <a:ext cx="15240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85" name="Line 87"/>
            <p:cNvSpPr>
              <a:spLocks noChangeShapeType="1"/>
            </p:cNvSpPr>
            <p:nvPr/>
          </p:nvSpPr>
          <p:spPr bwMode="auto">
            <a:xfrm flipH="1">
              <a:off x="2895600" y="5867400"/>
              <a:ext cx="15240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86" name="Freeform 88"/>
            <p:cNvSpPr>
              <a:spLocks/>
            </p:cNvSpPr>
            <p:nvPr/>
          </p:nvSpPr>
          <p:spPr bwMode="auto">
            <a:xfrm>
              <a:off x="2146300" y="5029200"/>
              <a:ext cx="749300" cy="914400"/>
            </a:xfrm>
            <a:custGeom>
              <a:avLst/>
              <a:gdLst/>
              <a:ahLst/>
              <a:cxnLst>
                <a:cxn ang="0">
                  <a:pos x="232" y="720"/>
                </a:cxn>
                <a:cxn ang="0">
                  <a:pos x="40" y="336"/>
                </a:cxn>
                <a:cxn ang="0">
                  <a:pos x="472" y="0"/>
                </a:cxn>
              </a:cxnLst>
              <a:rect l="0" t="0" r="r" b="b"/>
              <a:pathLst>
                <a:path w="472" h="720">
                  <a:moveTo>
                    <a:pt x="232" y="720"/>
                  </a:moveTo>
                  <a:cubicBezTo>
                    <a:pt x="116" y="588"/>
                    <a:pt x="0" y="456"/>
                    <a:pt x="40" y="336"/>
                  </a:cubicBezTo>
                  <a:cubicBezTo>
                    <a:pt x="80" y="216"/>
                    <a:pt x="424" y="56"/>
                    <a:pt x="47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  <p:sp>
          <p:nvSpPr>
            <p:cNvPr id="287" name="Rectangle 89"/>
            <p:cNvSpPr>
              <a:spLocks noChangeArrowheads="1"/>
            </p:cNvSpPr>
            <p:nvPr/>
          </p:nvSpPr>
          <p:spPr bwMode="auto">
            <a:xfrm>
              <a:off x="990600" y="4724400"/>
              <a:ext cx="1066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600"/>
                <a:t>newNode</a:t>
              </a:r>
            </a:p>
          </p:txBody>
        </p:sp>
        <p:sp>
          <p:nvSpPr>
            <p:cNvPr id="288" name="Freeform 90"/>
            <p:cNvSpPr>
              <a:spLocks/>
            </p:cNvSpPr>
            <p:nvPr/>
          </p:nvSpPr>
          <p:spPr bwMode="auto">
            <a:xfrm>
              <a:off x="2794000" y="4953000"/>
              <a:ext cx="1016000" cy="914400"/>
            </a:xfrm>
            <a:custGeom>
              <a:avLst/>
              <a:gdLst/>
              <a:ahLst/>
              <a:cxnLst>
                <a:cxn ang="0">
                  <a:pos x="640" y="0"/>
                </a:cxn>
                <a:cxn ang="0">
                  <a:pos x="64" y="288"/>
                </a:cxn>
                <a:cxn ang="0">
                  <a:pos x="256" y="672"/>
                </a:cxn>
              </a:cxnLst>
              <a:rect l="0" t="0" r="r" b="b"/>
              <a:pathLst>
                <a:path w="640" h="672">
                  <a:moveTo>
                    <a:pt x="640" y="0"/>
                  </a:moveTo>
                  <a:cubicBezTo>
                    <a:pt x="384" y="88"/>
                    <a:pt x="128" y="176"/>
                    <a:pt x="64" y="288"/>
                  </a:cubicBezTo>
                  <a:cubicBezTo>
                    <a:pt x="0" y="400"/>
                    <a:pt x="224" y="608"/>
                    <a:pt x="256" y="67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 sz="16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644</Words>
  <Application>Microsoft Office PowerPoint</Application>
  <PresentationFormat>화면 슬라이드 쇼(4:3)</PresentationFormat>
  <Paragraphs>150</Paragraphs>
  <Slides>11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Office 테마</vt:lpstr>
      <vt:lpstr>프레젠테이션</vt:lpstr>
      <vt:lpstr>패키지</vt:lpstr>
      <vt:lpstr>Review</vt:lpstr>
      <vt:lpstr>순환</vt:lpstr>
      <vt:lpstr>순환</vt:lpstr>
      <vt:lpstr>순환</vt:lpstr>
      <vt:lpstr>배열</vt:lpstr>
      <vt:lpstr>배열</vt:lpstr>
      <vt:lpstr>배열</vt:lpstr>
      <vt:lpstr>연결 리스트</vt:lpstr>
      <vt:lpstr>연결 리스트</vt:lpstr>
      <vt:lpstr>연결 리스트</vt:lpstr>
      <vt:lpstr>연결 리스트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Microsoft Corporation</dc:creator>
  <cp:lastModifiedBy>Hankyu Joo</cp:lastModifiedBy>
  <cp:revision>7</cp:revision>
  <dcterms:created xsi:type="dcterms:W3CDTF">2006-10-05T04:04:58Z</dcterms:created>
  <dcterms:modified xsi:type="dcterms:W3CDTF">2009-08-31T10:27:49Z</dcterms:modified>
</cp:coreProperties>
</file>