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65"/>
  </p:notesMasterIdLst>
  <p:handoutMasterIdLst>
    <p:handoutMasterId r:id="rId66"/>
  </p:handoutMasterIdLst>
  <p:sldIdLst>
    <p:sldId id="720" r:id="rId3"/>
    <p:sldId id="668" r:id="rId4"/>
    <p:sldId id="670" r:id="rId5"/>
    <p:sldId id="672" r:id="rId6"/>
    <p:sldId id="673" r:id="rId7"/>
    <p:sldId id="691" r:id="rId8"/>
    <p:sldId id="692" r:id="rId9"/>
    <p:sldId id="693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8" r:id="rId22"/>
    <p:sldId id="709" r:id="rId23"/>
    <p:sldId id="721" r:id="rId24"/>
    <p:sldId id="722" r:id="rId25"/>
    <p:sldId id="726" r:id="rId26"/>
    <p:sldId id="727" r:id="rId27"/>
    <p:sldId id="728" r:id="rId28"/>
    <p:sldId id="729" r:id="rId29"/>
    <p:sldId id="734" r:id="rId30"/>
    <p:sldId id="735" r:id="rId31"/>
    <p:sldId id="745" r:id="rId32"/>
    <p:sldId id="746" r:id="rId33"/>
    <p:sldId id="747" r:id="rId34"/>
    <p:sldId id="748" r:id="rId35"/>
    <p:sldId id="751" r:id="rId36"/>
    <p:sldId id="752" r:id="rId37"/>
    <p:sldId id="753" r:id="rId38"/>
    <p:sldId id="754" r:id="rId39"/>
    <p:sldId id="755" r:id="rId40"/>
    <p:sldId id="756" r:id="rId41"/>
    <p:sldId id="757" r:id="rId42"/>
    <p:sldId id="758" r:id="rId43"/>
    <p:sldId id="759" r:id="rId44"/>
    <p:sldId id="760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69" r:id="rId53"/>
    <p:sldId id="770" r:id="rId54"/>
    <p:sldId id="773" r:id="rId55"/>
    <p:sldId id="774" r:id="rId56"/>
    <p:sldId id="776" r:id="rId57"/>
    <p:sldId id="777" r:id="rId58"/>
    <p:sldId id="782" r:id="rId59"/>
    <p:sldId id="783" r:id="rId60"/>
    <p:sldId id="789" r:id="rId61"/>
    <p:sldId id="790" r:id="rId62"/>
    <p:sldId id="791" r:id="rId63"/>
    <p:sldId id="792" r:id="rId64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8" autoAdjust="0"/>
    <p:restoredTop sz="93514" autoAdjust="0"/>
  </p:normalViewPr>
  <p:slideViewPr>
    <p:cSldViewPr snapToGrid="0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2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2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자바 프로그래밍 기초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5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 dirty="0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증감 연산자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33" y="1801813"/>
            <a:ext cx="783553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26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4348"/>
            <a:ext cx="8229600" cy="304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618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1" y="1801813"/>
            <a:ext cx="742467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351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33708"/>
            <a:ext cx="8229600" cy="16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92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5225"/>
            <a:ext cx="8229600" cy="42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355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자동적인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</a:t>
            </a:r>
            <a:r>
              <a:rPr lang="ko-KR" altLang="en-US" dirty="0"/>
              <a:t> 중 하나가 </a:t>
            </a:r>
            <a:r>
              <a:rPr lang="en-US" altLang="ko-KR" dirty="0"/>
              <a:t>double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float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피연산자</a:t>
            </a:r>
            <a:r>
              <a:rPr lang="ko-KR" altLang="en-US" dirty="0" smtClean="0"/>
              <a:t> </a:t>
            </a:r>
            <a:r>
              <a:rPr lang="ko-KR" altLang="en-US" dirty="0"/>
              <a:t>중 하나가 </a:t>
            </a:r>
            <a:r>
              <a:rPr lang="en-US" altLang="ko-KR" dirty="0"/>
              <a:t>long</a:t>
            </a:r>
            <a:r>
              <a:rPr lang="ko-KR" altLang="en-US" dirty="0"/>
              <a:t>형이면 다른 </a:t>
            </a:r>
            <a:r>
              <a:rPr lang="ko-KR" altLang="en-US" dirty="0" err="1"/>
              <a:t>피연산자도</a:t>
            </a:r>
            <a:r>
              <a:rPr lang="ko-KR" altLang="en-US" dirty="0"/>
              <a:t> </a:t>
            </a:r>
            <a:r>
              <a:rPr lang="en-US" altLang="ko-KR" dirty="0"/>
              <a:t>long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그렇지 </a:t>
            </a:r>
            <a:r>
              <a:rPr lang="ko-KR" altLang="en-US" dirty="0"/>
              <a:t>않으면 모든 </a:t>
            </a:r>
            <a:r>
              <a:rPr lang="ko-KR" altLang="en-US" dirty="0" err="1"/>
              <a:t>피연산자는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55" y="4658111"/>
            <a:ext cx="6578825" cy="144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08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 bwMode="auto">
          <a:xfrm>
            <a:off x="441016" y="2095098"/>
            <a:ext cx="8229600" cy="117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강제적인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08" y="3589409"/>
            <a:ext cx="6118042" cy="199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1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1" y="1801813"/>
            <a:ext cx="783749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95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연산자의 우선순위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53" y="5205684"/>
            <a:ext cx="2526907" cy="151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41" y="1579085"/>
            <a:ext cx="6052337" cy="36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2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우선 순위의 연산이 있는 경우에 무엇을 먼저 수행하느냐에 </a:t>
            </a:r>
            <a:r>
              <a:rPr lang="ko-KR" altLang="en-US" dirty="0" smtClean="0"/>
              <a:t>대한 규칙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 규칙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54" y="2752936"/>
            <a:ext cx="34099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00" y="2810085"/>
            <a:ext cx="35814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데이터를 </a:t>
            </a:r>
            <a:r>
              <a:rPr lang="ko-KR" altLang="en-US" dirty="0" err="1"/>
              <a:t>담아두는</a:t>
            </a:r>
            <a:r>
              <a:rPr lang="ko-KR" altLang="en-US" dirty="0"/>
              <a:t> </a:t>
            </a:r>
            <a:r>
              <a:rPr lang="ko-KR" altLang="en-US" dirty="0" smtClean="0"/>
              <a:t>상자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" y="2367458"/>
            <a:ext cx="7938287" cy="124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999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문자열</a:t>
            </a:r>
            <a:r>
              <a:rPr lang="en-US" altLang="ko-KR" b="1" dirty="0"/>
              <a:t>(string)</a:t>
            </a:r>
            <a:r>
              <a:rPr lang="ko-KR" altLang="en-US" dirty="0"/>
              <a:t>은 문자들의 모임이다</a:t>
            </a:r>
            <a:r>
              <a:rPr lang="en-US" altLang="ko-KR" dirty="0"/>
              <a:t>. </a:t>
            </a:r>
            <a:r>
              <a:rPr lang="ko-KR" altLang="en-US" dirty="0"/>
              <a:t>예를 들어서 문자열 “</a:t>
            </a:r>
            <a:r>
              <a:rPr lang="en-US" altLang="ko-KR" dirty="0"/>
              <a:t>Hello”</a:t>
            </a:r>
            <a:r>
              <a:rPr lang="ko-KR" altLang="en-US" dirty="0"/>
              <a:t>는 </a:t>
            </a:r>
            <a:r>
              <a:rPr lang="en-US" altLang="ko-KR" dirty="0"/>
              <a:t>H, e, </a:t>
            </a:r>
            <a:r>
              <a:rPr lang="en-US" altLang="ko-KR" dirty="0" smtClean="0"/>
              <a:t>l, l</a:t>
            </a:r>
            <a:r>
              <a:rPr lang="en-US" altLang="ko-KR" dirty="0"/>
              <a:t>, o </a:t>
            </a:r>
            <a:r>
              <a:rPr lang="ko-KR" altLang="en-US" dirty="0"/>
              <a:t>등의 </a:t>
            </a:r>
            <a:r>
              <a:rPr lang="en-US" altLang="ko-KR" dirty="0"/>
              <a:t>5</a:t>
            </a:r>
            <a:r>
              <a:rPr lang="ko-KR" altLang="en-US" dirty="0"/>
              <a:t>개의 유니코드 문자로 구성되어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String </a:t>
            </a:r>
            <a:r>
              <a:rPr lang="ko-KR" altLang="en-US" dirty="0"/>
              <a:t>클래스가 제공된다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구름 3"/>
          <p:cNvSpPr/>
          <p:nvPr/>
        </p:nvSpPr>
        <p:spPr>
          <a:xfrm>
            <a:off x="1947482" y="3617140"/>
            <a:ext cx="5154627" cy="21848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316384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‘H’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정육면체 5"/>
          <p:cNvSpPr/>
          <p:nvPr/>
        </p:nvSpPr>
        <p:spPr>
          <a:xfrm>
            <a:off x="3826182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‘e’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4313053" y="4438482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4832292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‘l’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5342090" y="4438481"/>
            <a:ext cx="639271" cy="542167"/>
          </a:xfrm>
          <a:prstGeom prst="cube">
            <a:avLst/>
          </a:prstGeom>
          <a:solidFill>
            <a:srgbClr val="FFFF99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‘o’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0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프로그램</a:t>
            </a:r>
            <a:endParaRPr lang="ko-KR" alt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2508"/>
            <a:ext cx="8229600" cy="396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5810082" y="1812617"/>
            <a:ext cx="3333918" cy="4248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8690"/>
              <a:gd name="adj6" fmla="val -10502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+ </a:t>
            </a:r>
            <a:r>
              <a:rPr lang="ko-KR" altLang="en-US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연산자로 문자열을 합칠 수 있다</a:t>
            </a:r>
            <a:r>
              <a:rPr lang="en-US" altLang="ko-KR" sz="1400" dirty="0" smtClean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28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3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장선택과 반복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 dirty="0" err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3</a:t>
            </a:r>
            <a:r>
              <a:rPr lang="ko-KR" altLang="en-US" sz="3600" smtClean="0"/>
              <a:t>가지의 제어 구조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985"/>
          <a:stretch/>
        </p:blipFill>
        <p:spPr bwMode="auto">
          <a:xfrm>
            <a:off x="918652" y="2460032"/>
            <a:ext cx="7306695" cy="292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613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if-else </a:t>
            </a:r>
            <a:r>
              <a:rPr lang="ko-KR" altLang="en-US" sz="3600" smtClean="0"/>
              <a:t>문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30288" y="1571625"/>
            <a:ext cx="6640512" cy="2465388"/>
            <a:chOff x="-196" y="1137"/>
            <a:chExt cx="5879" cy="2138"/>
          </a:xfrm>
        </p:grpSpPr>
        <p:sp>
          <p:nvSpPr>
            <p:cNvPr id="7175" name="AutoShape 4"/>
            <p:cNvSpPr>
              <a:spLocks noChangeArrowheads="1"/>
            </p:cNvSpPr>
            <p:nvPr/>
          </p:nvSpPr>
          <p:spPr bwMode="auto">
            <a:xfrm>
              <a:off x="-196" y="1617"/>
              <a:ext cx="1818" cy="568"/>
            </a:xfrm>
            <a:prstGeom prst="flowChartDecision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>
                  <a:latin typeface="새굴림" pitchFamily="18" charset="-127"/>
                  <a:ea typeface="새굴림" pitchFamily="18" charset="-127"/>
                </a:rPr>
                <a:t>날씨가 좋은가</a:t>
              </a:r>
              <a:r>
                <a:rPr kumimoji="1" lang="en-US" altLang="ko-KR" sz="1600">
                  <a:latin typeface="새굴림" pitchFamily="18" charset="-127"/>
                  <a:ea typeface="새굴림" pitchFamily="18" charset="-127"/>
                </a:rPr>
                <a:t>?</a:t>
              </a:r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-172" y="2488"/>
              <a:ext cx="1780" cy="227"/>
            </a:xfrm>
            <a:prstGeom prst="flowChartProcess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테니스를 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713" y="2193"/>
              <a:ext cx="415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참 </a:t>
              </a:r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1623" y="1663"/>
              <a:ext cx="57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latinLnBrk="1" hangingPunct="1"/>
              <a:r>
                <a:rPr kumimoji="1" lang="ko-KR" altLang="en-US" sz="1400">
                  <a:latin typeface="Lucida Console" pitchFamily="49" charset="0"/>
                  <a:ea typeface="새굴림" pitchFamily="18" charset="-127"/>
                </a:rPr>
                <a:t>거짓 </a:t>
              </a: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13" y="1352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713" y="2185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713" y="2715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82" name="Picture 11" descr="MCj0420572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2160"/>
              <a:ext cx="920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12" descr="MCj0418426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" y="1137"/>
              <a:ext cx="75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4168" y="1818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AutoShape 14"/>
            <p:cNvSpPr>
              <a:spLocks noChangeArrowheads="1"/>
            </p:cNvSpPr>
            <p:nvPr/>
          </p:nvSpPr>
          <p:spPr bwMode="auto">
            <a:xfrm>
              <a:off x="1668" y="2501"/>
              <a:ext cx="1780" cy="227"/>
            </a:xfrm>
            <a:prstGeom prst="flowChartProcess">
              <a:avLst/>
            </a:prstGeom>
            <a:solidFill>
              <a:srgbClr val="FFCC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 eaLnBrk="1" latinLnBrk="1" hangingPunct="1"/>
              <a:r>
                <a:rPr kumimoji="1" lang="ko-KR" altLang="en-US" sz="1600" i="1">
                  <a:latin typeface="새굴림" pitchFamily="18" charset="-127"/>
                  <a:ea typeface="새굴림" pitchFamily="18" charset="-127"/>
                </a:rPr>
                <a:t>공부를 한다</a:t>
              </a:r>
              <a:r>
                <a:rPr kumimoji="1" lang="en-US" altLang="ko-KR" sz="1600" i="1">
                  <a:latin typeface="새굴림" pitchFamily="18" charset="-127"/>
                  <a:ea typeface="새굴림" pitchFamily="18" charset="-127"/>
                </a:rPr>
                <a:t>.</a:t>
              </a:r>
            </a:p>
          </p:txBody>
        </p:sp>
        <p:cxnSp>
          <p:nvCxnSpPr>
            <p:cNvPr id="7186" name="AutoShape 15"/>
            <p:cNvCxnSpPr>
              <a:cxnSpLocks noChangeShapeType="1"/>
              <a:stCxn id="7175" idx="3"/>
              <a:endCxn id="7185" idx="0"/>
            </p:cNvCxnSpPr>
            <p:nvPr/>
          </p:nvCxnSpPr>
          <p:spPr bwMode="auto">
            <a:xfrm>
              <a:off x="1622" y="1901"/>
              <a:ext cx="936" cy="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7" name="AutoShape 16"/>
            <p:cNvCxnSpPr>
              <a:cxnSpLocks noChangeShapeType="1"/>
              <a:stCxn id="7185" idx="2"/>
              <a:endCxn id="7181" idx="1"/>
            </p:cNvCxnSpPr>
            <p:nvPr/>
          </p:nvCxnSpPr>
          <p:spPr bwMode="auto">
            <a:xfrm rot="5400000">
              <a:off x="1453" y="1988"/>
              <a:ext cx="366" cy="1845"/>
            </a:xfrm>
            <a:prstGeom prst="bentConnector3">
              <a:avLst>
                <a:gd name="adj1" fmla="val 390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188" name="Picture 17" descr="MCj041822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" y="1175"/>
              <a:ext cx="791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5077" y="1819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190" name="Picture 19" descr="MCj0416710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" y="2274"/>
              <a:ext cx="909" cy="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Rectangle 20"/>
          <p:cNvSpPr>
            <a:spLocks noChangeArrowheads="1"/>
          </p:cNvSpPr>
          <p:nvPr/>
        </p:nvSpPr>
        <p:spPr bwMode="auto">
          <a:xfrm>
            <a:off x="1266825" y="4287838"/>
            <a:ext cx="5789613" cy="1519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2000">
                <a:latin typeface="Trebuchet MS" pitchFamily="34" charset="0"/>
              </a:rPr>
              <a:t>( </a:t>
            </a:r>
            <a:r>
              <a:rPr kumimoji="1" lang="ko-KR" altLang="en-US" sz="2000">
                <a:latin typeface="Trebuchet MS" pitchFamily="34" charset="0"/>
              </a:rPr>
              <a:t>조건식 </a:t>
            </a:r>
            <a:r>
              <a:rPr kumimoji="1" lang="en-US" altLang="ko-KR" sz="2000">
                <a:latin typeface="Trebuchet MS" pitchFamily="34" charset="0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1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solidFill>
                  <a:srgbClr val="0000FF"/>
                </a:solidFill>
                <a:latin typeface="Trebuchet MS" pitchFamily="34" charset="0"/>
              </a:rPr>
              <a:t>else </a:t>
            </a:r>
            <a:r>
              <a:rPr kumimoji="1" lang="en-US" altLang="ko-KR" sz="2000">
                <a:latin typeface="Trebuchet MS" pitchFamily="34" charset="0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>
                <a:latin typeface="Trebuchet MS" pitchFamily="34" charset="0"/>
              </a:rPr>
              <a:t>      </a:t>
            </a:r>
            <a:r>
              <a:rPr kumimoji="1" lang="ko-KR" altLang="en-US" sz="2000">
                <a:latin typeface="Trebuchet MS" pitchFamily="34" charset="0"/>
              </a:rPr>
              <a:t>문장</a:t>
            </a:r>
            <a:r>
              <a:rPr kumimoji="1" lang="en-US" altLang="ko-KR" sz="2000" i="1">
                <a:latin typeface="Trebuchet MS" pitchFamily="34" charset="0"/>
              </a:rPr>
              <a:t>2</a:t>
            </a:r>
            <a:r>
              <a:rPr kumimoji="1" lang="en-US" altLang="ko-KR" sz="2000">
                <a:latin typeface="Trebuchet MS" pitchFamily="34" charset="0"/>
              </a:rPr>
              <a:t>; </a:t>
            </a:r>
          </a:p>
        </p:txBody>
      </p:sp>
      <p:sp>
        <p:nvSpPr>
          <p:cNvPr id="976917" name="AutoShape 21"/>
          <p:cNvSpPr>
            <a:spLocks/>
          </p:cNvSpPr>
          <p:nvPr/>
        </p:nvSpPr>
        <p:spPr bwMode="auto">
          <a:xfrm>
            <a:off x="6172200" y="4348163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71236"/>
              <a:gd name="adj5" fmla="val 161431"/>
              <a:gd name="adj6" fmla="val -141796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참이면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  <p:sp>
        <p:nvSpPr>
          <p:cNvPr id="976918" name="AutoShape 22"/>
          <p:cNvSpPr>
            <a:spLocks/>
          </p:cNvSpPr>
          <p:nvPr/>
        </p:nvSpPr>
        <p:spPr bwMode="auto">
          <a:xfrm>
            <a:off x="6172200" y="5056188"/>
            <a:ext cx="2611438" cy="325437"/>
          </a:xfrm>
          <a:prstGeom prst="borderCallout2">
            <a:avLst>
              <a:gd name="adj1" fmla="val 35120"/>
              <a:gd name="adj2" fmla="val -2917"/>
              <a:gd name="adj3" fmla="val 35120"/>
              <a:gd name="adj4" fmla="val -70273"/>
              <a:gd name="adj5" fmla="val 172685"/>
              <a:gd name="adj6" fmla="val -139940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ko-KR" altLang="en-US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조건식이 거짓이면 실행된다</a:t>
            </a:r>
            <a:r>
              <a:rPr lang="en-US" altLang="ko-KR" sz="1400">
                <a:solidFill>
                  <a:srgbClr val="0000FF"/>
                </a:solidFill>
                <a:latin typeface="Arial" pitchFamily="34" charset="0"/>
                <a:ea typeface="HY엽서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9264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7" grpId="0" animBg="1"/>
      <p:bldP spid="9769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7101"/>
            <a:ext cx="8229600" cy="30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101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200" y="3326350"/>
            <a:ext cx="8229600" cy="14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b="0" dirty="0"/>
              <a:t>짝수</a:t>
            </a:r>
            <a:r>
              <a:rPr lang="en-US" altLang="ko-KR" b="0" dirty="0"/>
              <a:t>, </a:t>
            </a:r>
            <a:r>
              <a:rPr lang="ko-KR" altLang="en-US" b="0" dirty="0"/>
              <a:t>홀수 구별하기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1532" y="2207200"/>
            <a:ext cx="71735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키보드에서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입력받은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정수가 홀수인지 짝수인지를 </a:t>
            </a:r>
            <a:r>
              <a:rPr lang="ko-KR" altLang="en-US" sz="20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말해주는</a:t>
            </a:r>
            <a:r>
              <a:rPr lang="ko-KR" altLang="en-US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 프로그램을 작성하여 보자</a:t>
            </a:r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2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06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9113" y="3398655"/>
            <a:ext cx="7115640" cy="304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961" y="802513"/>
            <a:ext cx="8229600" cy="31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8980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smtClean="0"/>
              <a:t>가능한 </a:t>
            </a:r>
            <a:r>
              <a:rPr lang="ko-KR" altLang="en-US" dirty="0"/>
              <a:t>실행 경로가 여러 개인 경우에는 </a:t>
            </a:r>
            <a:r>
              <a:rPr lang="en-US" altLang="ko-KR" dirty="0"/>
              <a:t>switch </a:t>
            </a:r>
            <a:r>
              <a:rPr lang="ko-KR" altLang="en-US" dirty="0" smtClean="0"/>
              <a:t>문을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switch 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1748" y="3780666"/>
            <a:ext cx="6591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7648" y="2332866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245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선택 구조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300"/>
            <a:ext cx="8229600" cy="44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592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8" y="1908812"/>
            <a:ext cx="7865458" cy="153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3" y="3924637"/>
            <a:ext cx="7790047" cy="15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93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2950" y="1209675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Q) </a:t>
            </a:r>
            <a:r>
              <a:rPr lang="ko-KR" altLang="en-US">
                <a:solidFill>
                  <a:schemeClr val="tx2"/>
                </a:solidFill>
                <a:latin typeface="Arial" pitchFamily="34" charset="0"/>
              </a:rPr>
              <a:t>반복 구조는 왜 필요한가</a:t>
            </a:r>
            <a:r>
              <a:rPr lang="en-US" altLang="ko-KR">
                <a:solidFill>
                  <a:schemeClr val="tx2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758825" y="1619250"/>
            <a:ext cx="6577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A)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같은 처리 과정을 되풀이하는 것이 필요하기 때문이다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 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학생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명의 평균 성적을 구하려면 같은 과정을 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30</a:t>
            </a:r>
            <a:r>
              <a:rPr lang="ko-KR" altLang="en-US">
                <a:solidFill>
                  <a:srgbClr val="0000CC"/>
                </a:solidFill>
                <a:latin typeface="Arial" pitchFamily="34" charset="0"/>
              </a:rPr>
              <a:t>번 반복하여야 한다</a:t>
            </a:r>
            <a:r>
              <a:rPr lang="en-US" altLang="ko-KR">
                <a:solidFill>
                  <a:srgbClr val="0000CC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400" y="2900363"/>
            <a:ext cx="73834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614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반복문의 종류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9933" y="1801813"/>
            <a:ext cx="526413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769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while </a:t>
            </a:r>
            <a:r>
              <a:rPr lang="ko-KR" altLang="en-US" sz="3600" smtClean="0"/>
              <a:t>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60375"/>
          </a:xfrm>
        </p:spPr>
        <p:txBody>
          <a:bodyPr/>
          <a:lstStyle/>
          <a:p>
            <a:pPr eaLnBrk="1" hangingPunct="1"/>
            <a:r>
              <a:rPr lang="ko-KR" altLang="en-US" smtClean="0"/>
              <a:t>주어진 조건이 만족되는 동안 문장들을 반복 실행한다</a:t>
            </a:r>
            <a:r>
              <a:rPr lang="en-US" altLang="ko-KR" smtClean="0"/>
              <a:t>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7450" y="1971675"/>
            <a:ext cx="5256213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3138" y="2046288"/>
            <a:ext cx="2535237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while( </a:t>
            </a:r>
            <a:r>
              <a:rPr kumimoji="1" lang="ko-KR" altLang="en-US" sz="1600">
                <a:latin typeface="+mn-ea"/>
                <a:ea typeface="+mn-ea"/>
              </a:rPr>
              <a:t>조건식 </a:t>
            </a:r>
            <a:r>
              <a:rPr kumimoji="1" lang="en-US" altLang="ko-KR" sz="1600">
                <a:latin typeface="+mn-ea"/>
                <a:ea typeface="+mn-ea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+mn-ea"/>
                <a:ea typeface="+mn-ea"/>
              </a:rPr>
              <a:t>      </a:t>
            </a:r>
            <a:r>
              <a:rPr kumimoji="1" lang="ko-KR" altLang="en-US" sz="1600">
                <a:latin typeface="+mn-ea"/>
                <a:ea typeface="+mn-ea"/>
              </a:rPr>
              <a:t>문장</a:t>
            </a:r>
            <a:r>
              <a:rPr kumimoji="1" lang="en-US" altLang="ko-KR" sz="1600" i="1">
                <a:latin typeface="+mn-ea"/>
                <a:ea typeface="+mn-ea"/>
              </a:rPr>
              <a:t>;</a:t>
            </a:r>
            <a:r>
              <a:rPr kumimoji="1" lang="en-US" altLang="ko-KR" sz="1600">
                <a:latin typeface="+mn-ea"/>
                <a:ea typeface="+mn-ea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30725" y="1800225"/>
            <a:ext cx="315913" cy="298450"/>
            <a:chOff x="1870" y="2683"/>
            <a:chExt cx="199" cy="188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656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4455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3796 C 0.0066 0.05972 0.00677 0.07963 0.00296 0.10046 C 0.00382 0.12037 0.00521 0.13634 0.00608 0.15602 C 0.00452 0.16898 -0.00052 0.18009 -0.00225 0.19352 C -0.00034 0.26551 0.00105 0.27384 -0.00121 0.37268 C -0.00139 0.3794 -0.01198 0.40833 -0.01579 0.41157 C -0.01944 0.41481 -0.02395 0.41805 -0.02829 0.41991 C -0.04236 0.41898 -0.05347 0.41805 -0.06684 0.41574 C -0.06909 0.41389 -0.07187 0.41343 -0.07413 0.41157 C -0.0835 0.40324 -0.06909 0.41065 -0.07934 0.40602 C -0.08281 0.37847 -0.08194 0.35 -0.08559 0.32268 C -0.08628 0.31736 -0.08854 0.31389 -0.08975 0.3088 C -0.0901 0.28657 -0.08993 0.26435 -0.09079 0.24213 C -0.09097 0.23843 -0.09288 0.23102 -0.09288 0.23102 C -0.09253 0.21713 -0.09305 0.20324 -0.09184 0.18935 C -0.09166 0.1875 -0.08663 0.18333 -0.08559 0.18241 C -0.07708 0.17593 -0.06718 0.17199 -0.05746 0.16991 C -0.04045 0.17037 -0.0184 0.1581 -0.00642 0.17407 C -0.00173 0.18032 0.00296 0.19213 0.00504 0.20046 C 0.00591 0.20417 0.00712 0.21157 0.00712 0.21157 C 0.00677 0.24537 0.00608 0.27917 0.00608 0.31296 C 0.00608 0.32037 0.00712 0.32778 0.00712 0.33518 C 0.00712 0.35255 0.004 0.36944 0.00296 0.38657 C 0.00122 0.41296 -0.00069 0.43403 -0.02204 0.44352 C -0.03454 0.4419 -0.0434 0.43843 -0.05434 0.43102 C -0.05954 0.42755 -0.05954 0.42963 -0.06371 0.42407 C -0.06579 0.4213 -0.06718 0.41759 -0.06892 0.41435 C -0.07031 0.40694 -0.07361 0.3963 -0.07621 0.38935 C -0.0776 0.38009 -0.0802 0.3706 -0.08246 0.36157 C -0.08333 0.3537 -0.0842 0.34583 -0.08559 0.33796 C -0.08698 0.30139 -0.09323 0.26018 -0.0835 0.22546 C -0.08142 0.21782 -0.08107 0.2213 -0.07829 0.21296 C -0.07534 0.2044 -0.07309 0.19491 -0.06788 0.18796 C -0.06354 0.18218 -0.04913 0.17546 -0.04288 0.17268 C -0.03107 0.17407 -0.02031 0.17708 -0.0085 0.17824 C -0.00503 0.17986 0.00087 0.18518 0.00087 0.18518 C 0.004 0.19745 0.00764 0.20833 0.00921 0.2213 C 0.0099 0.23542 0.01007 0.24699 0.01337 0.26018 C 0.01302 0.28611 0.01302 0.31204 0.01233 0.33796 C 0.01198 0.35301 0.00625 0.39375 -0.00434 0.40324 C -0.00503 0.40463 -0.00538 0.40648 -0.00642 0.40741 C -0.00833 0.40903 -0.01267 0.41018 -0.01267 0.41018 C -0.01892 0.40972 -0.02517 0.40972 -0.03142 0.4088 C -0.03559 0.40833 -0.04392 0.40602 -0.04392 0.40602 C -0.04861 0.40278 -0.05451 0.39722 -0.05954 0.39491 C -0.06371 0.3875 -0.06875 0.38287 -0.07204 0.37407 C -0.07291 0.37176 -0.07343 0.36944 -0.07413 0.36713 C -0.07517 0.36296 -0.07725 0.35463 -0.07725 0.35463 C -0.07829 0.34444 -0.07951 0.33426 -0.08038 0.32407 C -0.08107 0.31574 -0.08246 0.29907 -0.08246 0.29907 C -0.08211 0.27083 -0.08211 0.24259 -0.08142 0.21435 C -0.08125 0.20625 -0.07708 0.19398 -0.07204 0.18935 C -0.06857 0.17569 -0.04843 0.1669 -0.03871 0.16435 C -0.00781 0.16481 0.02309 0.16481 0.054 0.16574 C 0.06094 0.16597 0.0625 0.16713 0.06858 0.16991 C 0.07171 0.1713 0.07796 0.17407 0.07796 0.17407 C 0.08212 0.25625 0.08004 0.31551 0.079 0.41296 C 0.07882 0.42824 0.07188 0.46204 0.06129 0.4713 C 0.04705 0.4838 0.02726 0.475 0.01025 0.47546 C 0.00886 0.47593 0.0073 0.47569 0.00608 0.47685 C 0.00365 0.47917 -0.00017 0.48518 -0.00017 0.48518 C -0.00277 0.4956 -0.00225 0.50741 -0.00329 0.51852 C -0.00295 0.53426 -0.00225 0.58148 -0.00225 0.56574 " pathEditMode="relative" ptsTypes="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4811"/>
            <a:ext cx="8229600" cy="241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883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구구단 출력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5809"/>
            <a:ext cx="8229600" cy="20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000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927" y="1367554"/>
            <a:ext cx="8066457" cy="496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0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(1+2+3+...+9+10) </a:t>
            </a:r>
            <a:r>
              <a:rPr lang="ko-KR" altLang="en-US" b="0" dirty="0"/>
              <a:t>계산하기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6066"/>
            <a:ext cx="8229600" cy="12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7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4624"/>
            <a:ext cx="8229600" cy="42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15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71423"/>
            <a:ext cx="8229600" cy="27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8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do-while </a:t>
            </a:r>
            <a:r>
              <a:rPr lang="ko-KR" altLang="en-US" dirty="0" smtClean="0"/>
              <a:t>문의 예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4655"/>
            <a:ext cx="8229600" cy="42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474" y="1998733"/>
            <a:ext cx="1157161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entury Schoolbook" panose="02040604050505020304" pitchFamily="18" charset="0"/>
              </a:rPr>
              <a:t>DoWhile1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5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26" y="1703480"/>
            <a:ext cx="5172260" cy="455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43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정확한 </a:t>
            </a:r>
            <a:r>
              <a:rPr lang="ko-KR" altLang="en-US" b="0" dirty="0" err="1"/>
              <a:t>입력받기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506"/>
            <a:ext cx="8229600" cy="207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49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568" y="1917545"/>
            <a:ext cx="8229600" cy="308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3669" y="4957164"/>
            <a:ext cx="7112901" cy="13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48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for </a:t>
            </a:r>
            <a:r>
              <a:rPr lang="ko-KR" altLang="en-US" sz="3600" smtClean="0"/>
              <a:t>루프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1910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9756" y="2275169"/>
            <a:ext cx="63531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55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37" y="2159866"/>
            <a:ext cx="8229600" cy="17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30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/>
              <a:t>정수의 합 계산하기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186" y="1801813"/>
            <a:ext cx="749562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859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</a:t>
            </a:r>
            <a:r>
              <a:rPr lang="en-US" altLang="ko-KR" b="0" dirty="0"/>
              <a:t>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계산하기</a:t>
            </a:r>
            <a:endParaRPr lang="ko-KR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3703"/>
            <a:ext cx="7290924" cy="565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0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중첩 </a:t>
            </a:r>
            <a:r>
              <a:rPr lang="ko-KR" altLang="en-US" b="0" dirty="0" err="1"/>
              <a:t>반복문</a:t>
            </a:r>
            <a:endParaRPr lang="ko-KR" alt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464" y="1867557"/>
            <a:ext cx="8229600" cy="19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03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예제 </a:t>
            </a:r>
            <a:r>
              <a:rPr lang="en-US" altLang="ko-KR" b="0" dirty="0"/>
              <a:t>: </a:t>
            </a:r>
            <a:r>
              <a:rPr lang="ko-KR" altLang="en-US" b="0" dirty="0"/>
              <a:t>사각형 모양 </a:t>
            </a:r>
            <a:r>
              <a:rPr lang="ko-KR" altLang="en-US" b="0" dirty="0" smtClean="0"/>
              <a:t>출력하기</a:t>
            </a:r>
            <a:endParaRPr lang="ko-KR" altLang="en-US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6390"/>
            <a:ext cx="8229600" cy="20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900" y="757616"/>
            <a:ext cx="78676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165" y="2834066"/>
            <a:ext cx="86963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26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855" y="1084332"/>
            <a:ext cx="7464573" cy="531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24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0507" y="141610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0506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64582" y="193264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5348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9424" y="249908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3499" y="2499088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47573" y="2499087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5349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9425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3500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47574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80297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14373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48448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2522" y="3041249"/>
            <a:ext cx="534075" cy="364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4198" y="141610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byte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4198" y="193264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short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4198" y="249908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int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198" y="302082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long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45347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79423" y="377628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13498" y="3776281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47572" y="3776280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45348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79424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3499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47573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80296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14372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48447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82521" y="4318442"/>
            <a:ext cx="534075" cy="364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24198" y="37762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float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4198" y="429801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double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0507" y="5056174"/>
            <a:ext cx="534075" cy="3641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30506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64582" y="5572715"/>
            <a:ext cx="534075" cy="3641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24198" y="50561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entury Schoolbook" panose="02040604050505020304" pitchFamily="18" charset="0"/>
              </a:rPr>
              <a:t>boolean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4198" y="55727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entury Schoolbook" panose="02040604050505020304" pitchFamily="18" charset="0"/>
              </a:rPr>
              <a:t>char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80535" y="508695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true, false</a:t>
            </a:r>
            <a:endParaRPr lang="ko-KR" altLang="en-US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44655" y="5588104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유니코드</a:t>
            </a:r>
            <a:r>
              <a:rPr lang="en-US" altLang="ko-KR" sz="1600" i="1" dirty="0" smtClean="0"/>
              <a:t> </a:t>
            </a:r>
            <a:endParaRPr lang="ko-KR" alt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46462" y="1446885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-128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127</a:t>
            </a:r>
            <a:endParaRPr lang="ko-KR" altLang="en-US" sz="16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2776" y="196342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-32768</a:t>
            </a:r>
            <a:r>
              <a:rPr lang="ko-KR" altLang="en-US" sz="1600" i="1" dirty="0" smtClean="0"/>
              <a:t>부터 </a:t>
            </a:r>
            <a:r>
              <a:rPr lang="en-US" altLang="ko-KR" sz="1600" i="1" dirty="0" smtClean="0"/>
              <a:t>32767</a:t>
            </a:r>
            <a:endParaRPr lang="ko-KR" altLang="en-US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00801" y="2529867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약 </a:t>
            </a:r>
            <a:r>
              <a:rPr lang="en-US" altLang="ko-KR" sz="1600" i="1" dirty="0" smtClean="0"/>
              <a:t>-21</a:t>
            </a:r>
            <a:r>
              <a:rPr lang="ko-KR" altLang="en-US" sz="1600" i="1" dirty="0" smtClean="0"/>
              <a:t>억부터 </a:t>
            </a:r>
            <a:r>
              <a:rPr lang="en-US" altLang="ko-KR" sz="1600" i="1" dirty="0" smtClean="0"/>
              <a:t>21</a:t>
            </a:r>
            <a:r>
              <a:rPr lang="ko-KR" altLang="en-US" sz="1600" i="1" dirty="0" smtClean="0"/>
              <a:t>억까지</a:t>
            </a:r>
            <a:endParaRPr lang="ko-KR" altLang="en-US" sz="1600" i="1" dirty="0"/>
          </a:p>
        </p:txBody>
      </p:sp>
    </p:spTree>
    <p:extLst>
      <p:ext uri="{BB962C8B-B14F-4D97-AF65-F5344CB8AC3E}">
        <p14:creationId xmlns="" xmlns:p14="http://schemas.microsoft.com/office/powerpoint/2010/main" val="20052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384" y="1135298"/>
            <a:ext cx="8229600" cy="224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721"/>
          <a:stretch/>
        </p:blipFill>
        <p:spPr bwMode="auto">
          <a:xfrm>
            <a:off x="563199" y="3284735"/>
            <a:ext cx="8232843" cy="320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0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4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장 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배</a:t>
            </a:r>
            <a:r>
              <a:rPr kumimoji="0" lang="ko-KR" altLang="en-US" sz="3600" i="1" dirty="0" smtClean="0">
                <a:latin typeface="Comic Sans MS" panose="030F0702030302020204" pitchFamily="66" charset="0"/>
                <a:ea typeface="HY엽서L" panose="02030600000101010101" pitchFamily="18" charset="-127"/>
              </a:rPr>
              <a:t>열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배열이 필요한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학생이 </a:t>
            </a:r>
            <a:r>
              <a:rPr lang="en-US" altLang="ko-KR" dirty="0"/>
              <a:t>10</a:t>
            </a:r>
            <a:r>
              <a:rPr lang="ko-KR" altLang="en-US" dirty="0"/>
              <a:t>명이 있고 이들의 성적의 평균을 </a:t>
            </a:r>
            <a:r>
              <a:rPr lang="ko-KR" altLang="en-US" dirty="0" smtClean="0"/>
              <a:t>계산한다고 </a:t>
            </a:r>
            <a:r>
              <a:rPr lang="ko-KR" altLang="en-US" dirty="0"/>
              <a:t>가정하자</a:t>
            </a:r>
            <a:r>
              <a:rPr lang="en-US" altLang="ko-KR" dirty="0"/>
              <a:t>. </a:t>
            </a:r>
            <a:r>
              <a:rPr lang="ko-KR" altLang="en-US" dirty="0" smtClean="0"/>
              <a:t>학생이 </a:t>
            </a:r>
            <a:r>
              <a:rPr lang="en-US" altLang="ko-KR" dirty="0"/>
              <a:t>10</a:t>
            </a:r>
            <a:r>
              <a:rPr lang="ko-KR" altLang="en-US" dirty="0"/>
              <a:t>명이므로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smtClean="0"/>
              <a:t>변수가 </a:t>
            </a:r>
            <a:r>
              <a:rPr lang="ko-KR" altLang="en-US" dirty="0"/>
              <a:t>필요하다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만약 학생이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명이라면</a:t>
            </a:r>
            <a:r>
              <a:rPr lang="en-US" altLang="ko-KR" dirty="0"/>
              <a:t> </a:t>
            </a:r>
            <a:r>
              <a:rPr lang="ko-KR" altLang="en-US" dirty="0" smtClean="0"/>
              <a:t>어떻게 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738" y="2700155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s9;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47737" y="3781894"/>
            <a:ext cx="6990549" cy="4233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s0, s1, s2, s3, s4, s5, s6, s7, s8, </a:t>
            </a:r>
            <a:r>
              <a:rPr lang="en-US" altLang="ko-KR" sz="1600" dirty="0" smtClean="0"/>
              <a:t>s9,…,s99;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3491654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같은 배열을 가정하자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 요소에는 </a:t>
            </a:r>
            <a:r>
              <a:rPr lang="ko-KR" altLang="en-US" dirty="0"/>
              <a:t>번호가 붙어 있는데 이것을 인덱스</a:t>
            </a:r>
            <a:r>
              <a:rPr lang="en-US" altLang="ko-KR" b="1" dirty="0"/>
              <a:t>(index)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첫 </a:t>
            </a:r>
            <a:r>
              <a:rPr lang="ko-KR" altLang="en-US" dirty="0"/>
              <a:t>번째 요소의 번호는 </a:t>
            </a:r>
            <a:r>
              <a:rPr lang="en-US" altLang="ko-KR" dirty="0"/>
              <a:t>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마지막 </a:t>
            </a:r>
            <a:r>
              <a:rPr lang="ko-KR" altLang="en-US" dirty="0"/>
              <a:t>요소의 번호는 </a:t>
            </a:r>
            <a:r>
              <a:rPr lang="en-US" altLang="ko-KR" dirty="0"/>
              <a:t>9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837" y="2352675"/>
            <a:ext cx="7934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6612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배열은 </a:t>
            </a:r>
            <a:r>
              <a:rPr lang="ko-KR" altLang="en-US" dirty="0" smtClean="0"/>
              <a:t>변수들이 </a:t>
            </a:r>
            <a:r>
              <a:rPr lang="ko-KR" altLang="en-US" dirty="0"/>
              <a:t>모인 것이니</a:t>
            </a:r>
            <a:r>
              <a:rPr lang="en-US" altLang="ko-KR" dirty="0"/>
              <a:t>, </a:t>
            </a:r>
            <a:r>
              <a:rPr lang="ko-KR" altLang="en-US" dirty="0"/>
              <a:t>배열을 이루고 있는 배열 요소는 하나의 변수로 생각하면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배열의 </a:t>
            </a:r>
            <a:r>
              <a:rPr lang="ko-KR" altLang="en-US" dirty="0"/>
              <a:t>첫 번째 요소에 </a:t>
            </a:r>
            <a:r>
              <a:rPr lang="en-US" altLang="ko-KR" dirty="0"/>
              <a:t>80</a:t>
            </a:r>
            <a:r>
              <a:rPr lang="ko-KR" altLang="en-US" dirty="0"/>
              <a:t>을 저장하려면 다음과 같이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요소의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321" y="3041383"/>
            <a:ext cx="790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프로그래머가 </a:t>
            </a:r>
            <a:r>
              <a:rPr lang="ko-KR" altLang="en-US" dirty="0"/>
              <a:t>인덱스가 범위를 벗어나지 않았는지를 확인하고 책임을 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인덱스 범위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093" y="2574358"/>
            <a:ext cx="6575813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779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943" y="2000664"/>
            <a:ext cx="8070114" cy="36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949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참조 변수의 복사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31" y="2364184"/>
            <a:ext cx="7285224" cy="39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40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배열의 모든 값을 다른 배열로 복사하고 </a:t>
            </a:r>
            <a:r>
              <a:rPr lang="ko-KR" altLang="en-US" dirty="0" smtClean="0"/>
              <a:t>싶다면 </a:t>
            </a:r>
            <a:r>
              <a:rPr lang="en-US" altLang="ko-KR" dirty="0"/>
              <a:t>Arrays </a:t>
            </a:r>
            <a:r>
              <a:rPr lang="ko-KR" altLang="en-US" dirty="0"/>
              <a:t>클래스의 </a:t>
            </a:r>
            <a:r>
              <a:rPr lang="en-US" altLang="ko-KR" dirty="0" err="1"/>
              <a:t>copyOf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dirty="0"/>
              <a:t>[] </a:t>
            </a:r>
            <a:r>
              <a:rPr lang="en-US" altLang="ko-KR" dirty="0" err="1"/>
              <a:t>list_copy</a:t>
            </a:r>
            <a:r>
              <a:rPr lang="en-US" altLang="ko-KR" dirty="0"/>
              <a:t> = </a:t>
            </a:r>
            <a:r>
              <a:rPr lang="en-US" altLang="ko-KR" dirty="0" err="1"/>
              <a:t>Arrays.copyOf</a:t>
            </a:r>
            <a:r>
              <a:rPr lang="en-US" altLang="ko-KR" dirty="0"/>
              <a:t>(list, </a:t>
            </a:r>
            <a:r>
              <a:rPr lang="en-US" altLang="ko-KR" dirty="0" err="1"/>
              <a:t>list.length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2549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2927" y="2352635"/>
            <a:ext cx="7890501" cy="2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80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수식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수식이란 상수나 변수</a:t>
            </a:r>
            <a:r>
              <a:rPr lang="en-US" altLang="ko-KR" smtClean="0"/>
              <a:t>, </a:t>
            </a:r>
            <a:r>
              <a:rPr lang="ko-KR" altLang="en-US" smtClean="0"/>
              <a:t>함수와 같은 피연산자들과 연산자의 조합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1" y="2836813"/>
            <a:ext cx="7320511" cy="250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79905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배열의 초기화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346" y="2145646"/>
            <a:ext cx="7682193" cy="17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38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</a:t>
            </a:r>
            <a:r>
              <a:rPr lang="ko-KR" altLang="en-US" b="0" dirty="0"/>
              <a:t>차원 </a:t>
            </a:r>
            <a:r>
              <a:rPr lang="ko-KR" altLang="en-US" b="0" dirty="0" smtClean="0"/>
              <a:t>배열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0403" y="943037"/>
            <a:ext cx="6832464" cy="58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822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33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대입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대입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는 왼쪽 변수에 오른쪽 수식의 값을 계산하여 저장</a:t>
            </a:r>
          </a:p>
          <a:p>
            <a:pPr eaLnBrk="1" hangingPunct="1"/>
            <a:r>
              <a:rPr lang="ko-KR" altLang="en-US" dirty="0" smtClean="0"/>
              <a:t>대입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할당 연산자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배정 연산자라고도 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	x = 100; // </a:t>
            </a:r>
            <a:r>
              <a:rPr lang="ko-KR" altLang="en-US" dirty="0" smtClean="0"/>
              <a:t>상수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을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대입한다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09" y="3933922"/>
            <a:ext cx="4722166" cy="191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805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산술 연산자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4173139"/>
              </p:ext>
            </p:extLst>
          </p:nvPr>
        </p:nvGraphicFramePr>
        <p:xfrm>
          <a:off x="657619" y="1704975"/>
          <a:ext cx="7942263" cy="2263776"/>
        </p:xfrm>
        <a:graphic>
          <a:graphicData uri="http://schemas.openxmlformats.org/drawingml/2006/table">
            <a:tbl>
              <a:tblPr/>
              <a:tblGrid>
                <a:gridCol w="1389509"/>
                <a:gridCol w="835037"/>
                <a:gridCol w="3662842"/>
                <a:gridCol w="2054875"/>
              </a:tblGrid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기호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의미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덧셈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더한다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x+y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뺄셈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에서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x-y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곱셈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곱한다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x*y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나눗셈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x/y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나머지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를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/>
                        </a:rPr>
                        <a:t>로 나눌 때의 나머지값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x%y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12" marB="17912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sp>
        <p:nvSpPr>
          <p:cNvPr id="34855" name="Rectangle 6"/>
          <p:cNvSpPr>
            <a:spLocks noChangeArrowheads="1"/>
          </p:cNvSpPr>
          <p:nvPr/>
        </p:nvSpPr>
        <p:spPr bwMode="auto">
          <a:xfrm>
            <a:off x="2217738" y="2608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29" y="4037051"/>
            <a:ext cx="6125671" cy="218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48110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중감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7" y="2620701"/>
            <a:ext cx="8229600" cy="193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675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5030</TotalTime>
  <Words>666</Words>
  <Application>Microsoft Office PowerPoint</Application>
  <PresentationFormat>화면 슬라이드 쇼(4:3)</PresentationFormat>
  <Paragraphs>160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64" baseType="lpstr">
      <vt:lpstr>1_Crayons</vt:lpstr>
      <vt:lpstr>New_Natural01</vt:lpstr>
      <vt:lpstr>슬라이드 1</vt:lpstr>
      <vt:lpstr>변수</vt:lpstr>
      <vt:lpstr>변수 선언</vt:lpstr>
      <vt:lpstr>자료형의 종류</vt:lpstr>
      <vt:lpstr>기초 자료형</vt:lpstr>
      <vt:lpstr>수식</vt:lpstr>
      <vt:lpstr>대입 연산자</vt:lpstr>
      <vt:lpstr>산술 연산자</vt:lpstr>
      <vt:lpstr>중감 연산자</vt:lpstr>
      <vt:lpstr>예제: 증감 연산자</vt:lpstr>
      <vt:lpstr>관계 연산자</vt:lpstr>
      <vt:lpstr>예제: 관계 연산자</vt:lpstr>
      <vt:lpstr>논리 연산자</vt:lpstr>
      <vt:lpstr>예제: 논리 연산자</vt:lpstr>
      <vt:lpstr>형변환</vt:lpstr>
      <vt:lpstr>강제적인 형변환</vt:lpstr>
      <vt:lpstr>예제: 형변환</vt:lpstr>
      <vt:lpstr>연산자의 우선순위</vt:lpstr>
      <vt:lpstr>결합 규칙</vt:lpstr>
      <vt:lpstr>문자열 </vt:lpstr>
      <vt:lpstr>예제: 문자열 프로그램</vt:lpstr>
      <vt:lpstr>슬라이드 22</vt:lpstr>
      <vt:lpstr>3가지의 제어 구조</vt:lpstr>
      <vt:lpstr>if-else 문</vt:lpstr>
      <vt:lpstr>if-else 선택 구조</vt:lpstr>
      <vt:lpstr>예제: 짝수, 홀수 구별하기</vt:lpstr>
      <vt:lpstr>슬라이드 27</vt:lpstr>
      <vt:lpstr>switch 문</vt:lpstr>
      <vt:lpstr>switch 선택 구조</vt:lpstr>
      <vt:lpstr>반복문</vt:lpstr>
      <vt:lpstr>반복문의 종류</vt:lpstr>
      <vt:lpstr>while 문</vt:lpstr>
      <vt:lpstr>while 문의 구조</vt:lpstr>
      <vt:lpstr>예제: 구구단 출력</vt:lpstr>
      <vt:lpstr>슬라이드 35</vt:lpstr>
      <vt:lpstr>예제: (1+2+3+...+9+10) 계산하기</vt:lpstr>
      <vt:lpstr>슬라이드 37</vt:lpstr>
      <vt:lpstr>do-while 문</vt:lpstr>
      <vt:lpstr>do-while 문의 예</vt:lpstr>
      <vt:lpstr>예제: 정확한 입력받기</vt:lpstr>
      <vt:lpstr>슬라이드 41</vt:lpstr>
      <vt:lpstr>for 루프</vt:lpstr>
      <vt:lpstr>for 문의 구조</vt:lpstr>
      <vt:lpstr>예제: 정수의 합 계산하기</vt:lpstr>
      <vt:lpstr>예제: 팩토리얼 계산하기</vt:lpstr>
      <vt:lpstr>중첩 반복문</vt:lpstr>
      <vt:lpstr>예제 : 사각형 모양 출력하기</vt:lpstr>
      <vt:lpstr>슬라이드 48</vt:lpstr>
      <vt:lpstr>break 문</vt:lpstr>
      <vt:lpstr>continue 문</vt:lpstr>
      <vt:lpstr>슬라이드 51</vt:lpstr>
      <vt:lpstr>배열이 필요한 이유</vt:lpstr>
      <vt:lpstr>배열의 인덱스</vt:lpstr>
      <vt:lpstr>인덱스를 통한 요소의 접근</vt:lpstr>
      <vt:lpstr>배열의 인덱스 범위</vt:lpstr>
      <vt:lpstr>배열의 초기화</vt:lpstr>
      <vt:lpstr>배열의 복사</vt:lpstr>
      <vt:lpstr>배열의 복사</vt:lpstr>
      <vt:lpstr>2차원 배열</vt:lpstr>
      <vt:lpstr>2차원 배열의 초기화</vt:lpstr>
      <vt:lpstr>2차원 배열 예제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hankyu</cp:lastModifiedBy>
  <cp:revision>464</cp:revision>
  <dcterms:created xsi:type="dcterms:W3CDTF">2007-06-29T06:43:39Z</dcterms:created>
  <dcterms:modified xsi:type="dcterms:W3CDTF">2020-08-06T13:20:17Z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