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6" r:id="rId2"/>
    <p:sldId id="400" r:id="rId3"/>
    <p:sldId id="391" r:id="rId4"/>
    <p:sldId id="392" r:id="rId5"/>
    <p:sldId id="401" r:id="rId6"/>
    <p:sldId id="393" r:id="rId7"/>
    <p:sldId id="394" r:id="rId8"/>
    <p:sldId id="403" r:id="rId9"/>
    <p:sldId id="40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8475" autoAdjust="0"/>
  </p:normalViewPr>
  <p:slideViewPr>
    <p:cSldViewPr snapToGrid="0" showGuides="1">
      <p:cViewPr varScale="1">
        <p:scale>
          <a:sx n="95" d="100"/>
          <a:sy n="95" d="100"/>
        </p:scale>
        <p:origin x="1050" y="8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840C-44A8-4068-A42C-C38634C1DDD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C4934-5525-4E66-AB13-A0AF0C0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크로마그램</a:t>
            </a:r>
            <a:r>
              <a:rPr lang="en-US" altLang="ko-KR" dirty="0"/>
              <a:t>(</a:t>
            </a:r>
            <a:r>
              <a:rPr lang="en-US" altLang="ko-KR" dirty="0" err="1"/>
              <a:t>Chromagram</a:t>
            </a:r>
            <a:r>
              <a:rPr lang="en-US" altLang="ko-KR" dirty="0"/>
              <a:t>)</a:t>
            </a:r>
            <a:r>
              <a:rPr lang="ko-KR" altLang="en-US" dirty="0"/>
              <a:t>은 음악이나 오디오 신호에서 피치 클래스</a:t>
            </a:r>
            <a:r>
              <a:rPr lang="en-US" altLang="ko-KR" dirty="0"/>
              <a:t>(pitch class) </a:t>
            </a:r>
            <a:r>
              <a:rPr lang="ko-KR" altLang="en-US" dirty="0"/>
              <a:t>정보를 시각화한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6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7B29-CE3F-6A02-FB78-DB727D45A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3767BB-4F39-699E-98F5-7EF7DF01E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63B05-84E7-FCD8-5902-6B575E8B6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크로마그램</a:t>
            </a:r>
            <a:r>
              <a:rPr lang="en-US" altLang="ko-KR" dirty="0"/>
              <a:t>(</a:t>
            </a:r>
            <a:r>
              <a:rPr lang="en-US" altLang="ko-KR" dirty="0" err="1"/>
              <a:t>Chromagram</a:t>
            </a:r>
            <a:r>
              <a:rPr lang="en-US" altLang="ko-KR" dirty="0"/>
              <a:t>)</a:t>
            </a:r>
            <a:r>
              <a:rPr lang="ko-KR" altLang="en-US" dirty="0"/>
              <a:t>은 음악이나 오디오 신호에서 피치 클래스</a:t>
            </a:r>
            <a:r>
              <a:rPr lang="en-US" altLang="ko-KR" dirty="0"/>
              <a:t>(pitch class) </a:t>
            </a:r>
            <a:r>
              <a:rPr lang="ko-KR" altLang="en-US" dirty="0"/>
              <a:t>정보를 시각화한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76589-C29B-9C2B-CD65-4D3D9A934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0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BA2A6-56E8-E894-7E2F-A0F2A0FA5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ADDF37-92F4-4CA6-F314-4077E007F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6A2317-16B8-92E4-CD91-FD7F5DB99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E099C-3823-7983-FE58-B4656CE44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9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0B25-3B61-31C2-6A8A-852AD673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06D67D-F961-18D9-85FD-AC3CED110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7A12C1-EE6C-0827-37C1-10A5D86D2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E009-D021-2AD9-6ED8-F4FB76D77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7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4F7E4-B7B3-54A0-3C82-A8C6A9855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7F6851-1F49-59CA-517F-DAF826861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B501A3-BAF3-8A0E-F678-51F8E2301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95346-CA84-4B34-84D6-D2A10EDDE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3B43-9D2D-367E-A516-BD2AA7B2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D424FC-FAFA-D0EC-155B-B8B44FA7B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018BCD-54FA-03F5-BD81-579228567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비지도 학습</a:t>
            </a:r>
            <a:r>
              <a:rPr lang="en-US" altLang="ko-KR" dirty="0"/>
              <a:t>: </a:t>
            </a:r>
            <a:r>
              <a:rPr lang="ko-KR" altLang="en-US" dirty="0"/>
              <a:t>레이블이 없는 데이터에 대해 작동하며</a:t>
            </a:r>
            <a:r>
              <a:rPr lang="en-US" altLang="ko-KR" dirty="0"/>
              <a:t>, </a:t>
            </a:r>
            <a:r>
              <a:rPr lang="ko-KR" altLang="en-US" dirty="0"/>
              <a:t>데이터의 패턴을 스스로 학습하여 </a:t>
            </a:r>
            <a:r>
              <a:rPr lang="ko-KR" altLang="en-US" dirty="0" err="1"/>
              <a:t>시각화합니다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고차원 데이터를 저차원으로 변환</a:t>
            </a:r>
            <a:r>
              <a:rPr lang="en-US" altLang="ko-KR" dirty="0"/>
              <a:t>: SOM</a:t>
            </a:r>
            <a:r>
              <a:rPr lang="ko-KR" altLang="en-US" dirty="0"/>
              <a:t>은 고차원 데이터를 </a:t>
            </a:r>
            <a:r>
              <a:rPr lang="en-US" altLang="ko-KR" dirty="0"/>
              <a:t>2D </a:t>
            </a:r>
            <a:r>
              <a:rPr lang="ko-KR" altLang="en-US" dirty="0"/>
              <a:t>또는 </a:t>
            </a:r>
            <a:r>
              <a:rPr lang="en-US" altLang="ko-KR" dirty="0"/>
              <a:t>1D </a:t>
            </a:r>
            <a:r>
              <a:rPr lang="ko-KR" altLang="en-US" dirty="0"/>
              <a:t>격자로 표현하여 데이터의 클러스터 구조를 시각화하고</a:t>
            </a:r>
            <a:r>
              <a:rPr lang="en-US" altLang="ko-KR" dirty="0"/>
              <a:t>, </a:t>
            </a:r>
            <a:r>
              <a:rPr lang="ko-KR" altLang="en-US" dirty="0"/>
              <a:t>데이터의 복잡한 패턴을 쉽게 파악할 수 있게 합니다</a:t>
            </a:r>
            <a:r>
              <a:rPr lang="en-US" altLang="ko-KR" dirty="0"/>
              <a:t>.</a:t>
            </a:r>
            <a:r>
              <a:rPr lang="ko-KR" altLang="en-US" b="1" dirty="0"/>
              <a:t>이웃 관계 유지</a:t>
            </a:r>
            <a:r>
              <a:rPr lang="en-US" altLang="ko-KR" dirty="0"/>
              <a:t>: </a:t>
            </a:r>
            <a:r>
              <a:rPr lang="ko-KR" altLang="en-US" dirty="0"/>
              <a:t>유사한 데이터 포인트들이 격자에서 인접한 뉴런에 </a:t>
            </a:r>
            <a:r>
              <a:rPr lang="ko-KR" altLang="en-US" dirty="0" err="1"/>
              <a:t>매핑됩니다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데이터 간의 유사성을 보존하는 </a:t>
            </a:r>
            <a:r>
              <a:rPr lang="ko-KR" altLang="en-US" dirty="0" err="1"/>
              <a:t>저차원</a:t>
            </a:r>
            <a:r>
              <a:rPr lang="ko-KR" altLang="en-US" dirty="0"/>
              <a:t> </a:t>
            </a:r>
            <a:r>
              <a:rPr lang="ko-KR" altLang="en-US" dirty="0" err="1"/>
              <a:t>맵을</a:t>
            </a:r>
            <a:r>
              <a:rPr lang="ko-KR" altLang="en-US" dirty="0"/>
              <a:t>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B9772-E22B-764F-1B18-4B26E1367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6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7CCB4-ED41-B3C4-D46B-11CD6E413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C2C73B-99B1-1DAE-7119-CB97ADBCE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2ACC7E-F0B2-A54E-855F-DC5668212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유사한 색깔은 같은 곳으로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187405-9A9F-512B-82DF-7546F7B86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E5DED-6ED5-0E2F-9C76-3E5FC1B41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3D9960-843C-32AB-4A4C-55F94E0C2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B7A424-7AFD-067D-B5D8-F0BE28B28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5CBE49-FB8A-1177-1565-09E2C2B24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3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2DFCA-1DC2-F52B-23EC-25D76D7E2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B88ADA-91C8-E928-B161-5D2B0DF86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F3155F-0697-0C5C-2DD2-1C65C45DB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시각화 결과에서 각 꽃 클래스</a:t>
            </a:r>
            <a:r>
              <a:rPr lang="en-US" altLang="ko-KR" dirty="0"/>
              <a:t>(</a:t>
            </a:r>
            <a:r>
              <a:rPr lang="en-US" altLang="ko-KR" dirty="0" err="1"/>
              <a:t>setosa</a:t>
            </a:r>
            <a:r>
              <a:rPr lang="en-US" altLang="ko-KR" dirty="0"/>
              <a:t>, versicolor, virginica)</a:t>
            </a:r>
            <a:r>
              <a:rPr lang="ko-KR" altLang="en-US" dirty="0"/>
              <a:t>가 </a:t>
            </a:r>
            <a:r>
              <a:rPr lang="ko-KR" altLang="en-US" b="1" dirty="0"/>
              <a:t>색상과 마커 모양</a:t>
            </a:r>
            <a:r>
              <a:rPr lang="ko-KR" altLang="en-US" dirty="0"/>
              <a:t>으로 구분되어 </a:t>
            </a:r>
            <a:r>
              <a:rPr lang="en-US" altLang="ko-KR" dirty="0"/>
              <a:t>SOM </a:t>
            </a:r>
            <a:r>
              <a:rPr lang="ko-KR" altLang="en-US" dirty="0"/>
              <a:t>격자 상에 표시됩니다</a:t>
            </a:r>
            <a:r>
              <a:rPr lang="en-US" altLang="ko-KR" dirty="0"/>
              <a:t>. </a:t>
            </a:r>
            <a:r>
              <a:rPr lang="ko-KR" altLang="en-US" dirty="0"/>
              <a:t>격자에서 </a:t>
            </a:r>
            <a:r>
              <a:rPr lang="ko-KR" altLang="en-US" b="1" dirty="0"/>
              <a:t>유사한 특성을 가진 데이터가 서로 가까운 위치에 배치</a:t>
            </a:r>
            <a:r>
              <a:rPr lang="ko-KR" altLang="en-US" dirty="0"/>
              <a:t>되며</a:t>
            </a:r>
            <a:r>
              <a:rPr lang="en-US" altLang="ko-KR" dirty="0"/>
              <a:t>, </a:t>
            </a:r>
            <a:r>
              <a:rPr lang="ko-KR" altLang="en-US" dirty="0"/>
              <a:t>서로 다른 클래스는 상대적으로 멀리 떨어져 나타납니다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E0C99-573B-469D-7339-4683CEA942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9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5D84-5111-0921-F3FE-F837FE94A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AAF50-D297-5913-A4DE-52DA7C85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B6913-8D21-608D-BA59-CACC49FF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1C23F-7891-0F29-6FD8-B05BA53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E22C-300D-0502-17E6-EB861E0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93A7-983F-3BD3-4A1C-56F00F2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8620A-D6A5-F4B2-8087-703A0B13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0ACEA-7817-C959-B0E3-351A80B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3D7D-3F86-5B06-9687-6FAC05D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2B644-EB19-45D8-F7B0-4FD6097E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9D970-B846-D448-F550-6558BD6C5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D1BE1-B360-2EEC-ACD9-8669E4C6B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C0B2-E5B4-8650-348D-3761B39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5AA5C-9C1B-A5E4-CD53-F628F4FD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4821-EC43-D8E6-683D-54C669B5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41461-DE68-9505-AE69-F7C6214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AD2A3-99BA-0FC3-4D79-C36A47C0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594D1-C5AC-1F5F-BA31-B292AE4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CAA2F-EBCC-BDA8-F8F9-0846F9F0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2328-B83E-7B3B-ABF7-113646D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D7A9-58D3-D7AA-F68A-10832789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E3A6C-B00C-046C-2562-C4F30D7AA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09083-CBA7-FFB4-13D9-774196EC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44C26-DFB8-80CC-6E31-D8C3AA0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624E9-F0F3-03C9-A5D5-F5879BE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5283-E191-15DD-AB4A-9C54A0A6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67204-B165-9D0D-3C02-A933358B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23304-908F-75E0-86B7-5A15AF4D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A01D9-6FE7-8A22-9D13-B446813C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C9790-4ACA-755B-B6AE-0ED793C3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DF5C7-CFCE-14B6-5DB4-3428264D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56E00-11E8-9B5B-0C18-3247F87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4DAB9-8F7D-1059-670E-C323E318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928D0-E4BA-2FD9-6A25-C1DD0D8D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79E14-0C96-D325-12AB-0B745EE1D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4C3EF-97DD-4DDB-01DB-0A7C9A3B1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E8D-8D7D-9423-434F-47C5E79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2D810-666D-A582-B116-50CF283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2E7EF-63B5-ECB6-5026-48054F4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0E90F-D3ED-0954-32A9-4CB529A9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F733B-F3D5-333F-ACC9-100344E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6AFCD7-87B3-19D2-2DD3-7423CE8D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703295-382D-5938-1CDE-738720C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ECC23-28C8-91C4-7738-8AB915FF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CAC5AE-3AC1-FEBB-F5D0-2EBCD82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8E639-8875-EA75-3EF8-CF7CF994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EA6F5-44BF-6037-BD83-52C7FB79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FFFA1-8AD1-DC9D-ADCE-9AF71670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B24A1-6706-72A9-8F68-176FD928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FFAFA-E44A-E712-B57A-C3416AA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27D4C-8AAC-F138-35FB-4769E4F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14583-6096-EEF3-84AB-A8D816C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2E3D3-3552-5B1A-0C4B-35451302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65BCF7-03CA-5890-D9DD-12CF385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397DD-0CC6-918E-2ECD-EE64BE24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D2D87-BDBB-B7B0-2C2F-BBAFB5DF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EAC7C-D732-1A82-FE5E-BBB7304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1BD2A-0878-6967-713B-A0356AC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6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56609A-9144-E059-C675-3AAC1F68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DB0AB-9EF3-45AD-1034-AB4A6BF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78C5A-F826-72E5-7CFA-18CF8CCD8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A1A30-03B3-4D44-B462-11B25432511F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95BB7-638B-0985-1678-E28E3516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A5230-3CE4-E926-9036-7F36BA325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음악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오디오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 클러스터링 절차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165A45-3CCC-1A86-54C6-71355A093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8" y="1118439"/>
            <a:ext cx="9014584" cy="49224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B74F5B-077E-198B-A84F-24F4761BB65A}"/>
              </a:ext>
            </a:extLst>
          </p:cNvPr>
          <p:cNvSpPr/>
          <p:nvPr/>
        </p:nvSpPr>
        <p:spPr>
          <a:xfrm>
            <a:off x="993602" y="2924030"/>
            <a:ext cx="4755445" cy="201750"/>
          </a:xfrm>
          <a:prstGeom prst="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24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000C-4709-E313-5E74-F636B314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CFFF5E-F93B-E129-0226-74C51B6A3C48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정제 및 시각화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971D76-DAFE-EBF8-9825-2F69EABD4A1A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8F5F0-4A38-C9DE-2886-FF61AA1F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94545F-D4DE-9796-3A2F-F9785C390147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96FE36-7C47-482D-5DB7-201217815041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BB145-49D5-0084-0DE7-D0C351E61191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0F58BB-4769-8C2F-BCA9-3BDFE32CC66E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6ACA62-9373-C6E8-32C9-16D1A287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1" y="1041512"/>
            <a:ext cx="4344313" cy="52407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2330F6-6A33-9A6A-ADF7-0451D90B6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777" y="1041512"/>
            <a:ext cx="3151026" cy="20490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7CC844-84BF-318A-FE9D-BE659216F85C}"/>
              </a:ext>
            </a:extLst>
          </p:cNvPr>
          <p:cNvSpPr txBox="1"/>
          <p:nvPr/>
        </p:nvSpPr>
        <p:spPr>
          <a:xfrm>
            <a:off x="5347675" y="3090542"/>
            <a:ext cx="2139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Chromagram</a:t>
            </a:r>
            <a:r>
              <a:rPr lang="ko-KR" altLang="en-US" sz="1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4F120-C8A2-B7D2-CB1B-0174B29CCC0D}"/>
              </a:ext>
            </a:extLst>
          </p:cNvPr>
          <p:cNvSpPr txBox="1"/>
          <p:nvPr/>
        </p:nvSpPr>
        <p:spPr>
          <a:xfrm>
            <a:off x="8146750" y="3079609"/>
            <a:ext cx="2685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Chromagram</a:t>
            </a:r>
            <a:r>
              <a:rPr lang="en-US" altLang="ko-KR" sz="1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feature</a:t>
            </a:r>
            <a:r>
              <a:rPr lang="ko-KR" altLang="en-US" sz="1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추출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F61048-1B3F-1B52-AB4F-AB5A7F5AD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909" y="1029316"/>
            <a:ext cx="2806671" cy="19700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8866FA-14D6-094D-AB36-0322A5C91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947" y="3725362"/>
            <a:ext cx="2685924" cy="19130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CC1F0D-E1FD-5100-3917-15433E7E8BC5}"/>
              </a:ext>
            </a:extLst>
          </p:cNvPr>
          <p:cNvSpPr txBox="1"/>
          <p:nvPr/>
        </p:nvSpPr>
        <p:spPr>
          <a:xfrm>
            <a:off x="6750680" y="5611142"/>
            <a:ext cx="27921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Chromagram</a:t>
            </a:r>
            <a:r>
              <a:rPr lang="en-US" altLang="ko-KR" sz="1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feature </a:t>
            </a:r>
            <a:r>
              <a:rPr lang="ko-KR" altLang="en-US" sz="1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정규화</a:t>
            </a:r>
            <a:r>
              <a:rPr lang="en-US" altLang="ko-KR" sz="1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ko-KR" altLang="en-US" sz="1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34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0D7AE-1BD5-C6B7-929A-0E6B8AEDD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3D810-9515-13FF-FE8F-D650E4F11F6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다양한 소리의 특징 벡터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 그래프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C51B1-1692-79CE-EE64-85EF91186B1C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461A1-5787-1220-0035-035A430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DEFDDA-8A1A-17BD-89F0-8DC5C923478E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63DB48-DC61-16AA-1EE7-DACDEF3A239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88C127-7664-0E44-95C8-F0356CB0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768" y="1780584"/>
            <a:ext cx="4473350" cy="33695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F2A70B-3632-C7E2-8B73-61065308F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1" y="1026980"/>
            <a:ext cx="4113423" cy="511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4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54C6D-E353-6E4D-9757-553C7031C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D1B758-EBAC-C093-9A8E-B9E497EA834B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Kmeans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클러스터링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코드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1D003D-4C7E-A29D-77E8-BF56F933790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0DBE0-5DDA-D017-973A-309242D3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60F8-9FE6-B9E9-C6D5-8756F8C6687A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68304-3193-0B7E-E8FB-D4C79A463176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9051BB-4B4A-419B-156B-B05A32EE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4" y="1460407"/>
            <a:ext cx="4741109" cy="35491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C78C11-3290-37A7-75D0-0D8BE279D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416" y="1715421"/>
            <a:ext cx="5587298" cy="307373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92CBE8-D250-94B6-2FDC-D582A0B3D9FF}"/>
              </a:ext>
            </a:extLst>
          </p:cNvPr>
          <p:cNvSpPr/>
          <p:nvPr/>
        </p:nvSpPr>
        <p:spPr>
          <a:xfrm>
            <a:off x="5437762" y="1715421"/>
            <a:ext cx="3959157" cy="1591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6C1D9FE-9C98-8933-59BA-3CFF98B8682B}"/>
              </a:ext>
            </a:extLst>
          </p:cNvPr>
          <p:cNvSpPr/>
          <p:nvPr/>
        </p:nvSpPr>
        <p:spPr>
          <a:xfrm>
            <a:off x="9493207" y="2232572"/>
            <a:ext cx="332884" cy="4572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299EA-3552-2D40-0084-0F6424936A8A}"/>
              </a:ext>
            </a:extLst>
          </p:cNvPr>
          <p:cNvSpPr txBox="1"/>
          <p:nvPr/>
        </p:nvSpPr>
        <p:spPr>
          <a:xfrm>
            <a:off x="9376823" y="2809039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Kmeans</a:t>
            </a:r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클러스터링</a:t>
            </a:r>
          </a:p>
        </p:txBody>
      </p:sp>
    </p:spTree>
    <p:extLst>
      <p:ext uri="{BB962C8B-B14F-4D97-AF65-F5344CB8AC3E}">
        <p14:creationId xmlns:p14="http://schemas.microsoft.com/office/powerpoint/2010/main" val="123711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E505-C754-F2B3-93B7-81B7B501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5D1ACB-46E1-608F-3A0D-A280B0C03251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Kmeans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클러스터링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특징벡터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E22F1A-D8A8-C5E6-C7FA-D2BBC839E24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77B54-2FB5-F99B-05CF-7B0360CC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5560F-329A-23B1-8DAF-E9E18A6706DA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92EC6D-0EE2-460C-401F-8C5AE2937F38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3CDAFB-AAF3-3E88-9BF7-926DD51A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490" y="1357078"/>
            <a:ext cx="4871056" cy="37904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95E077-C189-556A-FAD8-E300DECF1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949" y="1620622"/>
            <a:ext cx="3968796" cy="32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EF831-9552-1752-77CD-2BBCE550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EA986F-5C5E-8B39-BB37-0D637DE76695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SOM_Colormap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5532B-21B4-4183-64EE-0AAF38A2C548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A571A-D502-34EA-2B06-4F9922F3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BD4E43-DD3C-178F-91F1-777409085216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9F3C62-F21A-1B5C-A655-201188C81E1A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70AA59-F191-AB96-30C3-E37DC96D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8" y="1047419"/>
            <a:ext cx="6683613" cy="50717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9F1DCF2-9E89-E2A1-DB87-2AA9BD293779}"/>
              </a:ext>
            </a:extLst>
          </p:cNvPr>
          <p:cNvSpPr/>
          <p:nvPr/>
        </p:nvSpPr>
        <p:spPr>
          <a:xfrm>
            <a:off x="725085" y="2633009"/>
            <a:ext cx="5123056" cy="1094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456756D-277B-AEC4-E5FD-96FB326FA647}"/>
              </a:ext>
            </a:extLst>
          </p:cNvPr>
          <p:cNvSpPr/>
          <p:nvPr/>
        </p:nvSpPr>
        <p:spPr>
          <a:xfrm>
            <a:off x="5990593" y="2999600"/>
            <a:ext cx="283839" cy="4572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BC48C-AEA7-54FA-CEEC-617E6630A4A1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5F6075-B960-3DBD-6C7B-461C1E1C98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0781"/>
          <a:stretch/>
        </p:blipFill>
        <p:spPr>
          <a:xfrm>
            <a:off x="7683739" y="2175632"/>
            <a:ext cx="3783176" cy="14020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CA7F73-0059-2B37-CF99-4E6DAFD34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611" y="1481617"/>
            <a:ext cx="3710815" cy="5022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3E5BBA9-9A38-8033-D014-4DE0DFFAD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260" y="3527525"/>
            <a:ext cx="3783176" cy="215302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284A582-E459-D8FB-406F-4D43449E22FA}"/>
              </a:ext>
            </a:extLst>
          </p:cNvPr>
          <p:cNvCxnSpPr/>
          <p:nvPr/>
        </p:nvCxnSpPr>
        <p:spPr>
          <a:xfrm flipV="1">
            <a:off x="3064747" y="2250831"/>
            <a:ext cx="1034980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332DE1-7402-5610-BB11-6BF9FF122AA9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A2EF81-2ACF-A548-E198-8AB5A759DFD3}"/>
              </a:ext>
            </a:extLst>
          </p:cNvPr>
          <p:cNvSpPr txBox="1"/>
          <p:nvPr/>
        </p:nvSpPr>
        <p:spPr>
          <a:xfrm>
            <a:off x="8413780" y="5685473"/>
            <a:ext cx="33436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패턴을 학습하여 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유사한 데이터가 인접한 위치에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매핑되도록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190860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6E74-2A6A-2566-2781-5807FC6A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94F3DD-2565-0E95-849E-DE847AEAD5A5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SOM_Colormap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A4C7C3-1BA8-8719-904F-78B3B575013D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A1E6D8-7642-4D64-2A96-66B5D145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EA647B-18C3-57C2-DF4A-F790DF148F77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B6BE40-C040-65E0-DC97-4748AD47FD14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54F394-B6A9-A933-9B16-F456C397E2AA}"/>
              </a:ext>
            </a:extLst>
          </p:cNvPr>
          <p:cNvSpPr txBox="1"/>
          <p:nvPr/>
        </p:nvSpPr>
        <p:spPr>
          <a:xfrm>
            <a:off x="6436000" y="4031882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비용 함수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98CC4E-7F4C-F4EA-31A1-B0951541ACFA}"/>
              </a:ext>
            </a:extLst>
          </p:cNvPr>
          <p:cNvSpPr txBox="1"/>
          <p:nvPr/>
        </p:nvSpPr>
        <p:spPr>
          <a:xfrm>
            <a:off x="3420113" y="4710229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학습률</a:t>
            </a:r>
            <a:endParaRPr lang="ko-KR" altLang="en-US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632ED6-F4FE-287E-83B3-89E43798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95" y="1337437"/>
            <a:ext cx="5262935" cy="41831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5B5E9B-B787-4801-3803-846D46823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00" y="1257520"/>
            <a:ext cx="4340240" cy="4228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5F3F40-95F3-3B1D-56D8-D87931062E4A}"/>
              </a:ext>
            </a:extLst>
          </p:cNvPr>
          <p:cNvSpPr txBox="1"/>
          <p:nvPr/>
        </p:nvSpPr>
        <p:spPr>
          <a:xfrm>
            <a:off x="1001823" y="5572320"/>
            <a:ext cx="553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밝은 색상은 클러스터 경계를 나타내고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어두운 부분은 유사한 데이터가 밀집된 영역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01C53-768B-E636-DC47-3354D462F6D5}"/>
              </a:ext>
            </a:extLst>
          </p:cNvPr>
          <p:cNvSpPr txBox="1"/>
          <p:nvPr/>
        </p:nvSpPr>
        <p:spPr>
          <a:xfrm>
            <a:off x="7602089" y="5572046"/>
            <a:ext cx="553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유사한 색상이 가까운 </a:t>
            </a:r>
            <a:r>
              <a:rPr lang="ko-KR" altLang="en-US" sz="11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위치에 매핑</a:t>
            </a: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07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EEDDC-750B-B17F-2E90-5FB138D0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140EC6-AC8C-3F88-E76B-3CE4AD33DF4E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SOM_iris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C10D54-8920-90E3-6A3B-C78A3101DDE9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71298-7207-5696-4A55-006A4CF6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F37ED-8F1B-BF23-37A0-E674FA1F01AC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CD4AA6-A60C-6F0B-F3E3-A03A2E7AF20D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B458C8-F881-9BD7-67A6-E7525C86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8" y="1040010"/>
            <a:ext cx="5271556" cy="46088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870135-19D8-2BA9-2B8E-CE76403ED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98" y="5648899"/>
            <a:ext cx="4415453" cy="4723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326C2F-EE44-6A30-A53C-1BD7606EC99D}"/>
              </a:ext>
            </a:extLst>
          </p:cNvPr>
          <p:cNvSpPr/>
          <p:nvPr/>
        </p:nvSpPr>
        <p:spPr>
          <a:xfrm>
            <a:off x="694940" y="2881535"/>
            <a:ext cx="3153579" cy="665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7DB6B0A-E55A-7947-8332-E04C834293B6}"/>
              </a:ext>
            </a:extLst>
          </p:cNvPr>
          <p:cNvSpPr/>
          <p:nvPr/>
        </p:nvSpPr>
        <p:spPr>
          <a:xfrm>
            <a:off x="3979038" y="2982982"/>
            <a:ext cx="283839" cy="4572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B6DC9-3180-81ED-9223-DACF9C63C5B5}"/>
              </a:ext>
            </a:extLst>
          </p:cNvPr>
          <p:cNvSpPr txBox="1"/>
          <p:nvPr/>
        </p:nvSpPr>
        <p:spPr>
          <a:xfrm>
            <a:off x="4323545" y="3082844"/>
            <a:ext cx="951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1DD54BE-5EB9-7934-9DA4-B223271E1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743" y="3013498"/>
            <a:ext cx="4590788" cy="27762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F1E109F-F3E9-C999-F465-63CCF2560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184" y="1068278"/>
            <a:ext cx="5201797" cy="20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3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451E3-CAEC-8E24-FBB3-90F2A9D94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5209F8-7FBA-2BDA-E432-87E7C7FBED49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SOM_iris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279B7-5E6D-092E-3F82-A8F494434349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42B1D5-CDF6-80B1-504D-7B351BB2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C65F25-A1B0-4C93-6D2C-879E19933212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820E58-6726-B785-DF75-D8EBA900B451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21758-04D7-C599-9AB4-2CCA4992F9D4}"/>
              </a:ext>
            </a:extLst>
          </p:cNvPr>
          <p:cNvSpPr txBox="1"/>
          <p:nvPr/>
        </p:nvSpPr>
        <p:spPr>
          <a:xfrm>
            <a:off x="6436000" y="4031882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비용 함수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323E88-78C1-01BF-33B0-A962D461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67" y="1504091"/>
            <a:ext cx="5347831" cy="41311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45D60C-22C0-7A3F-9634-13C48DB6D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998" y="1263413"/>
            <a:ext cx="4418016" cy="4358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B6E5FA-0D9F-41BF-79CD-8E418269AFA8}"/>
              </a:ext>
            </a:extLst>
          </p:cNvPr>
          <p:cNvSpPr txBox="1"/>
          <p:nvPr/>
        </p:nvSpPr>
        <p:spPr>
          <a:xfrm>
            <a:off x="1001823" y="5572320"/>
            <a:ext cx="553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밝은 색상은 클러스터 경계를 나타내고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어두운 부분은 유사한 데이터가 밀집된 영역</a:t>
            </a:r>
          </a:p>
        </p:txBody>
      </p:sp>
    </p:spTree>
    <p:extLst>
      <p:ext uri="{BB962C8B-B14F-4D97-AF65-F5344CB8AC3E}">
        <p14:creationId xmlns:p14="http://schemas.microsoft.com/office/powerpoint/2010/main" val="307014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</TotalTime>
  <Words>295</Words>
  <Application>Microsoft Office PowerPoint</Application>
  <PresentationFormat>와이드스크린</PresentationFormat>
  <Paragraphs>70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Microsoft GothicNeo Light</vt:lpstr>
      <vt:lpstr>굴림</vt:lpstr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이다해</dc:creator>
  <cp:lastModifiedBy>이다해</cp:lastModifiedBy>
  <cp:revision>15</cp:revision>
  <dcterms:created xsi:type="dcterms:W3CDTF">2024-08-12T07:57:56Z</dcterms:created>
  <dcterms:modified xsi:type="dcterms:W3CDTF">2024-10-30T16:32:15Z</dcterms:modified>
</cp:coreProperties>
</file>