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6" r:id="rId2"/>
    <p:sldId id="403" r:id="rId3"/>
    <p:sldId id="400" r:id="rId4"/>
    <p:sldId id="391" r:id="rId5"/>
    <p:sldId id="392" r:id="rId6"/>
    <p:sldId id="401" r:id="rId7"/>
    <p:sldId id="402" r:id="rId8"/>
    <p:sldId id="39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475" autoAdjust="0"/>
  </p:normalViewPr>
  <p:slideViewPr>
    <p:cSldViewPr snapToGrid="0" showGuides="1">
      <p:cViewPr varScale="1">
        <p:scale>
          <a:sx n="95" d="100"/>
          <a:sy n="95" d="100"/>
        </p:scale>
        <p:origin x="5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크로마그램</a:t>
            </a:r>
            <a:r>
              <a:rPr lang="en-US" altLang="ko-KR" dirty="0"/>
              <a:t>(</a:t>
            </a:r>
            <a:r>
              <a:rPr lang="en-US" altLang="ko-KR" dirty="0" err="1"/>
              <a:t>Chromagram</a:t>
            </a:r>
            <a:r>
              <a:rPr lang="en-US" altLang="ko-KR" dirty="0"/>
              <a:t>)</a:t>
            </a:r>
            <a:r>
              <a:rPr lang="ko-KR" altLang="en-US" dirty="0"/>
              <a:t>은 음악이나 오디오 신호에서 피치 클래스</a:t>
            </a:r>
            <a:r>
              <a:rPr lang="en-US" altLang="ko-KR" dirty="0"/>
              <a:t>(pitch class) </a:t>
            </a:r>
            <a:r>
              <a:rPr lang="ko-KR" altLang="en-US" dirty="0"/>
              <a:t>정보를 시각화한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05A3E-8E9B-AD18-2AFC-1D47CAF9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F6287B-AD83-1C10-5E3E-68A46D060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023B71-AACE-2FD2-317A-9458CA013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비지도 학습</a:t>
            </a:r>
            <a:r>
              <a:rPr lang="en-US" altLang="ko-KR" dirty="0"/>
              <a:t>: </a:t>
            </a:r>
            <a:r>
              <a:rPr lang="ko-KR" altLang="en-US" dirty="0"/>
              <a:t>레이블이 없는 데이터에 대해 작동하며</a:t>
            </a:r>
            <a:r>
              <a:rPr lang="en-US" altLang="ko-KR" dirty="0"/>
              <a:t>, </a:t>
            </a:r>
            <a:r>
              <a:rPr lang="ko-KR" altLang="en-US" dirty="0"/>
              <a:t>데이터의 패턴을 스스로 학습하여 </a:t>
            </a:r>
            <a:r>
              <a:rPr lang="ko-KR" altLang="en-US" dirty="0" err="1"/>
              <a:t>시각화합니다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고차원 데이터를 저차원으로 변환</a:t>
            </a:r>
            <a:r>
              <a:rPr lang="en-US" altLang="ko-KR" dirty="0"/>
              <a:t>: SOM</a:t>
            </a:r>
            <a:r>
              <a:rPr lang="ko-KR" altLang="en-US" dirty="0"/>
              <a:t>은 고차원 데이터를 </a:t>
            </a:r>
            <a:r>
              <a:rPr lang="en-US" altLang="ko-KR" dirty="0"/>
              <a:t>2D </a:t>
            </a:r>
            <a:r>
              <a:rPr lang="ko-KR" altLang="en-US" dirty="0"/>
              <a:t>또는 </a:t>
            </a:r>
            <a:r>
              <a:rPr lang="en-US" altLang="ko-KR" dirty="0"/>
              <a:t>1D </a:t>
            </a:r>
            <a:r>
              <a:rPr lang="ko-KR" altLang="en-US" dirty="0"/>
              <a:t>격자로 표현하여 데이터의 클러스터 구조를 시각화하고</a:t>
            </a:r>
            <a:r>
              <a:rPr lang="en-US" altLang="ko-KR" dirty="0"/>
              <a:t>, </a:t>
            </a:r>
            <a:r>
              <a:rPr lang="ko-KR" altLang="en-US" dirty="0"/>
              <a:t>데이터의 복잡한 패턴을 쉽게 파악할 수 있게 합니다</a:t>
            </a:r>
            <a:r>
              <a:rPr lang="en-US" altLang="ko-KR" dirty="0"/>
              <a:t>.</a:t>
            </a:r>
            <a:r>
              <a:rPr lang="ko-KR" altLang="en-US" b="1" dirty="0"/>
              <a:t>이웃 관계 유지</a:t>
            </a:r>
            <a:r>
              <a:rPr lang="en-US" altLang="ko-KR" dirty="0"/>
              <a:t>: </a:t>
            </a:r>
            <a:r>
              <a:rPr lang="ko-KR" altLang="en-US" dirty="0"/>
              <a:t>유사한 데이터 포인트들이 격자에서 인접한 뉴런에 </a:t>
            </a:r>
            <a:r>
              <a:rPr lang="ko-KR" altLang="en-US" dirty="0" err="1"/>
              <a:t>매핑됩니다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 간의 유사성을 보존하는 </a:t>
            </a:r>
            <a:r>
              <a:rPr lang="ko-KR" altLang="en-US" dirty="0" err="1"/>
              <a:t>저차원</a:t>
            </a:r>
            <a:r>
              <a:rPr lang="ko-KR" altLang="en-US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FF1A9-19DB-3BC8-CA24-0B8BCCDB6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4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7B29-CE3F-6A02-FB78-DB727D45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767BB-4F39-699E-98F5-7EF7DF01E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63B05-84E7-FCD8-5902-6B575E8B6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크로마그램</a:t>
            </a:r>
            <a:r>
              <a:rPr lang="en-US" altLang="ko-KR" dirty="0"/>
              <a:t>(</a:t>
            </a:r>
            <a:r>
              <a:rPr lang="en-US" altLang="ko-KR" dirty="0" err="1"/>
              <a:t>Chromagram</a:t>
            </a:r>
            <a:r>
              <a:rPr lang="en-US" altLang="ko-KR" dirty="0"/>
              <a:t>)</a:t>
            </a:r>
            <a:r>
              <a:rPr lang="ko-KR" altLang="en-US" dirty="0"/>
              <a:t>은 음악이나 오디오 신호에서 피치 클래스</a:t>
            </a:r>
            <a:r>
              <a:rPr lang="en-US" altLang="ko-KR" dirty="0"/>
              <a:t>(pitch class) </a:t>
            </a:r>
            <a:r>
              <a:rPr lang="ko-KR" altLang="en-US" dirty="0"/>
              <a:t>정보를 시각화한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76589-C29B-9C2B-CD65-4D3D9A934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A2A6-56E8-E894-7E2F-A0F2A0FA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DF37-92F4-4CA6-F314-4077E007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6A2317-16B8-92E4-CD91-FD7F5DB9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E099C-3823-7983-FE58-B4656CE4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B25-3B61-31C2-6A8A-852AD67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6D67D-F961-18D9-85FD-AC3CED110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A12C1-EE6C-0827-37C1-10A5D86D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E009-D021-2AD9-6ED8-F4FB76D7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F7E4-B7B3-54A0-3C82-A8C6A985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7F6851-1F49-59CA-517F-DAF826861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01A3-BAF3-8A0E-F678-51F8E230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5346-CA84-4B34-84D6-D2A10EDDE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A0F3-A4AA-8548-56F4-DD71E322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83ABD-D0E2-01E1-1F94-C9D49D82D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FB4B8C-428B-E804-AC80-38A272C68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비지도 학습</a:t>
            </a:r>
            <a:r>
              <a:rPr lang="en-US" altLang="ko-KR" dirty="0"/>
              <a:t>: </a:t>
            </a:r>
            <a:r>
              <a:rPr lang="ko-KR" altLang="en-US" dirty="0"/>
              <a:t>레이블이 없는 데이터에 대해 작동하며</a:t>
            </a:r>
            <a:r>
              <a:rPr lang="en-US" altLang="ko-KR" dirty="0"/>
              <a:t>, </a:t>
            </a:r>
            <a:r>
              <a:rPr lang="ko-KR" altLang="en-US" dirty="0"/>
              <a:t>데이터의 패턴을 스스로 학습하여 </a:t>
            </a:r>
            <a:r>
              <a:rPr lang="ko-KR" altLang="en-US" dirty="0" err="1"/>
              <a:t>시각화합니다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고차원 데이터를 저차원으로 변환</a:t>
            </a:r>
            <a:r>
              <a:rPr lang="en-US" altLang="ko-KR" dirty="0"/>
              <a:t>: SOM</a:t>
            </a:r>
            <a:r>
              <a:rPr lang="ko-KR" altLang="en-US" dirty="0"/>
              <a:t>은 고차원 데이터를 </a:t>
            </a:r>
            <a:r>
              <a:rPr lang="en-US" altLang="ko-KR" dirty="0"/>
              <a:t>2D </a:t>
            </a:r>
            <a:r>
              <a:rPr lang="ko-KR" altLang="en-US" dirty="0"/>
              <a:t>또는 </a:t>
            </a:r>
            <a:r>
              <a:rPr lang="en-US" altLang="ko-KR" dirty="0"/>
              <a:t>1D </a:t>
            </a:r>
            <a:r>
              <a:rPr lang="ko-KR" altLang="en-US" dirty="0"/>
              <a:t>격자로 표현하여 데이터의 클러스터 구조를 시각화하고</a:t>
            </a:r>
            <a:r>
              <a:rPr lang="en-US" altLang="ko-KR" dirty="0"/>
              <a:t>, </a:t>
            </a:r>
            <a:r>
              <a:rPr lang="ko-KR" altLang="en-US" dirty="0"/>
              <a:t>데이터의 복잡한 패턴을 쉽게 파악할 수 있게 합니다</a:t>
            </a:r>
            <a:r>
              <a:rPr lang="en-US" altLang="ko-KR" dirty="0"/>
              <a:t>.</a:t>
            </a:r>
            <a:r>
              <a:rPr lang="ko-KR" altLang="en-US" b="1" dirty="0"/>
              <a:t>이웃 관계 유지</a:t>
            </a:r>
            <a:r>
              <a:rPr lang="en-US" altLang="ko-KR" dirty="0"/>
              <a:t>: </a:t>
            </a:r>
            <a:r>
              <a:rPr lang="ko-KR" altLang="en-US" dirty="0"/>
              <a:t>유사한 데이터 포인트들이 격자에서 인접한 뉴런에 </a:t>
            </a:r>
            <a:r>
              <a:rPr lang="ko-KR" altLang="en-US" dirty="0" err="1"/>
              <a:t>매핑됩니다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 간의 유사성을 보존하는 </a:t>
            </a:r>
            <a:r>
              <a:rPr lang="ko-KR" altLang="en-US" dirty="0" err="1"/>
              <a:t>저차원</a:t>
            </a:r>
            <a:r>
              <a:rPr lang="ko-KR" altLang="en-US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5BF4-44E3-7DD6-8E8C-628FBE5B1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3B43-9D2D-367E-A516-BD2AA7B2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424FC-FAFA-D0EC-155B-B8B44FA7B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18BCD-54FA-03F5-BD81-57922856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772-E22B-764F-1B18-4B26E136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6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테슬라 주가 예측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BD4E95-6858-2231-F226-FB8FF812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208" y="1052803"/>
            <a:ext cx="7852442" cy="43989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391B1-ABF8-7ADE-D4EB-9AFE70622D0D}"/>
              </a:ext>
            </a:extLst>
          </p:cNvPr>
          <p:cNvSpPr txBox="1"/>
          <p:nvPr/>
        </p:nvSpPr>
        <p:spPr>
          <a:xfrm>
            <a:off x="4243091" y="564889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2014/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11/03 ~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2024/11/01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6D026D-8507-C8F1-6160-207E204B64EC}"/>
              </a:ext>
            </a:extLst>
          </p:cNvPr>
          <p:cNvSpPr/>
          <p:nvPr/>
        </p:nvSpPr>
        <p:spPr>
          <a:xfrm>
            <a:off x="6732396" y="3064747"/>
            <a:ext cx="612949" cy="221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E8453-2A51-9422-D2C3-D6A94B4A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BECD82-3BD3-8430-FF21-BCB3E3DA98B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사용하는 모델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LSTM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6960CF-A1AE-2EE7-555C-F22D39B1915D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F092A-4924-00CC-456C-E3AEF78C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C922F-7DE6-7399-EF8C-E38F1E3DD19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725A-C9A6-D296-30BF-C63A36073369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F8E36-B0F0-4618-507E-5C49F67927DF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61EA3-2762-221B-C668-D3DFAEF39AAF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7F2B3A-9D8D-0930-F830-CB58AF12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13" y="1055073"/>
            <a:ext cx="8421374" cy="47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000C-4709-E313-5E74-F636B314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CFFF5E-F93B-E129-0226-74C51B6A3C4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불러오기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71D76-DAFE-EBF8-9825-2F69EABD4A1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8F5F0-4A38-C9DE-2886-FF61AA1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94545F-D4DE-9796-3A2F-F9785C39014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96FE36-7C47-482D-5DB7-201217815041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BB145-49D5-0084-0DE7-D0C351E61191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F58BB-4769-8C2F-BCA9-3BDFE32CC66E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1B2346-CC1C-1FB1-4D49-F6E3CBBB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9" y="1395128"/>
            <a:ext cx="1050754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D7AE-1BD5-C6B7-929A-0E6B8AED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3D810-9515-13FF-FE8F-D650E4F11F6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데이터 추출 코드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C51B1-1692-79CE-EE64-85EF91186B1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461A1-5787-1220-0035-035A4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DEFDDA-8A1A-17BD-89F0-8DC5C923478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3DB48-DC61-16AA-1EE7-DACDEF3A239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A51ED-FF21-7B8B-0308-5B3C42E3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27" y="2969658"/>
            <a:ext cx="9333945" cy="27980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63DBF3-F799-2633-6EEB-FA6E6C0A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8" y="1045474"/>
            <a:ext cx="8002117" cy="1810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0C69FE-5D31-AC9B-CEBC-28068F7C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5010"/>
          <a:stretch/>
        </p:blipFill>
        <p:spPr>
          <a:xfrm>
            <a:off x="8307822" y="1056057"/>
            <a:ext cx="2455150" cy="17030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43932E-6004-B4CC-F27A-D1CC6BE94C29}"/>
              </a:ext>
            </a:extLst>
          </p:cNvPr>
          <p:cNvSpPr/>
          <p:nvPr/>
        </p:nvSpPr>
        <p:spPr>
          <a:xfrm>
            <a:off x="8208508" y="1895227"/>
            <a:ext cx="503213" cy="33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BC515B-D8C9-1FCA-2DD1-D9A8A3F50B41}"/>
              </a:ext>
            </a:extLst>
          </p:cNvPr>
          <p:cNvSpPr/>
          <p:nvPr/>
        </p:nvSpPr>
        <p:spPr>
          <a:xfrm>
            <a:off x="8597856" y="2296969"/>
            <a:ext cx="503213" cy="33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F6C11-CA39-CD63-94B5-83C592EFF699}"/>
              </a:ext>
            </a:extLst>
          </p:cNvPr>
          <p:cNvSpPr txBox="1"/>
          <p:nvPr/>
        </p:nvSpPr>
        <p:spPr>
          <a:xfrm>
            <a:off x="7224765" y="1377119"/>
            <a:ext cx="150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과거 정보    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seq_x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1430A-08D9-FB10-CDB2-903355CD2DBA}"/>
              </a:ext>
            </a:extLst>
          </p:cNvPr>
          <p:cNvSpPr txBox="1"/>
          <p:nvPr/>
        </p:nvSpPr>
        <p:spPr>
          <a:xfrm>
            <a:off x="9167848" y="2281367"/>
            <a:ext cx="159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정보  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seq_y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12ACC9-AD53-57B8-E6CD-99D741BC2EB1}"/>
              </a:ext>
            </a:extLst>
          </p:cNvPr>
          <p:cNvSpPr/>
          <p:nvPr/>
        </p:nvSpPr>
        <p:spPr>
          <a:xfrm>
            <a:off x="10448941" y="1287551"/>
            <a:ext cx="503213" cy="344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68BDD-FCE6-4404-6751-EB43C95A4449}"/>
              </a:ext>
            </a:extLst>
          </p:cNvPr>
          <p:cNvSpPr/>
          <p:nvPr/>
        </p:nvSpPr>
        <p:spPr>
          <a:xfrm>
            <a:off x="10448941" y="1945292"/>
            <a:ext cx="503213" cy="344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2FBC85-A105-19A8-70F0-8AD0F063BFF5}"/>
              </a:ext>
            </a:extLst>
          </p:cNvPr>
          <p:cNvSpPr txBox="1"/>
          <p:nvPr/>
        </p:nvSpPr>
        <p:spPr>
          <a:xfrm>
            <a:off x="11023202" y="1136561"/>
            <a:ext cx="15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장기기억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93FF4-E6A9-153F-26DC-1E141A076466}"/>
              </a:ext>
            </a:extLst>
          </p:cNvPr>
          <p:cNvSpPr txBox="1"/>
          <p:nvPr/>
        </p:nvSpPr>
        <p:spPr>
          <a:xfrm>
            <a:off x="11048467" y="1995621"/>
            <a:ext cx="15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단기기억</a:t>
            </a:r>
          </a:p>
        </p:txBody>
      </p:sp>
    </p:spTree>
    <p:extLst>
      <p:ext uri="{BB962C8B-B14F-4D97-AF65-F5344CB8AC3E}">
        <p14:creationId xmlns:p14="http://schemas.microsoft.com/office/powerpoint/2010/main" val="177324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4C6D-E353-6E4D-9757-553C7031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B758-EBAC-C093-9A8E-B9E497EA834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LSTM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구축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D003D-4C7E-A29D-77E8-BF56F9337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0DBE0-5DDA-D017-973A-309242D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60F8-9FE6-B9E9-C6D5-8756F8C6687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8304-3193-0B7E-E8FB-D4C79A46317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94A7C0-F1FD-F02B-E630-E36F2E86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5" y="3758084"/>
            <a:ext cx="10860016" cy="1960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C70346-A310-ECFB-C4F2-479646ED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450" t="3960" r="37660"/>
          <a:stretch/>
        </p:blipFill>
        <p:spPr>
          <a:xfrm>
            <a:off x="4793064" y="1080344"/>
            <a:ext cx="2471893" cy="2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E505-C754-F2B3-93B7-81B7B501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D1ACB-46E1-608F-3A0D-A280B0C0325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LSTM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예측 코드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22F1A-D8A8-C5E6-C7FA-D2BBC839E24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77B54-2FB5-F99B-05CF-7B0360C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5560F-329A-23B1-8DAF-E9E18A6706D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2EC6D-0EE2-460C-401F-8C5AE2937F38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E648EB-3B7D-BF1E-6E79-3E12A488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" y="2146805"/>
            <a:ext cx="10827823" cy="23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B22D2-CA53-1DF0-3C02-8B3B95EA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C7DAF9-4DB1-5133-94F3-5A4F6CEE826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LSTM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결과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D1A3E6-8854-0B3B-A0E2-9F1CB4E979A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E167A-C8ED-E3ED-FEB7-EA66A93A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BB5BB-4276-3463-BCFD-F5DFDE258AF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6CC7DE-B7D2-7F45-0742-2D0F9205557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5782C-4E40-97FB-88FA-9FCE2BFE87DD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47FB2-7490-BF01-E020-D18CCFD94D2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8B98FE-3CBB-7735-F0A6-A4D84228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07" y="1388363"/>
            <a:ext cx="4928662" cy="39894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B54E-573A-E6E8-5DB5-EE20AE5F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54" y="2747991"/>
            <a:ext cx="5566786" cy="14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831-9552-1752-77CD-2BBCE55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EA986F-5C5E-8B39-BB37-0D637DE7669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5532B-21B4-4183-64EE-0AAF38A2C54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571A-D502-34EA-2B06-4F9922F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D4E43-DD3C-178F-91F1-77740908521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F3C62-F21A-1B5C-A655-201188C81E1A}"/>
              </a:ext>
            </a:extLst>
          </p:cNvPr>
          <p:cNvSpPr/>
          <p:nvPr/>
        </p:nvSpPr>
        <p:spPr>
          <a:xfrm>
            <a:off x="4438173" y="1623277"/>
            <a:ext cx="10242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https://www.nasdaq.com/market-activity/stocks/meta/historical?page=1&amp;rows_per_page=10&amp;timeline=y10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BC48C-AEA7-54FA-CEEC-617E6630A4A1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32DE1-7402-5610-BB11-6BF9FF122AA9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4E514-1644-654A-7699-AA6F3FCEB348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en-US" altLang="ko-KR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데이터에 적용해보기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C7D9D2-485E-B050-E8F2-69B681F5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0" y="1399688"/>
            <a:ext cx="3761940" cy="37051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AC3515-F349-D1D4-0187-E46C98CEEF02}"/>
              </a:ext>
            </a:extLst>
          </p:cNvPr>
          <p:cNvSpPr/>
          <p:nvPr/>
        </p:nvSpPr>
        <p:spPr>
          <a:xfrm>
            <a:off x="2150347" y="1661298"/>
            <a:ext cx="1899139" cy="749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7B81B-B82A-5D61-55A5-E2B5A700A87D}"/>
              </a:ext>
            </a:extLst>
          </p:cNvPr>
          <p:cNvSpPr txBox="1"/>
          <p:nvPr/>
        </p:nvSpPr>
        <p:spPr>
          <a:xfrm>
            <a:off x="4438173" y="2853610"/>
            <a:ext cx="734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https://www.nasdaq.com/market-activity/stocks/nvda/historical</a:t>
            </a:r>
          </a:p>
        </p:txBody>
      </p:sp>
    </p:spTree>
    <p:extLst>
      <p:ext uri="{BB962C8B-B14F-4D97-AF65-F5344CB8AC3E}">
        <p14:creationId xmlns:p14="http://schemas.microsoft.com/office/powerpoint/2010/main" val="190860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309</Words>
  <Application>Microsoft Office PowerPoint</Application>
  <PresentationFormat>와이드스크린</PresentationFormat>
  <Paragraphs>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17</cp:revision>
  <dcterms:created xsi:type="dcterms:W3CDTF">2024-08-12T07:57:56Z</dcterms:created>
  <dcterms:modified xsi:type="dcterms:W3CDTF">2024-11-07T00:04:38Z</dcterms:modified>
</cp:coreProperties>
</file>