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6" r:id="rId7"/>
    <p:sldId id="279" r:id="rId8"/>
    <p:sldId id="262" r:id="rId9"/>
    <p:sldId id="277" r:id="rId10"/>
    <p:sldId id="278" r:id="rId11"/>
    <p:sldId id="264" r:id="rId12"/>
    <p:sldId id="280" r:id="rId13"/>
    <p:sldId id="281" r:id="rId14"/>
    <p:sldId id="286" r:id="rId15"/>
    <p:sldId id="269" r:id="rId16"/>
    <p:sldId id="283" r:id="rId17"/>
    <p:sldId id="285" r:id="rId18"/>
    <p:sldId id="271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Source Sans Pro SemiBold" panose="020B06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7" roundtripDataSignature="AMtx7miIre5MAzCwD1tbWInEHH0jzEroO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k singh" initials="ms" lastIdx="1" clrIdx="0">
    <p:extLst>
      <p:ext uri="{19B8F6BF-5375-455C-9EA6-DF929625EA0E}">
        <p15:presenceInfo xmlns:p15="http://schemas.microsoft.com/office/powerpoint/2012/main" userId="3086d74ee59511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customschemas.google.com/relationships/presentationmetadata" Target="meta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9145ebdc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9145ebdc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99145ebdc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1363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9145ebdc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9145ebdc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899145ebdc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9145ebdc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99145ebdc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899145ebdc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9145ebdc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9145ebdc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899145ebdc_1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9145ebdc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99145ebdc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899145ebdc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0055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99145ebd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99145ebd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899145ebdc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9145ebdc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9145ebdc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899145ebdc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3727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9145ebdc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9145ebdc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899145ebdc_1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490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9145ebdc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99145ebdc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899145ebdc_1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9145eb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9145eb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899145ebdc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9145ebd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9145ebd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899145ebdc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9145ebdc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9145ebdc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99145ebdc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067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9145ebdc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9145ebdc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99145ebdc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684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9145ebd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9145ebd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899145ebdc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9145ebdc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9145ebdc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g899145ebdc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79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5" title="Stanford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1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36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ubTitle" idx="2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cap="small">
                <a:solidFill>
                  <a:srgbClr val="A4001D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3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955678" y="1211580"/>
            <a:ext cx="7700963" cy="501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7" title="Stanford University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A4001D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2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17"/>
          <p:cNvSpPr>
            <a:spLocks noGrp="1"/>
          </p:cNvSpPr>
          <p:nvPr>
            <p:ph type="pic" idx="2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444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0" tIns="45700" rIns="0" bIns="45700" anchor="t" anchorCtr="0">
            <a:norm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/>
        </p:nvSpPr>
        <p:spPr>
          <a:xfrm>
            <a:off x="60325" y="11113"/>
            <a:ext cx="45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949328" y="1211580"/>
            <a:ext cx="3787775" cy="501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2"/>
          </p:nvPr>
        </p:nvSpPr>
        <p:spPr>
          <a:xfrm>
            <a:off x="4876800" y="1211580"/>
            <a:ext cx="3779838" cy="501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948777" y="1211581"/>
            <a:ext cx="7707862" cy="242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949328" y="3788418"/>
            <a:ext cx="7707313" cy="242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1"/>
          </p:nvPr>
        </p:nvSpPr>
        <p:spPr>
          <a:xfrm>
            <a:off x="949328" y="1211580"/>
            <a:ext cx="3787775" cy="501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2"/>
          </p:nvPr>
        </p:nvSpPr>
        <p:spPr>
          <a:xfrm>
            <a:off x="4876800" y="1211582"/>
            <a:ext cx="3779838" cy="243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3"/>
          </p:nvPr>
        </p:nvSpPr>
        <p:spPr>
          <a:xfrm>
            <a:off x="4876800" y="3783329"/>
            <a:ext cx="3779838" cy="24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5186" algn="l">
              <a:spcBef>
                <a:spcPts val="360"/>
              </a:spcBef>
              <a:spcAft>
                <a:spcPts val="0"/>
              </a:spcAft>
              <a:buSzPts val="1836"/>
              <a:buChar char="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5186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36"/>
              <a:buFont typeface="Source Sans Pro"/>
              <a:buChar char="›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–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109538" y="6415088"/>
            <a:ext cx="846137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 w="9525" cap="flat" cmpd="sng">
            <a:solidFill>
              <a:srgbClr val="8C1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4" title="Stanford Universit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8795rb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Emotion Recognition in Audio &amp; Video using Deep Neural Networks</a:t>
            </a: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603375" y="4460875"/>
            <a:ext cx="6059488" cy="78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dirty="0"/>
              <a:t>CS231N Final Project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dirty="0"/>
              <a:t>Stanford University 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dirty="0"/>
              <a:t>06/09/2020</a:t>
            </a:r>
            <a:endParaRPr dirty="0"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2"/>
          </p:nvPr>
        </p:nvSpPr>
        <p:spPr>
          <a:xfrm>
            <a:off x="457200" y="3078163"/>
            <a:ext cx="8229600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dirty="0">
                <a:solidFill>
                  <a:schemeClr val="lt2"/>
                </a:solidFill>
              </a:rPr>
              <a:t>Mandeep Singh &amp; Yuan Fang</a:t>
            </a:r>
          </a:p>
          <a:p>
            <a:pPr marL="0" lvl="0" indent="0">
              <a:spcBef>
                <a:spcPts val="0"/>
              </a:spcBef>
            </a:pPr>
            <a:r>
              <a:rPr lang="en-US" sz="10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https://tinyurl.com/y8795rbt</a:t>
            </a:r>
            <a:endParaRPr sz="1000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9145ebdc_1_29"/>
          <p:cNvSpPr txBox="1">
            <a:spLocks noGrp="1"/>
          </p:cNvSpPr>
          <p:nvPr>
            <p:ph type="title"/>
          </p:nvPr>
        </p:nvSpPr>
        <p:spPr>
          <a:xfrm>
            <a:off x="948776" y="479388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C1515"/>
                </a:solidFill>
              </a:rPr>
              <a:t>Model Architecture</a:t>
            </a:r>
            <a:endParaRPr sz="3000" dirty="0">
              <a:solidFill>
                <a:srgbClr val="8C1515"/>
              </a:solidFill>
            </a:endParaRPr>
          </a:p>
        </p:txBody>
      </p:sp>
      <p:sp>
        <p:nvSpPr>
          <p:cNvPr id="129" name="Google Shape;129;g899145ebdc_1_29"/>
          <p:cNvSpPr txBox="1">
            <a:spLocks noGrp="1"/>
          </p:cNvSpPr>
          <p:nvPr>
            <p:ph type="body" idx="1"/>
          </p:nvPr>
        </p:nvSpPr>
        <p:spPr>
          <a:xfrm>
            <a:off x="955678" y="1211580"/>
            <a:ext cx="7701000" cy="5012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288925" lvl="1" indent="-288925"/>
            <a:r>
              <a:rPr lang="en-US" sz="1500" dirty="0">
                <a:solidFill>
                  <a:schemeClr val="tx1"/>
                </a:solidFill>
              </a:rPr>
              <a:t>Audio + Video Model:</a:t>
            </a:r>
          </a:p>
          <a:p>
            <a:pPr marL="288925" lvl="1" indent="-288925"/>
            <a:endParaRPr lang="en-US" sz="15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500" dirty="0"/>
          </a:p>
          <a:p>
            <a:pPr marL="746125" lvl="2" indent="-288925"/>
            <a:endParaRPr sz="15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 dirty="0"/>
              <a:t>		</a:t>
            </a:r>
            <a:endParaRPr sz="15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1A335-0CA2-4AAC-B6FE-DF62D84EF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539" y="1482571"/>
            <a:ext cx="3207475" cy="41638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9DC95-76B2-432F-BEEC-27A0C33C3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75" y="1928534"/>
            <a:ext cx="1509969" cy="19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5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99145ebdc_1_17"/>
          <p:cNvSpPr txBox="1">
            <a:spLocks noGrp="1"/>
          </p:cNvSpPr>
          <p:nvPr>
            <p:ph type="title"/>
          </p:nvPr>
        </p:nvSpPr>
        <p:spPr>
          <a:xfrm>
            <a:off x="3128176" y="2541013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288925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</a:rPr>
              <a:t>Results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9145ebdc_1_41"/>
          <p:cNvSpPr txBox="1">
            <a:spLocks noGrp="1"/>
          </p:cNvSpPr>
          <p:nvPr>
            <p:ph type="title"/>
          </p:nvPr>
        </p:nvSpPr>
        <p:spPr>
          <a:xfrm>
            <a:off x="948776" y="479388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C1515"/>
                </a:solidFill>
              </a:rPr>
              <a:t>Results</a:t>
            </a:r>
            <a:endParaRPr sz="600">
              <a:solidFill>
                <a:srgbClr val="8C1515"/>
              </a:solidFill>
            </a:endParaRPr>
          </a:p>
        </p:txBody>
      </p:sp>
      <p:sp>
        <p:nvSpPr>
          <p:cNvPr id="139" name="Google Shape;139;g899145ebdc_1_41"/>
          <p:cNvSpPr txBox="1">
            <a:spLocks noGrp="1"/>
          </p:cNvSpPr>
          <p:nvPr>
            <p:ph type="body" idx="1"/>
          </p:nvPr>
        </p:nvSpPr>
        <p:spPr>
          <a:xfrm>
            <a:off x="955678" y="1320955"/>
            <a:ext cx="7701000" cy="5012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Accuracy Table</a:t>
            </a:r>
            <a:endParaRPr/>
          </a:p>
        </p:txBody>
      </p:sp>
      <p:pic>
        <p:nvPicPr>
          <p:cNvPr id="140" name="Google Shape;140;g899145ebdc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676" y="1750228"/>
            <a:ext cx="7592099" cy="339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899145ebdc_1_41"/>
          <p:cNvCxnSpPr/>
          <p:nvPr/>
        </p:nvCxnSpPr>
        <p:spPr>
          <a:xfrm rot="10800000">
            <a:off x="4400823" y="3964887"/>
            <a:ext cx="648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g899145ebdc_1_41"/>
          <p:cNvCxnSpPr/>
          <p:nvPr/>
        </p:nvCxnSpPr>
        <p:spPr>
          <a:xfrm rot="10800000" flipH="1">
            <a:off x="4400822" y="4623098"/>
            <a:ext cx="673200" cy="84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g899145ebdc_1_41"/>
          <p:cNvSpPr txBox="1"/>
          <p:nvPr/>
        </p:nvSpPr>
        <p:spPr>
          <a:xfrm>
            <a:off x="1224423" y="5216098"/>
            <a:ext cx="3960135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Best Accuracy (4 emotions):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Audio Model: </a:t>
            </a:r>
            <a:r>
              <a:rPr lang="en-US" sz="1700" dirty="0">
                <a:solidFill>
                  <a:srgbClr val="FF0000"/>
                </a:solidFill>
              </a:rPr>
              <a:t>54%</a:t>
            </a:r>
            <a:endParaRPr sz="17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r>
              <a:rPr lang="en-US" sz="1700" dirty="0" err="1"/>
              <a:t>Audio+Video</a:t>
            </a:r>
            <a:r>
              <a:rPr lang="en-US" sz="1700" dirty="0"/>
              <a:t> Model: </a:t>
            </a:r>
            <a:r>
              <a:rPr lang="en-US" sz="1700" dirty="0">
                <a:solidFill>
                  <a:srgbClr val="0000FF"/>
                </a:solidFill>
              </a:rPr>
              <a:t>51.94%</a:t>
            </a:r>
            <a:endParaRPr sz="1700" dirty="0">
              <a:solidFill>
                <a:srgbClr val="0000FF"/>
              </a:solidFill>
            </a:endParaRPr>
          </a:p>
        </p:txBody>
      </p:sp>
      <p:sp>
        <p:nvSpPr>
          <p:cNvPr id="144" name="Google Shape;144;g899145ebdc_1_41"/>
          <p:cNvSpPr txBox="1"/>
          <p:nvPr/>
        </p:nvSpPr>
        <p:spPr>
          <a:xfrm>
            <a:off x="5351775" y="5578950"/>
            <a:ext cx="23562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9145ebdc_1_73"/>
          <p:cNvSpPr txBox="1">
            <a:spLocks noGrp="1"/>
          </p:cNvSpPr>
          <p:nvPr>
            <p:ph type="title"/>
          </p:nvPr>
        </p:nvSpPr>
        <p:spPr>
          <a:xfrm>
            <a:off x="948776" y="479388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C1515"/>
                </a:solidFill>
              </a:rPr>
              <a:t>Results</a:t>
            </a:r>
            <a:endParaRPr sz="600">
              <a:solidFill>
                <a:srgbClr val="8C1515"/>
              </a:solidFill>
            </a:endParaRPr>
          </a:p>
        </p:txBody>
      </p:sp>
      <p:sp>
        <p:nvSpPr>
          <p:cNvPr id="151" name="Google Shape;151;g899145ebdc_1_73"/>
          <p:cNvSpPr txBox="1">
            <a:spLocks noGrp="1"/>
          </p:cNvSpPr>
          <p:nvPr>
            <p:ph type="body" idx="1"/>
          </p:nvPr>
        </p:nvSpPr>
        <p:spPr>
          <a:xfrm>
            <a:off x="952228" y="1203155"/>
            <a:ext cx="7701000" cy="5012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pic>
        <p:nvPicPr>
          <p:cNvPr id="152" name="Google Shape;152;g899145ebdc_1_73"/>
          <p:cNvPicPr preferRelativeResize="0"/>
          <p:nvPr/>
        </p:nvPicPr>
        <p:blipFill rotWithShape="1">
          <a:blip r:embed="rId3">
            <a:alphaModFix/>
          </a:blip>
          <a:srcRect l="2189" t="1906" r="2189" b="1306"/>
          <a:stretch/>
        </p:blipFill>
        <p:spPr>
          <a:xfrm>
            <a:off x="2660138" y="1790128"/>
            <a:ext cx="3435377" cy="25665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  <p:sp>
        <p:nvSpPr>
          <p:cNvPr id="154" name="Google Shape;154;g899145ebdc_1_73"/>
          <p:cNvSpPr txBox="1"/>
          <p:nvPr/>
        </p:nvSpPr>
        <p:spPr>
          <a:xfrm>
            <a:off x="2979597" y="4471180"/>
            <a:ext cx="24150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Audio: CNN+RNN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           4 Emotions</a:t>
            </a:r>
            <a:endParaRPr sz="1700" dirty="0"/>
          </a:p>
        </p:txBody>
      </p:sp>
      <p:sp>
        <p:nvSpPr>
          <p:cNvPr id="156" name="Google Shape;156;g899145ebdc_1_73"/>
          <p:cNvSpPr txBox="1"/>
          <p:nvPr/>
        </p:nvSpPr>
        <p:spPr>
          <a:xfrm>
            <a:off x="1304275" y="5932375"/>
            <a:ext cx="48048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899145ebdc_1_73"/>
          <p:cNvSpPr txBox="1"/>
          <p:nvPr/>
        </p:nvSpPr>
        <p:spPr>
          <a:xfrm>
            <a:off x="833050" y="5486400"/>
            <a:ext cx="78237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Unbalanced Dataset: Low count of happiness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9145ebdc_1_41"/>
          <p:cNvSpPr txBox="1">
            <a:spLocks noGrp="1"/>
          </p:cNvSpPr>
          <p:nvPr>
            <p:ph type="title"/>
          </p:nvPr>
        </p:nvSpPr>
        <p:spPr>
          <a:xfrm>
            <a:off x="948776" y="479388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C1515"/>
                </a:solidFill>
              </a:rPr>
              <a:t>Results</a:t>
            </a:r>
            <a:endParaRPr sz="600">
              <a:solidFill>
                <a:srgbClr val="8C1515"/>
              </a:solidFill>
            </a:endParaRPr>
          </a:p>
        </p:txBody>
      </p:sp>
      <p:sp>
        <p:nvSpPr>
          <p:cNvPr id="139" name="Google Shape;139;g899145ebdc_1_41"/>
          <p:cNvSpPr txBox="1">
            <a:spLocks noGrp="1"/>
          </p:cNvSpPr>
          <p:nvPr>
            <p:ph type="body" idx="1"/>
          </p:nvPr>
        </p:nvSpPr>
        <p:spPr>
          <a:xfrm>
            <a:off x="955678" y="1320955"/>
            <a:ext cx="7701000" cy="5012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Accuracy Table</a:t>
            </a:r>
            <a:endParaRPr dirty="0"/>
          </a:p>
        </p:txBody>
      </p:sp>
      <p:pic>
        <p:nvPicPr>
          <p:cNvPr id="140" name="Google Shape;140;g899145ebdc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676" y="1750228"/>
            <a:ext cx="7592099" cy="339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899145ebdc_1_41"/>
          <p:cNvCxnSpPr/>
          <p:nvPr/>
        </p:nvCxnSpPr>
        <p:spPr>
          <a:xfrm rot="10800000">
            <a:off x="4400821" y="4302239"/>
            <a:ext cx="648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g899145ebdc_1_41"/>
          <p:cNvCxnSpPr/>
          <p:nvPr/>
        </p:nvCxnSpPr>
        <p:spPr>
          <a:xfrm rot="10800000" flipH="1">
            <a:off x="4388220" y="4982641"/>
            <a:ext cx="673200" cy="84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g899145ebdc_1_41"/>
          <p:cNvSpPr txBox="1"/>
          <p:nvPr/>
        </p:nvSpPr>
        <p:spPr>
          <a:xfrm>
            <a:off x="1224422" y="5216098"/>
            <a:ext cx="6676703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700" dirty="0"/>
              <a:t>Accuracy on (3 emotions) jumps from 70.25% to 71.75%</a:t>
            </a:r>
          </a:p>
          <a:p>
            <a:pPr lvl="8">
              <a:buClr>
                <a:srgbClr val="C00000"/>
              </a:buClr>
              <a:buSzPct val="75000"/>
            </a:pPr>
            <a:r>
              <a:rPr lang="en-US" sz="1700" dirty="0"/>
              <a:t>     Implying </a:t>
            </a:r>
            <a:r>
              <a:rPr lang="en-US" sz="1700" dirty="0" err="1"/>
              <a:t>Audio+Video</a:t>
            </a:r>
            <a:r>
              <a:rPr lang="en-US" sz="1700" dirty="0"/>
              <a:t> model works.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	</a:t>
            </a:r>
            <a:endParaRPr sz="1700" dirty="0">
              <a:solidFill>
                <a:srgbClr val="0000FF"/>
              </a:solidFill>
            </a:endParaRPr>
          </a:p>
        </p:txBody>
      </p:sp>
      <p:sp>
        <p:nvSpPr>
          <p:cNvPr id="144" name="Google Shape;144;g899145ebdc_1_41"/>
          <p:cNvSpPr txBox="1"/>
          <p:nvPr/>
        </p:nvSpPr>
        <p:spPr>
          <a:xfrm>
            <a:off x="5351775" y="5578950"/>
            <a:ext cx="23562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15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99145ebdc_1_23"/>
          <p:cNvSpPr txBox="1">
            <a:spLocks noGrp="1"/>
          </p:cNvSpPr>
          <p:nvPr>
            <p:ph type="title"/>
          </p:nvPr>
        </p:nvSpPr>
        <p:spPr>
          <a:xfrm>
            <a:off x="2875726" y="3668588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288925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</a:rPr>
              <a:t>Conclusion</a:t>
            </a:r>
            <a:endParaRPr sz="4200">
              <a:solidFill>
                <a:schemeClr val="dk1"/>
              </a:solidFill>
            </a:endParaRPr>
          </a:p>
          <a:p>
            <a:pPr marL="1203325" lvl="0" indent="16827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</a:rPr>
              <a:t>&amp;</a:t>
            </a:r>
            <a:endParaRPr sz="4200">
              <a:solidFill>
                <a:schemeClr val="dk1"/>
              </a:solidFill>
            </a:endParaRPr>
          </a:p>
          <a:p>
            <a:pPr marL="288925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</a:rPr>
              <a:t>Future work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9145ebdc_1_93"/>
          <p:cNvSpPr txBox="1">
            <a:spLocks noGrp="1"/>
          </p:cNvSpPr>
          <p:nvPr>
            <p:ph type="title"/>
          </p:nvPr>
        </p:nvSpPr>
        <p:spPr>
          <a:xfrm>
            <a:off x="948776" y="479388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C1515"/>
                </a:solidFill>
              </a:rPr>
              <a:t>Conclusion &amp; Future Work</a:t>
            </a:r>
            <a:endParaRPr sz="600">
              <a:solidFill>
                <a:srgbClr val="8C1515"/>
              </a:solidFill>
            </a:endParaRPr>
          </a:p>
        </p:txBody>
      </p:sp>
      <p:sp>
        <p:nvSpPr>
          <p:cNvPr id="170" name="Google Shape;170;g899145ebdc_1_93"/>
          <p:cNvSpPr txBox="1">
            <a:spLocks noGrp="1"/>
          </p:cNvSpPr>
          <p:nvPr>
            <p:ph type="body" idx="1"/>
          </p:nvPr>
        </p:nvSpPr>
        <p:spPr>
          <a:xfrm>
            <a:off x="955678" y="1320955"/>
            <a:ext cx="7701000" cy="5012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Conclusion:</a:t>
            </a:r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Explored different deep neural network architectures to predict emotion:</a:t>
            </a: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CNN, CNN+RNN, CNN+LSTM, CNN+RNN+3DCNN</a:t>
            </a:r>
          </a:p>
          <a:p>
            <a:pPr marL="285750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Best performing models:</a:t>
            </a: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Audio model: CNN+RNN with accuracy of 54%.</a:t>
            </a: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Video model: CNN+RNN+3DCNN with accuracy of 51.94%.</a:t>
            </a:r>
          </a:p>
          <a:p>
            <a:pPr marL="285750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Analysis:</a:t>
            </a: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Low count of happy emotion in the dataset.</a:t>
            </a: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Audio+video</a:t>
            </a:r>
            <a:r>
              <a:rPr lang="en-US" dirty="0">
                <a:solidFill>
                  <a:schemeClr val="tx1"/>
                </a:solidFill>
              </a:rPr>
              <a:t> model works with training on 3 emotions resulting in accuracy jump from 70.25% to 71.75%.</a:t>
            </a:r>
          </a:p>
          <a:p>
            <a:pPr marL="0" indent="0">
              <a:buClr>
                <a:srgbClr val="C00000"/>
              </a:buClr>
            </a:pPr>
            <a:r>
              <a:rPr lang="en-US" dirty="0">
                <a:solidFill>
                  <a:srgbClr val="595959"/>
                </a:solidFill>
              </a:rPr>
              <a:t>Future Work:</a:t>
            </a:r>
          </a:p>
          <a:p>
            <a:pPr marL="285750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95959"/>
                </a:solidFill>
              </a:rPr>
              <a:t>Increase input &amp; output dimensions in each layer in the network.</a:t>
            </a:r>
          </a:p>
          <a:p>
            <a:pPr marL="285750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95959"/>
                </a:solidFill>
              </a:rPr>
              <a:t>Auto crop to focus on the face of the actor in video frames.</a:t>
            </a:r>
          </a:p>
          <a:p>
            <a:pPr marL="285750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95959"/>
                </a:solidFill>
              </a:rPr>
              <a:t>Explore noise removal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81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9145ebdc_1_93"/>
          <p:cNvSpPr txBox="1">
            <a:spLocks noGrp="1"/>
          </p:cNvSpPr>
          <p:nvPr>
            <p:ph type="title"/>
          </p:nvPr>
        </p:nvSpPr>
        <p:spPr>
          <a:xfrm>
            <a:off x="948776" y="479388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C1515"/>
                </a:solidFill>
              </a:rPr>
              <a:t>Conclusion &amp; Future Work</a:t>
            </a:r>
            <a:endParaRPr sz="600">
              <a:solidFill>
                <a:srgbClr val="8C1515"/>
              </a:solidFill>
            </a:endParaRPr>
          </a:p>
        </p:txBody>
      </p:sp>
      <p:sp>
        <p:nvSpPr>
          <p:cNvPr id="170" name="Google Shape;170;g899145ebdc_1_93"/>
          <p:cNvSpPr txBox="1">
            <a:spLocks noGrp="1"/>
          </p:cNvSpPr>
          <p:nvPr>
            <p:ph type="body" idx="1"/>
          </p:nvPr>
        </p:nvSpPr>
        <p:spPr>
          <a:xfrm>
            <a:off x="955678" y="1320955"/>
            <a:ext cx="7701000" cy="5012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</a:pPr>
            <a:r>
              <a:rPr lang="en-US" dirty="0">
                <a:solidFill>
                  <a:srgbClr val="595959"/>
                </a:solidFill>
              </a:rPr>
              <a:t>Conclusion:</a:t>
            </a:r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95959"/>
                </a:solidFill>
              </a:rPr>
              <a:t>Explored different deep neural network architectures to predict emotion:</a:t>
            </a: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CNN, CNN+RNN, CNN+LSTM, CNN+RNN+3DCNN</a:t>
            </a:r>
          </a:p>
          <a:p>
            <a:pPr marL="285750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95959"/>
                </a:solidFill>
              </a:rPr>
              <a:t>Best performing models:</a:t>
            </a: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Audio model: CNN+RNN with accuracy of 54%.</a:t>
            </a: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Video model: CNN+RNN+3DCNN with accuracy of 51.94%.</a:t>
            </a:r>
          </a:p>
          <a:p>
            <a:pPr marL="285750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95959"/>
                </a:solidFill>
              </a:rPr>
              <a:t>Analysis:</a:t>
            </a: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Low count of happy emotion in the dataset.</a:t>
            </a:r>
          </a:p>
          <a:p>
            <a:pPr marL="742950" lvl="1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/>
              <a:t>Audio+video</a:t>
            </a:r>
            <a:r>
              <a:rPr lang="en-US" dirty="0"/>
              <a:t> model works with training on 3 emotions resulting in accuracy jump from 70.25% to 71.75%.</a:t>
            </a:r>
          </a:p>
          <a:p>
            <a:pPr marL="0" indent="0">
              <a:buClr>
                <a:srgbClr val="C00000"/>
              </a:buClr>
            </a:pPr>
            <a:r>
              <a:rPr lang="en-US" dirty="0">
                <a:solidFill>
                  <a:schemeClr val="tx1"/>
                </a:solidFill>
              </a:rPr>
              <a:t>Future Work:</a:t>
            </a:r>
          </a:p>
          <a:p>
            <a:pPr marL="285750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Increase input &amp; output dimensions in each layer in the network.</a:t>
            </a:r>
          </a:p>
          <a:p>
            <a:pPr marL="285750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Auto crop to focus on the face of the actor in video frames.</a:t>
            </a:r>
          </a:p>
          <a:p>
            <a:pPr marL="285750" indent="-285750">
              <a:buClr>
                <a:srgbClr val="C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Explore noise removal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235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9145ebdc_1_103"/>
          <p:cNvSpPr txBox="1">
            <a:spLocks noGrp="1"/>
          </p:cNvSpPr>
          <p:nvPr>
            <p:ph type="title"/>
          </p:nvPr>
        </p:nvSpPr>
        <p:spPr>
          <a:xfrm>
            <a:off x="3304876" y="2827113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</a:rPr>
              <a:t>Thank you</a:t>
            </a:r>
            <a:endParaRPr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Contents	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955675" y="1211263"/>
            <a:ext cx="7700963" cy="501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  <a:p>
            <a:pPr marL="288925" lvl="1" indent="-288925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▪"/>
            </a:pPr>
            <a:r>
              <a:rPr lang="en-US" dirty="0">
                <a:solidFill>
                  <a:srgbClr val="000000"/>
                </a:solidFill>
              </a:rPr>
              <a:t>Problem Statement &amp; Application</a:t>
            </a:r>
            <a:endParaRPr dirty="0">
              <a:solidFill>
                <a:srgbClr val="000000"/>
              </a:solidFill>
            </a:endParaRPr>
          </a:p>
          <a:p>
            <a:pPr marL="288925" lvl="1" indent="-288925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▪"/>
            </a:pPr>
            <a:r>
              <a:rPr lang="en-US" dirty="0">
                <a:solidFill>
                  <a:srgbClr val="000000"/>
                </a:solidFill>
              </a:rPr>
              <a:t>Dataset &amp; Data pre-processing</a:t>
            </a:r>
            <a:endParaRPr dirty="0">
              <a:solidFill>
                <a:srgbClr val="000000"/>
              </a:solidFill>
            </a:endParaRPr>
          </a:p>
          <a:p>
            <a:pPr marL="288925" lvl="1" indent="-288925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▪"/>
            </a:pPr>
            <a:r>
              <a:rPr lang="en-US" dirty="0">
                <a:solidFill>
                  <a:srgbClr val="000000"/>
                </a:solidFill>
              </a:rPr>
              <a:t>Model architecture</a:t>
            </a:r>
            <a:endParaRPr dirty="0">
              <a:solidFill>
                <a:srgbClr val="000000"/>
              </a:solidFill>
            </a:endParaRPr>
          </a:p>
          <a:p>
            <a:pPr marL="288925" lvl="1" indent="-288925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▪"/>
            </a:pPr>
            <a:r>
              <a:rPr lang="en-US" dirty="0">
                <a:solidFill>
                  <a:srgbClr val="000000"/>
                </a:solidFill>
              </a:rPr>
              <a:t>Results</a:t>
            </a:r>
            <a:endParaRPr dirty="0">
              <a:solidFill>
                <a:srgbClr val="000000"/>
              </a:solidFill>
            </a:endParaRPr>
          </a:p>
          <a:p>
            <a:pPr marL="288925" lvl="1" indent="-288925" algn="l" rtl="0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▪"/>
            </a:pPr>
            <a:r>
              <a:rPr lang="en-US" dirty="0">
                <a:solidFill>
                  <a:srgbClr val="000000"/>
                </a:solidFill>
              </a:rPr>
              <a:t>Future work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9145ebdc_1_0"/>
          <p:cNvSpPr txBox="1">
            <a:spLocks noGrp="1"/>
          </p:cNvSpPr>
          <p:nvPr>
            <p:ph type="title"/>
          </p:nvPr>
        </p:nvSpPr>
        <p:spPr>
          <a:xfrm>
            <a:off x="2219401" y="3618063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</a:rPr>
              <a:t>Problem Statement</a:t>
            </a:r>
            <a:endParaRPr sz="4200">
              <a:solidFill>
                <a:schemeClr val="dk1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</a:rPr>
              <a:t>&amp;</a:t>
            </a:r>
            <a:endParaRPr sz="42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chemeClr val="dk1"/>
                </a:solidFill>
              </a:rPr>
              <a:t>Application</a:t>
            </a:r>
            <a:endParaRPr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 &amp; Application 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955675" y="1211275"/>
            <a:ext cx="7505700" cy="51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288925" lvl="1" indent="-288925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solidFill>
                  <a:schemeClr val="tx1"/>
                </a:solidFill>
              </a:rPr>
              <a:t>Given an audio/video:</a:t>
            </a:r>
            <a:endParaRPr dirty="0">
              <a:solidFill>
                <a:schemeClr val="tx1"/>
              </a:solidFill>
            </a:endParaRPr>
          </a:p>
          <a:p>
            <a:pPr marL="569912" lvl="2" indent="-223139" algn="l" rtl="0">
              <a:spcBef>
                <a:spcPts val="360"/>
              </a:spcBef>
              <a:spcAft>
                <a:spcPts val="0"/>
              </a:spcAft>
              <a:buSzPts val="1800"/>
              <a:buChar char="›"/>
            </a:pPr>
            <a:r>
              <a:rPr lang="en-US" dirty="0">
                <a:solidFill>
                  <a:schemeClr val="tx1"/>
                </a:solidFill>
              </a:rPr>
              <a:t>Classify it into one of the four emotions, i.e. happy, anger, sad, neutral</a:t>
            </a:r>
            <a:endParaRPr dirty="0">
              <a:solidFill>
                <a:schemeClr val="tx1"/>
              </a:solidFill>
            </a:endParaRPr>
          </a:p>
          <a:p>
            <a:pPr marL="288925" lvl="1" indent="-288925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dirty="0">
                <a:solidFill>
                  <a:schemeClr val="tx1"/>
                </a:solidFill>
              </a:rPr>
              <a:t>Emotion detection in audio is key area wherein it can assist:</a:t>
            </a:r>
            <a:endParaRPr dirty="0">
              <a:solidFill>
                <a:schemeClr val="tx1"/>
              </a:solidFill>
            </a:endParaRPr>
          </a:p>
          <a:p>
            <a:pPr marL="569912" lvl="2" indent="-225425" algn="l" rtl="0">
              <a:spcBef>
                <a:spcPts val="360"/>
              </a:spcBef>
              <a:spcAft>
                <a:spcPts val="0"/>
              </a:spcAft>
              <a:buSzPts val="1836"/>
              <a:buChar char="›"/>
            </a:pPr>
            <a:r>
              <a:rPr lang="en-US" dirty="0">
                <a:solidFill>
                  <a:schemeClr val="tx1"/>
                </a:solidFill>
              </a:rPr>
              <a:t>Siri/Alexa to give good recommendations after detecting the emotion.</a:t>
            </a:r>
            <a:endParaRPr dirty="0">
              <a:solidFill>
                <a:schemeClr val="tx1"/>
              </a:solidFill>
            </a:endParaRPr>
          </a:p>
          <a:p>
            <a:pPr marL="569912" lvl="2" indent="-225425" algn="l" rtl="0">
              <a:spcBef>
                <a:spcPts val="360"/>
              </a:spcBef>
              <a:spcAft>
                <a:spcPts val="0"/>
              </a:spcAft>
              <a:buSzPts val="1836"/>
              <a:buChar char="›"/>
            </a:pPr>
            <a:r>
              <a:rPr lang="en-US" dirty="0">
                <a:solidFill>
                  <a:schemeClr val="tx1"/>
                </a:solidFill>
              </a:rPr>
              <a:t> 911 operator based on interpreting emotions in different languages.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9145ebdc_1_6"/>
          <p:cNvSpPr txBox="1">
            <a:spLocks noGrp="1"/>
          </p:cNvSpPr>
          <p:nvPr>
            <p:ph type="title"/>
          </p:nvPr>
        </p:nvSpPr>
        <p:spPr>
          <a:xfrm>
            <a:off x="2034276" y="3500313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1"/>
                </a:solidFill>
              </a:rPr>
              <a:t> Dataset </a:t>
            </a:r>
            <a:endParaRPr sz="4100">
              <a:solidFill>
                <a:schemeClr val="dk1"/>
              </a:solidFill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1"/>
                </a:solidFill>
              </a:rPr>
              <a:t>   &amp; </a:t>
            </a:r>
            <a:endParaRPr sz="4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1"/>
                </a:solidFill>
              </a:rPr>
              <a:t>Data pre-processing</a:t>
            </a:r>
            <a:endParaRPr sz="4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9145ebdc_1_29"/>
          <p:cNvSpPr txBox="1">
            <a:spLocks noGrp="1"/>
          </p:cNvSpPr>
          <p:nvPr>
            <p:ph type="title"/>
          </p:nvPr>
        </p:nvSpPr>
        <p:spPr>
          <a:xfrm>
            <a:off x="948776" y="479388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C1515"/>
                </a:solidFill>
              </a:rPr>
              <a:t>Dataset &amp; Data pre-processing</a:t>
            </a:r>
            <a:endParaRPr sz="3000">
              <a:solidFill>
                <a:srgbClr val="8C1515"/>
              </a:solidFill>
            </a:endParaRPr>
          </a:p>
        </p:txBody>
      </p:sp>
      <p:sp>
        <p:nvSpPr>
          <p:cNvPr id="129" name="Google Shape;129;g899145ebdc_1_29"/>
          <p:cNvSpPr txBox="1">
            <a:spLocks noGrp="1"/>
          </p:cNvSpPr>
          <p:nvPr>
            <p:ph type="body" idx="1"/>
          </p:nvPr>
        </p:nvSpPr>
        <p:spPr>
          <a:xfrm>
            <a:off x="955678" y="1211580"/>
            <a:ext cx="7701000" cy="5012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288925" lvl="1" indent="-288925"/>
            <a:r>
              <a:rPr lang="en-US" dirty="0">
                <a:solidFill>
                  <a:schemeClr val="tx1"/>
                </a:solidFill>
              </a:rPr>
              <a:t>IEMOCAP</a:t>
            </a:r>
            <a:r>
              <a:rPr lang="en-US" baseline="30000" dirty="0">
                <a:solidFill>
                  <a:schemeClr val="tx1"/>
                </a:solidFill>
              </a:rPr>
              <a:t>1 </a:t>
            </a:r>
            <a:r>
              <a:rPr lang="en-US" dirty="0">
                <a:solidFill>
                  <a:schemeClr val="tx1"/>
                </a:solidFill>
              </a:rPr>
              <a:t>dataset from USC.</a:t>
            </a:r>
            <a:r>
              <a:rPr lang="en-US" baseline="30000" dirty="0">
                <a:solidFill>
                  <a:schemeClr val="tx1"/>
                </a:solidFill>
              </a:rPr>
              <a:t>  </a:t>
            </a:r>
          </a:p>
          <a:p>
            <a:pPr marL="746125" lvl="2" indent="-288925"/>
            <a:r>
              <a:rPr lang="en-US" sz="1500" dirty="0">
                <a:solidFill>
                  <a:schemeClr val="tx1"/>
                </a:solidFill>
              </a:rPr>
              <a:t>12 hours audiovisual data of 5 females, 5 males speaking in 9 emotions.</a:t>
            </a:r>
          </a:p>
          <a:p>
            <a:pPr marL="746125" lvl="2" indent="-288925"/>
            <a:r>
              <a:rPr lang="en-US" sz="1500" dirty="0">
                <a:solidFill>
                  <a:schemeClr val="tx1"/>
                </a:solidFill>
              </a:rPr>
              <a:t>Each utterance has an emotion label.</a:t>
            </a:r>
          </a:p>
          <a:p>
            <a:pPr marL="288925" lvl="1" indent="-288925"/>
            <a:r>
              <a:rPr lang="en-US" sz="1500" dirty="0"/>
              <a:t>Data Pre-processing</a:t>
            </a:r>
          </a:p>
          <a:p>
            <a:pPr marL="746125" lvl="2" indent="-288925"/>
            <a:r>
              <a:rPr lang="en-US" sz="1500" dirty="0"/>
              <a:t>Audio:</a:t>
            </a:r>
          </a:p>
          <a:p>
            <a:pPr marL="1203325" lvl="3" indent="-288925"/>
            <a:r>
              <a:rPr lang="en-US" sz="1500" dirty="0"/>
              <a:t>Extract 3 second audio waveform and convert it into spectrogram of size 200x300.</a:t>
            </a:r>
          </a:p>
          <a:p>
            <a:pPr marL="746125" lvl="2" indent="-288925"/>
            <a:endParaRPr lang="en-US" sz="1500" dirty="0"/>
          </a:p>
          <a:p>
            <a:pPr marL="746125" lvl="2" indent="-288925"/>
            <a:endParaRPr lang="en-US" sz="1500" dirty="0"/>
          </a:p>
          <a:p>
            <a:pPr marL="746125" lvl="2" indent="-288925"/>
            <a:endParaRPr lang="en-US" sz="1500" dirty="0"/>
          </a:p>
          <a:p>
            <a:pPr marL="746125" lvl="2" indent="-288925"/>
            <a:endParaRPr lang="en-US" sz="1500" dirty="0"/>
          </a:p>
          <a:p>
            <a:pPr marL="746125" lvl="2" indent="-288925"/>
            <a:endParaRPr lang="en-US" sz="1500" dirty="0"/>
          </a:p>
          <a:p>
            <a:pPr marL="746125" lvl="2" indent="-288925"/>
            <a:r>
              <a:rPr lang="en-US" sz="1500" dirty="0"/>
              <a:t>Video:</a:t>
            </a:r>
          </a:p>
          <a:p>
            <a:pPr marL="1203325" lvl="3" indent="-288925"/>
            <a:r>
              <a:rPr lang="en-US" sz="1500" dirty="0"/>
              <a:t>Extract 20 frames of size 60x100 from the video corresponding to 3 second audio.</a:t>
            </a:r>
          </a:p>
          <a:p>
            <a:pPr marL="914400" lvl="3" indent="0">
              <a:buNone/>
            </a:pPr>
            <a:endParaRPr lang="en-US" sz="1500" dirty="0"/>
          </a:p>
          <a:p>
            <a:pPr marL="1203325" lvl="3" indent="-288925"/>
            <a:endParaRPr lang="en-US" sz="1500" dirty="0"/>
          </a:p>
          <a:p>
            <a:pPr marL="914400" lvl="3" indent="0">
              <a:buNone/>
            </a:pPr>
            <a:endParaRPr lang="en-US" sz="1500" dirty="0"/>
          </a:p>
          <a:p>
            <a:pPr marL="746125" lvl="2" indent="-288925"/>
            <a:endParaRPr sz="15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 dirty="0"/>
              <a:t>		</a:t>
            </a:r>
            <a:endParaRPr sz="15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899145ebdc_1_29"/>
          <p:cNvSpPr txBox="1"/>
          <p:nvPr/>
        </p:nvSpPr>
        <p:spPr>
          <a:xfrm>
            <a:off x="1126976" y="6042930"/>
            <a:ext cx="75297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/>
              <a:t>Footnote: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/>
              <a:t>1. C. L. A. K. E. M. S. K. J. C. S. L. C. </a:t>
            </a:r>
            <a:r>
              <a:rPr lang="en-US" sz="800" dirty="0" err="1"/>
              <a:t>Busso</a:t>
            </a:r>
            <a:r>
              <a:rPr lang="en-US" sz="800" dirty="0"/>
              <a:t>, M. </a:t>
            </a:r>
            <a:r>
              <a:rPr lang="en-US" sz="800" dirty="0" err="1"/>
              <a:t>Bulut</a:t>
            </a:r>
            <a:r>
              <a:rPr lang="en-US" sz="800" dirty="0"/>
              <a:t> and S. Narayanan. </a:t>
            </a:r>
            <a:r>
              <a:rPr lang="en-US" sz="800" dirty="0" err="1"/>
              <a:t>Iemocap</a:t>
            </a:r>
            <a:r>
              <a:rPr lang="en-US" sz="800" dirty="0"/>
              <a:t>: Interactive emotional dyadic motion capture database, December 2008.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F05AA6-B28F-4A26-B8BF-8615C726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89" y="3239796"/>
            <a:ext cx="2369137" cy="1414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36E8A0-B2A9-41E7-9022-4A520884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358" y="5255895"/>
            <a:ext cx="3743325" cy="781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2079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9145ebdc_1_29"/>
          <p:cNvSpPr txBox="1">
            <a:spLocks noGrp="1"/>
          </p:cNvSpPr>
          <p:nvPr>
            <p:ph type="title"/>
          </p:nvPr>
        </p:nvSpPr>
        <p:spPr>
          <a:xfrm>
            <a:off x="948776" y="479388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C1515"/>
                </a:solidFill>
              </a:rPr>
              <a:t>Dataset &amp; Data pre-processing</a:t>
            </a:r>
            <a:endParaRPr sz="3000">
              <a:solidFill>
                <a:srgbClr val="8C1515"/>
              </a:solidFill>
            </a:endParaRPr>
          </a:p>
        </p:txBody>
      </p:sp>
      <p:sp>
        <p:nvSpPr>
          <p:cNvPr id="129" name="Google Shape;129;g899145ebdc_1_29"/>
          <p:cNvSpPr txBox="1">
            <a:spLocks noGrp="1"/>
          </p:cNvSpPr>
          <p:nvPr>
            <p:ph type="body" idx="1"/>
          </p:nvPr>
        </p:nvSpPr>
        <p:spPr>
          <a:xfrm>
            <a:off x="955678" y="1211580"/>
            <a:ext cx="7701000" cy="5012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288925" lvl="1" indent="-288925"/>
            <a:r>
              <a:rPr lang="en-US" dirty="0"/>
              <a:t>IEMOCAP</a:t>
            </a:r>
            <a:r>
              <a:rPr lang="en-US" baseline="30000" dirty="0"/>
              <a:t>1 </a:t>
            </a:r>
            <a:r>
              <a:rPr lang="en-US" dirty="0"/>
              <a:t>dataset from USC.</a:t>
            </a:r>
            <a:r>
              <a:rPr lang="en-US" baseline="30000" dirty="0"/>
              <a:t>  </a:t>
            </a:r>
          </a:p>
          <a:p>
            <a:pPr marL="746125" lvl="2" indent="-288925"/>
            <a:r>
              <a:rPr lang="en-US" sz="1500" dirty="0"/>
              <a:t>12 hours audiovisual data of 5 females, 5 males speaking in 9 emotions.</a:t>
            </a:r>
          </a:p>
          <a:p>
            <a:pPr marL="746125" lvl="2" indent="-288925"/>
            <a:r>
              <a:rPr lang="en-US" sz="1500" dirty="0"/>
              <a:t>Each utterance has an emotion label.</a:t>
            </a:r>
          </a:p>
          <a:p>
            <a:pPr marL="288925" lvl="1" indent="-288925"/>
            <a:r>
              <a:rPr lang="en-US" sz="1500" dirty="0">
                <a:solidFill>
                  <a:schemeClr val="tx1"/>
                </a:solidFill>
              </a:rPr>
              <a:t>Data Pre-processing</a:t>
            </a:r>
          </a:p>
          <a:p>
            <a:pPr marL="746125" lvl="2" indent="-288925"/>
            <a:r>
              <a:rPr lang="en-US" sz="1500" dirty="0">
                <a:solidFill>
                  <a:schemeClr val="tx1"/>
                </a:solidFill>
              </a:rPr>
              <a:t>Audio:</a:t>
            </a:r>
          </a:p>
          <a:p>
            <a:pPr marL="1203325" lvl="3" indent="-288925"/>
            <a:r>
              <a:rPr lang="en-US" sz="1500" dirty="0">
                <a:solidFill>
                  <a:schemeClr val="tx1"/>
                </a:solidFill>
              </a:rPr>
              <a:t>Extract 3 second audio waveform and convert it into spectrogram of size 200x300.</a:t>
            </a:r>
          </a:p>
          <a:p>
            <a:pPr marL="746125" lvl="2" indent="-288925"/>
            <a:endParaRPr lang="en-US" sz="1500" dirty="0">
              <a:solidFill>
                <a:schemeClr val="tx1"/>
              </a:solidFill>
            </a:endParaRPr>
          </a:p>
          <a:p>
            <a:pPr marL="746125" lvl="2" indent="-288925"/>
            <a:endParaRPr lang="en-US" sz="1500" dirty="0">
              <a:solidFill>
                <a:schemeClr val="tx1"/>
              </a:solidFill>
            </a:endParaRPr>
          </a:p>
          <a:p>
            <a:pPr marL="746125" lvl="2" indent="-288925"/>
            <a:endParaRPr lang="en-US" sz="1500" dirty="0">
              <a:solidFill>
                <a:schemeClr val="tx1"/>
              </a:solidFill>
            </a:endParaRPr>
          </a:p>
          <a:p>
            <a:pPr marL="746125" lvl="2" indent="-288925"/>
            <a:endParaRPr lang="en-US" sz="1500" dirty="0">
              <a:solidFill>
                <a:schemeClr val="tx1"/>
              </a:solidFill>
            </a:endParaRPr>
          </a:p>
          <a:p>
            <a:pPr marL="746125" lvl="2" indent="-288925"/>
            <a:endParaRPr lang="en-US" sz="1500" dirty="0">
              <a:solidFill>
                <a:schemeClr val="tx1"/>
              </a:solidFill>
            </a:endParaRPr>
          </a:p>
          <a:p>
            <a:pPr marL="746125" lvl="2" indent="-288925"/>
            <a:r>
              <a:rPr lang="en-US" sz="1500" dirty="0">
                <a:solidFill>
                  <a:schemeClr val="tx1"/>
                </a:solidFill>
              </a:rPr>
              <a:t>Video:</a:t>
            </a:r>
          </a:p>
          <a:p>
            <a:pPr marL="1203325" lvl="3" indent="-288925"/>
            <a:r>
              <a:rPr lang="en-US" sz="1500" dirty="0">
                <a:solidFill>
                  <a:schemeClr val="tx1"/>
                </a:solidFill>
              </a:rPr>
              <a:t>Extract 20 frames of size 60x100 from the video corresponding to 3 second audio.</a:t>
            </a:r>
          </a:p>
          <a:p>
            <a:pPr marL="1203325" lvl="3" indent="-288925"/>
            <a:endParaRPr lang="en-US" sz="1500" dirty="0"/>
          </a:p>
          <a:p>
            <a:pPr marL="914400" lvl="3" indent="0">
              <a:buNone/>
            </a:pPr>
            <a:endParaRPr lang="en-US" sz="1500" dirty="0"/>
          </a:p>
          <a:p>
            <a:pPr marL="746125" lvl="2" indent="-288925"/>
            <a:endParaRPr sz="15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 dirty="0"/>
              <a:t>		</a:t>
            </a:r>
            <a:endParaRPr sz="15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899145ebdc_1_29"/>
          <p:cNvSpPr txBox="1"/>
          <p:nvPr/>
        </p:nvSpPr>
        <p:spPr>
          <a:xfrm>
            <a:off x="1126976" y="6042930"/>
            <a:ext cx="75297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/>
              <a:t>Footnote: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/>
              <a:t>1. C. L. A. K. E. M. S. K. J. C. S. L. C. </a:t>
            </a:r>
            <a:r>
              <a:rPr lang="en-US" sz="800" dirty="0" err="1"/>
              <a:t>Busso</a:t>
            </a:r>
            <a:r>
              <a:rPr lang="en-US" sz="800" dirty="0"/>
              <a:t>, M. </a:t>
            </a:r>
            <a:r>
              <a:rPr lang="en-US" sz="800" dirty="0" err="1"/>
              <a:t>Bulut</a:t>
            </a:r>
            <a:r>
              <a:rPr lang="en-US" sz="800" dirty="0"/>
              <a:t> and S. Narayanan. </a:t>
            </a:r>
            <a:r>
              <a:rPr lang="en-US" sz="800" dirty="0" err="1"/>
              <a:t>Iemocap</a:t>
            </a:r>
            <a:r>
              <a:rPr lang="en-US" sz="800" dirty="0"/>
              <a:t>: Interactive emotional dyadic motion capture database, December 2008.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F05AA6-B28F-4A26-B8BF-8615C726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89" y="3239796"/>
            <a:ext cx="2369137" cy="1414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0118F8-656E-4D08-A2A2-B005FEAE3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358" y="5255895"/>
            <a:ext cx="3743325" cy="781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20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9145ebdc_1_12"/>
          <p:cNvSpPr txBox="1">
            <a:spLocks noGrp="1"/>
          </p:cNvSpPr>
          <p:nvPr>
            <p:ph type="title"/>
          </p:nvPr>
        </p:nvSpPr>
        <p:spPr>
          <a:xfrm>
            <a:off x="1377201" y="3626538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1371600" lvl="0" indent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300" dirty="0">
                <a:solidFill>
                  <a:schemeClr val="dk1"/>
                </a:solidFill>
              </a:rPr>
              <a:t>Model Architecture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4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131940-1DFA-4A1F-88E9-E4F845462D87}"/>
              </a:ext>
            </a:extLst>
          </p:cNvPr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9145ebdc_1_29"/>
          <p:cNvSpPr txBox="1">
            <a:spLocks noGrp="1"/>
          </p:cNvSpPr>
          <p:nvPr>
            <p:ph type="title"/>
          </p:nvPr>
        </p:nvSpPr>
        <p:spPr>
          <a:xfrm>
            <a:off x="948776" y="479388"/>
            <a:ext cx="7707900" cy="650700"/>
          </a:xfrm>
          <a:prstGeom prst="rect">
            <a:avLst/>
          </a:prstGeom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C1515"/>
                </a:solidFill>
              </a:rPr>
              <a:t>Model Architecture</a:t>
            </a:r>
            <a:endParaRPr sz="3000" dirty="0">
              <a:solidFill>
                <a:srgbClr val="8C1515"/>
              </a:solidFill>
            </a:endParaRPr>
          </a:p>
        </p:txBody>
      </p:sp>
      <p:sp>
        <p:nvSpPr>
          <p:cNvPr id="129" name="Google Shape;129;g899145ebdc_1_29"/>
          <p:cNvSpPr txBox="1">
            <a:spLocks noGrp="1"/>
          </p:cNvSpPr>
          <p:nvPr>
            <p:ph type="body" idx="1"/>
          </p:nvPr>
        </p:nvSpPr>
        <p:spPr>
          <a:xfrm>
            <a:off x="955678" y="1211580"/>
            <a:ext cx="7701000" cy="5012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288925" lvl="1" indent="-288925"/>
            <a:r>
              <a:rPr lang="en-US" sz="1500" dirty="0">
                <a:solidFill>
                  <a:schemeClr val="tx1"/>
                </a:solidFill>
              </a:rPr>
              <a:t>Audio Models:</a:t>
            </a:r>
          </a:p>
          <a:p>
            <a:pPr marL="746125" lvl="2" indent="-288925"/>
            <a:r>
              <a:rPr lang="en-US" sz="1500" dirty="0">
                <a:solidFill>
                  <a:schemeClr val="tx1"/>
                </a:solidFill>
              </a:rPr>
              <a:t>Explored CNN, CNN+RNN &amp; CNN+LSTM model architectures.</a:t>
            </a:r>
          </a:p>
          <a:p>
            <a:pPr marL="288925" lvl="1" indent="-288925"/>
            <a:endParaRPr lang="en-US" sz="15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500" dirty="0"/>
          </a:p>
          <a:p>
            <a:pPr marL="746125" lvl="2" indent="-288925"/>
            <a:endParaRPr sz="15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 dirty="0"/>
              <a:t>		</a:t>
            </a:r>
            <a:endParaRPr sz="15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Google Shape;144;g899145ebdc_1_35">
            <a:extLst>
              <a:ext uri="{FF2B5EF4-FFF2-40B4-BE49-F238E27FC236}">
                <a16:creationId xmlns:a16="http://schemas.microsoft.com/office/drawing/2014/main" id="{43ADDB6D-8558-456D-BCA5-AE53DD4D2D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450" y="1953088"/>
            <a:ext cx="5069100" cy="4194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40658907"/>
      </p:ext>
    </p:extLst>
  </p:cSld>
  <p:clrMapOvr>
    <a:masterClrMapping/>
  </p:clrMapOvr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729</Words>
  <Application>Microsoft Office PowerPoint</Application>
  <PresentationFormat>On-screen Show (4:3)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Noto Sans Symbols</vt:lpstr>
      <vt:lpstr>Source Sans Pro SemiBold</vt:lpstr>
      <vt:lpstr>Source Sans Pro</vt:lpstr>
      <vt:lpstr>Calibri</vt:lpstr>
      <vt:lpstr>Wingdings</vt:lpstr>
      <vt:lpstr>Arial</vt:lpstr>
      <vt:lpstr>SU_Preso_4x3_v6</vt:lpstr>
      <vt:lpstr>Emotion Recognition in Audio &amp; Video using Deep Neural Networks</vt:lpstr>
      <vt:lpstr>Contents </vt:lpstr>
      <vt:lpstr>Problem Statement &amp; Application</vt:lpstr>
      <vt:lpstr>Problem Statement &amp; Application </vt:lpstr>
      <vt:lpstr> Dataset     &amp;  Data pre-processing</vt:lpstr>
      <vt:lpstr>Dataset &amp; Data pre-processing</vt:lpstr>
      <vt:lpstr>Dataset &amp; Data pre-processing</vt:lpstr>
      <vt:lpstr>Model Architecture  </vt:lpstr>
      <vt:lpstr>Model Architecture</vt:lpstr>
      <vt:lpstr>Model Architecture</vt:lpstr>
      <vt:lpstr>Results</vt:lpstr>
      <vt:lpstr>Results</vt:lpstr>
      <vt:lpstr>Results</vt:lpstr>
      <vt:lpstr>Results</vt:lpstr>
      <vt:lpstr>Conclusion &amp; Future work</vt:lpstr>
      <vt:lpstr>Conclusion &amp; Future Work</vt:lpstr>
      <vt:lpstr>Conclusion &amp;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 in Audio &amp; Video using Deep Neural Networks</dc:title>
  <dc:creator>mink singh</dc:creator>
  <cp:lastModifiedBy>mink singh</cp:lastModifiedBy>
  <cp:revision>31</cp:revision>
  <dcterms:created xsi:type="dcterms:W3CDTF">2020-06-09T17:28:59Z</dcterms:created>
  <dcterms:modified xsi:type="dcterms:W3CDTF">2020-06-09T22:02:22Z</dcterms:modified>
</cp:coreProperties>
</file>