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77470BF-BC7F-4272-804A-7ECD0858C542}" type="datetimeFigureOut">
              <a:rPr lang="en-US" smtClean="0"/>
              <a:t>4/11/2024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2516A41-B5B6-4B3A-9A84-06E9C0AA42D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51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470BF-BC7F-4272-804A-7ECD0858C542}"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16A41-B5B6-4B3A-9A84-06E9C0AA42DA}" type="slidenum">
              <a:rPr lang="en-US" smtClean="0"/>
              <a:t>‹#›</a:t>
            </a:fld>
            <a:endParaRPr lang="en-US"/>
          </a:p>
        </p:txBody>
      </p:sp>
    </p:spTree>
    <p:extLst>
      <p:ext uri="{BB962C8B-B14F-4D97-AF65-F5344CB8AC3E}">
        <p14:creationId xmlns:p14="http://schemas.microsoft.com/office/powerpoint/2010/main" val="78301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470BF-BC7F-4272-804A-7ECD0858C54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16A41-B5B6-4B3A-9A84-06E9C0AA42D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368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470BF-BC7F-4272-804A-7ECD0858C54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16A41-B5B6-4B3A-9A84-06E9C0AA42D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007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470BF-BC7F-4272-804A-7ECD0858C54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16A41-B5B6-4B3A-9A84-06E9C0AA42DA}" type="slidenum">
              <a:rPr lang="en-US" smtClean="0"/>
              <a:t>‹#›</a:t>
            </a:fld>
            <a:endParaRPr lang="en-US"/>
          </a:p>
        </p:txBody>
      </p:sp>
    </p:spTree>
    <p:extLst>
      <p:ext uri="{BB962C8B-B14F-4D97-AF65-F5344CB8AC3E}">
        <p14:creationId xmlns:p14="http://schemas.microsoft.com/office/powerpoint/2010/main" val="3837065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470BF-BC7F-4272-804A-7ECD0858C54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16A41-B5B6-4B3A-9A84-06E9C0AA42D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7172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470BF-BC7F-4272-804A-7ECD0858C54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16A41-B5B6-4B3A-9A84-06E9C0AA42D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131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470BF-BC7F-4272-804A-7ECD0858C54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16A41-B5B6-4B3A-9A84-06E9C0AA42D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60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470BF-BC7F-4272-804A-7ECD0858C54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16A41-B5B6-4B3A-9A84-06E9C0AA42D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714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470BF-BC7F-4272-804A-7ECD0858C54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16A41-B5B6-4B3A-9A84-06E9C0AA42DA}" type="slidenum">
              <a:rPr lang="en-US" smtClean="0"/>
              <a:t>‹#›</a:t>
            </a:fld>
            <a:endParaRPr lang="en-US"/>
          </a:p>
        </p:txBody>
      </p:sp>
    </p:spTree>
    <p:extLst>
      <p:ext uri="{BB962C8B-B14F-4D97-AF65-F5344CB8AC3E}">
        <p14:creationId xmlns:p14="http://schemas.microsoft.com/office/powerpoint/2010/main" val="3395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470BF-BC7F-4272-804A-7ECD0858C54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16A41-B5B6-4B3A-9A84-06E9C0AA42D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5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7470BF-BC7F-4272-804A-7ECD0858C542}"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16A41-B5B6-4B3A-9A84-06E9C0AA42DA}" type="slidenum">
              <a:rPr lang="en-US" smtClean="0"/>
              <a:t>‹#›</a:t>
            </a:fld>
            <a:endParaRPr lang="en-US"/>
          </a:p>
        </p:txBody>
      </p:sp>
    </p:spTree>
    <p:extLst>
      <p:ext uri="{BB962C8B-B14F-4D97-AF65-F5344CB8AC3E}">
        <p14:creationId xmlns:p14="http://schemas.microsoft.com/office/powerpoint/2010/main" val="333912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7470BF-BC7F-4272-804A-7ECD0858C542}"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16A41-B5B6-4B3A-9A84-06E9C0AA42D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955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470BF-BC7F-4272-804A-7ECD0858C542}"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16A41-B5B6-4B3A-9A84-06E9C0AA42D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03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470BF-BC7F-4272-804A-7ECD0858C542}"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16A41-B5B6-4B3A-9A84-06E9C0AA42DA}" type="slidenum">
              <a:rPr lang="en-US" smtClean="0"/>
              <a:t>‹#›</a:t>
            </a:fld>
            <a:endParaRPr lang="en-US"/>
          </a:p>
        </p:txBody>
      </p:sp>
    </p:spTree>
    <p:extLst>
      <p:ext uri="{BB962C8B-B14F-4D97-AF65-F5344CB8AC3E}">
        <p14:creationId xmlns:p14="http://schemas.microsoft.com/office/powerpoint/2010/main" val="163823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470BF-BC7F-4272-804A-7ECD0858C542}"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16A41-B5B6-4B3A-9A84-06E9C0AA42D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09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470BF-BC7F-4272-804A-7ECD0858C542}"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16A41-B5B6-4B3A-9A84-06E9C0AA42DA}" type="slidenum">
              <a:rPr lang="en-US" smtClean="0"/>
              <a:t>‹#›</a:t>
            </a:fld>
            <a:endParaRPr lang="en-US"/>
          </a:p>
        </p:txBody>
      </p:sp>
    </p:spTree>
    <p:extLst>
      <p:ext uri="{BB962C8B-B14F-4D97-AF65-F5344CB8AC3E}">
        <p14:creationId xmlns:p14="http://schemas.microsoft.com/office/powerpoint/2010/main" val="118918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7470BF-BC7F-4272-804A-7ECD0858C542}" type="datetimeFigureOut">
              <a:rPr lang="en-US" smtClean="0"/>
              <a:t>4/11/2024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516A41-B5B6-4B3A-9A84-06E9C0AA42DA}" type="slidenum">
              <a:rPr lang="en-US" smtClean="0"/>
              <a:t>‹#›</a:t>
            </a:fld>
            <a:endParaRPr lang="en-US"/>
          </a:p>
        </p:txBody>
      </p:sp>
    </p:spTree>
    <p:extLst>
      <p:ext uri="{BB962C8B-B14F-4D97-AF65-F5344CB8AC3E}">
        <p14:creationId xmlns:p14="http://schemas.microsoft.com/office/powerpoint/2010/main" val="3553408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4F49-710A-4EF7-B36E-D3D37A94CE54}"/>
              </a:ext>
            </a:extLst>
          </p:cNvPr>
          <p:cNvSpPr>
            <a:spLocks noGrp="1"/>
          </p:cNvSpPr>
          <p:nvPr>
            <p:ph type="ctrTitle"/>
          </p:nvPr>
        </p:nvSpPr>
        <p:spPr>
          <a:xfrm>
            <a:off x="1945341" y="1803681"/>
            <a:ext cx="8301318" cy="1172602"/>
          </a:xfrm>
        </p:spPr>
        <p:txBody>
          <a:bodyPr>
            <a:normAutofit/>
          </a:bodyPr>
          <a:lstStyle/>
          <a:p>
            <a:r>
              <a:rPr lang="en-US" sz="2000" b="1" u="sng" dirty="0">
                <a:effectLst/>
                <a:latin typeface="Times New Roman" panose="02020603050405020304" pitchFamily="18" charset="0"/>
                <a:ea typeface="Times New Roman" panose="02020603050405020304" pitchFamily="18" charset="0"/>
              </a:rPr>
              <a:t>IE 6700 – DATA MANAGEMENT FOR ANALYTICS</a:t>
            </a:r>
            <a:br>
              <a:rPr lang="en-US" sz="2000" dirty="0">
                <a:effectLst/>
                <a:latin typeface="Times New Roman" panose="02020603050405020304" pitchFamily="18" charset="0"/>
                <a:ea typeface="Times New Roman" panose="02020603050405020304" pitchFamily="18" charset="0"/>
              </a:rPr>
            </a:br>
            <a:endParaRPr lang="en-US" sz="2000" dirty="0"/>
          </a:p>
        </p:txBody>
      </p:sp>
      <p:sp>
        <p:nvSpPr>
          <p:cNvPr id="3" name="Subtitle 2">
            <a:extLst>
              <a:ext uri="{FF2B5EF4-FFF2-40B4-BE49-F238E27FC236}">
                <a16:creationId xmlns:a16="http://schemas.microsoft.com/office/drawing/2014/main" id="{58E2D9C4-FBBA-403A-843C-3AF896B5C90B}"/>
              </a:ext>
            </a:extLst>
          </p:cNvPr>
          <p:cNvSpPr>
            <a:spLocks noGrp="1"/>
          </p:cNvSpPr>
          <p:nvPr>
            <p:ph type="subTitle" idx="1"/>
          </p:nvPr>
        </p:nvSpPr>
        <p:spPr>
          <a:xfrm>
            <a:off x="2153771" y="3056965"/>
            <a:ext cx="7884458" cy="2384610"/>
          </a:xfrm>
        </p:spPr>
        <p:txBody>
          <a:bodyPr>
            <a:normAutofit fontScale="85000" lnSpcReduction="10000"/>
          </a:bodyPr>
          <a:lstStyle/>
          <a:p>
            <a:r>
              <a:rPr lang="en-US" sz="4000" b="1" u="sng" dirty="0">
                <a:effectLst/>
                <a:latin typeface="Times New Roman" panose="02020603050405020304" pitchFamily="18" charset="0"/>
                <a:ea typeface="Times New Roman" panose="02020603050405020304" pitchFamily="18" charset="0"/>
              </a:rPr>
              <a:t>HOSPITAL MANGEMENT SYSTEM</a:t>
            </a:r>
          </a:p>
          <a:p>
            <a:endParaRPr lang="en-US" sz="15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500" b="1" dirty="0">
                <a:effectLst/>
                <a:latin typeface="Times New Roman" panose="02020603050405020304" pitchFamily="18" charset="0"/>
                <a:ea typeface="Times New Roman" panose="02020603050405020304" pitchFamily="18" charset="0"/>
              </a:rPr>
              <a:t> Study Group: 4</a:t>
            </a:r>
            <a:endParaRPr lang="en-US" sz="1500" dirty="0">
              <a:effectLst/>
              <a:latin typeface="Times New Roman" panose="02020603050405020304" pitchFamily="18" charset="0"/>
              <a:ea typeface="Times New Roman" panose="02020603050405020304" pitchFamily="18" charset="0"/>
            </a:endParaRPr>
          </a:p>
          <a:p>
            <a:pPr marL="0" marR="0">
              <a:lnSpc>
                <a:spcPct val="170000"/>
              </a:lnSpc>
              <a:spcBef>
                <a:spcPts val="0"/>
              </a:spcBef>
              <a:spcAft>
                <a:spcPts val="0"/>
              </a:spcAft>
            </a:pPr>
            <a:r>
              <a:rPr lang="en-US" sz="1500" b="1" dirty="0">
                <a:effectLst/>
                <a:latin typeface="Times New Roman" panose="02020603050405020304" pitchFamily="18" charset="0"/>
                <a:ea typeface="Times New Roman" panose="02020603050405020304" pitchFamily="18" charset="0"/>
              </a:rPr>
              <a:t>                        Submitted By: Mina Kazemi, </a:t>
            </a:r>
          </a:p>
          <a:p>
            <a:pPr marL="0" marR="0">
              <a:lnSpc>
                <a:spcPct val="170000"/>
              </a:lnSpc>
              <a:spcBef>
                <a:spcPts val="0"/>
              </a:spcBef>
              <a:spcAft>
                <a:spcPts val="0"/>
              </a:spcAft>
            </a:pPr>
            <a:r>
              <a:rPr lang="en-US" sz="1500" b="1" dirty="0">
                <a:effectLst/>
                <a:latin typeface="Times New Roman" panose="02020603050405020304" pitchFamily="18" charset="0"/>
                <a:ea typeface="Times New Roman" panose="02020603050405020304" pitchFamily="18" charset="0"/>
              </a:rPr>
              <a:t>                                                                     Kiran Priya Chigurupati, </a:t>
            </a:r>
          </a:p>
          <a:p>
            <a:pPr marL="0" marR="0">
              <a:lnSpc>
                <a:spcPct val="170000"/>
              </a:lnSpc>
              <a:spcBef>
                <a:spcPts val="0"/>
              </a:spcBef>
              <a:spcAft>
                <a:spcPts val="0"/>
              </a:spcAft>
            </a:pPr>
            <a:r>
              <a:rPr lang="en-US" sz="1500" b="1" dirty="0">
                <a:latin typeface="Times New Roman" panose="02020603050405020304" pitchFamily="18" charset="0"/>
                <a:ea typeface="Times New Roman" panose="02020603050405020304" pitchFamily="18" charset="0"/>
              </a:rPr>
              <a:t>                                                        </a:t>
            </a:r>
            <a:r>
              <a:rPr lang="en-US" sz="1500" b="1" dirty="0">
                <a:effectLst/>
                <a:latin typeface="Times New Roman" panose="02020603050405020304" pitchFamily="18" charset="0"/>
                <a:ea typeface="Times New Roman" panose="02020603050405020304" pitchFamily="18" charset="0"/>
              </a:rPr>
              <a:t>Priyanshi Rastogi</a:t>
            </a:r>
            <a:endParaRPr lang="en-US" sz="1500" dirty="0"/>
          </a:p>
        </p:txBody>
      </p:sp>
    </p:spTree>
    <p:extLst>
      <p:ext uri="{BB962C8B-B14F-4D97-AF65-F5344CB8AC3E}">
        <p14:creationId xmlns:p14="http://schemas.microsoft.com/office/powerpoint/2010/main" val="2794350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FF9B1-A092-4D2F-9C51-62C7CB4EFB72}"/>
              </a:ext>
            </a:extLst>
          </p:cNvPr>
          <p:cNvSpPr txBox="1"/>
          <p:nvPr/>
        </p:nvSpPr>
        <p:spPr>
          <a:xfrm>
            <a:off x="1066800" y="972235"/>
            <a:ext cx="8178800" cy="369332"/>
          </a:xfrm>
          <a:prstGeom prst="rect">
            <a:avLst/>
          </a:prstGeom>
          <a:noFill/>
        </p:spPr>
        <p:txBody>
          <a:bodyPr wrap="square">
            <a:spAutoFit/>
          </a:bodyPr>
          <a:lstStyle/>
          <a:p>
            <a:pPr marL="4572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Query 5 : Highest number of patients admitted to the hospital in which month</a:t>
            </a:r>
          </a:p>
        </p:txBody>
      </p:sp>
      <p:pic>
        <p:nvPicPr>
          <p:cNvPr id="4" name="Picture 3">
            <a:extLst>
              <a:ext uri="{FF2B5EF4-FFF2-40B4-BE49-F238E27FC236}">
                <a16:creationId xmlns:a16="http://schemas.microsoft.com/office/drawing/2014/main" id="{100648DF-46D0-46FC-B437-6F30C9F884B5}"/>
              </a:ext>
            </a:extLst>
          </p:cNvPr>
          <p:cNvPicPr>
            <a:picLocks noChangeAspect="1"/>
          </p:cNvPicPr>
          <p:nvPr/>
        </p:nvPicPr>
        <p:blipFill>
          <a:blip r:embed="rId2"/>
          <a:stretch>
            <a:fillRect/>
          </a:stretch>
        </p:blipFill>
        <p:spPr>
          <a:xfrm>
            <a:off x="2164518" y="1960880"/>
            <a:ext cx="7213797" cy="3007360"/>
          </a:xfrm>
          <a:prstGeom prst="rect">
            <a:avLst/>
          </a:prstGeom>
        </p:spPr>
      </p:pic>
    </p:spTree>
    <p:extLst>
      <p:ext uri="{BB962C8B-B14F-4D97-AF65-F5344CB8AC3E}">
        <p14:creationId xmlns:p14="http://schemas.microsoft.com/office/powerpoint/2010/main" val="283858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BFBE-8E70-4268-B932-D34EB253EB51}"/>
              </a:ext>
            </a:extLst>
          </p:cNvPr>
          <p:cNvSpPr>
            <a:spLocks noGrp="1"/>
          </p:cNvSpPr>
          <p:nvPr>
            <p:ph type="title"/>
          </p:nvPr>
        </p:nvSpPr>
        <p:spPr/>
        <p:txBody>
          <a:bodyPr>
            <a:normAutofit fontScale="90000"/>
          </a:bodyPr>
          <a:lstStyle/>
          <a:p>
            <a:r>
              <a:rPr lang="en-US" sz="4800" b="1" dirty="0">
                <a:effectLst/>
                <a:latin typeface="Times New Roman" panose="02020603050405020304" pitchFamily="18" charset="0"/>
                <a:ea typeface="Times New Roman" panose="02020603050405020304" pitchFamily="18" charset="0"/>
              </a:rPr>
              <a:t>Database Access via Python</a:t>
            </a:r>
            <a:br>
              <a:rPr lang="en-US" sz="1800" dirty="0">
                <a:effectLst/>
                <a:latin typeface="Times New Roman" panose="02020603050405020304" pitchFamily="18" charset="0"/>
                <a:ea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1202B549-DE38-43A4-B6A9-B3444D3F4598}"/>
              </a:ext>
            </a:extLst>
          </p:cNvPr>
          <p:cNvPicPr>
            <a:picLocks noChangeAspect="1"/>
          </p:cNvPicPr>
          <p:nvPr/>
        </p:nvPicPr>
        <p:blipFill>
          <a:blip r:embed="rId2"/>
          <a:stretch>
            <a:fillRect/>
          </a:stretch>
        </p:blipFill>
        <p:spPr>
          <a:xfrm>
            <a:off x="2630200" y="2556722"/>
            <a:ext cx="6991320" cy="3319146"/>
          </a:xfrm>
          <a:prstGeom prst="rect">
            <a:avLst/>
          </a:prstGeom>
        </p:spPr>
      </p:pic>
      <p:sp>
        <p:nvSpPr>
          <p:cNvPr id="5" name="TextBox 4">
            <a:extLst>
              <a:ext uri="{FF2B5EF4-FFF2-40B4-BE49-F238E27FC236}">
                <a16:creationId xmlns:a16="http://schemas.microsoft.com/office/drawing/2014/main" id="{0091C004-BCB0-4823-B19F-80872CAD49AF}"/>
              </a:ext>
            </a:extLst>
          </p:cNvPr>
          <p:cNvSpPr txBox="1"/>
          <p:nvPr/>
        </p:nvSpPr>
        <p:spPr>
          <a:xfrm>
            <a:off x="1463040" y="2556722"/>
            <a:ext cx="611632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1 </a:t>
            </a:r>
            <a:endParaRPr lang="en-US" dirty="0"/>
          </a:p>
        </p:txBody>
      </p:sp>
    </p:spTree>
    <p:extLst>
      <p:ext uri="{BB962C8B-B14F-4D97-AF65-F5344CB8AC3E}">
        <p14:creationId xmlns:p14="http://schemas.microsoft.com/office/powerpoint/2010/main" val="241960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3F8C9-AC6E-4720-BB66-548575F924C3}"/>
              </a:ext>
            </a:extLst>
          </p:cNvPr>
          <p:cNvSpPr txBox="1"/>
          <p:nvPr/>
        </p:nvSpPr>
        <p:spPr>
          <a:xfrm>
            <a:off x="1402080" y="1131054"/>
            <a:ext cx="611632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2 </a:t>
            </a:r>
            <a:endParaRPr lang="en-US" dirty="0"/>
          </a:p>
        </p:txBody>
      </p:sp>
      <p:pic>
        <p:nvPicPr>
          <p:cNvPr id="4" name="Picture 3">
            <a:extLst>
              <a:ext uri="{FF2B5EF4-FFF2-40B4-BE49-F238E27FC236}">
                <a16:creationId xmlns:a16="http://schemas.microsoft.com/office/drawing/2014/main" id="{0664F965-E97B-420B-ADB5-011C3AB45F27}"/>
              </a:ext>
            </a:extLst>
          </p:cNvPr>
          <p:cNvPicPr>
            <a:picLocks noChangeAspect="1"/>
          </p:cNvPicPr>
          <p:nvPr/>
        </p:nvPicPr>
        <p:blipFill>
          <a:blip r:embed="rId2"/>
          <a:stretch>
            <a:fillRect/>
          </a:stretch>
        </p:blipFill>
        <p:spPr>
          <a:xfrm>
            <a:off x="1828800" y="1697213"/>
            <a:ext cx="7778412" cy="4144787"/>
          </a:xfrm>
          <a:prstGeom prst="rect">
            <a:avLst/>
          </a:prstGeom>
        </p:spPr>
      </p:pic>
    </p:spTree>
    <p:extLst>
      <p:ext uri="{BB962C8B-B14F-4D97-AF65-F5344CB8AC3E}">
        <p14:creationId xmlns:p14="http://schemas.microsoft.com/office/powerpoint/2010/main" val="90800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090E2A-A471-44B6-BE98-090B39A89EF3}"/>
              </a:ext>
            </a:extLst>
          </p:cNvPr>
          <p:cNvPicPr>
            <a:picLocks noChangeAspect="1"/>
          </p:cNvPicPr>
          <p:nvPr/>
        </p:nvPicPr>
        <p:blipFill>
          <a:blip r:embed="rId2"/>
          <a:stretch>
            <a:fillRect/>
          </a:stretch>
        </p:blipFill>
        <p:spPr>
          <a:xfrm>
            <a:off x="2001520" y="1174655"/>
            <a:ext cx="8087360" cy="4566052"/>
          </a:xfrm>
          <a:prstGeom prst="rect">
            <a:avLst/>
          </a:prstGeom>
        </p:spPr>
      </p:pic>
    </p:spTree>
    <p:extLst>
      <p:ext uri="{BB962C8B-B14F-4D97-AF65-F5344CB8AC3E}">
        <p14:creationId xmlns:p14="http://schemas.microsoft.com/office/powerpoint/2010/main" val="69941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889E68-617B-4885-B21F-7319AB1D171F}"/>
              </a:ext>
            </a:extLst>
          </p:cNvPr>
          <p:cNvSpPr txBox="1"/>
          <p:nvPr/>
        </p:nvSpPr>
        <p:spPr>
          <a:xfrm>
            <a:off x="1330960" y="897374"/>
            <a:ext cx="61163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Step 3 </a:t>
            </a:r>
            <a:endParaRPr lang="en-US" dirty="0"/>
          </a:p>
        </p:txBody>
      </p:sp>
      <p:pic>
        <p:nvPicPr>
          <p:cNvPr id="4" name="Picture 3">
            <a:extLst>
              <a:ext uri="{FF2B5EF4-FFF2-40B4-BE49-F238E27FC236}">
                <a16:creationId xmlns:a16="http://schemas.microsoft.com/office/drawing/2014/main" id="{4B1C5B67-885B-4F55-8C69-B1EEE200B227}"/>
              </a:ext>
            </a:extLst>
          </p:cNvPr>
          <p:cNvPicPr>
            <a:picLocks noChangeAspect="1"/>
          </p:cNvPicPr>
          <p:nvPr/>
        </p:nvPicPr>
        <p:blipFill>
          <a:blip r:embed="rId2"/>
          <a:stretch>
            <a:fillRect/>
          </a:stretch>
        </p:blipFill>
        <p:spPr>
          <a:xfrm>
            <a:off x="2336800" y="1703070"/>
            <a:ext cx="7467600" cy="4067810"/>
          </a:xfrm>
          <a:prstGeom prst="rect">
            <a:avLst/>
          </a:prstGeom>
        </p:spPr>
      </p:pic>
    </p:spTree>
    <p:extLst>
      <p:ext uri="{BB962C8B-B14F-4D97-AF65-F5344CB8AC3E}">
        <p14:creationId xmlns:p14="http://schemas.microsoft.com/office/powerpoint/2010/main" val="177533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9575C8-9F73-496E-8998-12AF9C79A521}"/>
              </a:ext>
            </a:extLst>
          </p:cNvPr>
          <p:cNvSpPr txBox="1"/>
          <p:nvPr/>
        </p:nvSpPr>
        <p:spPr>
          <a:xfrm>
            <a:off x="1320800" y="1192014"/>
            <a:ext cx="61163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Step 4 </a:t>
            </a:r>
            <a:endParaRPr lang="en-US" dirty="0"/>
          </a:p>
        </p:txBody>
      </p:sp>
      <p:pic>
        <p:nvPicPr>
          <p:cNvPr id="4" name="Picture 3">
            <a:extLst>
              <a:ext uri="{FF2B5EF4-FFF2-40B4-BE49-F238E27FC236}">
                <a16:creationId xmlns:a16="http://schemas.microsoft.com/office/drawing/2014/main" id="{DA8A2246-CF93-4F02-9C6A-7899AD26F09E}"/>
              </a:ext>
            </a:extLst>
          </p:cNvPr>
          <p:cNvPicPr>
            <a:picLocks noChangeAspect="1"/>
          </p:cNvPicPr>
          <p:nvPr/>
        </p:nvPicPr>
        <p:blipFill>
          <a:blip r:embed="rId2"/>
          <a:stretch>
            <a:fillRect/>
          </a:stretch>
        </p:blipFill>
        <p:spPr>
          <a:xfrm>
            <a:off x="3384550" y="1561346"/>
            <a:ext cx="5219700" cy="3969385"/>
          </a:xfrm>
          <a:prstGeom prst="rect">
            <a:avLst/>
          </a:prstGeom>
        </p:spPr>
      </p:pic>
    </p:spTree>
    <p:extLst>
      <p:ext uri="{BB962C8B-B14F-4D97-AF65-F5344CB8AC3E}">
        <p14:creationId xmlns:p14="http://schemas.microsoft.com/office/powerpoint/2010/main" val="4202544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86B71-9415-498F-A077-90E9BA439B25}"/>
              </a:ext>
            </a:extLst>
          </p:cNvPr>
          <p:cNvSpPr txBox="1"/>
          <p:nvPr/>
        </p:nvSpPr>
        <p:spPr>
          <a:xfrm>
            <a:off x="1300480" y="1110734"/>
            <a:ext cx="611632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5 </a:t>
            </a:r>
            <a:endParaRPr lang="en-US" dirty="0"/>
          </a:p>
        </p:txBody>
      </p:sp>
      <p:pic>
        <p:nvPicPr>
          <p:cNvPr id="4" name="Picture 3">
            <a:extLst>
              <a:ext uri="{FF2B5EF4-FFF2-40B4-BE49-F238E27FC236}">
                <a16:creationId xmlns:a16="http://schemas.microsoft.com/office/drawing/2014/main" id="{3F169CF3-2D92-4C71-9CD8-53A24DF68BBB}"/>
              </a:ext>
            </a:extLst>
          </p:cNvPr>
          <p:cNvPicPr>
            <a:picLocks noChangeAspect="1"/>
          </p:cNvPicPr>
          <p:nvPr/>
        </p:nvPicPr>
        <p:blipFill>
          <a:blip r:embed="rId2"/>
          <a:stretch>
            <a:fillRect/>
          </a:stretch>
        </p:blipFill>
        <p:spPr>
          <a:xfrm>
            <a:off x="3088640" y="897055"/>
            <a:ext cx="5615623" cy="1563689"/>
          </a:xfrm>
          <a:prstGeom prst="rect">
            <a:avLst/>
          </a:prstGeom>
        </p:spPr>
      </p:pic>
      <p:pic>
        <p:nvPicPr>
          <p:cNvPr id="5" name="Picture 4">
            <a:extLst>
              <a:ext uri="{FF2B5EF4-FFF2-40B4-BE49-F238E27FC236}">
                <a16:creationId xmlns:a16="http://schemas.microsoft.com/office/drawing/2014/main" id="{06687A9D-8BA2-46CF-A0D4-D29E0CA7C7D5}"/>
              </a:ext>
            </a:extLst>
          </p:cNvPr>
          <p:cNvPicPr>
            <a:picLocks noChangeAspect="1"/>
          </p:cNvPicPr>
          <p:nvPr/>
        </p:nvPicPr>
        <p:blipFill>
          <a:blip r:embed="rId3"/>
          <a:stretch>
            <a:fillRect/>
          </a:stretch>
        </p:blipFill>
        <p:spPr>
          <a:xfrm>
            <a:off x="3088640" y="2556762"/>
            <a:ext cx="5791200" cy="3303018"/>
          </a:xfrm>
          <a:prstGeom prst="rect">
            <a:avLst/>
          </a:prstGeom>
        </p:spPr>
      </p:pic>
    </p:spTree>
    <p:extLst>
      <p:ext uri="{BB962C8B-B14F-4D97-AF65-F5344CB8AC3E}">
        <p14:creationId xmlns:p14="http://schemas.microsoft.com/office/powerpoint/2010/main" val="60260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3F7755-9D6F-402A-B9EF-A87EB07B6BC7}"/>
              </a:ext>
            </a:extLst>
          </p:cNvPr>
          <p:cNvSpPr txBox="1"/>
          <p:nvPr/>
        </p:nvSpPr>
        <p:spPr>
          <a:xfrm>
            <a:off x="1341276" y="1126285"/>
            <a:ext cx="611621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Step 6 </a:t>
            </a:r>
            <a:endParaRPr lang="en-US" dirty="0"/>
          </a:p>
        </p:txBody>
      </p:sp>
      <p:pic>
        <p:nvPicPr>
          <p:cNvPr id="4" name="Picture 3">
            <a:extLst>
              <a:ext uri="{FF2B5EF4-FFF2-40B4-BE49-F238E27FC236}">
                <a16:creationId xmlns:a16="http://schemas.microsoft.com/office/drawing/2014/main" id="{63CE02AA-21B2-422A-970A-66ED4E38A11B}"/>
              </a:ext>
            </a:extLst>
          </p:cNvPr>
          <p:cNvPicPr>
            <a:picLocks noChangeAspect="1"/>
          </p:cNvPicPr>
          <p:nvPr/>
        </p:nvPicPr>
        <p:blipFill>
          <a:blip r:embed="rId2"/>
          <a:stretch>
            <a:fillRect/>
          </a:stretch>
        </p:blipFill>
        <p:spPr>
          <a:xfrm>
            <a:off x="3610948" y="1416378"/>
            <a:ext cx="5107570" cy="4025243"/>
          </a:xfrm>
          <a:prstGeom prst="rect">
            <a:avLst/>
          </a:prstGeom>
        </p:spPr>
      </p:pic>
    </p:spTree>
    <p:extLst>
      <p:ext uri="{BB962C8B-B14F-4D97-AF65-F5344CB8AC3E}">
        <p14:creationId xmlns:p14="http://schemas.microsoft.com/office/powerpoint/2010/main" val="379467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49F6-FBE5-4CC1-9AF4-4332FBB23F14}"/>
              </a:ext>
            </a:extLst>
          </p:cNvPr>
          <p:cNvSpPr>
            <a:spLocks noGrp="1"/>
          </p:cNvSpPr>
          <p:nvPr>
            <p:ph type="title"/>
          </p:nvPr>
        </p:nvSpPr>
        <p:spPr/>
        <p:txBody>
          <a:bodyPr/>
          <a:lstStyle/>
          <a:p>
            <a:r>
              <a:rPr lang="en-US" sz="3200" b="1" u="sng" dirty="0">
                <a:effectLst/>
                <a:latin typeface="Times New Roman" panose="02020603050405020304" pitchFamily="18" charset="0"/>
                <a:ea typeface="Times New Roman" panose="02020603050405020304" pitchFamily="18" charset="0"/>
              </a:rPr>
              <a:t>Implementation in NoSQL using MongoDB</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2DB5B50B-E548-4C7E-8DB0-76737D74015E}"/>
              </a:ext>
            </a:extLst>
          </p:cNvPr>
          <p:cNvSpPr txBox="1"/>
          <p:nvPr/>
        </p:nvSpPr>
        <p:spPr>
          <a:xfrm>
            <a:off x="1295402" y="2675166"/>
            <a:ext cx="611621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Query 1 </a:t>
            </a:r>
            <a:endParaRPr lang="en-US" dirty="0"/>
          </a:p>
        </p:txBody>
      </p:sp>
      <p:sp>
        <p:nvSpPr>
          <p:cNvPr id="6" name="TextBox 5">
            <a:extLst>
              <a:ext uri="{FF2B5EF4-FFF2-40B4-BE49-F238E27FC236}">
                <a16:creationId xmlns:a16="http://schemas.microsoft.com/office/drawing/2014/main" id="{88F594EE-79D6-4650-8B49-BF7E483123CB}"/>
              </a:ext>
            </a:extLst>
          </p:cNvPr>
          <p:cNvSpPr txBox="1"/>
          <p:nvPr/>
        </p:nvSpPr>
        <p:spPr>
          <a:xfrm>
            <a:off x="2097055" y="2655247"/>
            <a:ext cx="7857151" cy="369332"/>
          </a:xfrm>
          <a:prstGeom prst="rect">
            <a:avLst/>
          </a:prstGeom>
          <a:noFill/>
        </p:spPr>
        <p:txBody>
          <a:bodyPr wrap="square">
            <a:spAutoFit/>
          </a:bodyPr>
          <a:lstStyle/>
          <a:p>
            <a:pPr marL="457200" marR="0" algn="just">
              <a:spcBef>
                <a:spcPts val="0"/>
              </a:spcBef>
              <a:spcAft>
                <a:spcPts val="0"/>
              </a:spcAft>
            </a:pPr>
            <a:r>
              <a:rPr lang="en-US" sz="1800" dirty="0" err="1">
                <a:effectLst/>
                <a:latin typeface="Times New Roman" panose="02020603050405020304" pitchFamily="18" charset="0"/>
                <a:ea typeface="Times New Roman" panose="02020603050405020304" pitchFamily="18" charset="0"/>
              </a:rPr>
              <a:t>db.Payment.find</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payment_method:"Debit</a:t>
            </a:r>
            <a:r>
              <a:rPr lang="en-US" sz="1800" dirty="0">
                <a:effectLst/>
                <a:latin typeface="Times New Roman" panose="02020603050405020304" pitchFamily="18" charset="0"/>
                <a:ea typeface="Times New Roman" panose="02020603050405020304" pitchFamily="18" charset="0"/>
              </a:rPr>
              <a:t> Card"}).sort({</a:t>
            </a:r>
            <a:r>
              <a:rPr lang="en-US" sz="1800" dirty="0" err="1">
                <a:effectLst/>
                <a:latin typeface="Times New Roman" panose="02020603050405020304" pitchFamily="18" charset="0"/>
                <a:ea typeface="Times New Roman" panose="02020603050405020304" pitchFamily="18" charset="0"/>
              </a:rPr>
              <a:t>paidamount</a:t>
            </a:r>
            <a:r>
              <a:rPr lang="en-US" sz="1800" dirty="0">
                <a:effectLst/>
                <a:latin typeface="Times New Roman" panose="02020603050405020304" pitchFamily="18" charset="0"/>
                <a:ea typeface="Times New Roman" panose="02020603050405020304" pitchFamily="18" charset="0"/>
              </a:rPr>
              <a:t>: 1})</a:t>
            </a:r>
          </a:p>
        </p:txBody>
      </p:sp>
      <p:pic>
        <p:nvPicPr>
          <p:cNvPr id="7" name="Picture 6">
            <a:extLst>
              <a:ext uri="{FF2B5EF4-FFF2-40B4-BE49-F238E27FC236}">
                <a16:creationId xmlns:a16="http://schemas.microsoft.com/office/drawing/2014/main" id="{93398D9E-9300-4D55-878B-A46769334278}"/>
              </a:ext>
            </a:extLst>
          </p:cNvPr>
          <p:cNvPicPr>
            <a:picLocks noChangeAspect="1"/>
          </p:cNvPicPr>
          <p:nvPr/>
        </p:nvPicPr>
        <p:blipFill>
          <a:blip r:embed="rId2"/>
          <a:stretch>
            <a:fillRect/>
          </a:stretch>
        </p:blipFill>
        <p:spPr>
          <a:xfrm>
            <a:off x="2360645" y="3064417"/>
            <a:ext cx="6615404" cy="2898438"/>
          </a:xfrm>
          <a:prstGeom prst="rect">
            <a:avLst/>
          </a:prstGeom>
        </p:spPr>
      </p:pic>
    </p:spTree>
    <p:extLst>
      <p:ext uri="{BB962C8B-B14F-4D97-AF65-F5344CB8AC3E}">
        <p14:creationId xmlns:p14="http://schemas.microsoft.com/office/powerpoint/2010/main" val="417946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924C9-D213-474C-B8FB-D200908B28DD}"/>
              </a:ext>
            </a:extLst>
          </p:cNvPr>
          <p:cNvSpPr txBox="1"/>
          <p:nvPr/>
        </p:nvSpPr>
        <p:spPr>
          <a:xfrm>
            <a:off x="1061357" y="1079632"/>
            <a:ext cx="611621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Query 2 </a:t>
            </a:r>
            <a:endParaRPr lang="en-US" dirty="0"/>
          </a:p>
        </p:txBody>
      </p:sp>
      <p:pic>
        <p:nvPicPr>
          <p:cNvPr id="4" name="Picture 3">
            <a:extLst>
              <a:ext uri="{FF2B5EF4-FFF2-40B4-BE49-F238E27FC236}">
                <a16:creationId xmlns:a16="http://schemas.microsoft.com/office/drawing/2014/main" id="{F8AA6263-93B6-45CC-A687-F9DF509BC773}"/>
              </a:ext>
            </a:extLst>
          </p:cNvPr>
          <p:cNvPicPr>
            <a:picLocks noChangeAspect="1"/>
          </p:cNvPicPr>
          <p:nvPr/>
        </p:nvPicPr>
        <p:blipFill>
          <a:blip r:embed="rId2"/>
          <a:stretch>
            <a:fillRect/>
          </a:stretch>
        </p:blipFill>
        <p:spPr>
          <a:xfrm>
            <a:off x="2183364" y="1780382"/>
            <a:ext cx="6817800" cy="3669551"/>
          </a:xfrm>
          <a:prstGeom prst="rect">
            <a:avLst/>
          </a:prstGeom>
        </p:spPr>
      </p:pic>
      <p:sp>
        <p:nvSpPr>
          <p:cNvPr id="6" name="TextBox 5">
            <a:extLst>
              <a:ext uri="{FF2B5EF4-FFF2-40B4-BE49-F238E27FC236}">
                <a16:creationId xmlns:a16="http://schemas.microsoft.com/office/drawing/2014/main" id="{C2CA3A82-02D8-4E91-B118-4839FF8ED397}"/>
              </a:ext>
            </a:extLst>
          </p:cNvPr>
          <p:cNvSpPr txBox="1"/>
          <p:nvPr/>
        </p:nvSpPr>
        <p:spPr>
          <a:xfrm>
            <a:off x="2183364" y="1079632"/>
            <a:ext cx="6116216" cy="369332"/>
          </a:xfrm>
          <a:prstGeom prst="rect">
            <a:avLst/>
          </a:prstGeom>
          <a:noFill/>
        </p:spPr>
        <p:txBody>
          <a:bodyPr wrap="square">
            <a:spAutoFit/>
          </a:bodyPr>
          <a:lstStyle/>
          <a:p>
            <a:pPr marL="457200" marR="0" algn="just">
              <a:spcBef>
                <a:spcPts val="0"/>
              </a:spcBef>
              <a:spcAft>
                <a:spcPts val="0"/>
              </a:spcAft>
            </a:pPr>
            <a:r>
              <a:rPr lang="en-US" sz="1800" dirty="0" err="1">
                <a:effectLst/>
                <a:latin typeface="Times New Roman" panose="02020603050405020304" pitchFamily="18" charset="0"/>
                <a:ea typeface="Times New Roman" panose="02020603050405020304" pitchFamily="18" charset="0"/>
              </a:rPr>
              <a:t>db.Payment.count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paidamount</a:t>
            </a:r>
            <a:r>
              <a:rPr lang="en-US" sz="1800" dirty="0">
                <a:effectLst/>
                <a:latin typeface="Times New Roman" panose="02020603050405020304" pitchFamily="18" charset="0"/>
                <a:ea typeface="Times New Roman" panose="02020603050405020304" pitchFamily="18" charset="0"/>
              </a:rPr>
              <a:t>:{$gt:5000}})</a:t>
            </a:r>
          </a:p>
        </p:txBody>
      </p:sp>
    </p:spTree>
    <p:extLst>
      <p:ext uri="{BB962C8B-B14F-4D97-AF65-F5344CB8AC3E}">
        <p14:creationId xmlns:p14="http://schemas.microsoft.com/office/powerpoint/2010/main" val="209558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5806-3CF0-4D20-AFF8-1E8DA883403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27C4747C-CB1D-4597-A227-C783B9243C56}"/>
              </a:ext>
            </a:extLst>
          </p:cNvPr>
          <p:cNvSpPr>
            <a:spLocks noGrp="1"/>
          </p:cNvSpPr>
          <p:nvPr>
            <p:ph idx="1"/>
          </p:nvPr>
        </p:nvSpPr>
        <p:spPr/>
        <p:txBody>
          <a:bodyPr>
            <a:normAutofit fontScale="92500" lnSpcReduction="10000"/>
          </a:bodyPr>
          <a:lstStyle/>
          <a:p>
            <a:r>
              <a:rPr lang="en-US" sz="1700" dirty="0">
                <a:effectLst/>
                <a:latin typeface="Times New Roman" panose="02020603050405020304" pitchFamily="18" charset="0"/>
                <a:ea typeface="Times New Roman" panose="02020603050405020304" pitchFamily="18" charset="0"/>
              </a:rPr>
              <a:t>Dealing with massive amounts of data has become a difficulty in modern companies. It's challenging to retrieve such a large amount of data. SQL has been widely utilized to address this problem; using SQL, you can study data and do any data-related tasks.</a:t>
            </a:r>
          </a:p>
          <a:p>
            <a:pPr algn="just"/>
            <a:r>
              <a:rPr lang="en-US" sz="1700" dirty="0">
                <a:effectLst/>
                <a:latin typeface="Times New Roman" panose="02020603050405020304" pitchFamily="18" charset="0"/>
                <a:ea typeface="Times New Roman" panose="02020603050405020304" pitchFamily="18" charset="0"/>
              </a:rPr>
              <a:t>In this project, we'll look at the hospital management dataset in order to do some research and exploration. The hospital is one of the institutions where managing information is extremely difficult; each day, the hospital sees a large number of patients, and it is difficult to keep track of such a large quantity of data, therefore developing a database would be beneficial.</a:t>
            </a:r>
          </a:p>
          <a:p>
            <a:r>
              <a:rPr lang="en-US" sz="1800" dirty="0">
                <a:effectLst/>
                <a:latin typeface="Times New Roman" panose="02020603050405020304" pitchFamily="18" charset="0"/>
                <a:ea typeface="Times New Roman" panose="02020603050405020304" pitchFamily="18" charset="0"/>
              </a:rPr>
              <a:t>In the course of a day, hospitals interact with a large number of people and engage in a variety of activities. Booking appointments, maintaining doctor schedules, tracking patient diagnoses, and managing patient medical histories are just a few examples. All of this necessitates the use of the appropriate database.</a:t>
            </a:r>
            <a:br>
              <a:rPr lang="en-US" sz="2400" dirty="0">
                <a:effectLst/>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6140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9EBA85-42CF-4EC8-B1D5-A0F4FB3B78E4}"/>
              </a:ext>
            </a:extLst>
          </p:cNvPr>
          <p:cNvSpPr txBox="1"/>
          <p:nvPr/>
        </p:nvSpPr>
        <p:spPr>
          <a:xfrm>
            <a:off x="1247969" y="1088963"/>
            <a:ext cx="611621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Query 3 </a:t>
            </a:r>
            <a:endParaRPr lang="en-US" dirty="0"/>
          </a:p>
        </p:txBody>
      </p:sp>
      <p:sp>
        <p:nvSpPr>
          <p:cNvPr id="5" name="TextBox 4">
            <a:extLst>
              <a:ext uri="{FF2B5EF4-FFF2-40B4-BE49-F238E27FC236}">
                <a16:creationId xmlns:a16="http://schemas.microsoft.com/office/drawing/2014/main" id="{CFE6CC87-4564-4A55-ADC4-49DDC39E9E93}"/>
              </a:ext>
            </a:extLst>
          </p:cNvPr>
          <p:cNvSpPr txBox="1"/>
          <p:nvPr/>
        </p:nvSpPr>
        <p:spPr>
          <a:xfrm>
            <a:off x="2143708" y="905270"/>
            <a:ext cx="8185280" cy="646331"/>
          </a:xfrm>
          <a:prstGeom prst="rect">
            <a:avLst/>
          </a:prstGeom>
          <a:noFill/>
        </p:spPr>
        <p:txBody>
          <a:bodyPr wrap="square">
            <a:spAutoFit/>
          </a:bodyPr>
          <a:lstStyle/>
          <a:p>
            <a:pPr marL="457200" marR="0" algn="just">
              <a:spcBef>
                <a:spcPts val="0"/>
              </a:spcBef>
              <a:spcAft>
                <a:spcPts val="0"/>
              </a:spcAft>
            </a:pPr>
            <a:r>
              <a:rPr lang="en-US" sz="1800" dirty="0" err="1">
                <a:effectLst/>
                <a:latin typeface="Times New Roman" panose="02020603050405020304" pitchFamily="18" charset="0"/>
                <a:ea typeface="Times New Roman" panose="02020603050405020304" pitchFamily="18" charset="0"/>
              </a:rPr>
              <a:t>db.Patient_Medical_Conditions.find</a:t>
            </a:r>
            <a:r>
              <a:rPr lang="en-US" sz="1800" dirty="0">
                <a:effectLst/>
                <a:latin typeface="Times New Roman" panose="02020603050405020304" pitchFamily="18" charset="0"/>
                <a:ea typeface="Times New Roman" panose="02020603050405020304" pitchFamily="18" charset="0"/>
              </a:rPr>
              <a:t>({$or:[{</a:t>
            </a:r>
            <a:r>
              <a:rPr lang="en-US" sz="1800" dirty="0" err="1">
                <a:effectLst/>
                <a:latin typeface="Times New Roman" panose="02020603050405020304" pitchFamily="18" charset="0"/>
                <a:ea typeface="Times New Roman" panose="02020603050405020304" pitchFamily="18" charset="0"/>
              </a:rPr>
              <a:t>medical_history:"heart</a:t>
            </a:r>
            <a:r>
              <a:rPr lang="en-US" sz="1800" dirty="0">
                <a:effectLst/>
                <a:latin typeface="Times New Roman" panose="02020603050405020304" pitchFamily="18" charset="0"/>
                <a:ea typeface="Times New Roman" panose="02020603050405020304" pitchFamily="18" charset="0"/>
              </a:rPr>
              <a:t> failure"},{</a:t>
            </a:r>
            <a:r>
              <a:rPr lang="en-US" sz="1800" dirty="0" err="1">
                <a:effectLst/>
                <a:latin typeface="Times New Roman" panose="02020603050405020304" pitchFamily="18" charset="0"/>
                <a:ea typeface="Times New Roman" panose="02020603050405020304" pitchFamily="18" charset="0"/>
              </a:rPr>
              <a:t>medical_history:"high</a:t>
            </a:r>
            <a:r>
              <a:rPr lang="en-US" sz="1800" dirty="0">
                <a:effectLst/>
                <a:latin typeface="Times New Roman" panose="02020603050405020304" pitchFamily="18" charset="0"/>
                <a:ea typeface="Times New Roman" panose="02020603050405020304" pitchFamily="18" charset="0"/>
              </a:rPr>
              <a:t> cholesterol &amp; heart disease"}]})</a:t>
            </a:r>
          </a:p>
        </p:txBody>
      </p:sp>
      <p:pic>
        <p:nvPicPr>
          <p:cNvPr id="6" name="Picture 5">
            <a:extLst>
              <a:ext uri="{FF2B5EF4-FFF2-40B4-BE49-F238E27FC236}">
                <a16:creationId xmlns:a16="http://schemas.microsoft.com/office/drawing/2014/main" id="{A714680E-6873-4F23-8185-FD1CF0D84C05}"/>
              </a:ext>
            </a:extLst>
          </p:cNvPr>
          <p:cNvPicPr>
            <a:picLocks noChangeAspect="1"/>
          </p:cNvPicPr>
          <p:nvPr/>
        </p:nvPicPr>
        <p:blipFill>
          <a:blip r:embed="rId2"/>
          <a:stretch>
            <a:fillRect/>
          </a:stretch>
        </p:blipFill>
        <p:spPr>
          <a:xfrm>
            <a:off x="2605093" y="1735294"/>
            <a:ext cx="6137690" cy="3802566"/>
          </a:xfrm>
          <a:prstGeom prst="rect">
            <a:avLst/>
          </a:prstGeom>
        </p:spPr>
      </p:pic>
    </p:spTree>
    <p:extLst>
      <p:ext uri="{BB962C8B-B14F-4D97-AF65-F5344CB8AC3E}">
        <p14:creationId xmlns:p14="http://schemas.microsoft.com/office/powerpoint/2010/main" val="611701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B1EF-7994-495F-93F0-4A2C6B4D3985}"/>
              </a:ext>
            </a:extLst>
          </p:cNvPr>
          <p:cNvSpPr>
            <a:spLocks noGrp="1"/>
          </p:cNvSpPr>
          <p:nvPr>
            <p:ph type="title"/>
          </p:nvPr>
        </p:nvSpPr>
        <p:spPr/>
        <p:txBody>
          <a:bodyPr>
            <a:normAutofit fontScale="90000"/>
          </a:bodyPr>
          <a:lstStyle/>
          <a:p>
            <a:r>
              <a:rPr lang="en-US" sz="4800" b="1" dirty="0">
                <a:effectLst/>
                <a:latin typeface="Times New Roman" panose="02020603050405020304" pitchFamily="18" charset="0"/>
                <a:ea typeface="Times New Roman" panose="02020603050405020304" pitchFamily="18" charset="0"/>
              </a:rPr>
              <a:t>conclusion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49934843-3732-45BB-80EC-9D34454FC200}"/>
              </a:ext>
            </a:extLst>
          </p:cNvPr>
          <p:cNvSpPr txBox="1"/>
          <p:nvPr/>
        </p:nvSpPr>
        <p:spPr>
          <a:xfrm>
            <a:off x="763555" y="2736547"/>
            <a:ext cx="10666445" cy="3139321"/>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Data will be secure since we will be entering patient information into the "Hospital management system" online. We may access a patient's history with a single click using this program. As a result, information will be processed more quickly. It ensures that patient information is kept up to date. It easily minimizes the process of bookkeeping, reducing human effort and increasing accuracy speed.</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 hospital management system is necessary for keeping track of information regarding the doctor, the patient, and the hospital staff, among other things. We recognize that by utilizing the hospital management system project, our job has been easier and we have saved a significant amount of time. Administrators at hospitals would be able to increase operational control and hence simplify operations. Because it automates the process of collecting, compiling, and retrieving patient information, this would allow for a faster reaction time to the needs of patient care. Accounting may be depressing and complicated at times. This product will take care of all of that.</a:t>
            </a:r>
          </a:p>
        </p:txBody>
      </p:sp>
    </p:spTree>
    <p:extLst>
      <p:ext uri="{BB962C8B-B14F-4D97-AF65-F5344CB8AC3E}">
        <p14:creationId xmlns:p14="http://schemas.microsoft.com/office/powerpoint/2010/main" val="396947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4CAC-65BB-41A9-A5F7-18709AB3587C}"/>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rPr>
              <a:t>Purpose of the project:</a:t>
            </a:r>
            <a:endParaRPr lang="en-US" sz="6600" dirty="0"/>
          </a:p>
        </p:txBody>
      </p:sp>
      <p:sp>
        <p:nvSpPr>
          <p:cNvPr id="3" name="Content Placeholder 2">
            <a:extLst>
              <a:ext uri="{FF2B5EF4-FFF2-40B4-BE49-F238E27FC236}">
                <a16:creationId xmlns:a16="http://schemas.microsoft.com/office/drawing/2014/main" id="{AEA3C090-E487-4757-9752-014D5E2C12EA}"/>
              </a:ext>
            </a:extLst>
          </p:cNvPr>
          <p:cNvSpPr>
            <a:spLocks noGrp="1"/>
          </p:cNvSpPr>
          <p:nvPr>
            <p:ph idx="1"/>
          </p:nvPr>
        </p:nvSpPr>
        <p:spPr/>
        <p:txBody>
          <a:bodyPr/>
          <a:lstStyle/>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Create a database to keep a record of staff and patient information.</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Create a system that focuses on improving hospital processes.</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Creating a system that provides better service to patients </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Creating a system that provides better service to patients</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The data contains details such as patients' appointments, billing information, and disease    history</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The database record assists the hospital in tracking their staff activities and scheduling staff members    according to needs.</a:t>
            </a:r>
          </a:p>
          <a:p>
            <a:pPr marL="45720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002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796A-DEED-4A30-9DEB-751553A8C96E}"/>
              </a:ext>
            </a:extLst>
          </p:cNvPr>
          <p:cNvSpPr>
            <a:spLocks noGrp="1"/>
          </p:cNvSpPr>
          <p:nvPr>
            <p:ph type="title"/>
          </p:nvPr>
        </p:nvSpPr>
        <p:spPr>
          <a:xfrm>
            <a:off x="1295402" y="856626"/>
            <a:ext cx="9601196" cy="1303867"/>
          </a:xfrm>
        </p:spPr>
        <p:txBody>
          <a:bodyPr/>
          <a:lstStyle/>
          <a:p>
            <a:r>
              <a:rPr lang="en-US" dirty="0"/>
              <a:t>Entity Relationship Diagram (ER model):</a:t>
            </a:r>
          </a:p>
        </p:txBody>
      </p:sp>
      <p:pic>
        <p:nvPicPr>
          <p:cNvPr id="4" name="Content Placeholder 3">
            <a:extLst>
              <a:ext uri="{FF2B5EF4-FFF2-40B4-BE49-F238E27FC236}">
                <a16:creationId xmlns:a16="http://schemas.microsoft.com/office/drawing/2014/main" id="{C24E0EAD-A089-41A2-B291-F37A43C1C35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1225" y="2572871"/>
            <a:ext cx="8507504" cy="3558988"/>
          </a:xfrm>
          <a:prstGeom prst="rect">
            <a:avLst/>
          </a:prstGeom>
          <a:noFill/>
          <a:ln>
            <a:noFill/>
          </a:ln>
        </p:spPr>
      </p:pic>
    </p:spTree>
    <p:extLst>
      <p:ext uri="{BB962C8B-B14F-4D97-AF65-F5344CB8AC3E}">
        <p14:creationId xmlns:p14="http://schemas.microsoft.com/office/powerpoint/2010/main" val="23408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58F3-3586-407D-9587-DCFE615F4F2A}"/>
              </a:ext>
            </a:extLst>
          </p:cNvPr>
          <p:cNvSpPr>
            <a:spLocks noGrp="1"/>
          </p:cNvSpPr>
          <p:nvPr>
            <p:ph type="title"/>
          </p:nvPr>
        </p:nvSpPr>
        <p:spPr/>
        <p:txBody>
          <a:bodyPr>
            <a:normAutofit fontScale="90000"/>
          </a:bodyPr>
          <a:lstStyle/>
          <a:p>
            <a:r>
              <a:rPr lang="en-US" dirty="0"/>
              <a:t>Unified Modelling Language (UML) class diagram:</a:t>
            </a:r>
          </a:p>
        </p:txBody>
      </p:sp>
      <p:pic>
        <p:nvPicPr>
          <p:cNvPr id="4" name="Content Placeholder 3">
            <a:extLst>
              <a:ext uri="{FF2B5EF4-FFF2-40B4-BE49-F238E27FC236}">
                <a16:creationId xmlns:a16="http://schemas.microsoft.com/office/drawing/2014/main" id="{6FABD8DD-5151-456A-BB82-EA1A80910D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379" y="2519681"/>
            <a:ext cx="10053241" cy="3688080"/>
          </a:xfrm>
          <a:prstGeom prst="rect">
            <a:avLst/>
          </a:prstGeom>
          <a:noFill/>
          <a:ln>
            <a:noFill/>
          </a:ln>
        </p:spPr>
      </p:pic>
    </p:spTree>
    <p:extLst>
      <p:ext uri="{BB962C8B-B14F-4D97-AF65-F5344CB8AC3E}">
        <p14:creationId xmlns:p14="http://schemas.microsoft.com/office/powerpoint/2010/main" val="239832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78BD-D1A7-4EDF-AAF0-412CE0CA01BF}"/>
              </a:ext>
            </a:extLst>
          </p:cNvPr>
          <p:cNvSpPr>
            <a:spLocks noGrp="1"/>
          </p:cNvSpPr>
          <p:nvPr>
            <p:ph type="title"/>
          </p:nvPr>
        </p:nvSpPr>
        <p:spPr/>
        <p:txBody>
          <a:bodyPr>
            <a:normAutofit/>
          </a:bodyPr>
          <a:lstStyle/>
          <a:p>
            <a:r>
              <a:rPr lang="en-US" sz="3600" b="1" u="sng" dirty="0">
                <a:effectLst/>
                <a:latin typeface="Times New Roman" panose="02020603050405020304" pitchFamily="18" charset="0"/>
                <a:ea typeface="Times New Roman" panose="02020603050405020304" pitchFamily="18" charset="0"/>
              </a:rPr>
              <a:t>Implementation in MySQL</a:t>
            </a:r>
            <a:br>
              <a:rPr lang="en-US" sz="3600" dirty="0">
                <a:effectLst/>
                <a:latin typeface="Times New Roman" panose="02020603050405020304" pitchFamily="18" charset="0"/>
                <a:ea typeface="Times New Roman" panose="02020603050405020304" pitchFamily="18" charset="0"/>
              </a:rPr>
            </a:br>
            <a:endParaRPr lang="en-US" sz="3600" dirty="0"/>
          </a:p>
        </p:txBody>
      </p:sp>
      <p:sp>
        <p:nvSpPr>
          <p:cNvPr id="4" name="TextBox 3">
            <a:extLst>
              <a:ext uri="{FF2B5EF4-FFF2-40B4-BE49-F238E27FC236}">
                <a16:creationId xmlns:a16="http://schemas.microsoft.com/office/drawing/2014/main" id="{E637387B-CA39-4FB1-879A-2E887330E4DC}"/>
              </a:ext>
            </a:extLst>
          </p:cNvPr>
          <p:cNvSpPr txBox="1"/>
          <p:nvPr/>
        </p:nvSpPr>
        <p:spPr>
          <a:xfrm>
            <a:off x="873760" y="2540615"/>
            <a:ext cx="8849360" cy="646331"/>
          </a:xfrm>
          <a:prstGeom prst="rect">
            <a:avLst/>
          </a:prstGeom>
          <a:noFill/>
        </p:spPr>
        <p:txBody>
          <a:bodyPr wrap="square">
            <a:spAutoFit/>
          </a:bodyPr>
          <a:lstStyle/>
          <a:p>
            <a:pPr marL="4572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Query 1 : Display all patients below the age of 18 along with their medical history</a:t>
            </a:r>
          </a:p>
          <a:p>
            <a:pPr marL="4572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p:txBody>
      </p:sp>
      <p:pic>
        <p:nvPicPr>
          <p:cNvPr id="5" name="Picture 4">
            <a:extLst>
              <a:ext uri="{FF2B5EF4-FFF2-40B4-BE49-F238E27FC236}">
                <a16:creationId xmlns:a16="http://schemas.microsoft.com/office/drawing/2014/main" id="{C3CAB815-0D00-4FFC-8063-18520BB2D2A9}"/>
              </a:ext>
            </a:extLst>
          </p:cNvPr>
          <p:cNvPicPr>
            <a:picLocks noChangeAspect="1"/>
          </p:cNvPicPr>
          <p:nvPr/>
        </p:nvPicPr>
        <p:blipFill>
          <a:blip r:embed="rId2"/>
          <a:stretch>
            <a:fillRect/>
          </a:stretch>
        </p:blipFill>
        <p:spPr>
          <a:xfrm>
            <a:off x="2468880" y="2989881"/>
            <a:ext cx="6066155" cy="2949740"/>
          </a:xfrm>
          <a:prstGeom prst="rect">
            <a:avLst/>
          </a:prstGeom>
        </p:spPr>
      </p:pic>
    </p:spTree>
    <p:extLst>
      <p:ext uri="{BB962C8B-B14F-4D97-AF65-F5344CB8AC3E}">
        <p14:creationId xmlns:p14="http://schemas.microsoft.com/office/powerpoint/2010/main" val="311736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F5175-15C3-44BD-8791-08849202C141}"/>
              </a:ext>
            </a:extLst>
          </p:cNvPr>
          <p:cNvSpPr txBox="1"/>
          <p:nvPr/>
        </p:nvSpPr>
        <p:spPr>
          <a:xfrm>
            <a:off x="629920" y="904240"/>
            <a:ext cx="10292080" cy="646331"/>
          </a:xfrm>
          <a:prstGeom prst="rect">
            <a:avLst/>
          </a:prstGeom>
          <a:noFill/>
        </p:spPr>
        <p:txBody>
          <a:bodyPr wrap="square">
            <a:spAutoFit/>
          </a:bodyPr>
          <a:lstStyle/>
          <a:p>
            <a:pPr marL="4572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Query 2 : Display all patients who have cashless insurance and have paid bills greater than 50000 to the hospital via cashless insurance payment method and which doctors assisted them in their treatment</a:t>
            </a:r>
          </a:p>
        </p:txBody>
      </p:sp>
      <p:pic>
        <p:nvPicPr>
          <p:cNvPr id="4" name="Picture 3">
            <a:extLst>
              <a:ext uri="{FF2B5EF4-FFF2-40B4-BE49-F238E27FC236}">
                <a16:creationId xmlns:a16="http://schemas.microsoft.com/office/drawing/2014/main" id="{80946B52-3F5D-44CE-99F1-150D2ED1AAD1}"/>
              </a:ext>
            </a:extLst>
          </p:cNvPr>
          <p:cNvPicPr>
            <a:picLocks noChangeAspect="1"/>
          </p:cNvPicPr>
          <p:nvPr/>
        </p:nvPicPr>
        <p:blipFill>
          <a:blip r:embed="rId2"/>
          <a:stretch>
            <a:fillRect/>
          </a:stretch>
        </p:blipFill>
        <p:spPr>
          <a:xfrm>
            <a:off x="2011680" y="1833170"/>
            <a:ext cx="7589520" cy="3876749"/>
          </a:xfrm>
          <a:prstGeom prst="rect">
            <a:avLst/>
          </a:prstGeom>
        </p:spPr>
      </p:pic>
    </p:spTree>
    <p:extLst>
      <p:ext uri="{BB962C8B-B14F-4D97-AF65-F5344CB8AC3E}">
        <p14:creationId xmlns:p14="http://schemas.microsoft.com/office/powerpoint/2010/main" val="395368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DA932-E78E-4BB8-A8BB-38DAEF9BF6DF}"/>
              </a:ext>
            </a:extLst>
          </p:cNvPr>
          <p:cNvSpPr txBox="1"/>
          <p:nvPr/>
        </p:nvSpPr>
        <p:spPr>
          <a:xfrm>
            <a:off x="746760" y="934720"/>
            <a:ext cx="9398000" cy="646331"/>
          </a:xfrm>
          <a:prstGeom prst="rect">
            <a:avLst/>
          </a:prstGeom>
          <a:noFill/>
        </p:spPr>
        <p:txBody>
          <a:bodyPr wrap="square">
            <a:spAutoFit/>
          </a:bodyPr>
          <a:lstStyle/>
          <a:p>
            <a:pPr marL="4572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Query 3 : Count of all patients in the general ward who have received bed allotment vs who have not received bed allotment</a:t>
            </a:r>
          </a:p>
        </p:txBody>
      </p:sp>
      <p:pic>
        <p:nvPicPr>
          <p:cNvPr id="4" name="Picture 3">
            <a:extLst>
              <a:ext uri="{FF2B5EF4-FFF2-40B4-BE49-F238E27FC236}">
                <a16:creationId xmlns:a16="http://schemas.microsoft.com/office/drawing/2014/main" id="{3C6229E5-9C14-49BA-87C4-4C5F931F993F}"/>
              </a:ext>
            </a:extLst>
          </p:cNvPr>
          <p:cNvPicPr>
            <a:picLocks noChangeAspect="1"/>
          </p:cNvPicPr>
          <p:nvPr/>
        </p:nvPicPr>
        <p:blipFill>
          <a:blip r:embed="rId2"/>
          <a:stretch>
            <a:fillRect/>
          </a:stretch>
        </p:blipFill>
        <p:spPr>
          <a:xfrm>
            <a:off x="2255519" y="1787545"/>
            <a:ext cx="6811629" cy="2969786"/>
          </a:xfrm>
          <a:prstGeom prst="rect">
            <a:avLst/>
          </a:prstGeom>
        </p:spPr>
      </p:pic>
    </p:spTree>
    <p:extLst>
      <p:ext uri="{BB962C8B-B14F-4D97-AF65-F5344CB8AC3E}">
        <p14:creationId xmlns:p14="http://schemas.microsoft.com/office/powerpoint/2010/main" val="394224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ED0170-DD90-4AD6-A594-C2CD23C9690F}"/>
              </a:ext>
            </a:extLst>
          </p:cNvPr>
          <p:cNvPicPr>
            <a:picLocks noChangeAspect="1"/>
          </p:cNvPicPr>
          <p:nvPr/>
        </p:nvPicPr>
        <p:blipFill>
          <a:blip r:embed="rId2"/>
          <a:stretch>
            <a:fillRect/>
          </a:stretch>
        </p:blipFill>
        <p:spPr>
          <a:xfrm>
            <a:off x="2970688" y="2268170"/>
            <a:ext cx="5238592" cy="3072180"/>
          </a:xfrm>
          <a:prstGeom prst="rect">
            <a:avLst/>
          </a:prstGeom>
        </p:spPr>
      </p:pic>
      <p:sp>
        <p:nvSpPr>
          <p:cNvPr id="3" name="TextBox 2">
            <a:extLst>
              <a:ext uri="{FF2B5EF4-FFF2-40B4-BE49-F238E27FC236}">
                <a16:creationId xmlns:a16="http://schemas.microsoft.com/office/drawing/2014/main" id="{DEEA9DEE-4EE4-4607-BAF4-06A129C1340A}"/>
              </a:ext>
            </a:extLst>
          </p:cNvPr>
          <p:cNvSpPr txBox="1"/>
          <p:nvPr/>
        </p:nvSpPr>
        <p:spPr>
          <a:xfrm>
            <a:off x="635000" y="986135"/>
            <a:ext cx="10119360" cy="646331"/>
          </a:xfrm>
          <a:prstGeom prst="rect">
            <a:avLst/>
          </a:prstGeom>
          <a:noFill/>
        </p:spPr>
        <p:txBody>
          <a:bodyPr wrap="square">
            <a:spAutoFit/>
          </a:bodyPr>
          <a:lstStyle/>
          <a:p>
            <a:pPr marL="4572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Query 4 : Percentage of patients who have a medical history of high cholesterol and heart disease and have died in the hospital. </a:t>
            </a:r>
          </a:p>
        </p:txBody>
      </p:sp>
    </p:spTree>
    <p:extLst>
      <p:ext uri="{BB962C8B-B14F-4D97-AF65-F5344CB8AC3E}">
        <p14:creationId xmlns:p14="http://schemas.microsoft.com/office/powerpoint/2010/main" val="31089234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emplate>Organic</Template>
  <TotalTime>117</TotalTime>
  <Words>705</Words>
  <Application>Microsoft Office PowerPoint</Application>
  <PresentationFormat>Widescreen</PresentationFormat>
  <Paragraphs>45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Times New Roman</vt:lpstr>
      <vt:lpstr>Organic</vt:lpstr>
      <vt:lpstr>IE 6700 – DATA MANAGEMENT FOR ANALYTICS </vt:lpstr>
      <vt:lpstr>Introduction</vt:lpstr>
      <vt:lpstr>Purpose of the project:</vt:lpstr>
      <vt:lpstr>Entity Relationship Diagram (ER model):</vt:lpstr>
      <vt:lpstr>Unified Modelling Language (UML) class diagram:</vt:lpstr>
      <vt:lpstr>Implementation in MySQL </vt:lpstr>
      <vt:lpstr>PowerPoint Presentation</vt:lpstr>
      <vt:lpstr>PowerPoint Presentation</vt:lpstr>
      <vt:lpstr>PowerPoint Presentation</vt:lpstr>
      <vt:lpstr>PowerPoint Presentation</vt:lpstr>
      <vt:lpstr>Database Access via Python </vt:lpstr>
      <vt:lpstr>PowerPoint Presentation</vt:lpstr>
      <vt:lpstr>PowerPoint Presentation</vt:lpstr>
      <vt:lpstr>PowerPoint Presentation</vt:lpstr>
      <vt:lpstr>PowerPoint Presentation</vt:lpstr>
      <vt:lpstr>PowerPoint Presentation</vt:lpstr>
      <vt:lpstr>PowerPoint Presentation</vt:lpstr>
      <vt:lpstr>Implementation in NoSQL using MongoDB </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6700 – DATA MANAGEMENT FOR ANALYTICS</dc:title>
  <dc:creator>kiran priya</dc:creator>
  <cp:lastModifiedBy>Mina Kazemi</cp:lastModifiedBy>
  <cp:revision>6</cp:revision>
  <dcterms:created xsi:type="dcterms:W3CDTF">2022-04-20T13:33:12Z</dcterms:created>
  <dcterms:modified xsi:type="dcterms:W3CDTF">2024-04-11T05:26:13Z</dcterms:modified>
</cp:coreProperties>
</file>