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4" r:id="rId1"/>
  </p:sldMasterIdLst>
  <p:notesMasterIdLst>
    <p:notesMasterId r:id="rId4"/>
  </p:notesMasterIdLst>
  <p:sldIdLst>
    <p:sldId id="501" r:id="rId2"/>
    <p:sldId id="502" r:id="rId3"/>
  </p:sldIdLst>
  <p:sldSz cx="9906000" cy="6858000" type="A4"/>
  <p:notesSz cx="7099300" cy="10234613"/>
  <p:embeddedFontLst>
    <p:embeddedFont>
      <p:font typeface="Segoe UI" panose="020B0502040204020203" pitchFamily="34" charset="0"/>
      <p:regular r:id="rId5"/>
      <p:bold r:id="rId6"/>
      <p:italic r:id="rId7"/>
      <p:boldItalic r:id="rId8"/>
    </p:embeddedFon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55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1218">
          <p15:clr>
            <a:srgbClr val="A4A3A4"/>
          </p15:clr>
        </p15:guide>
        <p15:guide id="8" orient="horz" pos="1104">
          <p15:clr>
            <a:srgbClr val="A4A3A4"/>
          </p15:clr>
        </p15:guide>
        <p15:guide id="9" pos="3120">
          <p15:clr>
            <a:srgbClr val="A4A3A4"/>
          </p15:clr>
        </p15:guide>
        <p15:guide id="10" pos="308">
          <p15:clr>
            <a:srgbClr val="A4A3A4"/>
          </p15:clr>
        </p15:guide>
        <p15:guide id="11" pos="5932">
          <p15:clr>
            <a:srgbClr val="A4A3A4"/>
          </p15:clr>
        </p15:guide>
        <p15:guide id="12" pos="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A8EB"/>
    <a:srgbClr val="777777"/>
    <a:srgbClr val="5F5F5F"/>
    <a:srgbClr val="4D4D4D"/>
    <a:srgbClr val="EAEAEA"/>
    <a:srgbClr val="0066B3"/>
    <a:srgbClr val="034EA2"/>
    <a:srgbClr val="000000"/>
    <a:srgbClr val="00A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2853" autoAdjust="0"/>
    <p:restoredTop sz="31361" autoAdjust="0"/>
  </p:normalViewPr>
  <p:slideViewPr>
    <p:cSldViewPr showGuides="1">
      <p:cViewPr>
        <p:scale>
          <a:sx n="100" d="100"/>
          <a:sy n="100" d="100"/>
        </p:scale>
        <p:origin x="312" y="174"/>
      </p:cViewPr>
      <p:guideLst>
        <p:guide orient="horz" pos="2160"/>
        <p:guide orient="horz" pos="4020"/>
        <p:guide orient="horz" pos="346"/>
        <p:guide orient="horz" pos="754"/>
        <p:guide orient="horz" pos="550"/>
        <p:guide orient="horz" pos="142"/>
        <p:guide orient="horz" pos="1218"/>
        <p:guide orient="horz" pos="1104"/>
        <p:guide pos="3120"/>
        <p:guide pos="308"/>
        <p:guide pos="5932"/>
        <p:guide pos="5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r">
              <a:defRPr sz="1200"/>
            </a:lvl1pPr>
          </a:lstStyle>
          <a:p>
            <a:fld id="{2DB33154-5829-47EA-9456-3E08F40060B0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8350"/>
            <a:ext cx="5543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40" tIns="47320" rIns="94640" bIns="473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4640" tIns="47320" rIns="94640" bIns="473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r">
              <a:defRPr sz="1200"/>
            </a:lvl1pPr>
          </a:lstStyle>
          <a:p>
            <a:fld id="{5426414A-14D3-438F-91F6-B1C5F8AFB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30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xmlns="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3838575" y="643848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750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750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730DB83E-8644-4E35-8B20-AB00DA0A52C0}"/>
              </a:ext>
            </a:extLst>
          </p:cNvPr>
          <p:cNvSpPr txBox="1"/>
          <p:nvPr userDrawn="1"/>
        </p:nvSpPr>
        <p:spPr>
          <a:xfrm>
            <a:off x="6716006" y="6563335"/>
            <a:ext cx="2709848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414772" rtl="0" eaLnBrk="1" latinLnBrk="0" hangingPunct="1">
              <a:defRPr/>
            </a:pPr>
            <a:r>
              <a:rPr lang="en-US" altLang="ko-KR" sz="750" b="0" kern="1200" spc="0" baseline="0" dirty="0" smtClean="0">
                <a:solidFill>
                  <a:srgbClr val="777777"/>
                </a:solidFill>
                <a:latin typeface="Segoe UI" pitchFamily="34" charset="0"/>
                <a:ea typeface="맑은 고딕" pitchFamily="50" charset="-127"/>
                <a:cs typeface="Segoe UI" pitchFamily="34" charset="0"/>
              </a:rPr>
              <a:t>SSAFY</a:t>
            </a:r>
            <a:endParaRPr lang="ko-KR" altLang="en-US" sz="750" b="0" kern="1200" spc="0" baseline="0" dirty="0">
              <a:solidFill>
                <a:srgbClr val="777777"/>
              </a:solidFill>
              <a:latin typeface="Segoe UI" pitchFamily="34" charset="0"/>
              <a:ea typeface="맑은 고딕" pitchFamily="50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0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xmlns="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3838575" y="643848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750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750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730DB83E-8644-4E35-8B20-AB00DA0A52C0}"/>
              </a:ext>
            </a:extLst>
          </p:cNvPr>
          <p:cNvSpPr txBox="1"/>
          <p:nvPr userDrawn="1"/>
        </p:nvSpPr>
        <p:spPr>
          <a:xfrm>
            <a:off x="6716006" y="6563335"/>
            <a:ext cx="2709848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14772">
              <a:defRPr/>
            </a:pPr>
            <a:r>
              <a:rPr lang="en-US" altLang="ko-KR" sz="750" b="0" spc="0" baseline="0" dirty="0" smtClean="0">
                <a:solidFill>
                  <a:srgbClr val="777777"/>
                </a:solidFill>
                <a:latin typeface="Segoe UI" pitchFamily="34" charset="0"/>
                <a:ea typeface="맑은 고딕" pitchFamily="50" charset="-127"/>
                <a:cs typeface="Segoe UI" pitchFamily="34" charset="0"/>
              </a:rPr>
              <a:t>Samsung SW Academy For Youth</a:t>
            </a:r>
            <a:endParaRPr lang="ko-KR" altLang="en-US" sz="750" b="0" spc="0" baseline="0" dirty="0">
              <a:solidFill>
                <a:srgbClr val="777777"/>
              </a:solidFill>
              <a:latin typeface="Segoe UI" pitchFamily="34" charset="0"/>
              <a:ea typeface="맑은 고딕" pitchFamily="50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5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97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061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19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6" r:id="rId3"/>
    <p:sldLayoutId id="2147483661" r:id="rId4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collections.html?highlight=deq#collections.deque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88950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Python 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</a:t>
            </a:r>
            <a:r>
              <a:rPr lang="en-US" altLang="ko-KR" sz="2800" b="1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</a:t>
            </a:r>
            <a:r>
              <a:rPr lang="en-US" altLang="ko-KR" sz="2800" b="1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eque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96516" y="872716"/>
            <a:ext cx="8915400" cy="588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</a:pPr>
            <a:r>
              <a:rPr kumimoji="1" lang="en-US" altLang="ko-KR" sz="21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kumimoji="1" lang="en-US" altLang="ko-KR" sz="2100" b="1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ollections.deque</a:t>
            </a:r>
            <a:r>
              <a:rPr kumimoji="1" lang="en-US" altLang="ko-KR" sz="21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</a:t>
            </a:r>
            <a:r>
              <a:rPr kumimoji="1" lang="en-US" altLang="ko-KR" sz="2100" b="1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iterable</a:t>
            </a:r>
            <a:r>
              <a:rPr kumimoji="1" lang="en-US" altLang="ko-KR" sz="21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[,</a:t>
            </a:r>
            <a:r>
              <a:rPr kumimoji="1" lang="en-US" altLang="ko-KR" sz="2100" b="1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maxlen</a:t>
            </a:r>
            <a:r>
              <a:rPr kumimoji="1" lang="en-US" altLang="ko-KR" sz="21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]])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800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Deque</a:t>
            </a:r>
            <a:r>
              <a:rPr kumimoji="1" lang="en-US" altLang="ko-KR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(double-ended queue) </a:t>
            </a:r>
            <a:r>
              <a:rPr kumimoji="1" lang="ko-KR" altLang="en-US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kumimoji="1" lang="en-US" altLang="ko-KR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 </a:t>
            </a:r>
            <a:r>
              <a:rPr kumimoji="1" lang="ko-KR" altLang="en-US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kumimoji="1" lang="en-US" altLang="ko-KR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 </a:t>
            </a:r>
            <a:r>
              <a:rPr kumimoji="1" lang="ko-KR" altLang="en-US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kumimoji="1" lang="en-US" altLang="ko-KR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구현체</a:t>
            </a:r>
            <a:endParaRPr kumimoji="1" lang="en-US" altLang="ko-KR" sz="18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 방향으로 </a:t>
            </a:r>
            <a:r>
              <a:rPr kumimoji="1" lang="en-US" altLang="ko-KR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append, pop, insert </a:t>
            </a:r>
            <a:r>
              <a:rPr kumimoji="1" lang="ko-KR" altLang="en-US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연산에 대해 </a:t>
            </a:r>
            <a:r>
              <a:rPr kumimoji="1" lang="en-US" altLang="ko-KR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O(1) </a:t>
            </a:r>
            <a:r>
              <a:rPr kumimoji="1" lang="ko-KR" altLang="en-US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성능을 냄</a:t>
            </a:r>
            <a:r>
              <a:rPr kumimoji="1" lang="en-US" altLang="ko-KR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VS. List : </a:t>
            </a:r>
            <a:r>
              <a:rPr kumimoji="1" lang="ko-KR" altLang="en-US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pop(0), insert() </a:t>
            </a:r>
            <a:r>
              <a:rPr kumimoji="1" lang="ko-KR" altLang="en-US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연산은 </a:t>
            </a:r>
            <a:r>
              <a:rPr kumimoji="1"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O(n)</a:t>
            </a:r>
          </a:p>
          <a:p>
            <a:pPr marL="133350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Methods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append(x) , </a:t>
            </a:r>
            <a:r>
              <a:rPr kumimoji="1" lang="en-US" altLang="ko-KR" sz="1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appendleft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(x) : 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kumimoji="1" lang="en-US" altLang="ko-KR" sz="1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deque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 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끝에 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insert(I, x) : I 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번째에 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pop() 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en-US" altLang="ko-KR" sz="1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popleft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: </a:t>
            </a:r>
            <a:r>
              <a:rPr kumimoji="1" lang="en-US" altLang="ko-KR" sz="1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deque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오른쪽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 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끝 원소 삭제</a:t>
            </a: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remove(value) :  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원소들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 값이 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 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첫 번째 원소 </a:t>
            </a:r>
            <a:r>
              <a:rPr kumimoji="1" lang="ko-KR" altLang="en-US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1" lang="en-US" altLang="ko-KR" sz="18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index(x[,start[,stop]]) : </a:t>
            </a:r>
            <a:r>
              <a:rPr kumimoji="1" lang="en-US" altLang="ko-KR" sz="1800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deque</a:t>
            </a:r>
            <a:r>
              <a:rPr kumimoji="1" lang="en-US" altLang="ko-KR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원소 </a:t>
            </a:r>
            <a:r>
              <a:rPr kumimoji="1" lang="en-US" altLang="ko-KR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  <a:r>
              <a:rPr kumimoji="1" lang="ko-KR" altLang="en-US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위치 값 </a:t>
            </a:r>
            <a:r>
              <a:rPr kumimoji="1" lang="en-US" altLang="ko-KR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clear() : </a:t>
            </a:r>
            <a:r>
              <a:rPr kumimoji="1" lang="en-US" altLang="ko-KR" sz="1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deque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모든 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 삭제</a:t>
            </a: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count(x) : </a:t>
            </a:r>
            <a:r>
              <a:rPr kumimoji="1" lang="en-US" altLang="ko-KR" sz="1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deque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원소 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개수</a:t>
            </a: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extend(</a:t>
            </a:r>
            <a:r>
              <a:rPr kumimoji="1" lang="en-US" altLang="ko-KR" sz="1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iterable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kumimoji="1" lang="en-US" altLang="ko-KR" sz="1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extendleft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en-US" altLang="ko-KR" sz="1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iterable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: </a:t>
            </a:r>
            <a:r>
              <a:rPr kumimoji="1" lang="en-US" altLang="ko-KR" sz="1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deque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오른쪽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 끝에 </a:t>
            </a:r>
            <a:r>
              <a:rPr kumimoji="1" lang="en-US" altLang="ko-KR" sz="1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iterable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copy() : </a:t>
            </a:r>
            <a:r>
              <a:rPr kumimoji="1" lang="en-US" altLang="ko-KR" sz="1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deque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복사본 </a:t>
            </a:r>
            <a:r>
              <a:rPr kumimoji="1" lang="ko-KR" altLang="en-US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31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88950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Python 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</a:t>
            </a:r>
            <a:r>
              <a:rPr lang="en-US" altLang="ko-KR" sz="2800" b="1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deque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60512" y="908720"/>
            <a:ext cx="8567737" cy="53645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14000"/>
              </a:lnSpc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from collections import deque</a:t>
            </a:r>
          </a:p>
          <a:p>
            <a:pPr>
              <a:lnSpc>
                <a:spcPct val="114000"/>
              </a:lnSpc>
            </a:pPr>
            <a:endParaRPr lang="en-US" altLang="ko-KR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4000"/>
              </a:lnSpc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 = deque('ghijk')</a:t>
            </a:r>
          </a:p>
          <a:p>
            <a:pPr>
              <a:lnSpc>
                <a:spcPct val="114000"/>
              </a:lnSpc>
            </a:pPr>
            <a:endParaRPr lang="en-US" altLang="ko-KR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4000"/>
              </a:lnSpc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elem in d:</a:t>
            </a:r>
          </a:p>
          <a:p>
            <a:pPr>
              <a:lnSpc>
                <a:spcPct val="114000"/>
              </a:lnSpc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print(elem.upper(), end = " ")</a:t>
            </a:r>
          </a:p>
          <a:p>
            <a:pPr>
              <a:lnSpc>
                <a:spcPct val="114000"/>
              </a:lnSpc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print()</a:t>
            </a:r>
          </a:p>
          <a:p>
            <a:pPr>
              <a:lnSpc>
                <a:spcPct val="114000"/>
              </a:lnSpc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d.insert(3, "A")</a:t>
            </a:r>
          </a:p>
          <a:p>
            <a:pPr>
              <a:lnSpc>
                <a:spcPct val="114000"/>
              </a:lnSpc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d.append('l')</a:t>
            </a:r>
          </a:p>
          <a:p>
            <a:pPr>
              <a:lnSpc>
                <a:spcPct val="114000"/>
              </a:lnSpc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d.appendleft('f')</a:t>
            </a:r>
          </a:p>
          <a:p>
            <a:pPr>
              <a:lnSpc>
                <a:spcPct val="114000"/>
              </a:lnSpc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print(d)</a:t>
            </a:r>
          </a:p>
          <a:p>
            <a:pPr>
              <a:lnSpc>
                <a:spcPct val="114000"/>
              </a:lnSpc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print(d.pop(), d.popleft())</a:t>
            </a:r>
          </a:p>
          <a:p>
            <a:pPr>
              <a:lnSpc>
                <a:spcPct val="114000"/>
              </a:lnSpc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 = list(d)</a:t>
            </a:r>
          </a:p>
          <a:p>
            <a:pPr>
              <a:lnSpc>
                <a:spcPct val="114000"/>
              </a:lnSpc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print(L)</a:t>
            </a:r>
          </a:p>
          <a:p>
            <a:pPr>
              <a:lnSpc>
                <a:spcPct val="114000"/>
              </a:lnSpc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print(d[0], d[1], d[-1])</a:t>
            </a:r>
          </a:p>
          <a:p>
            <a:pPr>
              <a:lnSpc>
                <a:spcPct val="114000"/>
              </a:lnSpc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 'h' in d : print("h in d")</a:t>
            </a:r>
          </a:p>
          <a:p>
            <a:pPr>
              <a:lnSpc>
                <a:spcPct val="114000"/>
              </a:lnSpc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d.clear()</a:t>
            </a:r>
          </a:p>
          <a:p>
            <a:pPr>
              <a:lnSpc>
                <a:spcPct val="114000"/>
              </a:lnSpc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print(d)</a:t>
            </a:r>
            <a:endParaRPr lang="en-US" altLang="ko-KR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52900" y="2772544"/>
            <a:ext cx="5544616" cy="3500772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14000"/>
              </a:lnSpc>
            </a:pPr>
            <a:r>
              <a:rPr lang="ko-KR" alt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출력 결과</a:t>
            </a:r>
            <a:endParaRPr lang="en-US" altLang="ko-KR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4000"/>
              </a:lnSpc>
            </a:pPr>
            <a:endParaRPr lang="en-US" altLang="ko-KR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4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 H I J K </a:t>
            </a:r>
          </a:p>
          <a:p>
            <a:pPr>
              <a:lnSpc>
                <a:spcPct val="114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(['f', 'g', 'h', '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', 'A', 'j', 'k', 'l'])</a:t>
            </a:r>
          </a:p>
          <a:p>
            <a:pPr>
              <a:lnSpc>
                <a:spcPct val="114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 f</a:t>
            </a:r>
          </a:p>
          <a:p>
            <a:pPr>
              <a:lnSpc>
                <a:spcPct val="114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['g', 'h', '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', 'A', 'j', 'k']</a:t>
            </a:r>
          </a:p>
          <a:p>
            <a:pPr>
              <a:lnSpc>
                <a:spcPct val="114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 h k</a:t>
            </a:r>
          </a:p>
          <a:p>
            <a:pPr>
              <a:lnSpc>
                <a:spcPct val="114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 in d</a:t>
            </a:r>
          </a:p>
          <a:p>
            <a:pPr>
              <a:lnSpc>
                <a:spcPct val="114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([])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050" y="6286797"/>
            <a:ext cx="953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https://docs.python.org/3/library/collections.html?highlight=deq#collections.deque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13561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3810</TotalTime>
  <Words>275</Words>
  <Application>Microsoft Office PowerPoint</Application>
  <PresentationFormat>A4 용지(210x297mm)</PresentationFormat>
  <Paragraphs>44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KoPub돋움체 Light</vt:lpstr>
      <vt:lpstr>Segoe UI</vt:lpstr>
      <vt:lpstr>Wingdings</vt:lpstr>
      <vt:lpstr>Arial</vt:lpstr>
      <vt:lpstr>Consolas</vt:lpstr>
      <vt:lpstr>맑은 고딕</vt:lpstr>
      <vt:lpstr>2_Office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교니미니</dc:creator>
  <cp:lastModifiedBy>student</cp:lastModifiedBy>
  <cp:revision>185</cp:revision>
  <cp:lastPrinted>2019-01-01T11:32:28Z</cp:lastPrinted>
  <dcterms:created xsi:type="dcterms:W3CDTF">2018-11-13T12:53:18Z</dcterms:created>
  <dcterms:modified xsi:type="dcterms:W3CDTF">2019-08-28T08:30:10Z</dcterms:modified>
</cp:coreProperties>
</file>