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2" d="100"/>
          <a:sy n="32" d="100"/>
        </p:scale>
        <p:origin x="53" y="706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 lvl="0"/>
              <a:t>2024-11-21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6273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8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7090572" y="8809990"/>
            <a:ext cx="1197428" cy="1480973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Freeform 15"/>
          <p:cNvSpPr/>
          <p:nvPr/>
        </p:nvSpPr>
        <p:spPr bwMode="gray">
          <a:xfrm>
            <a:off x="15610115" y="4016830"/>
            <a:ext cx="2685014" cy="4947557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Freeform 14"/>
          <p:cNvSpPr/>
          <p:nvPr/>
        </p:nvSpPr>
        <p:spPr bwMode="gray">
          <a:xfrm>
            <a:off x="-21772" y="4376057"/>
            <a:ext cx="17264744" cy="5910944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1298448" y="9628632"/>
            <a:ext cx="15691104" cy="5486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7337024" y="9628632"/>
            <a:ext cx="950976" cy="5486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 bwMode="gray">
          <a:xfrm>
            <a:off x="3545150" y="1"/>
            <a:ext cx="2621872" cy="1673441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Freeform 7"/>
          <p:cNvSpPr/>
          <p:nvPr/>
        </p:nvSpPr>
        <p:spPr bwMode="gray">
          <a:xfrm>
            <a:off x="-11835" y="1"/>
            <a:ext cx="4039550" cy="217946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Freeform 10"/>
          <p:cNvSpPr/>
          <p:nvPr/>
        </p:nvSpPr>
        <p:spPr bwMode="gray">
          <a:xfrm>
            <a:off x="-6263" y="1343417"/>
            <a:ext cx="4313130" cy="2099676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73152" y="54864"/>
            <a:ext cx="3712464" cy="54864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18" name="Oval 17"/>
          <p:cNvSpPr/>
          <p:nvPr/>
        </p:nvSpPr>
        <p:spPr bwMode="gray">
          <a:xfrm>
            <a:off x="15179040" y="425196"/>
            <a:ext cx="566928" cy="425196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9" name="Oval 18"/>
          <p:cNvSpPr/>
          <p:nvPr/>
        </p:nvSpPr>
        <p:spPr bwMode="gray">
          <a:xfrm>
            <a:off x="16093440" y="425196"/>
            <a:ext cx="566928" cy="425196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0" name="Oval 19"/>
          <p:cNvSpPr/>
          <p:nvPr/>
        </p:nvSpPr>
        <p:spPr bwMode="gray">
          <a:xfrm>
            <a:off x="17007840" y="425196"/>
            <a:ext cx="566928" cy="425196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353312" y="2633472"/>
            <a:ext cx="15544800" cy="1604772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353312" y="4251960"/>
            <a:ext cx="12874752" cy="89154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/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5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9232" y="192024"/>
            <a:ext cx="12289536" cy="1714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90572"/>
            <a:ext cx="16459200" cy="689914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603504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/>
          <p:nvPr/>
        </p:nvSpPr>
        <p:spPr bwMode="gray">
          <a:xfrm>
            <a:off x="1517904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Oval 8"/>
          <p:cNvSpPr/>
          <p:nvPr/>
        </p:nvSpPr>
        <p:spPr bwMode="gray">
          <a:xfrm>
            <a:off x="2432304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Oval 9"/>
          <p:cNvSpPr/>
          <p:nvPr/>
        </p:nvSpPr>
        <p:spPr bwMode="gray">
          <a:xfrm>
            <a:off x="15270480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/>
          <p:nvPr/>
        </p:nvSpPr>
        <p:spPr bwMode="gray">
          <a:xfrm>
            <a:off x="16184880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2" name="Oval 11"/>
          <p:cNvSpPr/>
          <p:nvPr/>
        </p:nvSpPr>
        <p:spPr bwMode="gray">
          <a:xfrm>
            <a:off x="17099280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225461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13538746" y="9306444"/>
            <a:ext cx="1705640" cy="980556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14823762" y="8435340"/>
            <a:ext cx="3474720" cy="185166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11836" y="0"/>
            <a:ext cx="4809744" cy="267462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14008608" y="411958"/>
            <a:ext cx="3364992" cy="87772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914400" y="411958"/>
            <a:ext cx="12801600" cy="87772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914400" y="9875520"/>
            <a:ext cx="4267200" cy="3429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5340096" y="9875520"/>
            <a:ext cx="8229600" cy="3429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14026896" y="9875520"/>
            <a:ext cx="914400" cy="3429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5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164592"/>
            <a:ext cx="11887200" cy="1714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90572"/>
            <a:ext cx="16459200" cy="689914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603504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/>
          <p:nvPr/>
        </p:nvSpPr>
        <p:spPr bwMode="gray">
          <a:xfrm>
            <a:off x="1517904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Oval 8"/>
          <p:cNvSpPr/>
          <p:nvPr/>
        </p:nvSpPr>
        <p:spPr bwMode="gray">
          <a:xfrm>
            <a:off x="2432304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Oval 9"/>
          <p:cNvSpPr/>
          <p:nvPr/>
        </p:nvSpPr>
        <p:spPr bwMode="gray">
          <a:xfrm>
            <a:off x="15270480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/>
          <p:nvPr/>
        </p:nvSpPr>
        <p:spPr bwMode="gray">
          <a:xfrm>
            <a:off x="16184880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2" name="Oval 11"/>
          <p:cNvSpPr/>
          <p:nvPr/>
        </p:nvSpPr>
        <p:spPr bwMode="gray">
          <a:xfrm>
            <a:off x="17099280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237388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5157217"/>
            <a:ext cx="15471648" cy="2029397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059936" y="2894076"/>
            <a:ext cx="12838176" cy="2249424"/>
          </a:xfrm>
        </p:spPr>
        <p:txBody>
          <a:bodyPr anchor="b"/>
          <a:lstStyle>
            <a:lvl1pPr marL="0" indent="0">
              <a:buNone/>
              <a:defRPr sz="3000" b="1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1517904" y="4649724"/>
            <a:ext cx="566928" cy="425196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/>
          <p:nvPr/>
        </p:nvSpPr>
        <p:spPr bwMode="gray">
          <a:xfrm>
            <a:off x="2432304" y="4649724"/>
            <a:ext cx="566928" cy="425196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Oval 8"/>
          <p:cNvSpPr/>
          <p:nvPr/>
        </p:nvSpPr>
        <p:spPr bwMode="gray">
          <a:xfrm>
            <a:off x="3346704" y="4649724"/>
            <a:ext cx="566928" cy="425196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565407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9232" y="109728"/>
            <a:ext cx="12289536" cy="1714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1"/>
            <a:ext cx="8077200" cy="6788945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2400301"/>
            <a:ext cx="8077200" cy="6788945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603504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Oval 8"/>
          <p:cNvSpPr/>
          <p:nvPr/>
        </p:nvSpPr>
        <p:spPr bwMode="gray">
          <a:xfrm>
            <a:off x="1517904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Oval 9"/>
          <p:cNvSpPr/>
          <p:nvPr/>
        </p:nvSpPr>
        <p:spPr bwMode="gray">
          <a:xfrm>
            <a:off x="2432304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/>
          <p:nvPr/>
        </p:nvSpPr>
        <p:spPr bwMode="gray">
          <a:xfrm>
            <a:off x="15270480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2" name="Oval 11"/>
          <p:cNvSpPr/>
          <p:nvPr/>
        </p:nvSpPr>
        <p:spPr bwMode="gray">
          <a:xfrm>
            <a:off x="16184880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3" name="Oval 12"/>
          <p:cNvSpPr/>
          <p:nvPr/>
        </p:nvSpPr>
        <p:spPr bwMode="gray">
          <a:xfrm>
            <a:off x="17099280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398306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896112" y="2139696"/>
            <a:ext cx="8083296" cy="1179576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36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6112" y="3360420"/>
            <a:ext cx="8101584" cy="5664708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9198864" y="2139696"/>
            <a:ext cx="8083296" cy="1179576"/>
          </a:xfrm>
        </p:spPr>
        <p:txBody>
          <a:bodyPr anchor="b"/>
          <a:lstStyle>
            <a:lvl1pPr marL="0" indent="0">
              <a:buNone/>
              <a:defRPr sz="36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98864" y="3360420"/>
            <a:ext cx="8101584" cy="5664708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603504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/>
          <p:nvPr/>
        </p:nvSpPr>
        <p:spPr bwMode="gray">
          <a:xfrm>
            <a:off x="1517904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/>
          <p:cNvSpPr/>
          <p:nvPr/>
        </p:nvSpPr>
        <p:spPr bwMode="gray">
          <a:xfrm>
            <a:off x="16184880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Oval 14"/>
          <p:cNvSpPr/>
          <p:nvPr/>
        </p:nvSpPr>
        <p:spPr bwMode="gray">
          <a:xfrm>
            <a:off x="17099280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696" y="109728"/>
            <a:ext cx="14008608" cy="17145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3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696" y="164592"/>
            <a:ext cx="14008608" cy="1714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gray">
          <a:xfrm>
            <a:off x="603504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" name="Oval 6"/>
          <p:cNvSpPr/>
          <p:nvPr/>
        </p:nvSpPr>
        <p:spPr bwMode="gray">
          <a:xfrm>
            <a:off x="1517904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/>
          <p:nvPr/>
        </p:nvSpPr>
        <p:spPr bwMode="gray">
          <a:xfrm>
            <a:off x="16184880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Oval 8"/>
          <p:cNvSpPr/>
          <p:nvPr/>
        </p:nvSpPr>
        <p:spPr bwMode="gray">
          <a:xfrm>
            <a:off x="17099280" y="795528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394796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21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11836" y="0"/>
            <a:ext cx="4809744" cy="267462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150606" y="617220"/>
            <a:ext cx="10296144" cy="1743075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2496312"/>
            <a:ext cx="10223500" cy="7050024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280160" y="2496312"/>
            <a:ext cx="5650992" cy="7036308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84514" y="9875520"/>
            <a:ext cx="4267200" cy="3429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9875520"/>
            <a:ext cx="10058400" cy="3429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4517136" y="1741932"/>
            <a:ext cx="566928" cy="425196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2" name="Oval 11"/>
          <p:cNvSpPr/>
          <p:nvPr/>
        </p:nvSpPr>
        <p:spPr bwMode="gray">
          <a:xfrm>
            <a:off x="5431536" y="1741932"/>
            <a:ext cx="566928" cy="425196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3" name="Oval 12"/>
          <p:cNvSpPr/>
          <p:nvPr/>
        </p:nvSpPr>
        <p:spPr bwMode="gray">
          <a:xfrm>
            <a:off x="6345936" y="1741932"/>
            <a:ext cx="566928" cy="425196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406418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719072" y="754380"/>
            <a:ext cx="15307056" cy="850392"/>
          </a:xfrm>
        </p:spPr>
        <p:txBody>
          <a:bodyPr anchor="ctr">
            <a:normAutofit/>
          </a:bodyPr>
          <a:lstStyle>
            <a:lvl1pPr algn="l">
              <a:defRPr sz="4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19072" y="1755648"/>
            <a:ext cx="15288768" cy="61722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719072" y="8078724"/>
            <a:ext cx="15307056" cy="1179576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932688" y="987552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Oval 8"/>
          <p:cNvSpPr/>
          <p:nvPr/>
        </p:nvSpPr>
        <p:spPr bwMode="gray">
          <a:xfrm>
            <a:off x="932688" y="8161020"/>
            <a:ext cx="566928" cy="425196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53724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914400" y="411957"/>
            <a:ext cx="16459200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914400" y="2400301"/>
            <a:ext cx="16459200" cy="6788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9344147"/>
            <a:ext cx="2734146" cy="31476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7" name="Freeform 16"/>
          <p:cNvSpPr/>
          <p:nvPr/>
        </p:nvSpPr>
        <p:spPr bwMode="gray">
          <a:xfrm>
            <a:off x="1123" y="9704285"/>
            <a:ext cx="2177958" cy="58271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8" name="Freeform 17"/>
          <p:cNvSpPr/>
          <p:nvPr/>
        </p:nvSpPr>
        <p:spPr bwMode="gray">
          <a:xfrm>
            <a:off x="1003320" y="9583803"/>
            <a:ext cx="9072704" cy="241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9" name="Freeform 18"/>
          <p:cNvSpPr/>
          <p:nvPr/>
        </p:nvSpPr>
        <p:spPr bwMode="gray">
          <a:xfrm>
            <a:off x="2117042" y="9825582"/>
            <a:ext cx="14279028" cy="47774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0" name="Freeform 19"/>
          <p:cNvSpPr/>
          <p:nvPr/>
        </p:nvSpPr>
        <p:spPr bwMode="gray">
          <a:xfrm>
            <a:off x="10010777" y="9487022"/>
            <a:ext cx="2353642" cy="30003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1" name="Freeform 20"/>
          <p:cNvSpPr/>
          <p:nvPr/>
        </p:nvSpPr>
        <p:spPr bwMode="gray">
          <a:xfrm>
            <a:off x="12336256" y="9529883"/>
            <a:ext cx="4935212" cy="25003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2" name="Freeform 21"/>
          <p:cNvSpPr/>
          <p:nvPr/>
        </p:nvSpPr>
        <p:spPr bwMode="gray">
          <a:xfrm>
            <a:off x="16834622" y="9540599"/>
            <a:ext cx="1186680" cy="224360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3" name="Freeform 22"/>
          <p:cNvSpPr/>
          <p:nvPr/>
        </p:nvSpPr>
        <p:spPr bwMode="gray">
          <a:xfrm>
            <a:off x="16325037" y="9544171"/>
            <a:ext cx="1961394" cy="74282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146304" y="9875520"/>
            <a:ext cx="426720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5340096" y="9875520"/>
            <a:ext cx="1005840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6605504" y="9875520"/>
            <a:ext cx="91440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7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371600" rtl="0" eaLnBrk="1" latinLnBrk="1" hangingPunct="1"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514350" indent="-514350" algn="l" defTabSz="13716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14425" indent="-428625" algn="l" defTabSz="13716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1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1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1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1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10" Type="http://schemas.openxmlformats.org/officeDocument/2006/relationships/image" Target="../media/image16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276600" y="3925217"/>
            <a:ext cx="14097000" cy="2487047"/>
            <a:chOff x="-145357" y="67307"/>
            <a:chExt cx="17133920" cy="3316062"/>
          </a:xfrm>
        </p:grpSpPr>
        <p:sp>
          <p:nvSpPr>
            <p:cNvPr id="3" name="TextBox 3"/>
            <p:cNvSpPr txBox="1"/>
            <p:nvPr/>
          </p:nvSpPr>
          <p:spPr>
            <a:xfrm>
              <a:off x="0" y="2760646"/>
              <a:ext cx="16988563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20"/>
                </a:lnSpc>
                <a:spcBef>
                  <a:spcPct val="0"/>
                </a:spcBef>
              </a:pPr>
              <a:r>
                <a:rPr lang="en-US" sz="2800" b="1" spc="98" dirty="0" err="1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Canva Sans Bold"/>
                  <a:sym typeface="Canva Sans Bold"/>
                </a:rPr>
                <a:t>김성철</a:t>
              </a:r>
              <a:r>
                <a:rPr lang="en-US" sz="2800" b="1" spc="98" dirty="0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Canva Sans Bold"/>
                  <a:sym typeface="Canva Sans Bold"/>
                </a:rPr>
                <a:t>(</a:t>
              </a:r>
              <a:r>
                <a:rPr lang="en-US" sz="2800" b="1" spc="98" dirty="0" err="1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Canva Sans Bold"/>
                  <a:sym typeface="Canva Sans Bold"/>
                </a:rPr>
                <a:t>멘토</a:t>
              </a:r>
              <a:r>
                <a:rPr lang="en-US" sz="2800" b="1" spc="98" dirty="0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Canva Sans Bold"/>
                  <a:sym typeface="Canva Sans Bold"/>
                </a:rPr>
                <a:t>), </a:t>
              </a:r>
              <a:r>
                <a:rPr lang="en-US" sz="2800" b="1" spc="98" dirty="0" err="1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Canva Sans Bold"/>
                  <a:sym typeface="Canva Sans Bold"/>
                </a:rPr>
                <a:t>함동균</a:t>
              </a:r>
              <a:r>
                <a:rPr lang="en-US" sz="2800" b="1" spc="98" dirty="0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Canva Sans Bold"/>
                  <a:sym typeface="Canva Sans Bold"/>
                </a:rPr>
                <a:t>(</a:t>
              </a:r>
              <a:r>
                <a:rPr lang="en-US" sz="2800" b="1" spc="98" dirty="0" err="1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Canva Sans Bold"/>
                  <a:sym typeface="Canva Sans Bold"/>
                </a:rPr>
                <a:t>멘토</a:t>
              </a:r>
              <a:r>
                <a:rPr lang="en-US" sz="2800" b="1" spc="98" dirty="0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Canva Sans Bold"/>
                  <a:sym typeface="Canva Sans Bold"/>
                </a:rPr>
                <a:t>), </a:t>
              </a:r>
              <a:r>
                <a:rPr lang="en-US" sz="2800" b="1" spc="98" dirty="0" err="1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Canva Sans Bold"/>
                  <a:sym typeface="Canva Sans Bold"/>
                </a:rPr>
                <a:t>박시연</a:t>
              </a:r>
              <a:r>
                <a:rPr lang="en-US" sz="2800" b="1" spc="98" dirty="0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Canva Sans Bold"/>
                  <a:sym typeface="Canva Sans Bold"/>
                </a:rPr>
                <a:t>(</a:t>
              </a:r>
              <a:r>
                <a:rPr lang="en-US" sz="2800" b="1" spc="98" dirty="0" err="1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Canva Sans Bold"/>
                  <a:sym typeface="Canva Sans Bold"/>
                </a:rPr>
                <a:t>멘티</a:t>
              </a:r>
              <a:r>
                <a:rPr lang="en-US" sz="2800" b="1" spc="98" dirty="0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Canva Sans Bold"/>
                  <a:sym typeface="Canva Sans Bold"/>
                </a:rPr>
                <a:t>), 천민기(</a:t>
              </a:r>
              <a:r>
                <a:rPr lang="en-US" sz="2800" b="1" spc="98" dirty="0" err="1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Canva Sans Bold"/>
                  <a:sym typeface="Canva Sans Bold"/>
                </a:rPr>
                <a:t>멘티</a:t>
              </a:r>
              <a:r>
                <a:rPr lang="en-US" sz="2800" b="1" spc="98" dirty="0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Canva Sans Bold"/>
                  <a:sym typeface="Canva Sans Bold"/>
                </a:rPr>
                <a:t>), </a:t>
              </a:r>
              <a:r>
                <a:rPr lang="en-US" sz="2800" b="1" spc="98" dirty="0" err="1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Canva Sans Bold"/>
                  <a:sym typeface="Canva Sans Bold"/>
                </a:rPr>
                <a:t>최임배</a:t>
              </a:r>
              <a:r>
                <a:rPr lang="en-US" sz="2800" b="1" spc="98" dirty="0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Canva Sans Bold"/>
                  <a:sym typeface="Canva Sans Bold"/>
                </a:rPr>
                <a:t>(</a:t>
              </a:r>
              <a:r>
                <a:rPr lang="en-US" sz="2800" b="1" spc="98" dirty="0" err="1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Canva Sans Bold"/>
                  <a:sym typeface="Canva Sans Bold"/>
                </a:rPr>
                <a:t>멘티</a:t>
              </a:r>
              <a:r>
                <a:rPr lang="en-US" sz="2800" b="1" spc="98" dirty="0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Canva Sans Bold"/>
                  <a:sym typeface="Canva Sans Bold"/>
                </a:rPr>
                <a:t>)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145357" y="67307"/>
              <a:ext cx="16988563" cy="16243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499"/>
                </a:lnSpc>
              </a:pPr>
              <a:r>
                <a:rPr lang="en-US" sz="9499" spc="-759" dirty="0" err="1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210 도시락"/>
                  <a:sym typeface="210 도시락"/>
                </a:rPr>
                <a:t>데이터베이스</a:t>
              </a:r>
              <a:r>
                <a:rPr lang="en-US" sz="9499" spc="-759" dirty="0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210 도시락"/>
                  <a:sym typeface="210 도시락"/>
                </a:rPr>
                <a:t> </a:t>
              </a:r>
              <a:r>
                <a:rPr lang="en-US" sz="9499" spc="-759" dirty="0" err="1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210 도시락"/>
                  <a:sym typeface="210 도시락"/>
                </a:rPr>
                <a:t>프로젝트</a:t>
              </a:r>
              <a:r>
                <a:rPr lang="en-US" sz="9499" spc="-759" dirty="0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210 도시락"/>
                  <a:sym typeface="210 도시락"/>
                </a:rPr>
                <a:t> </a:t>
              </a:r>
              <a:r>
                <a:rPr lang="en-US" sz="9499" spc="-759" dirty="0" err="1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210 도시락"/>
                  <a:sym typeface="210 도시락"/>
                </a:rPr>
                <a:t>발표</a:t>
              </a:r>
              <a:endParaRPr lang="en-US" sz="9499" spc="-759" dirty="0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210 도시락"/>
                <a:sym typeface="210 도시락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>
            <a:off x="1266626" y="3777249"/>
            <a:ext cx="1367991" cy="2732501"/>
          </a:xfrm>
          <a:custGeom>
            <a:avLst/>
            <a:gdLst/>
            <a:ahLst/>
            <a:cxnLst/>
            <a:rect l="l" t="t" r="r" b="b"/>
            <a:pathLst>
              <a:path w="1367991" h="2732501">
                <a:moveTo>
                  <a:pt x="0" y="0"/>
                </a:moveTo>
                <a:lnTo>
                  <a:pt x="1367991" y="0"/>
                </a:lnTo>
                <a:lnTo>
                  <a:pt x="1367991" y="2732502"/>
                </a:lnTo>
                <a:lnTo>
                  <a:pt x="0" y="27325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12E10-13CA-A549-E9A1-2183943F2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D625A2B1-C01C-67BF-24D2-C79BB2629AA8}"/>
              </a:ext>
            </a:extLst>
          </p:cNvPr>
          <p:cNvSpPr txBox="1"/>
          <p:nvPr/>
        </p:nvSpPr>
        <p:spPr>
          <a:xfrm>
            <a:off x="2594724" y="4387845"/>
            <a:ext cx="13098553" cy="15113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en-US" sz="10000" spc="-719" dirty="0">
                <a:solidFill>
                  <a:srgbClr val="000000"/>
                </a:solidFill>
                <a:latin typeface="Rockwell" panose="02060603020205020403" pitchFamily="18" charset="0"/>
                <a:ea typeface="Segoe UI Black" panose="020B0A02040204020203" pitchFamily="34" charset="0"/>
                <a:cs typeface="210 도시락"/>
                <a:sym typeface="210 도시락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6629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96193" y="2151664"/>
            <a:ext cx="12741423" cy="6172809"/>
            <a:chOff x="0" y="171451"/>
            <a:chExt cx="16988563" cy="8230413"/>
          </a:xfrm>
        </p:grpSpPr>
        <p:sp>
          <p:nvSpPr>
            <p:cNvPr id="3" name="TextBox 3"/>
            <p:cNvSpPr txBox="1"/>
            <p:nvPr/>
          </p:nvSpPr>
          <p:spPr>
            <a:xfrm>
              <a:off x="0" y="2741596"/>
              <a:ext cx="16988563" cy="56602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 spc="-79" dirty="0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1. </a:t>
              </a:r>
              <a:r>
                <a:rPr lang="en-US" sz="3999" spc="-79" dirty="0" err="1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프로젝트</a:t>
              </a:r>
              <a:r>
                <a:rPr lang="en-US" sz="3999" spc="-79" dirty="0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 </a:t>
              </a:r>
              <a:r>
                <a:rPr lang="en-US" sz="3999" spc="-79" dirty="0" err="1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결과</a:t>
              </a:r>
              <a:endParaRPr lang="en-US" sz="3999" spc="-79" dirty="0">
                <a:solidFill>
                  <a:srgbClr val="000000"/>
                </a:solidFill>
                <a:latin typeface="+mn-ea"/>
                <a:cs typeface="Canva Sans"/>
                <a:sym typeface="Canva Sans"/>
              </a:endParaRPr>
            </a:p>
            <a:p>
              <a:pPr marL="0" lvl="0" indent="0"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 spc="-79" dirty="0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2. </a:t>
              </a:r>
              <a:r>
                <a:rPr lang="en-US" sz="3999" spc="-79" dirty="0" err="1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프로젝트</a:t>
              </a:r>
              <a:r>
                <a:rPr lang="en-US" sz="3999" spc="-79" dirty="0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 </a:t>
              </a:r>
              <a:r>
                <a:rPr lang="en-US" sz="3999" spc="-79" dirty="0" err="1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소개</a:t>
              </a:r>
              <a:r>
                <a:rPr lang="en-US" sz="3999" spc="-79" dirty="0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 및 </a:t>
              </a:r>
              <a:r>
                <a:rPr lang="en-US" sz="3999" spc="-79" dirty="0" err="1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계획서</a:t>
              </a:r>
              <a:r>
                <a:rPr lang="en-US" sz="3999" spc="-79" dirty="0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 </a:t>
              </a:r>
              <a:r>
                <a:rPr lang="en-US" sz="3999" spc="-79" dirty="0" err="1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소개</a:t>
              </a:r>
              <a:endParaRPr lang="en-US" sz="3999" spc="-79" dirty="0">
                <a:solidFill>
                  <a:srgbClr val="000000"/>
                </a:solidFill>
                <a:latin typeface="+mn-ea"/>
                <a:cs typeface="Canva Sans"/>
                <a:sym typeface="Canva Sans"/>
              </a:endParaRPr>
            </a:p>
            <a:p>
              <a:pPr marL="0" lvl="0" indent="0"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 spc="-79" dirty="0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3. </a:t>
              </a:r>
              <a:r>
                <a:rPr lang="en-US" sz="3999" spc="-79" dirty="0" err="1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개발</a:t>
              </a:r>
              <a:r>
                <a:rPr lang="en-US" sz="3999" spc="-79" dirty="0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 </a:t>
              </a:r>
              <a:r>
                <a:rPr lang="en-US" sz="3999" spc="-79" dirty="0" err="1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목적</a:t>
              </a:r>
              <a:endParaRPr lang="en-US" sz="3999" spc="-79" dirty="0">
                <a:solidFill>
                  <a:srgbClr val="000000"/>
                </a:solidFill>
                <a:latin typeface="+mn-ea"/>
                <a:cs typeface="Canva Sans"/>
                <a:sym typeface="Canva Sans"/>
              </a:endParaRPr>
            </a:p>
            <a:p>
              <a:pPr marL="0" lvl="0" indent="0"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 spc="-79" dirty="0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4. </a:t>
              </a:r>
              <a:r>
                <a:rPr lang="en-US" sz="3999" spc="-79" dirty="0" err="1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테이블</a:t>
              </a:r>
              <a:r>
                <a:rPr lang="en-US" sz="3999" spc="-79" dirty="0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 </a:t>
              </a:r>
              <a:r>
                <a:rPr lang="en-US" sz="3999" spc="-79" dirty="0" err="1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소개</a:t>
              </a:r>
              <a:endParaRPr lang="en-US" sz="3999" spc="-79" dirty="0">
                <a:solidFill>
                  <a:srgbClr val="000000"/>
                </a:solidFill>
                <a:latin typeface="+mn-ea"/>
                <a:cs typeface="Canva Sans"/>
                <a:sym typeface="Canva Sans"/>
              </a:endParaRPr>
            </a:p>
            <a:p>
              <a:pPr marL="0" lvl="0" indent="0"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 spc="-79" dirty="0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5. </a:t>
              </a:r>
              <a:r>
                <a:rPr lang="en-US" sz="3999" spc="-79" dirty="0" err="1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진행</a:t>
              </a:r>
              <a:r>
                <a:rPr lang="en-US" sz="3999" spc="-79" dirty="0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 </a:t>
              </a:r>
              <a:r>
                <a:rPr lang="en-US" sz="3999" spc="-79" dirty="0" err="1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과정</a:t>
              </a:r>
              <a:endParaRPr lang="en-US" sz="3999" spc="-79" dirty="0">
                <a:solidFill>
                  <a:srgbClr val="000000"/>
                </a:solidFill>
                <a:latin typeface="+mn-ea"/>
                <a:cs typeface="Canva Sans"/>
                <a:sym typeface="Canva Sans"/>
              </a:endParaRPr>
            </a:p>
            <a:p>
              <a:pPr marL="0" lvl="0" indent="0" algn="l">
                <a:lnSpc>
                  <a:spcPts val="5599"/>
                </a:lnSpc>
                <a:spcBef>
                  <a:spcPct val="0"/>
                </a:spcBef>
              </a:pPr>
              <a:r>
                <a:rPr lang="en-US" sz="3999" spc="-79" dirty="0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6. </a:t>
              </a:r>
              <a:r>
                <a:rPr lang="en-US" sz="3999" spc="-79" dirty="0" err="1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소감</a:t>
              </a:r>
              <a:r>
                <a:rPr lang="en-US" sz="3999" spc="-79" dirty="0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 및 </a:t>
              </a:r>
              <a:r>
                <a:rPr lang="en-US" sz="3999" spc="-79" dirty="0" err="1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성장</a:t>
              </a:r>
              <a:r>
                <a:rPr lang="en-US" sz="3999" spc="-79" dirty="0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 </a:t>
              </a:r>
              <a:r>
                <a:rPr lang="en-US" sz="3999" spc="-79" dirty="0" err="1">
                  <a:solidFill>
                    <a:srgbClr val="000000"/>
                  </a:solidFill>
                  <a:latin typeface="+mn-ea"/>
                  <a:cs typeface="Canva Sans"/>
                  <a:sym typeface="Canva Sans"/>
                </a:rPr>
                <a:t>가능성</a:t>
              </a:r>
              <a:endParaRPr lang="en-US" sz="3999" spc="-79" dirty="0">
                <a:solidFill>
                  <a:srgbClr val="000000"/>
                </a:solidFill>
                <a:latin typeface="+mn-ea"/>
                <a:cs typeface="Canva Sans"/>
                <a:sym typeface="Canva Sans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71451"/>
              <a:ext cx="16988563" cy="16243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499"/>
                </a:lnSpc>
              </a:pPr>
              <a:r>
                <a:rPr lang="en-US" sz="9499" spc="-759" dirty="0" err="1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210 도시락"/>
                  <a:sym typeface="210 도시락"/>
                </a:rPr>
                <a:t>목차</a:t>
              </a:r>
              <a:endParaRPr lang="en-US" sz="9499" spc="-759" dirty="0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210 도시락"/>
                <a:sym typeface="210 도시락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>
            <a:off x="1266626" y="3777249"/>
            <a:ext cx="1367991" cy="2732501"/>
          </a:xfrm>
          <a:custGeom>
            <a:avLst/>
            <a:gdLst/>
            <a:ahLst/>
            <a:cxnLst/>
            <a:rect l="l" t="t" r="r" b="b"/>
            <a:pathLst>
              <a:path w="1367991" h="2732501">
                <a:moveTo>
                  <a:pt x="0" y="0"/>
                </a:moveTo>
                <a:lnTo>
                  <a:pt x="1367991" y="0"/>
                </a:lnTo>
                <a:lnTo>
                  <a:pt x="1367991" y="2732502"/>
                </a:lnTo>
                <a:lnTo>
                  <a:pt x="0" y="27325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567705" y="4818182"/>
            <a:ext cx="7691595" cy="1390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800"/>
              </a:lnSpc>
            </a:pPr>
            <a:r>
              <a:rPr lang="en-US" sz="9000" spc="-719" dirty="0" err="1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210 도시락"/>
                <a:sym typeface="210 도시락"/>
              </a:rPr>
              <a:t>프로젝트</a:t>
            </a:r>
            <a:r>
              <a:rPr lang="en-US" sz="9000" spc="-719" dirty="0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210 도시락"/>
                <a:sym typeface="210 도시락"/>
              </a:rPr>
              <a:t> </a:t>
            </a:r>
            <a:r>
              <a:rPr lang="en-US" sz="9000" spc="-719" dirty="0" err="1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210 도시락"/>
                <a:sym typeface="210 도시락"/>
              </a:rPr>
              <a:t>결과</a:t>
            </a:r>
            <a:endParaRPr lang="en-US" sz="9000" spc="-719" dirty="0">
              <a:solidFill>
                <a:srgbClr val="00000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210 도시락"/>
              <a:sym typeface="210 도시락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9567705" y="3392368"/>
            <a:ext cx="1104900" cy="57150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4"/>
          <p:cNvSpPr/>
          <p:nvPr/>
        </p:nvSpPr>
        <p:spPr>
          <a:xfrm>
            <a:off x="624444" y="514350"/>
            <a:ext cx="7121176" cy="9258300"/>
          </a:xfrm>
          <a:custGeom>
            <a:avLst/>
            <a:gdLst/>
            <a:ahLst/>
            <a:cxnLst/>
            <a:rect l="l" t="t" r="r" b="b"/>
            <a:pathLst>
              <a:path w="7121176" h="9258300">
                <a:moveTo>
                  <a:pt x="0" y="0"/>
                </a:moveTo>
                <a:lnTo>
                  <a:pt x="7121176" y="0"/>
                </a:lnTo>
                <a:lnTo>
                  <a:pt x="7121176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11971B-E21D-1640-5593-EFFC681388A7}"/>
              </a:ext>
            </a:extLst>
          </p:cNvPr>
          <p:cNvSpPr txBox="1"/>
          <p:nvPr/>
        </p:nvSpPr>
        <p:spPr>
          <a:xfrm>
            <a:off x="6934200" y="2057322"/>
            <a:ext cx="46041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QR</a:t>
            </a:r>
            <a:r>
              <a:rPr lang="ko-KR" altLang="en-US" sz="2800" dirty="0">
                <a:latin typeface="+mj-ea"/>
                <a:ea typeface="+mj-ea"/>
              </a:rPr>
              <a:t>코드는 현재 예시입니다</a:t>
            </a:r>
            <a:r>
              <a:rPr lang="en-US" altLang="ko-KR" sz="2800" dirty="0">
                <a:latin typeface="+mj-ea"/>
                <a:ea typeface="+mj-ea"/>
              </a:rPr>
              <a:t>.</a:t>
            </a:r>
          </a:p>
          <a:p>
            <a:r>
              <a:rPr lang="ko-KR" altLang="en-US" sz="2800" dirty="0">
                <a:latin typeface="+mj-ea"/>
                <a:ea typeface="+mj-ea"/>
              </a:rPr>
              <a:t>나중에 바꿀 예정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91849" y="2646709"/>
            <a:ext cx="8652151" cy="47749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3788"/>
              </a:lnSpc>
              <a:spcBef>
                <a:spcPct val="0"/>
              </a:spcBef>
              <a:defRPr/>
            </a:pPr>
            <a:endParaRPr lang="en-US" sz="3443" u="none" strike="noStrike" spc="-68">
              <a:solidFill>
                <a:srgbClr val="000000"/>
              </a:solidFill>
              <a:latin typeface="+mn-ea"/>
              <a:cs typeface="Canva Sans"/>
              <a:sym typeface="Canva San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2064" y="1745912"/>
            <a:ext cx="2295525" cy="51256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lvl="0" indent="0" algn="l">
              <a:lnSpc>
                <a:spcPts val="3875"/>
              </a:lnSpc>
              <a:spcBef>
                <a:spcPct val="0"/>
              </a:spcBef>
              <a:defRPr/>
            </a:pPr>
            <a:r>
              <a:rPr lang="en-US" sz="4305" b="1" u="none" strike="noStrike" spc="-86" dirty="0" err="1">
                <a:solidFill>
                  <a:srgbClr val="000000"/>
                </a:solidFill>
                <a:latin typeface="+mn-ea"/>
                <a:cs typeface="Canva Sans Bold"/>
                <a:sym typeface="Canva Sans Bold"/>
              </a:rPr>
              <a:t>성적</a:t>
            </a:r>
            <a:r>
              <a:rPr lang="en-US" sz="4305" b="1" u="none" strike="noStrike" spc="-86" dirty="0">
                <a:solidFill>
                  <a:srgbClr val="000000"/>
                </a:solidFill>
                <a:latin typeface="+mn-ea"/>
                <a:cs typeface="Canva Sans Bold"/>
                <a:sym typeface="Canva Sans Bold"/>
              </a:rPr>
              <a:t> </a:t>
            </a:r>
            <a:r>
              <a:rPr lang="en-US" sz="4305" b="1" u="none" strike="noStrike" spc="-86" dirty="0" err="1">
                <a:solidFill>
                  <a:srgbClr val="000000"/>
                </a:solidFill>
                <a:latin typeface="+mn-ea"/>
                <a:cs typeface="Canva Sans Bold"/>
                <a:sym typeface="Canva Sans Bold"/>
              </a:rPr>
              <a:t>조회</a:t>
            </a:r>
            <a:endParaRPr lang="en-US" sz="4305" b="1" u="none" strike="noStrike" spc="-86" dirty="0">
              <a:solidFill>
                <a:srgbClr val="000000"/>
              </a:solidFill>
              <a:latin typeface="+mn-ea"/>
              <a:cs typeface="Canva Sans Bold"/>
              <a:sym typeface="Canva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144000" y="1745912"/>
            <a:ext cx="8277343" cy="51256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lvl="0" indent="0" algn="l">
              <a:lnSpc>
                <a:spcPts val="3875"/>
              </a:lnSpc>
              <a:spcBef>
                <a:spcPct val="0"/>
              </a:spcBef>
              <a:defRPr/>
            </a:pPr>
            <a:r>
              <a:rPr lang="en-US" sz="4305" b="1" u="none" strike="noStrike" spc="-86" dirty="0" err="1">
                <a:solidFill>
                  <a:srgbClr val="000000"/>
                </a:solidFill>
                <a:latin typeface="+mn-ea"/>
                <a:cs typeface="Canva Sans Bold"/>
                <a:sym typeface="Canva Sans Bold"/>
              </a:rPr>
              <a:t>시간표</a:t>
            </a:r>
            <a:r>
              <a:rPr lang="en-US" sz="4305" b="1" u="none" strike="noStrike" spc="-86" dirty="0">
                <a:solidFill>
                  <a:srgbClr val="000000"/>
                </a:solidFill>
                <a:latin typeface="+mn-ea"/>
                <a:cs typeface="Canva Sans Bold"/>
                <a:sym typeface="Canva Sans Bold"/>
              </a:rPr>
              <a:t> </a:t>
            </a:r>
            <a:r>
              <a:rPr lang="en-US" sz="4305" b="1" u="none" strike="noStrike" spc="-86" dirty="0" err="1">
                <a:solidFill>
                  <a:srgbClr val="000000"/>
                </a:solidFill>
                <a:latin typeface="+mn-ea"/>
                <a:cs typeface="Canva Sans Bold"/>
                <a:sym typeface="Canva Sans Bold"/>
              </a:rPr>
              <a:t>조회</a:t>
            </a:r>
            <a:endParaRPr lang="en-US" sz="4305" b="1" u="none" strike="noStrike" spc="-86" dirty="0">
              <a:solidFill>
                <a:srgbClr val="000000"/>
              </a:solidFill>
              <a:latin typeface="+mn-ea"/>
              <a:cs typeface="Canva Sans Bold"/>
              <a:sym typeface="Canva Sans 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AC868E-C8CE-6D7C-1807-6C1D3DCD124B}"/>
              </a:ext>
            </a:extLst>
          </p:cNvPr>
          <p:cNvSpPr txBox="1"/>
          <p:nvPr/>
        </p:nvSpPr>
        <p:spPr>
          <a:xfrm>
            <a:off x="6583042" y="0"/>
            <a:ext cx="51219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0" dirty="0">
                <a:latin typeface="Segoe UI Black" panose="020B0A02040204020203" pitchFamily="34" charset="0"/>
              </a:rPr>
              <a:t>쿼리 예제</a:t>
            </a:r>
          </a:p>
        </p:txBody>
      </p:sp>
      <p:sp>
        <p:nvSpPr>
          <p:cNvPr id="10" name="가로 글상자 9"/>
          <p:cNvSpPr txBox="1"/>
          <p:nvPr/>
        </p:nvSpPr>
        <p:spPr>
          <a:xfrm>
            <a:off x="692064" y="2434590"/>
            <a:ext cx="8305800" cy="3503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lnSpc>
                <a:spcPts val="3788"/>
              </a:lnSpc>
              <a:spcBef>
                <a:spcPct val="0"/>
              </a:spcBef>
              <a:defRPr/>
            </a:pPr>
            <a:r>
              <a:rPr lang="en-US" sz="3400" spc="-68" dirty="0">
                <a:solidFill>
                  <a:srgbClr val="000000"/>
                </a:solidFill>
                <a:cs typeface="Canva Sans"/>
                <a:sym typeface="Canva Sans"/>
              </a:rPr>
              <a:t>SELECT</a:t>
            </a:r>
            <a:r>
              <a:rPr lang="en-US" sz="3400" u="none" strike="noStrike" spc="-68" dirty="0">
                <a:solidFill>
                  <a:srgbClr val="000000"/>
                </a:solidFill>
                <a:cs typeface="Canva Sans"/>
                <a:sym typeface="Canva Sans"/>
              </a:rPr>
              <a:t> </a:t>
            </a:r>
            <a:r>
              <a:rPr lang="en-US" sz="3400" u="none" strike="noStrike" spc="-68" dirty="0" err="1">
                <a:solidFill>
                  <a:srgbClr val="000000"/>
                </a:solidFill>
                <a:cs typeface="Canva Sans"/>
                <a:sym typeface="Canva Sans"/>
              </a:rPr>
              <a:t>학생.학번</a:t>
            </a:r>
            <a:r>
              <a:rPr lang="en-US" sz="3400" u="none" strike="noStrike" spc="-68" dirty="0">
                <a:solidFill>
                  <a:srgbClr val="000000"/>
                </a:solidFill>
                <a:cs typeface="Canva Sans"/>
                <a:sym typeface="Canva Sans"/>
              </a:rPr>
              <a:t>, </a:t>
            </a:r>
            <a:r>
              <a:rPr lang="en-US" sz="3400" u="none" strike="noStrike" spc="-68" dirty="0" err="1">
                <a:solidFill>
                  <a:srgbClr val="000000"/>
                </a:solidFill>
                <a:cs typeface="Canva Sans"/>
                <a:sym typeface="Canva Sans"/>
              </a:rPr>
              <a:t>과목명</a:t>
            </a:r>
            <a:r>
              <a:rPr lang="en-US" sz="3400" u="none" strike="noStrike" spc="-68" dirty="0">
                <a:solidFill>
                  <a:srgbClr val="000000"/>
                </a:solidFill>
                <a:cs typeface="Canva Sans"/>
                <a:sym typeface="Canva Sans"/>
              </a:rPr>
              <a:t>, </a:t>
            </a:r>
            <a:r>
              <a:rPr lang="en-US" sz="3400" u="none" strike="noStrike" spc="-68" dirty="0" err="1">
                <a:solidFill>
                  <a:srgbClr val="000000"/>
                </a:solidFill>
                <a:cs typeface="Canva Sans"/>
                <a:sym typeface="Canva Sans"/>
              </a:rPr>
              <a:t>과목.과목코드</a:t>
            </a:r>
            <a:r>
              <a:rPr lang="en-US" sz="3400" u="none" strike="noStrike" spc="-68" dirty="0">
                <a:solidFill>
                  <a:srgbClr val="000000"/>
                </a:solidFill>
                <a:cs typeface="Canva Sans"/>
                <a:sym typeface="Canva Sans"/>
              </a:rPr>
              <a:t>, </a:t>
            </a:r>
            <a:r>
              <a:rPr lang="en-US" sz="3400" u="none" strike="noStrike" spc="-68" dirty="0" err="1">
                <a:solidFill>
                  <a:srgbClr val="000000"/>
                </a:solidFill>
                <a:cs typeface="Canva Sans"/>
                <a:sym typeface="Canva Sans"/>
              </a:rPr>
              <a:t>이수구분</a:t>
            </a:r>
            <a:r>
              <a:rPr lang="en-US" sz="3400" u="none" strike="noStrike" spc="-68" dirty="0">
                <a:solidFill>
                  <a:srgbClr val="000000"/>
                </a:solidFill>
                <a:cs typeface="Canva Sans"/>
                <a:sym typeface="Canva Sans"/>
              </a:rPr>
              <a:t>, </a:t>
            </a:r>
            <a:r>
              <a:rPr lang="en-US" sz="3400" u="none" strike="noStrike" spc="-68" dirty="0" err="1">
                <a:solidFill>
                  <a:srgbClr val="000000"/>
                </a:solidFill>
                <a:cs typeface="Canva Sans"/>
                <a:sym typeface="Canva Sans"/>
              </a:rPr>
              <a:t>성적</a:t>
            </a:r>
            <a:endParaRPr lang="en-US" sz="3400" u="none" strike="noStrike" spc="-68" dirty="0">
              <a:solidFill>
                <a:srgbClr val="000000"/>
              </a:solidFill>
              <a:cs typeface="Canva Sans"/>
              <a:sym typeface="Canva Sans"/>
            </a:endParaRPr>
          </a:p>
          <a:p>
            <a:pPr marL="0" lvl="0" indent="0" algn="l">
              <a:lnSpc>
                <a:spcPts val="3788"/>
              </a:lnSpc>
              <a:spcBef>
                <a:spcPct val="0"/>
              </a:spcBef>
              <a:defRPr/>
            </a:pPr>
            <a:r>
              <a:rPr lang="en-US" sz="3400" spc="-68" dirty="0">
                <a:solidFill>
                  <a:srgbClr val="000000"/>
                </a:solidFill>
                <a:cs typeface="Canva Sans"/>
                <a:sym typeface="Canva Sans"/>
              </a:rPr>
              <a:t>FROM</a:t>
            </a:r>
            <a:r>
              <a:rPr lang="en-US" sz="3400" u="none" strike="noStrike" spc="-68" dirty="0">
                <a:solidFill>
                  <a:srgbClr val="000000"/>
                </a:solidFill>
                <a:cs typeface="Canva Sans"/>
                <a:sym typeface="Canva Sans"/>
              </a:rPr>
              <a:t> </a:t>
            </a:r>
            <a:r>
              <a:rPr lang="en-US" sz="3400" u="none" strike="noStrike" spc="-68" dirty="0" err="1">
                <a:solidFill>
                  <a:srgbClr val="000000"/>
                </a:solidFill>
                <a:cs typeface="Canva Sans"/>
                <a:sym typeface="Canva Sans"/>
              </a:rPr>
              <a:t>성적</a:t>
            </a:r>
            <a:r>
              <a:rPr lang="en-US" sz="3400" u="none" strike="noStrike" spc="-68" dirty="0">
                <a:solidFill>
                  <a:srgbClr val="000000"/>
                </a:solidFill>
                <a:cs typeface="Canva Sans"/>
                <a:sym typeface="Canva Sans"/>
              </a:rPr>
              <a:t>, </a:t>
            </a:r>
            <a:r>
              <a:rPr lang="en-US" sz="3400" u="none" strike="noStrike" spc="-68" dirty="0" err="1">
                <a:solidFill>
                  <a:srgbClr val="000000"/>
                </a:solidFill>
                <a:cs typeface="Canva Sans"/>
                <a:sym typeface="Canva Sans"/>
              </a:rPr>
              <a:t>과목</a:t>
            </a:r>
            <a:r>
              <a:rPr lang="en-US" sz="3400" u="none" strike="noStrike" spc="-68" dirty="0">
                <a:solidFill>
                  <a:srgbClr val="000000"/>
                </a:solidFill>
                <a:cs typeface="Canva Sans"/>
                <a:sym typeface="Canva Sans"/>
              </a:rPr>
              <a:t>, </a:t>
            </a:r>
            <a:r>
              <a:rPr lang="en-US" sz="3400" u="none" strike="noStrike" spc="-68" dirty="0" err="1">
                <a:solidFill>
                  <a:srgbClr val="000000"/>
                </a:solidFill>
                <a:cs typeface="Canva Sans"/>
                <a:sym typeface="Canva Sans"/>
              </a:rPr>
              <a:t>학생</a:t>
            </a:r>
            <a:endParaRPr lang="en-US" sz="3400" u="none" strike="noStrike" spc="-68" dirty="0">
              <a:solidFill>
                <a:srgbClr val="000000"/>
              </a:solidFill>
              <a:cs typeface="Canva Sans"/>
              <a:sym typeface="Canva Sans"/>
            </a:endParaRPr>
          </a:p>
          <a:p>
            <a:pPr marL="0" lvl="0" indent="0" algn="l">
              <a:lnSpc>
                <a:spcPts val="3788"/>
              </a:lnSpc>
              <a:spcBef>
                <a:spcPct val="0"/>
              </a:spcBef>
              <a:defRPr/>
            </a:pPr>
            <a:r>
              <a:rPr lang="en-US" sz="3400" u="none" strike="noStrike" spc="-68" dirty="0">
                <a:solidFill>
                  <a:srgbClr val="000000"/>
                </a:solidFill>
                <a:cs typeface="Canva Sans"/>
                <a:sym typeface="Canva Sans"/>
              </a:rPr>
              <a:t>Where </a:t>
            </a:r>
            <a:r>
              <a:rPr lang="en-US" sz="3400" u="none" strike="noStrike" spc="-68" dirty="0" err="1">
                <a:solidFill>
                  <a:srgbClr val="000000"/>
                </a:solidFill>
                <a:cs typeface="Canva Sans"/>
                <a:sym typeface="Canva Sans"/>
              </a:rPr>
              <a:t>학생.학번</a:t>
            </a:r>
            <a:r>
              <a:rPr lang="en-US" sz="3400" u="none" strike="noStrike" spc="-68" dirty="0">
                <a:solidFill>
                  <a:srgbClr val="000000"/>
                </a:solidFill>
                <a:cs typeface="Canva Sans"/>
                <a:sym typeface="Canva Sans"/>
              </a:rPr>
              <a:t> = ‘21101862’ #본인 </a:t>
            </a:r>
            <a:r>
              <a:rPr lang="en-US" sz="3400" u="none" strike="noStrike" spc="-68" dirty="0" err="1">
                <a:solidFill>
                  <a:srgbClr val="000000"/>
                </a:solidFill>
                <a:cs typeface="Canva Sans"/>
                <a:sym typeface="Canva Sans"/>
              </a:rPr>
              <a:t>학점</a:t>
            </a:r>
            <a:r>
              <a:rPr lang="en-US" sz="3400" u="none" strike="noStrike" spc="-68" dirty="0">
                <a:solidFill>
                  <a:srgbClr val="000000"/>
                </a:solidFill>
                <a:cs typeface="Canva Sans"/>
                <a:sym typeface="Canva Sans"/>
              </a:rPr>
              <a:t> </a:t>
            </a:r>
            <a:r>
              <a:rPr lang="en-US" sz="3400" u="none" strike="noStrike" spc="-68" dirty="0" err="1">
                <a:solidFill>
                  <a:srgbClr val="000000"/>
                </a:solidFill>
                <a:cs typeface="Canva Sans"/>
                <a:sym typeface="Canva Sans"/>
              </a:rPr>
              <a:t>넣기</a:t>
            </a:r>
            <a:endParaRPr lang="en-US" sz="3400" u="none" strike="noStrike" spc="-68" dirty="0">
              <a:solidFill>
                <a:srgbClr val="000000"/>
              </a:solidFill>
              <a:cs typeface="Canva Sans"/>
              <a:sym typeface="Canva Sans"/>
            </a:endParaRPr>
          </a:p>
          <a:p>
            <a:pPr marL="0" lvl="0" indent="0" algn="l">
              <a:lnSpc>
                <a:spcPts val="3788"/>
              </a:lnSpc>
              <a:spcBef>
                <a:spcPct val="0"/>
              </a:spcBef>
              <a:defRPr/>
            </a:pPr>
            <a:r>
              <a:rPr lang="en-US" sz="3400" u="none" strike="noStrike" spc="-68" dirty="0">
                <a:solidFill>
                  <a:srgbClr val="000000"/>
                </a:solidFill>
                <a:cs typeface="Canva Sans"/>
                <a:sym typeface="Canva Sans"/>
              </a:rPr>
              <a:t>AND </a:t>
            </a:r>
            <a:r>
              <a:rPr lang="en-US" sz="3400" u="none" strike="noStrike" spc="-68" dirty="0" err="1">
                <a:solidFill>
                  <a:srgbClr val="000000"/>
                </a:solidFill>
                <a:cs typeface="Canva Sans"/>
                <a:sym typeface="Canva Sans"/>
              </a:rPr>
              <a:t>학생.학번</a:t>
            </a:r>
            <a:r>
              <a:rPr lang="en-US" sz="3400" u="none" strike="noStrike" spc="-68" dirty="0">
                <a:solidFill>
                  <a:srgbClr val="000000"/>
                </a:solidFill>
                <a:cs typeface="Canva Sans"/>
                <a:sym typeface="Canva Sans"/>
              </a:rPr>
              <a:t> = </a:t>
            </a:r>
            <a:r>
              <a:rPr lang="en-US" sz="3400" u="none" strike="noStrike" spc="-68" dirty="0" err="1">
                <a:solidFill>
                  <a:srgbClr val="000000"/>
                </a:solidFill>
                <a:cs typeface="Canva Sans"/>
                <a:sym typeface="Canva Sans"/>
              </a:rPr>
              <a:t>성적.학번</a:t>
            </a:r>
            <a:endParaRPr lang="en-US" sz="3400" u="none" strike="noStrike" spc="-68" dirty="0">
              <a:solidFill>
                <a:srgbClr val="000000"/>
              </a:solidFill>
              <a:cs typeface="Canva Sans"/>
              <a:sym typeface="Canva Sans"/>
            </a:endParaRPr>
          </a:p>
          <a:p>
            <a:pPr marL="0" lvl="0" indent="0" algn="l">
              <a:lnSpc>
                <a:spcPts val="3788"/>
              </a:lnSpc>
              <a:spcBef>
                <a:spcPct val="0"/>
              </a:spcBef>
              <a:defRPr/>
            </a:pPr>
            <a:r>
              <a:rPr lang="en-US" sz="3400" spc="-68" dirty="0">
                <a:solidFill>
                  <a:srgbClr val="000000"/>
                </a:solidFill>
                <a:cs typeface="Canva Sans"/>
                <a:sym typeface="Canva Sans"/>
              </a:rPr>
              <a:t>AND</a:t>
            </a:r>
            <a:r>
              <a:rPr lang="en-US" sz="3400" u="none" strike="noStrike" spc="-68" dirty="0">
                <a:solidFill>
                  <a:srgbClr val="000000"/>
                </a:solidFill>
                <a:cs typeface="Canva Sans"/>
                <a:sym typeface="Canva Sans"/>
              </a:rPr>
              <a:t> </a:t>
            </a:r>
            <a:r>
              <a:rPr lang="en-US" sz="3400" u="none" strike="noStrike" spc="-68" dirty="0" err="1">
                <a:solidFill>
                  <a:srgbClr val="000000"/>
                </a:solidFill>
                <a:cs typeface="Canva Sans"/>
                <a:sym typeface="Canva Sans"/>
              </a:rPr>
              <a:t>과목.과목코드</a:t>
            </a:r>
            <a:r>
              <a:rPr lang="en-US" sz="3400" u="none" strike="noStrike" spc="-68" dirty="0">
                <a:solidFill>
                  <a:srgbClr val="000000"/>
                </a:solidFill>
                <a:cs typeface="Canva Sans"/>
                <a:sym typeface="Canva Sans"/>
              </a:rPr>
              <a:t> = </a:t>
            </a:r>
            <a:r>
              <a:rPr lang="en-US" sz="3400" u="none" strike="noStrike" spc="-68" dirty="0" err="1">
                <a:solidFill>
                  <a:srgbClr val="000000"/>
                </a:solidFill>
                <a:cs typeface="Canva Sans"/>
                <a:sym typeface="Canva Sans"/>
              </a:rPr>
              <a:t>성적.과목코드</a:t>
            </a:r>
            <a:r>
              <a:rPr lang="en-US" sz="3400" u="none" strike="noStrike" spc="-68" dirty="0">
                <a:solidFill>
                  <a:srgbClr val="000000"/>
                </a:solidFill>
                <a:cs typeface="Canva Sans"/>
                <a:sym typeface="Canva Sans"/>
              </a:rPr>
              <a:t>;</a:t>
            </a:r>
            <a:endParaRPr lang="ko-KR" altLang="en-US" sz="3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D6FA6-E94A-21D5-6835-122B398F04EC}"/>
              </a:ext>
            </a:extLst>
          </p:cNvPr>
          <p:cNvSpPr txBox="1"/>
          <p:nvPr/>
        </p:nvSpPr>
        <p:spPr>
          <a:xfrm>
            <a:off x="9144000" y="2498673"/>
            <a:ext cx="9144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ea typeface="+mj-ea"/>
              </a:rPr>
              <a:t>SELECT </a:t>
            </a:r>
            <a:r>
              <a:rPr lang="ko-KR" altLang="en-US" sz="2800" dirty="0">
                <a:ea typeface="+mj-ea"/>
              </a:rPr>
              <a:t>학생</a:t>
            </a:r>
            <a:r>
              <a:rPr lang="en-US" altLang="ko-KR" sz="2800" dirty="0">
                <a:ea typeface="+mj-ea"/>
              </a:rPr>
              <a:t>.</a:t>
            </a:r>
            <a:r>
              <a:rPr lang="ko-KR" altLang="en-US" sz="2800" dirty="0">
                <a:ea typeface="+mj-ea"/>
              </a:rPr>
              <a:t>이름</a:t>
            </a:r>
            <a:r>
              <a:rPr lang="en-US" altLang="ko-KR" sz="2800" dirty="0">
                <a:ea typeface="+mj-ea"/>
              </a:rPr>
              <a:t>, </a:t>
            </a:r>
            <a:r>
              <a:rPr lang="ko-KR" altLang="en-US" sz="2800" dirty="0">
                <a:ea typeface="+mj-ea"/>
              </a:rPr>
              <a:t>학생</a:t>
            </a:r>
            <a:r>
              <a:rPr lang="en-US" altLang="ko-KR" sz="2800" dirty="0">
                <a:ea typeface="+mj-ea"/>
              </a:rPr>
              <a:t>.</a:t>
            </a:r>
            <a:r>
              <a:rPr lang="ko-KR" altLang="en-US" sz="2800" dirty="0">
                <a:ea typeface="+mj-ea"/>
              </a:rPr>
              <a:t>학번</a:t>
            </a:r>
            <a:r>
              <a:rPr lang="en-US" altLang="ko-KR" sz="2800" dirty="0">
                <a:ea typeface="+mj-ea"/>
              </a:rPr>
              <a:t>, </a:t>
            </a:r>
            <a:r>
              <a:rPr lang="ko-KR" altLang="en-US" sz="2800" dirty="0">
                <a:ea typeface="+mj-ea"/>
              </a:rPr>
              <a:t>시간표</a:t>
            </a:r>
            <a:r>
              <a:rPr lang="en-US" altLang="ko-KR" sz="2800" dirty="0">
                <a:ea typeface="+mj-ea"/>
              </a:rPr>
              <a:t>.</a:t>
            </a:r>
            <a:r>
              <a:rPr lang="ko-KR" altLang="en-US" sz="2800" dirty="0">
                <a:ea typeface="+mj-ea"/>
              </a:rPr>
              <a:t>요일</a:t>
            </a:r>
            <a:r>
              <a:rPr lang="en-US" altLang="ko-KR" sz="2800" dirty="0">
                <a:ea typeface="+mj-ea"/>
              </a:rPr>
              <a:t>, </a:t>
            </a:r>
            <a:r>
              <a:rPr lang="ko-KR" altLang="en-US" sz="2800" dirty="0">
                <a:ea typeface="+mj-ea"/>
              </a:rPr>
              <a:t>시간표</a:t>
            </a:r>
            <a:r>
              <a:rPr lang="en-US" altLang="ko-KR" sz="2800" dirty="0">
                <a:ea typeface="+mj-ea"/>
              </a:rPr>
              <a:t>.</a:t>
            </a:r>
            <a:r>
              <a:rPr lang="ko-KR" altLang="en-US" sz="2800" dirty="0">
                <a:ea typeface="+mj-ea"/>
              </a:rPr>
              <a:t>시작시간</a:t>
            </a:r>
            <a:r>
              <a:rPr lang="en-US" altLang="ko-KR" sz="2800" dirty="0">
                <a:ea typeface="+mj-ea"/>
              </a:rPr>
              <a:t>, </a:t>
            </a:r>
            <a:r>
              <a:rPr lang="ko-KR" altLang="en-US" sz="2800" dirty="0">
                <a:ea typeface="+mj-ea"/>
              </a:rPr>
              <a:t>시간표</a:t>
            </a:r>
            <a:r>
              <a:rPr lang="en-US" altLang="ko-KR" sz="2800" dirty="0">
                <a:ea typeface="+mj-ea"/>
              </a:rPr>
              <a:t>.</a:t>
            </a:r>
            <a:r>
              <a:rPr lang="ko-KR" altLang="en-US" sz="2800" dirty="0">
                <a:ea typeface="+mj-ea"/>
              </a:rPr>
              <a:t>종료시간</a:t>
            </a:r>
            <a:r>
              <a:rPr lang="en-US" altLang="ko-KR" sz="2800" dirty="0">
                <a:ea typeface="+mj-ea"/>
              </a:rPr>
              <a:t>, </a:t>
            </a:r>
            <a:r>
              <a:rPr lang="ko-KR" altLang="en-US" sz="2800" dirty="0">
                <a:ea typeface="+mj-ea"/>
              </a:rPr>
              <a:t>과목</a:t>
            </a:r>
            <a:r>
              <a:rPr lang="en-US" altLang="ko-KR" sz="2800" dirty="0">
                <a:ea typeface="+mj-ea"/>
              </a:rPr>
              <a:t>.</a:t>
            </a:r>
            <a:r>
              <a:rPr lang="ko-KR" altLang="en-US" sz="2800" dirty="0">
                <a:ea typeface="+mj-ea"/>
              </a:rPr>
              <a:t>과목명</a:t>
            </a:r>
            <a:endParaRPr lang="en-US" altLang="ko-KR" sz="2800" dirty="0">
              <a:ea typeface="+mj-ea"/>
            </a:endParaRPr>
          </a:p>
          <a:p>
            <a:r>
              <a:rPr lang="en-US" altLang="ko-KR" sz="2800" dirty="0">
                <a:ea typeface="+mj-ea"/>
              </a:rPr>
              <a:t>FROM </a:t>
            </a:r>
            <a:r>
              <a:rPr lang="ko-KR" altLang="en-US" sz="2800" dirty="0">
                <a:ea typeface="+mj-ea"/>
              </a:rPr>
              <a:t>학생</a:t>
            </a:r>
            <a:r>
              <a:rPr lang="en-US" altLang="ko-KR" sz="2800" dirty="0">
                <a:ea typeface="+mj-ea"/>
              </a:rPr>
              <a:t>, </a:t>
            </a:r>
            <a:r>
              <a:rPr lang="ko-KR" altLang="en-US" sz="2800" dirty="0">
                <a:ea typeface="+mj-ea"/>
              </a:rPr>
              <a:t>시간표</a:t>
            </a:r>
            <a:r>
              <a:rPr lang="en-US" altLang="ko-KR" sz="2800" dirty="0">
                <a:ea typeface="+mj-ea"/>
              </a:rPr>
              <a:t>, </a:t>
            </a:r>
            <a:r>
              <a:rPr lang="ko-KR" altLang="en-US" sz="2800" dirty="0">
                <a:ea typeface="+mj-ea"/>
              </a:rPr>
              <a:t>과목</a:t>
            </a:r>
            <a:endParaRPr lang="en-US" altLang="ko-KR" sz="2800" dirty="0">
              <a:ea typeface="+mj-ea"/>
            </a:endParaRPr>
          </a:p>
          <a:p>
            <a:r>
              <a:rPr lang="en-US" altLang="ko-KR" sz="2800" dirty="0">
                <a:ea typeface="+mj-ea"/>
              </a:rPr>
              <a:t>WHERE </a:t>
            </a:r>
            <a:r>
              <a:rPr lang="ko-KR" altLang="en-US" sz="2800" dirty="0">
                <a:ea typeface="+mj-ea"/>
              </a:rPr>
              <a:t>학생</a:t>
            </a:r>
            <a:r>
              <a:rPr lang="en-US" altLang="ko-KR" sz="2800" dirty="0">
                <a:ea typeface="+mj-ea"/>
              </a:rPr>
              <a:t>.</a:t>
            </a:r>
            <a:r>
              <a:rPr lang="ko-KR" altLang="en-US" sz="2800" dirty="0">
                <a:ea typeface="+mj-ea"/>
              </a:rPr>
              <a:t>학번 </a:t>
            </a:r>
            <a:r>
              <a:rPr lang="en-US" altLang="ko-KR" sz="2800" dirty="0">
                <a:ea typeface="+mj-ea"/>
              </a:rPr>
              <a:t>= ‘21101862’ #</a:t>
            </a:r>
            <a:r>
              <a:rPr lang="ko-KR" altLang="en-US" sz="2800" dirty="0">
                <a:ea typeface="+mj-ea"/>
              </a:rPr>
              <a:t>본인 학점 넣기</a:t>
            </a:r>
            <a:endParaRPr lang="en-US" altLang="ko-KR" sz="2800" dirty="0">
              <a:ea typeface="+mj-ea"/>
            </a:endParaRPr>
          </a:p>
          <a:p>
            <a:r>
              <a:rPr lang="en-US" altLang="ko-KR" sz="2800" dirty="0">
                <a:ea typeface="+mj-ea"/>
              </a:rPr>
              <a:t>AND </a:t>
            </a:r>
            <a:r>
              <a:rPr lang="ko-KR" altLang="en-US" sz="2800" dirty="0">
                <a:ea typeface="+mj-ea"/>
              </a:rPr>
              <a:t>학생</a:t>
            </a:r>
            <a:r>
              <a:rPr lang="en-US" altLang="ko-KR" sz="2800" dirty="0">
                <a:ea typeface="+mj-ea"/>
              </a:rPr>
              <a:t>.</a:t>
            </a:r>
            <a:r>
              <a:rPr lang="ko-KR" altLang="en-US" sz="2800" dirty="0">
                <a:ea typeface="+mj-ea"/>
              </a:rPr>
              <a:t>이름 </a:t>
            </a:r>
            <a:r>
              <a:rPr lang="en-US" altLang="ko-KR" sz="2800" dirty="0">
                <a:ea typeface="+mj-ea"/>
              </a:rPr>
              <a:t>= ‘</a:t>
            </a:r>
            <a:r>
              <a:rPr lang="ko-KR" altLang="en-US" sz="2800" dirty="0">
                <a:ea typeface="+mj-ea"/>
              </a:rPr>
              <a:t>천민기</a:t>
            </a:r>
            <a:r>
              <a:rPr lang="en-US" altLang="ko-KR" sz="2800" dirty="0">
                <a:ea typeface="+mj-ea"/>
              </a:rPr>
              <a:t>’ #</a:t>
            </a:r>
            <a:r>
              <a:rPr lang="ko-KR" altLang="en-US" sz="2800" dirty="0">
                <a:ea typeface="+mj-ea"/>
              </a:rPr>
              <a:t>본인 이름 넣기</a:t>
            </a:r>
            <a:endParaRPr lang="en-US" altLang="ko-KR" sz="2800" dirty="0">
              <a:ea typeface="+mj-ea"/>
            </a:endParaRPr>
          </a:p>
          <a:p>
            <a:r>
              <a:rPr lang="en-US" altLang="ko-KR" sz="2800" dirty="0">
                <a:ea typeface="+mj-ea"/>
              </a:rPr>
              <a:t>AND </a:t>
            </a:r>
            <a:r>
              <a:rPr lang="ko-KR" altLang="en-US" sz="2800" dirty="0">
                <a:ea typeface="+mj-ea"/>
              </a:rPr>
              <a:t>학생</a:t>
            </a:r>
            <a:r>
              <a:rPr lang="en-US" altLang="ko-KR" sz="2800" dirty="0">
                <a:ea typeface="+mj-ea"/>
              </a:rPr>
              <a:t>.</a:t>
            </a:r>
            <a:r>
              <a:rPr lang="ko-KR" altLang="en-US" sz="2800" dirty="0">
                <a:ea typeface="+mj-ea"/>
              </a:rPr>
              <a:t>학번 </a:t>
            </a:r>
            <a:r>
              <a:rPr lang="en-US" altLang="ko-KR" sz="2800" dirty="0">
                <a:ea typeface="+mj-ea"/>
              </a:rPr>
              <a:t>= </a:t>
            </a:r>
            <a:r>
              <a:rPr lang="ko-KR" altLang="en-US" sz="2800" dirty="0">
                <a:ea typeface="+mj-ea"/>
              </a:rPr>
              <a:t>시간표</a:t>
            </a:r>
            <a:r>
              <a:rPr lang="en-US" altLang="ko-KR" sz="2800" dirty="0">
                <a:ea typeface="+mj-ea"/>
              </a:rPr>
              <a:t>.</a:t>
            </a:r>
            <a:r>
              <a:rPr lang="ko-KR" altLang="en-US" sz="2800" dirty="0">
                <a:ea typeface="+mj-ea"/>
              </a:rPr>
              <a:t>학번</a:t>
            </a:r>
            <a:endParaRPr lang="en-US" altLang="ko-KR" sz="2800" dirty="0">
              <a:ea typeface="+mj-ea"/>
            </a:endParaRPr>
          </a:p>
          <a:p>
            <a:r>
              <a:rPr lang="en-US" altLang="ko-KR" sz="2800" dirty="0">
                <a:ea typeface="+mj-ea"/>
              </a:rPr>
              <a:t>AND </a:t>
            </a:r>
            <a:r>
              <a:rPr lang="ko-KR" altLang="en-US" sz="2800" dirty="0">
                <a:ea typeface="+mj-ea"/>
              </a:rPr>
              <a:t>과목</a:t>
            </a:r>
            <a:r>
              <a:rPr lang="en-US" altLang="ko-KR" sz="2800" dirty="0">
                <a:ea typeface="+mj-ea"/>
              </a:rPr>
              <a:t>.</a:t>
            </a:r>
            <a:r>
              <a:rPr lang="ko-KR" altLang="en-US" sz="2800" dirty="0">
                <a:ea typeface="+mj-ea"/>
              </a:rPr>
              <a:t>과목코드 </a:t>
            </a:r>
            <a:r>
              <a:rPr lang="en-US" altLang="ko-KR" sz="2800" dirty="0">
                <a:ea typeface="+mj-ea"/>
              </a:rPr>
              <a:t>= </a:t>
            </a:r>
            <a:r>
              <a:rPr lang="ko-KR" altLang="en-US" sz="2800" dirty="0">
                <a:ea typeface="+mj-ea"/>
              </a:rPr>
              <a:t>시간표</a:t>
            </a:r>
            <a:r>
              <a:rPr lang="en-US" altLang="ko-KR" sz="2800" dirty="0">
                <a:ea typeface="+mj-ea"/>
              </a:rPr>
              <a:t>.</a:t>
            </a:r>
            <a:r>
              <a:rPr lang="ko-KR" altLang="en-US" sz="2800" dirty="0">
                <a:ea typeface="+mj-ea"/>
              </a:rPr>
              <a:t>과목코드</a:t>
            </a:r>
            <a:endParaRPr lang="en-US" altLang="ko-KR" sz="2800" dirty="0">
              <a:ea typeface="+mj-ea"/>
            </a:endParaRPr>
          </a:p>
          <a:p>
            <a:r>
              <a:rPr lang="en-US" altLang="ko-KR" sz="2800" dirty="0">
                <a:ea typeface="+mj-ea"/>
              </a:rPr>
              <a:t>ORDER BY CASE </a:t>
            </a:r>
            <a:r>
              <a:rPr lang="ko-KR" altLang="en-US" sz="2800" dirty="0">
                <a:ea typeface="+mj-ea"/>
              </a:rPr>
              <a:t>시간표</a:t>
            </a:r>
            <a:r>
              <a:rPr lang="en-US" altLang="ko-KR" sz="2800" dirty="0">
                <a:ea typeface="+mj-ea"/>
              </a:rPr>
              <a:t>.</a:t>
            </a:r>
            <a:r>
              <a:rPr lang="ko-KR" altLang="en-US" sz="2800" dirty="0">
                <a:ea typeface="+mj-ea"/>
              </a:rPr>
              <a:t>요일</a:t>
            </a:r>
            <a:endParaRPr lang="en-US" altLang="ko-KR" sz="2800" dirty="0">
              <a:ea typeface="+mj-ea"/>
            </a:endParaRPr>
          </a:p>
          <a:p>
            <a:r>
              <a:rPr lang="en-US" altLang="ko-KR" sz="2800" dirty="0">
                <a:ea typeface="+mj-ea"/>
              </a:rPr>
              <a:t>	WHEN  ‘</a:t>
            </a:r>
            <a:r>
              <a:rPr lang="ko-KR" altLang="en-US" sz="2800" dirty="0">
                <a:ea typeface="+mj-ea"/>
              </a:rPr>
              <a:t>월요일</a:t>
            </a:r>
            <a:r>
              <a:rPr lang="en-US" altLang="ko-KR" sz="2800" dirty="0">
                <a:ea typeface="+mj-ea"/>
              </a:rPr>
              <a:t>’ THEN 1</a:t>
            </a:r>
          </a:p>
          <a:p>
            <a:r>
              <a:rPr lang="en-US" altLang="ko-KR" sz="2800" dirty="0">
                <a:ea typeface="+mj-ea"/>
              </a:rPr>
              <a:t>	WHEN  ‘</a:t>
            </a:r>
            <a:r>
              <a:rPr lang="ko-KR" altLang="en-US" sz="2800" dirty="0">
                <a:ea typeface="+mj-ea"/>
              </a:rPr>
              <a:t>화요일</a:t>
            </a:r>
            <a:r>
              <a:rPr lang="en-US" altLang="ko-KR" sz="2800" dirty="0">
                <a:ea typeface="+mj-ea"/>
              </a:rPr>
              <a:t>’ THEN 2</a:t>
            </a:r>
          </a:p>
          <a:p>
            <a:r>
              <a:rPr lang="en-US" altLang="ko-KR" sz="2800" dirty="0">
                <a:ea typeface="+mj-ea"/>
              </a:rPr>
              <a:t>	WHEN  ‘</a:t>
            </a:r>
            <a:r>
              <a:rPr lang="ko-KR" altLang="en-US" sz="2800" dirty="0">
                <a:ea typeface="+mj-ea"/>
              </a:rPr>
              <a:t>수요일</a:t>
            </a:r>
            <a:r>
              <a:rPr lang="en-US" altLang="ko-KR" sz="2800" dirty="0">
                <a:ea typeface="+mj-ea"/>
              </a:rPr>
              <a:t>’ THEN 3</a:t>
            </a:r>
          </a:p>
          <a:p>
            <a:r>
              <a:rPr lang="en-US" altLang="ko-KR" sz="2800" dirty="0">
                <a:ea typeface="+mj-ea"/>
              </a:rPr>
              <a:t>	WHEN  ‘</a:t>
            </a:r>
            <a:r>
              <a:rPr lang="ko-KR" altLang="en-US" sz="2800" dirty="0">
                <a:ea typeface="+mj-ea"/>
              </a:rPr>
              <a:t>목요일</a:t>
            </a:r>
            <a:r>
              <a:rPr lang="en-US" altLang="ko-KR" sz="2800" dirty="0">
                <a:ea typeface="+mj-ea"/>
              </a:rPr>
              <a:t>’ THEN 4</a:t>
            </a:r>
          </a:p>
          <a:p>
            <a:r>
              <a:rPr lang="en-US" altLang="ko-KR" sz="2800" dirty="0">
                <a:ea typeface="+mj-ea"/>
              </a:rPr>
              <a:t>	WHEN  ‘</a:t>
            </a:r>
            <a:r>
              <a:rPr lang="ko-KR" altLang="en-US" sz="2800" dirty="0">
                <a:ea typeface="+mj-ea"/>
              </a:rPr>
              <a:t>금요일</a:t>
            </a:r>
            <a:r>
              <a:rPr lang="en-US" altLang="ko-KR" sz="2800" dirty="0">
                <a:ea typeface="+mj-ea"/>
              </a:rPr>
              <a:t>‘ THEN 5</a:t>
            </a:r>
          </a:p>
          <a:p>
            <a:r>
              <a:rPr lang="en-US" altLang="ko-KR" sz="2800" dirty="0">
                <a:ea typeface="+mj-ea"/>
              </a:rPr>
              <a:t>	ELSE 6</a:t>
            </a:r>
          </a:p>
          <a:p>
            <a:r>
              <a:rPr lang="en-US" altLang="ko-KR" sz="2800" dirty="0">
                <a:ea typeface="+mj-ea"/>
              </a:rPr>
              <a:t>	END;</a:t>
            </a:r>
            <a:endParaRPr lang="ko-KR" altLang="en-US" sz="2800" dirty="0">
              <a:ea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1329691" y="5143500"/>
            <a:ext cx="5463936" cy="3059804"/>
          </a:xfrm>
          <a:custGeom>
            <a:avLst/>
            <a:gdLst/>
            <a:ahLst/>
            <a:cxnLst/>
            <a:rect l="l" t="t" r="r" b="b"/>
            <a:pathLst>
              <a:path w="5463936" h="3059804">
                <a:moveTo>
                  <a:pt x="0" y="0"/>
                </a:moveTo>
                <a:lnTo>
                  <a:pt x="5463936" y="0"/>
                </a:lnTo>
                <a:lnTo>
                  <a:pt x="5463936" y="3059804"/>
                </a:lnTo>
                <a:lnTo>
                  <a:pt x="0" y="30598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5" name="TextBox 5"/>
          <p:cNvSpPr txBox="1"/>
          <p:nvPr/>
        </p:nvSpPr>
        <p:spPr>
          <a:xfrm>
            <a:off x="1447800" y="2666561"/>
            <a:ext cx="15510508" cy="14401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019"/>
              </a:lnSpc>
            </a:pPr>
            <a:r>
              <a:rPr lang="en-US" sz="4299" spc="-85" dirty="0" err="1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남서울대</a:t>
            </a:r>
            <a:r>
              <a:rPr lang="en-US" sz="4299" spc="-85" dirty="0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 </a:t>
            </a:r>
            <a:r>
              <a:rPr lang="en-US" sz="4299" spc="-85" dirty="0" err="1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학우들의</a:t>
            </a:r>
            <a:r>
              <a:rPr lang="en-US" sz="4299" spc="-85" dirty="0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 </a:t>
            </a:r>
            <a:r>
              <a:rPr lang="en-US" sz="4299" spc="-85" dirty="0" err="1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성적과</a:t>
            </a:r>
            <a:r>
              <a:rPr lang="en-US" sz="4299" spc="-85" dirty="0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 </a:t>
            </a:r>
            <a:r>
              <a:rPr lang="en-US" sz="4299" spc="-85" dirty="0" err="1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시간표를</a:t>
            </a:r>
            <a:r>
              <a:rPr lang="en-US" sz="4299" spc="-85" dirty="0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 </a:t>
            </a:r>
            <a:r>
              <a:rPr lang="en-US" sz="4299" spc="-85" dirty="0" err="1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조회</a:t>
            </a:r>
            <a:r>
              <a:rPr lang="ko-KR" altLang="en-US" sz="4299" spc="-85" dirty="0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할 수 있도록</a:t>
            </a:r>
            <a:r>
              <a:rPr lang="en-US" altLang="ko-KR" sz="4299" spc="-85" dirty="0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 </a:t>
            </a:r>
            <a:r>
              <a:rPr lang="en-US" sz="4299" spc="-85" dirty="0" err="1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MySQL기반</a:t>
            </a:r>
            <a:r>
              <a:rPr lang="en-US" sz="4299" spc="-85" dirty="0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 </a:t>
            </a:r>
            <a:r>
              <a:rPr lang="ko-KR" altLang="en-US" sz="4299" spc="-85" dirty="0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시스템</a:t>
            </a:r>
            <a:endParaRPr lang="en-US" sz="4299" spc="-85" dirty="0">
              <a:solidFill>
                <a:srgbClr val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  <a:cs typeface="Canva Sans"/>
              <a:sym typeface="Canva Sans"/>
            </a:endParaRPr>
          </a:p>
          <a:p>
            <a:pPr algn="l">
              <a:lnSpc>
                <a:spcPts val="6019"/>
              </a:lnSpc>
              <a:spcBef>
                <a:spcPct val="0"/>
              </a:spcBef>
            </a:pPr>
            <a:r>
              <a:rPr lang="en-US" sz="4299" spc="-85" dirty="0" err="1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MySQL를</a:t>
            </a:r>
            <a:r>
              <a:rPr lang="en-US" sz="4299" spc="-85" dirty="0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 </a:t>
            </a:r>
            <a:r>
              <a:rPr lang="en-US" sz="4299" spc="-85" dirty="0" err="1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활용해</a:t>
            </a:r>
            <a:r>
              <a:rPr lang="en-US" sz="4299" spc="-85" dirty="0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 </a:t>
            </a:r>
            <a:r>
              <a:rPr lang="en-US" sz="4299" spc="-85" dirty="0" err="1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성적</a:t>
            </a:r>
            <a:r>
              <a:rPr lang="en-US" sz="4299" spc="-85" dirty="0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, </a:t>
            </a:r>
            <a:r>
              <a:rPr lang="en-US" sz="4299" spc="-85" dirty="0" err="1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시간표</a:t>
            </a:r>
            <a:r>
              <a:rPr lang="en-US" sz="4299" spc="-85" dirty="0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, </a:t>
            </a:r>
            <a:r>
              <a:rPr lang="en-US" sz="4299" spc="-85" dirty="0" err="1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학생</a:t>
            </a:r>
            <a:r>
              <a:rPr lang="en-US" sz="4299" spc="-85" dirty="0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 </a:t>
            </a:r>
            <a:r>
              <a:rPr lang="en-US" sz="4299" spc="-85" dirty="0" err="1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정보</a:t>
            </a:r>
            <a:r>
              <a:rPr lang="en-US" sz="4299" spc="-85" dirty="0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 </a:t>
            </a:r>
            <a:r>
              <a:rPr lang="en-US" sz="4299" spc="-85" dirty="0" err="1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저장</a:t>
            </a:r>
            <a:r>
              <a:rPr lang="en-US" sz="4299" spc="-85" dirty="0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 및 </a:t>
            </a:r>
            <a:r>
              <a:rPr lang="en-US" sz="4299" spc="-85" dirty="0" err="1">
                <a:solidFill>
                  <a:srgbClr val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  <a:cs typeface="Canva Sans"/>
                <a:sym typeface="Canva Sans"/>
              </a:rPr>
              <a:t>관리</a:t>
            </a:r>
            <a:endParaRPr lang="en-US" sz="4299" spc="-85" dirty="0">
              <a:solidFill>
                <a:srgbClr val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  <a:cs typeface="Canva Sans"/>
              <a:sym typeface="Canva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749659" y="2241"/>
            <a:ext cx="6788679" cy="14714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en-US" sz="9000" spc="-719" dirty="0" err="1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210 도시락"/>
                <a:sym typeface="210 도시락"/>
              </a:rPr>
              <a:t>프로젝트</a:t>
            </a:r>
            <a:r>
              <a:rPr lang="en-US" sz="9000" spc="-719" dirty="0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210 도시락"/>
                <a:sym typeface="210 도시락"/>
              </a:rPr>
              <a:t> </a:t>
            </a:r>
            <a:r>
              <a:rPr lang="en-US" sz="9000" spc="-719" dirty="0" err="1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210 도시락"/>
                <a:sym typeface="210 도시락"/>
              </a:rPr>
              <a:t>소개</a:t>
            </a:r>
            <a:endParaRPr lang="en-US" sz="9000" spc="-719" dirty="0">
              <a:solidFill>
                <a:srgbClr val="00000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210 도시락"/>
              <a:sym typeface="210 도시락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714500"/>
            <a:ext cx="8204339" cy="3685000"/>
          </a:xfrm>
          <a:custGeom>
            <a:avLst/>
            <a:gdLst/>
            <a:ahLst/>
            <a:cxnLst/>
            <a:rect l="l" t="t" r="r" b="b"/>
            <a:pathLst>
              <a:path w="8204339" h="3685000">
                <a:moveTo>
                  <a:pt x="0" y="0"/>
                </a:moveTo>
                <a:lnTo>
                  <a:pt x="8204339" y="0"/>
                </a:lnTo>
                <a:lnTo>
                  <a:pt x="8204339" y="3685000"/>
                </a:lnTo>
                <a:lnTo>
                  <a:pt x="0" y="368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>
            <a:off x="9144000" y="2152914"/>
            <a:ext cx="6673208" cy="5981171"/>
          </a:xfrm>
          <a:custGeom>
            <a:avLst/>
            <a:gdLst/>
            <a:ahLst/>
            <a:cxnLst/>
            <a:rect l="l" t="t" r="r" b="b"/>
            <a:pathLst>
              <a:path w="6673208" h="5981171">
                <a:moveTo>
                  <a:pt x="0" y="0"/>
                </a:moveTo>
                <a:lnTo>
                  <a:pt x="6673208" y="0"/>
                </a:lnTo>
                <a:lnTo>
                  <a:pt x="6673208" y="5981172"/>
                </a:lnTo>
                <a:lnTo>
                  <a:pt x="0" y="59811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807396" y="9525"/>
            <a:ext cx="6673208" cy="14714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en-US" sz="9000" spc="-719" dirty="0" err="1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210 도시락"/>
                <a:sym typeface="210 도시락"/>
              </a:rPr>
              <a:t>계획서</a:t>
            </a:r>
            <a:r>
              <a:rPr lang="en-US" sz="9000" spc="-719" dirty="0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210 도시락"/>
                <a:sym typeface="210 도시락"/>
              </a:rPr>
              <a:t> </a:t>
            </a:r>
            <a:r>
              <a:rPr lang="en-US" sz="9000" spc="-719" dirty="0" err="1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210 도시락"/>
                <a:sym typeface="210 도시락"/>
              </a:rPr>
              <a:t>소개</a:t>
            </a:r>
            <a:endParaRPr lang="en-US" sz="9000" spc="-719" dirty="0">
              <a:solidFill>
                <a:srgbClr val="00000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210 도시락"/>
              <a:sym typeface="210 도시락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6103847" y="0"/>
            <a:ext cx="6080307" cy="14623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en-US" sz="9000" spc="-719" dirty="0" err="1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210 도시락"/>
                <a:sym typeface="210 도시락"/>
              </a:rPr>
              <a:t>테이블</a:t>
            </a:r>
            <a:r>
              <a:rPr lang="en-US" sz="9000" spc="-719" dirty="0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210 도시락"/>
                <a:sym typeface="210 도시락"/>
              </a:rPr>
              <a:t> </a:t>
            </a:r>
            <a:r>
              <a:rPr lang="en-US" sz="9000" spc="-719" dirty="0" err="1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210 도시락"/>
                <a:sym typeface="210 도시락"/>
              </a:rPr>
              <a:t>소개</a:t>
            </a:r>
            <a:endParaRPr lang="en-US" sz="9000" spc="-719" dirty="0">
              <a:solidFill>
                <a:srgbClr val="00000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210 도시락"/>
              <a:sym typeface="210 도시락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4400" y="1485900"/>
            <a:ext cx="16840200" cy="77038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친필, 공책, 종이이(가) 표시된 사진&#10;&#10;자동 생성된 설명">
            <a:extLst>
              <a:ext uri="{FF2B5EF4-FFF2-40B4-BE49-F238E27FC236}">
                <a16:creationId xmlns:a16="http://schemas.microsoft.com/office/drawing/2014/main" id="{C9ACEBF4-9110-9DE7-904C-8286867314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401517" y="658940"/>
            <a:ext cx="3873918" cy="5400000"/>
          </a:xfrm>
          <a:prstGeom prst="rect">
            <a:avLst/>
          </a:prstGeom>
        </p:spPr>
      </p:pic>
      <p:pic>
        <p:nvPicPr>
          <p:cNvPr id="11" name="그림 10" descr="텍스트, 친필, 그림, 화이트보드이(가) 표시된 사진&#10;&#10;자동 생성된 설명">
            <a:extLst>
              <a:ext uri="{FF2B5EF4-FFF2-40B4-BE49-F238E27FC236}">
                <a16:creationId xmlns:a16="http://schemas.microsoft.com/office/drawing/2014/main" id="{7AC59C15-B3AA-2718-E2BD-C57F557BEB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946114" y="4008637"/>
            <a:ext cx="4038794" cy="6710072"/>
          </a:xfrm>
          <a:prstGeom prst="rect">
            <a:avLst/>
          </a:prstGeom>
        </p:spPr>
      </p:pic>
      <p:pic>
        <p:nvPicPr>
          <p:cNvPr id="13" name="그림 12" descr="텍스트, 스케치, 그림, 아동 미술이(가) 표시된 사진&#10;&#10;자동 생성된 설명">
            <a:extLst>
              <a:ext uri="{FF2B5EF4-FFF2-40B4-BE49-F238E27FC236}">
                <a16:creationId xmlns:a16="http://schemas.microsoft.com/office/drawing/2014/main" id="{6D30F25F-A4F9-6603-1AA8-574152FCD9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31962" y="368429"/>
            <a:ext cx="3881952" cy="5970525"/>
          </a:xfrm>
          <a:prstGeom prst="rect">
            <a:avLst/>
          </a:prstGeom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1B115A8B-B178-5D23-BB45-26368F3538E4}"/>
              </a:ext>
            </a:extLst>
          </p:cNvPr>
          <p:cNvSpPr txBox="1"/>
          <p:nvPr/>
        </p:nvSpPr>
        <p:spPr>
          <a:xfrm>
            <a:off x="6103847" y="0"/>
            <a:ext cx="6080307" cy="14623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ko-KR" altLang="en-US" sz="9000" spc="-719" dirty="0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210 도시락"/>
                <a:sym typeface="210 도시락"/>
              </a:rPr>
              <a:t>진행 과정</a:t>
            </a:r>
            <a:endParaRPr lang="en-US" sz="9000" spc="-719" dirty="0">
              <a:solidFill>
                <a:srgbClr val="00000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210 도시락"/>
              <a:sym typeface="210 도시락"/>
            </a:endParaRPr>
          </a:p>
        </p:txBody>
      </p:sp>
      <p:pic>
        <p:nvPicPr>
          <p:cNvPr id="7" name="그림 6" descr="실내, 벽, 텍스트, 사람이(가) 표시된 사진&#10;&#10;자동 생성된 설명">
            <a:extLst>
              <a:ext uri="{FF2B5EF4-FFF2-40B4-BE49-F238E27FC236}">
                <a16:creationId xmlns:a16="http://schemas.microsoft.com/office/drawing/2014/main" id="{410F50A2-8B21-96C3-231B-A1A494F61C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502" y="1412717"/>
            <a:ext cx="5400000" cy="3433822"/>
          </a:xfrm>
          <a:prstGeom prst="rect">
            <a:avLst/>
          </a:prstGeom>
        </p:spPr>
      </p:pic>
      <p:pic>
        <p:nvPicPr>
          <p:cNvPr id="17" name="그림 16" descr="실내, 의류, 사람, 벽이(가) 표시된 사진&#10;&#10;자동 생성된 설명">
            <a:extLst>
              <a:ext uri="{FF2B5EF4-FFF2-40B4-BE49-F238E27FC236}">
                <a16:creationId xmlns:a16="http://schemas.microsoft.com/office/drawing/2014/main" id="{3C44991D-22B4-D4BB-4891-5AEF8746913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675" y="5143500"/>
            <a:ext cx="5400000" cy="4038794"/>
          </a:xfrm>
          <a:prstGeom prst="rect">
            <a:avLst/>
          </a:prstGeom>
        </p:spPr>
      </p:pic>
      <p:pic>
        <p:nvPicPr>
          <p:cNvPr id="19" name="그림 18" descr="실내, 사람, 의류, 노트북이(가) 표시된 사진&#10;&#10;자동 생성된 설명">
            <a:extLst>
              <a:ext uri="{FF2B5EF4-FFF2-40B4-BE49-F238E27FC236}">
                <a16:creationId xmlns:a16="http://schemas.microsoft.com/office/drawing/2014/main" id="{A3878047-FC0B-6D9B-7A85-8739D590CD3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608" y="5132294"/>
            <a:ext cx="5400000" cy="4050000"/>
          </a:xfrm>
          <a:prstGeom prst="rect">
            <a:avLst/>
          </a:prstGeom>
        </p:spPr>
      </p:pic>
      <p:pic>
        <p:nvPicPr>
          <p:cNvPr id="20" name="그림 19" descr="실내, 사람, 컴퓨터, 의류이(가) 표시된 사진&#10;&#10;자동 생성된 설명">
            <a:extLst>
              <a:ext uri="{FF2B5EF4-FFF2-40B4-BE49-F238E27FC236}">
                <a16:creationId xmlns:a16="http://schemas.microsoft.com/office/drawing/2014/main" id="{E14F0C46-AFA7-20C4-42EE-0E65AF75D23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675" y="1462323"/>
            <a:ext cx="5400000" cy="3384216"/>
          </a:xfrm>
          <a:prstGeom prst="rect">
            <a:avLst/>
          </a:prstGeom>
        </p:spPr>
      </p:pic>
      <p:pic>
        <p:nvPicPr>
          <p:cNvPr id="4" name="그림 3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2944B59C-230C-0795-02CF-82CE2B29C0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533" y="1412715"/>
            <a:ext cx="6181859" cy="4656223"/>
          </a:xfrm>
          <a:prstGeom prst="rect">
            <a:avLst/>
          </a:prstGeom>
        </p:spPr>
      </p:pic>
      <p:pic>
        <p:nvPicPr>
          <p:cNvPr id="6" name="그림 5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0C6C75EE-80AB-226F-84AA-0BC26BB1C4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1412715"/>
            <a:ext cx="6120000" cy="465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5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0CFED-F1EA-B5F2-376B-B48D45CCC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9A0611D2-67AB-9776-9ABD-FCFE8DB8330B}"/>
              </a:ext>
            </a:extLst>
          </p:cNvPr>
          <p:cNvSpPr txBox="1"/>
          <p:nvPr/>
        </p:nvSpPr>
        <p:spPr>
          <a:xfrm>
            <a:off x="3737724" y="0"/>
            <a:ext cx="10812553" cy="14714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ko-KR" altLang="en-US" sz="9000" spc="-719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210 도시락"/>
                <a:sym typeface="210 도시락"/>
              </a:rPr>
              <a:t>소감 및 성장 가능 성</a:t>
            </a:r>
            <a:endParaRPr lang="en-US" sz="9000" spc="-719" dirty="0">
              <a:solidFill>
                <a:srgbClr val="00000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210 도시락"/>
              <a:sym typeface="210 도시락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6F2689-28C7-C70A-DD49-949398B47E27}"/>
              </a:ext>
            </a:extLst>
          </p:cNvPr>
          <p:cNvSpPr txBox="1"/>
          <p:nvPr/>
        </p:nvSpPr>
        <p:spPr>
          <a:xfrm flipH="1">
            <a:off x="1181100" y="1866900"/>
            <a:ext cx="14973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천민기 </a:t>
            </a:r>
            <a:r>
              <a:rPr lang="en-US" altLang="ko-KR" sz="2400" dirty="0"/>
              <a:t>: </a:t>
            </a:r>
            <a:r>
              <a:rPr lang="ko-KR" altLang="en-US" sz="2400" dirty="0"/>
              <a:t>진로를 데이터 쪽으로 가려고 하고 있고 </a:t>
            </a:r>
            <a:r>
              <a:rPr lang="en-US" altLang="ko-KR" sz="2400" dirty="0"/>
              <a:t>SQLD </a:t>
            </a:r>
            <a:r>
              <a:rPr lang="ko-KR" altLang="en-US" sz="2400" dirty="0"/>
              <a:t>자격증도 따는데 도움이 될 것 같아서 동아리 데이터베이스에 참여하게 되었습니다</a:t>
            </a:r>
            <a:r>
              <a:rPr lang="en-US" altLang="ko-KR" sz="2400" dirty="0"/>
              <a:t>. 13</a:t>
            </a:r>
            <a:r>
              <a:rPr lang="ko-KR" altLang="en-US" sz="2400" dirty="0"/>
              <a:t>주 동안 데이터베이스를 배우고 프로젝트를 하면서 많은 지식을 얻게 되었습니다</a:t>
            </a:r>
            <a:r>
              <a:rPr lang="en-US" altLang="ko-KR" sz="2400" dirty="0"/>
              <a:t>. </a:t>
            </a:r>
            <a:r>
              <a:rPr lang="ko-KR" altLang="en-US" sz="2400" dirty="0"/>
              <a:t>데이터베이스 이론인 </a:t>
            </a:r>
            <a:r>
              <a:rPr lang="en-US" altLang="ko-KR" sz="2400" dirty="0"/>
              <a:t>E-R </a:t>
            </a:r>
            <a:r>
              <a:rPr lang="ko-KR" altLang="en-US" sz="2400" dirty="0"/>
              <a:t>다이어그램</a:t>
            </a:r>
            <a:r>
              <a:rPr lang="en-US" altLang="ko-KR" sz="2400" dirty="0"/>
              <a:t>, </a:t>
            </a:r>
            <a:r>
              <a:rPr lang="ko-KR" altLang="en-US" sz="2400" dirty="0"/>
              <a:t>키 종류</a:t>
            </a:r>
            <a:r>
              <a:rPr lang="en-US" altLang="ko-KR" sz="2400" dirty="0"/>
              <a:t>, SQL</a:t>
            </a:r>
            <a:r>
              <a:rPr lang="ko-KR" altLang="en-US" sz="2400" dirty="0"/>
              <a:t>쿼리문은 예습을 하면서 데이터베이스 수업에 도움이 되었습니다</a:t>
            </a:r>
            <a:r>
              <a:rPr lang="en-US" altLang="ko-KR" sz="2400" dirty="0"/>
              <a:t>. </a:t>
            </a:r>
            <a:r>
              <a:rPr lang="ko-KR" altLang="en-US" sz="2400" dirty="0"/>
              <a:t>그로 인해 중간고사에서도 </a:t>
            </a:r>
            <a:r>
              <a:rPr lang="en-US" altLang="ko-KR" sz="2400" dirty="0"/>
              <a:t>93</a:t>
            </a:r>
            <a:r>
              <a:rPr lang="ko-KR" altLang="en-US" sz="2400" dirty="0"/>
              <a:t>점이라는 좋은 점수를 맞게 되었습니다</a:t>
            </a:r>
            <a:r>
              <a:rPr lang="en-US" altLang="ko-KR" sz="2400" dirty="0"/>
              <a:t>. 13</a:t>
            </a:r>
            <a:r>
              <a:rPr lang="ko-KR" altLang="en-US" sz="2400" dirty="0"/>
              <a:t>주 동안 배운 지식을 토대로 자격증 합격에 도전하고 내년에 배울 </a:t>
            </a:r>
            <a:r>
              <a:rPr lang="en-US" altLang="ko-KR" sz="2400" dirty="0"/>
              <a:t>Oracle</a:t>
            </a:r>
            <a:r>
              <a:rPr lang="ko-KR" altLang="en-US" sz="2400" dirty="0"/>
              <a:t>을 미리 독학해볼 생각입니다</a:t>
            </a:r>
            <a:r>
              <a:rPr lang="en-US" altLang="ko-KR" sz="2400" dirty="0"/>
              <a:t>. </a:t>
            </a:r>
            <a:r>
              <a:rPr lang="ko-KR" altLang="en-US" sz="2400" dirty="0"/>
              <a:t>이외에 데이터베이스와 관련된 프로젝트가 있다면 적극적으로 참여할 생각입니다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48835036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Microsoft JhengHei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Microsoft JhengHei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359</Words>
  <Application>Microsoft Office PowerPoint</Application>
  <PresentationFormat>사용자 지정</PresentationFormat>
  <Paragraphs>44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Canva Sans</vt:lpstr>
      <vt:lpstr>서울남산 장체B</vt:lpstr>
      <vt:lpstr>Arial</vt:lpstr>
      <vt:lpstr>Calibri</vt:lpstr>
      <vt:lpstr>Candara</vt:lpstr>
      <vt:lpstr>Corbel</vt:lpstr>
      <vt:lpstr>Rockwell</vt:lpstr>
      <vt:lpstr>Segoe UI Black</vt:lpstr>
      <vt:lpstr>Wingdings 3</vt:lpstr>
      <vt:lpstr>New_Education02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</dc:title>
  <cp:lastModifiedBy>천민기</cp:lastModifiedBy>
  <cp:revision>30</cp:revision>
  <dcterms:created xsi:type="dcterms:W3CDTF">2006-08-16T00:00:00Z</dcterms:created>
  <dcterms:modified xsi:type="dcterms:W3CDTF">2024-11-21T04:02:17Z</dcterms:modified>
  <cp:version/>
</cp:coreProperties>
</file>