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</p:sldIdLst>
  <p:sldSz cx="18288000" cy="10287000"/>
  <p:notesSz cx="6858000" cy="9144000"/>
  <p:embeddedFontLst>
    <p:embeddedFont>
      <p:font typeface="서울남산 장체B" panose="02020603020101020101" pitchFamily="18" charset="-127"/>
      <p:regular r:id="rId12"/>
    </p:embeddedFont>
    <p:embeddedFont>
      <p:font typeface="Candara" panose="020E0502030303020204" pitchFamily="34" charset="0"/>
      <p:regular r:id="rId13"/>
      <p:bold r:id="rId14"/>
      <p:italic r:id="rId15"/>
      <p:boldItalic r:id="rId16"/>
    </p:embeddedFont>
    <p:embeddedFont>
      <p:font typeface="Corbel" panose="020B0503020204020204" pitchFamily="34" charset="0"/>
      <p:regular r:id="rId17"/>
      <p:bold r:id="rId18"/>
      <p:italic r:id="rId19"/>
      <p:boldItalic r:id="rId20"/>
    </p:embeddedFont>
    <p:embeddedFont>
      <p:font typeface="Rockwell" panose="02060603020205020403" pitchFamily="18" charset="0"/>
      <p:regular r:id="rId21"/>
      <p:bold r:id="rId22"/>
      <p:italic r:id="rId23"/>
      <p:boldItalic r:id="rId24"/>
    </p:embeddedFont>
    <p:embeddedFont>
      <p:font typeface="Segoe UI Black" panose="020B0A02040204020203" pitchFamily="34" charset="0"/>
      <p:bold r:id="rId25"/>
      <p:boldItalic r:id="rId26"/>
    </p:embeddedFont>
    <p:embeddedFont>
      <p:font typeface="Wingdings 3" panose="05040102010807070707" pitchFamily="18" charset="2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7090572" y="8809990"/>
            <a:ext cx="1197428" cy="1480973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Freeform 15"/>
          <p:cNvSpPr/>
          <p:nvPr/>
        </p:nvSpPr>
        <p:spPr bwMode="gray">
          <a:xfrm>
            <a:off x="15610115" y="4016830"/>
            <a:ext cx="2685014" cy="4947557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Freeform 14"/>
          <p:cNvSpPr/>
          <p:nvPr/>
        </p:nvSpPr>
        <p:spPr bwMode="gray">
          <a:xfrm>
            <a:off x="-21772" y="4376057"/>
            <a:ext cx="17264744" cy="5910944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298448" y="9628632"/>
            <a:ext cx="15691104" cy="5486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7337024" y="9628632"/>
            <a:ext cx="950976" cy="5486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gray">
          <a:xfrm>
            <a:off x="3545150" y="1"/>
            <a:ext cx="2621872" cy="1673441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Freeform 7"/>
          <p:cNvSpPr/>
          <p:nvPr/>
        </p:nvSpPr>
        <p:spPr bwMode="gray">
          <a:xfrm>
            <a:off x="-11835" y="1"/>
            <a:ext cx="4039550" cy="217946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Freeform 10"/>
          <p:cNvSpPr/>
          <p:nvPr/>
        </p:nvSpPr>
        <p:spPr bwMode="gray">
          <a:xfrm>
            <a:off x="-6263" y="1343417"/>
            <a:ext cx="4313130" cy="2099676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73152" y="54864"/>
            <a:ext cx="3712464" cy="54864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18" name="Oval 17"/>
          <p:cNvSpPr/>
          <p:nvPr/>
        </p:nvSpPr>
        <p:spPr bwMode="gray">
          <a:xfrm>
            <a:off x="15179040" y="425196"/>
            <a:ext cx="566928" cy="425196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9" name="Oval 18"/>
          <p:cNvSpPr/>
          <p:nvPr/>
        </p:nvSpPr>
        <p:spPr bwMode="gray">
          <a:xfrm>
            <a:off x="16093440" y="425196"/>
            <a:ext cx="566928" cy="425196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0" name="Oval 19"/>
          <p:cNvSpPr/>
          <p:nvPr/>
        </p:nvSpPr>
        <p:spPr bwMode="gray">
          <a:xfrm>
            <a:off x="17007840" y="425196"/>
            <a:ext cx="566928" cy="425196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353312" y="2633472"/>
            <a:ext cx="15544800" cy="1604772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53312" y="4251960"/>
            <a:ext cx="12874752" cy="89154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9232" y="192024"/>
            <a:ext cx="12289536" cy="1714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90572"/>
            <a:ext cx="16459200" cy="689914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6035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/>
          <p:nvPr/>
        </p:nvSpPr>
        <p:spPr bwMode="gray">
          <a:xfrm>
            <a:off x="15179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/>
          <p:cNvSpPr/>
          <p:nvPr/>
        </p:nvSpPr>
        <p:spPr bwMode="gray">
          <a:xfrm>
            <a:off x="24323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9"/>
          <p:cNvSpPr/>
          <p:nvPr/>
        </p:nvSpPr>
        <p:spPr bwMode="gray">
          <a:xfrm>
            <a:off x="152704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/>
          <p:nvPr/>
        </p:nvSpPr>
        <p:spPr bwMode="gray">
          <a:xfrm>
            <a:off x="161848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Oval 11"/>
          <p:cNvSpPr/>
          <p:nvPr/>
        </p:nvSpPr>
        <p:spPr bwMode="gray">
          <a:xfrm>
            <a:off x="170992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225461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13538746" y="9306444"/>
            <a:ext cx="1705640" cy="980556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14823762" y="8435340"/>
            <a:ext cx="3474720" cy="185166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11836" y="0"/>
            <a:ext cx="4809744" cy="267462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14008608" y="411958"/>
            <a:ext cx="3364992" cy="877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914400" y="411958"/>
            <a:ext cx="12801600" cy="877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914400" y="9875520"/>
            <a:ext cx="4267200" cy="3429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5340096" y="9875520"/>
            <a:ext cx="82296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4026896" y="9875520"/>
            <a:ext cx="914400" cy="3429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5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164592"/>
            <a:ext cx="11887200" cy="1714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0572"/>
            <a:ext cx="16459200" cy="68991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6035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/>
          <p:nvPr/>
        </p:nvSpPr>
        <p:spPr bwMode="gray">
          <a:xfrm>
            <a:off x="15179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/>
          <p:cNvSpPr/>
          <p:nvPr/>
        </p:nvSpPr>
        <p:spPr bwMode="gray">
          <a:xfrm>
            <a:off x="24323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9"/>
          <p:cNvSpPr/>
          <p:nvPr/>
        </p:nvSpPr>
        <p:spPr bwMode="gray">
          <a:xfrm>
            <a:off x="152704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/>
          <p:nvPr/>
        </p:nvSpPr>
        <p:spPr bwMode="gray">
          <a:xfrm>
            <a:off x="161848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Oval 11"/>
          <p:cNvSpPr/>
          <p:nvPr/>
        </p:nvSpPr>
        <p:spPr bwMode="gray">
          <a:xfrm>
            <a:off x="170992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237388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5157217"/>
            <a:ext cx="15471648" cy="2029397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059936" y="2894076"/>
            <a:ext cx="12838176" cy="2249424"/>
          </a:xfrm>
        </p:spPr>
        <p:txBody>
          <a:bodyPr anchor="b"/>
          <a:lstStyle>
            <a:lvl1pPr marL="0" indent="0">
              <a:buNone/>
              <a:defRPr sz="3000" b="1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1517904" y="4649724"/>
            <a:ext cx="566928" cy="425196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/>
          <p:nvPr/>
        </p:nvSpPr>
        <p:spPr bwMode="gray">
          <a:xfrm>
            <a:off x="2432304" y="4649724"/>
            <a:ext cx="566928" cy="425196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/>
          <p:cNvSpPr/>
          <p:nvPr/>
        </p:nvSpPr>
        <p:spPr bwMode="gray">
          <a:xfrm>
            <a:off x="3346704" y="4649724"/>
            <a:ext cx="566928" cy="425196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56540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9232" y="109728"/>
            <a:ext cx="12289536" cy="1714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1"/>
            <a:ext cx="8077200" cy="67889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400301"/>
            <a:ext cx="8077200" cy="67889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6035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/>
          <p:cNvSpPr/>
          <p:nvPr/>
        </p:nvSpPr>
        <p:spPr bwMode="gray">
          <a:xfrm>
            <a:off x="15179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9"/>
          <p:cNvSpPr/>
          <p:nvPr/>
        </p:nvSpPr>
        <p:spPr bwMode="gray">
          <a:xfrm>
            <a:off x="24323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/>
          <p:nvPr/>
        </p:nvSpPr>
        <p:spPr bwMode="gray">
          <a:xfrm>
            <a:off x="152704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Oval 11"/>
          <p:cNvSpPr/>
          <p:nvPr/>
        </p:nvSpPr>
        <p:spPr bwMode="gray">
          <a:xfrm>
            <a:off x="161848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Oval 12"/>
          <p:cNvSpPr/>
          <p:nvPr/>
        </p:nvSpPr>
        <p:spPr bwMode="gray">
          <a:xfrm>
            <a:off x="170992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398306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896112" y="2139696"/>
            <a:ext cx="8083296" cy="1179576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36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112" y="3360420"/>
            <a:ext cx="8101584" cy="5664708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9198864" y="2139696"/>
            <a:ext cx="8083296" cy="1179576"/>
          </a:xfrm>
        </p:spPr>
        <p:txBody>
          <a:bodyPr anchor="b"/>
          <a:lstStyle>
            <a:lvl1pPr marL="0" indent="0">
              <a:buNone/>
              <a:defRPr sz="36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98864" y="3360420"/>
            <a:ext cx="8101584" cy="5664708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6035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/>
          <p:nvPr/>
        </p:nvSpPr>
        <p:spPr bwMode="gray">
          <a:xfrm>
            <a:off x="15179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/>
          <p:nvPr/>
        </p:nvSpPr>
        <p:spPr bwMode="gray">
          <a:xfrm>
            <a:off x="161848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/>
          <p:nvPr/>
        </p:nvSpPr>
        <p:spPr bwMode="gray">
          <a:xfrm>
            <a:off x="170992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696" y="109728"/>
            <a:ext cx="14008608" cy="1714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3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696" y="164592"/>
            <a:ext cx="14008608" cy="1714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gray">
          <a:xfrm>
            <a:off x="6035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6"/>
          <p:cNvSpPr/>
          <p:nvPr/>
        </p:nvSpPr>
        <p:spPr bwMode="gray">
          <a:xfrm>
            <a:off x="15179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/>
          <p:nvPr/>
        </p:nvSpPr>
        <p:spPr bwMode="gray">
          <a:xfrm>
            <a:off x="161848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/>
          <p:cNvSpPr/>
          <p:nvPr/>
        </p:nvSpPr>
        <p:spPr bwMode="gray">
          <a:xfrm>
            <a:off x="170992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394796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11836" y="0"/>
            <a:ext cx="4809744" cy="267462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150606" y="617220"/>
            <a:ext cx="10296144" cy="1743075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2496312"/>
            <a:ext cx="10223500" cy="7050024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280160" y="2496312"/>
            <a:ext cx="5650992" cy="7036308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4514" y="9875520"/>
            <a:ext cx="4267200" cy="3429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9875520"/>
            <a:ext cx="100584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4517136" y="1741932"/>
            <a:ext cx="566928" cy="425196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Oval 11"/>
          <p:cNvSpPr/>
          <p:nvPr/>
        </p:nvSpPr>
        <p:spPr bwMode="gray">
          <a:xfrm>
            <a:off x="5431536" y="1741932"/>
            <a:ext cx="566928" cy="425196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Oval 12"/>
          <p:cNvSpPr/>
          <p:nvPr/>
        </p:nvSpPr>
        <p:spPr bwMode="gray">
          <a:xfrm>
            <a:off x="6345936" y="1741932"/>
            <a:ext cx="566928" cy="425196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40641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719072" y="754380"/>
            <a:ext cx="15307056" cy="850392"/>
          </a:xfrm>
        </p:spPr>
        <p:txBody>
          <a:bodyPr anchor="ctr">
            <a:normAutofit/>
          </a:bodyPr>
          <a:lstStyle>
            <a:lvl1pPr algn="l">
              <a:defRPr sz="4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9072" y="1755648"/>
            <a:ext cx="15288768" cy="61722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719072" y="8078724"/>
            <a:ext cx="15307056" cy="1179576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932688" y="987552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/>
          <p:cNvSpPr/>
          <p:nvPr/>
        </p:nvSpPr>
        <p:spPr bwMode="gray">
          <a:xfrm>
            <a:off x="932688" y="8161020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53724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14400" y="411957"/>
            <a:ext cx="16459200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4400" y="2400301"/>
            <a:ext cx="16459200" cy="6788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9344147"/>
            <a:ext cx="2734146" cy="31476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7" name="Freeform 16"/>
          <p:cNvSpPr/>
          <p:nvPr/>
        </p:nvSpPr>
        <p:spPr bwMode="gray">
          <a:xfrm>
            <a:off x="1123" y="9704285"/>
            <a:ext cx="2177958" cy="58271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8" name="Freeform 17"/>
          <p:cNvSpPr/>
          <p:nvPr/>
        </p:nvSpPr>
        <p:spPr bwMode="gray">
          <a:xfrm>
            <a:off x="1003320" y="9583803"/>
            <a:ext cx="9072704" cy="241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9" name="Freeform 18"/>
          <p:cNvSpPr/>
          <p:nvPr/>
        </p:nvSpPr>
        <p:spPr bwMode="gray">
          <a:xfrm>
            <a:off x="2117042" y="9825582"/>
            <a:ext cx="14279028" cy="47774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0" name="Freeform 19"/>
          <p:cNvSpPr/>
          <p:nvPr/>
        </p:nvSpPr>
        <p:spPr bwMode="gray">
          <a:xfrm>
            <a:off x="10010777" y="9487022"/>
            <a:ext cx="2353642" cy="30003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1" name="Freeform 20"/>
          <p:cNvSpPr/>
          <p:nvPr/>
        </p:nvSpPr>
        <p:spPr bwMode="gray">
          <a:xfrm>
            <a:off x="12336256" y="9529883"/>
            <a:ext cx="4935212" cy="25003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2" name="Freeform 21"/>
          <p:cNvSpPr/>
          <p:nvPr/>
        </p:nvSpPr>
        <p:spPr bwMode="gray">
          <a:xfrm>
            <a:off x="16834622" y="9540599"/>
            <a:ext cx="1186680" cy="22436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3" name="Freeform 22"/>
          <p:cNvSpPr/>
          <p:nvPr/>
        </p:nvSpPr>
        <p:spPr bwMode="gray">
          <a:xfrm>
            <a:off x="16325037" y="9544171"/>
            <a:ext cx="1961394" cy="74282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146304" y="9875520"/>
            <a:ext cx="42672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5340096" y="9875520"/>
            <a:ext cx="10058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6605504" y="9875520"/>
            <a:ext cx="914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7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371600" rtl="0" eaLnBrk="1" latinLnBrk="1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514350" indent="-514350" algn="l" defTabSz="13716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4425" indent="-428625" algn="l" defTabSz="13716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76600" y="3925217"/>
            <a:ext cx="14097000" cy="2487047"/>
            <a:chOff x="-145357" y="67307"/>
            <a:chExt cx="17133920" cy="3316062"/>
          </a:xfrm>
        </p:grpSpPr>
        <p:sp>
          <p:nvSpPr>
            <p:cNvPr id="3" name="TextBox 3"/>
            <p:cNvSpPr txBox="1"/>
            <p:nvPr/>
          </p:nvSpPr>
          <p:spPr>
            <a:xfrm>
              <a:off x="0" y="2760646"/>
              <a:ext cx="16988563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  <a:spcBef>
                  <a:spcPct val="0"/>
                </a:spcBef>
              </a:pP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김성철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(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멘토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), 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함동균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(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멘토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), 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박시연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(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멘티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), 천민기(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멘티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), 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최임배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(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멘티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)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45357" y="67307"/>
              <a:ext cx="16988563" cy="1624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499"/>
                </a:lnSpc>
              </a:pPr>
              <a:r>
                <a:rPr lang="en-US" sz="9499" spc="-759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210 도시락"/>
                  <a:sym typeface="210 도시락"/>
                </a:rPr>
                <a:t>데이터베이스</a:t>
              </a:r>
              <a:r>
                <a:rPr lang="en-US" sz="9499" spc="-759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210 도시락"/>
                  <a:sym typeface="210 도시락"/>
                </a:rPr>
                <a:t> </a:t>
              </a:r>
              <a:r>
                <a:rPr lang="en-US" sz="9499" spc="-759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210 도시락"/>
                  <a:sym typeface="210 도시락"/>
                </a:rPr>
                <a:t>프로젝트</a:t>
              </a:r>
              <a:r>
                <a:rPr lang="en-US" sz="9499" spc="-759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210 도시락"/>
                  <a:sym typeface="210 도시락"/>
                </a:rPr>
                <a:t> </a:t>
              </a:r>
              <a:r>
                <a:rPr lang="en-US" sz="9499" spc="-759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210 도시락"/>
                  <a:sym typeface="210 도시락"/>
                </a:rPr>
                <a:t>발표</a:t>
              </a:r>
              <a:endParaRPr lang="en-US" sz="9499" spc="-759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266626" y="3777249"/>
            <a:ext cx="1367991" cy="2732501"/>
          </a:xfrm>
          <a:custGeom>
            <a:avLst/>
            <a:gdLst/>
            <a:ahLst/>
            <a:cxnLst/>
            <a:rect l="l" t="t" r="r" b="b"/>
            <a:pathLst>
              <a:path w="1367991" h="2732501">
                <a:moveTo>
                  <a:pt x="0" y="0"/>
                </a:moveTo>
                <a:lnTo>
                  <a:pt x="1367991" y="0"/>
                </a:lnTo>
                <a:lnTo>
                  <a:pt x="1367991" y="2732502"/>
                </a:lnTo>
                <a:lnTo>
                  <a:pt x="0" y="273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12E10-13CA-A549-E9A1-2183943F2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D625A2B1-C01C-67BF-24D2-C79BB2629AA8}"/>
              </a:ext>
            </a:extLst>
          </p:cNvPr>
          <p:cNvSpPr txBox="1"/>
          <p:nvPr/>
        </p:nvSpPr>
        <p:spPr>
          <a:xfrm>
            <a:off x="2594724" y="4387845"/>
            <a:ext cx="13098553" cy="1511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10000" spc="-719" dirty="0">
                <a:solidFill>
                  <a:srgbClr val="000000"/>
                </a:solidFill>
                <a:latin typeface="Rockwell" panose="02060603020205020403" pitchFamily="18" charset="0"/>
                <a:ea typeface="Segoe UI Black" panose="020B0A02040204020203" pitchFamily="34" charset="0"/>
                <a:cs typeface="210 도시락"/>
                <a:sym typeface="210 도시락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629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96193" y="2151664"/>
            <a:ext cx="12741423" cy="6172809"/>
            <a:chOff x="0" y="171451"/>
            <a:chExt cx="16988563" cy="8230413"/>
          </a:xfrm>
        </p:grpSpPr>
        <p:sp>
          <p:nvSpPr>
            <p:cNvPr id="3" name="TextBox 3"/>
            <p:cNvSpPr txBox="1"/>
            <p:nvPr/>
          </p:nvSpPr>
          <p:spPr>
            <a:xfrm>
              <a:off x="0" y="2741596"/>
              <a:ext cx="16988563" cy="56602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1.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프로젝트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결과</a:t>
              </a:r>
              <a:endParaRPr lang="en-US" sz="3999" spc="-79" dirty="0">
                <a:solidFill>
                  <a:srgbClr val="000000"/>
                </a:solidFill>
                <a:latin typeface="+mn-ea"/>
                <a:cs typeface="Canva Sans"/>
                <a:sym typeface="Canva Sans"/>
              </a:endParaRPr>
            </a:p>
            <a:p>
              <a:pPr marL="0" lvl="0" indent="0"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2.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프로젝트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소개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및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계획서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소개</a:t>
              </a:r>
              <a:endParaRPr lang="en-US" sz="3999" spc="-79" dirty="0">
                <a:solidFill>
                  <a:srgbClr val="000000"/>
                </a:solidFill>
                <a:latin typeface="+mn-ea"/>
                <a:cs typeface="Canva Sans"/>
                <a:sym typeface="Canva Sans"/>
              </a:endParaRPr>
            </a:p>
            <a:p>
              <a:pPr marL="0" lvl="0" indent="0"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3.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개발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목적</a:t>
              </a:r>
              <a:endParaRPr lang="en-US" sz="3999" spc="-79" dirty="0">
                <a:solidFill>
                  <a:srgbClr val="000000"/>
                </a:solidFill>
                <a:latin typeface="+mn-ea"/>
                <a:cs typeface="Canva Sans"/>
                <a:sym typeface="Canva Sans"/>
              </a:endParaRPr>
            </a:p>
            <a:p>
              <a:pPr marL="0" lvl="0" indent="0"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4.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테이블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소개</a:t>
              </a:r>
              <a:endParaRPr lang="en-US" sz="3999" spc="-79" dirty="0">
                <a:solidFill>
                  <a:srgbClr val="000000"/>
                </a:solidFill>
                <a:latin typeface="+mn-ea"/>
                <a:cs typeface="Canva Sans"/>
                <a:sym typeface="Canva Sans"/>
              </a:endParaRPr>
            </a:p>
            <a:p>
              <a:pPr marL="0" lvl="0" indent="0"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5.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진행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과정</a:t>
              </a:r>
              <a:endParaRPr lang="en-US" sz="3999" spc="-79" dirty="0">
                <a:solidFill>
                  <a:srgbClr val="000000"/>
                </a:solidFill>
                <a:latin typeface="+mn-ea"/>
                <a:cs typeface="Canva Sans"/>
                <a:sym typeface="Canva Sans"/>
              </a:endParaRPr>
            </a:p>
            <a:p>
              <a:pPr marL="0" lvl="0" indent="0"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6.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소감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및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성장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가능성</a:t>
              </a:r>
              <a:endParaRPr lang="en-US" sz="3999" spc="-79" dirty="0">
                <a:solidFill>
                  <a:srgbClr val="000000"/>
                </a:solidFill>
                <a:latin typeface="+mn-ea"/>
                <a:cs typeface="Canva Sans"/>
                <a:sym typeface="Canva San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71451"/>
              <a:ext cx="16988563" cy="1624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499"/>
                </a:lnSpc>
              </a:pPr>
              <a:r>
                <a:rPr lang="en-US" sz="9499" spc="-759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210 도시락"/>
                  <a:sym typeface="210 도시락"/>
                </a:rPr>
                <a:t>목차</a:t>
              </a:r>
              <a:endParaRPr lang="en-US" sz="9499" spc="-759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266626" y="3777249"/>
            <a:ext cx="1367991" cy="2732501"/>
          </a:xfrm>
          <a:custGeom>
            <a:avLst/>
            <a:gdLst/>
            <a:ahLst/>
            <a:cxnLst/>
            <a:rect l="l" t="t" r="r" b="b"/>
            <a:pathLst>
              <a:path w="1367991" h="2732501">
                <a:moveTo>
                  <a:pt x="0" y="0"/>
                </a:moveTo>
                <a:lnTo>
                  <a:pt x="1367991" y="0"/>
                </a:lnTo>
                <a:lnTo>
                  <a:pt x="1367991" y="2732502"/>
                </a:lnTo>
                <a:lnTo>
                  <a:pt x="0" y="273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567705" y="4818182"/>
            <a:ext cx="7691595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</a:pP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프로젝트</a:t>
            </a:r>
            <a:r>
              <a:rPr lang="en-US" sz="9000" spc="-719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 </a:t>
            </a: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결과</a:t>
            </a:r>
            <a:endParaRPr lang="en-US" sz="9000" spc="-719" dirty="0">
              <a:solidFill>
                <a:srgbClr val="0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210 도시락"/>
              <a:sym typeface="210 도시락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9567705" y="3392368"/>
            <a:ext cx="1104900" cy="5715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624444" y="514350"/>
            <a:ext cx="7121176" cy="9258300"/>
          </a:xfrm>
          <a:custGeom>
            <a:avLst/>
            <a:gdLst/>
            <a:ahLst/>
            <a:cxnLst/>
            <a:rect l="l" t="t" r="r" b="b"/>
            <a:pathLst>
              <a:path w="7121176" h="9258300">
                <a:moveTo>
                  <a:pt x="0" y="0"/>
                </a:moveTo>
                <a:lnTo>
                  <a:pt x="7121176" y="0"/>
                </a:lnTo>
                <a:lnTo>
                  <a:pt x="7121176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1971B-E21D-1640-5593-EFFC681388A7}"/>
              </a:ext>
            </a:extLst>
          </p:cNvPr>
          <p:cNvSpPr txBox="1"/>
          <p:nvPr/>
        </p:nvSpPr>
        <p:spPr>
          <a:xfrm>
            <a:off x="6934200" y="2057322"/>
            <a:ext cx="46041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QR</a:t>
            </a:r>
            <a:r>
              <a:rPr lang="ko-KR" altLang="en-US" sz="2800" dirty="0">
                <a:latin typeface="+mj-ea"/>
                <a:ea typeface="+mj-ea"/>
              </a:rPr>
              <a:t>코드는 현재 예시입니다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</a:p>
          <a:p>
            <a:r>
              <a:rPr lang="ko-KR" altLang="en-US" sz="2800" dirty="0">
                <a:latin typeface="+mj-ea"/>
                <a:ea typeface="+mj-ea"/>
              </a:rPr>
              <a:t>나중에 바꿀 예정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4350" y="4244641"/>
            <a:ext cx="8652151" cy="3411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88"/>
              </a:lnSpc>
              <a:spcBef>
                <a:spcPct val="0"/>
              </a:spcBef>
            </a:pPr>
            <a:r>
              <a:rPr lang="en-US" sz="3444" u="none" strike="noStrike" spc="-68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select </a:t>
            </a:r>
            <a:r>
              <a:rPr lang="en-US" sz="3444" u="none" strike="noStrike" spc="-68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학생.학번</a:t>
            </a:r>
            <a:r>
              <a:rPr lang="en-US" sz="3444" u="none" strike="noStrike" spc="-68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, </a:t>
            </a:r>
            <a:r>
              <a:rPr lang="en-US" sz="3444" u="none" strike="noStrike" spc="-68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과목명</a:t>
            </a:r>
            <a:r>
              <a:rPr lang="en-US" sz="3444" u="none" strike="noStrike" spc="-68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, </a:t>
            </a:r>
            <a:r>
              <a:rPr lang="en-US" sz="3444" u="none" strike="noStrike" spc="-68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과목.과목코드</a:t>
            </a:r>
            <a:r>
              <a:rPr lang="en-US" sz="3444" u="none" strike="noStrike" spc="-68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, </a:t>
            </a:r>
            <a:r>
              <a:rPr lang="en-US" sz="3444" u="none" strike="noStrike" spc="-68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이수구분</a:t>
            </a:r>
            <a:r>
              <a:rPr lang="en-US" sz="3444" u="none" strike="noStrike" spc="-68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, </a:t>
            </a:r>
            <a:r>
              <a:rPr lang="en-US" sz="3444" u="none" strike="noStrike" spc="-68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성적</a:t>
            </a:r>
            <a:endParaRPr lang="en-US" sz="3444" u="none" strike="noStrike" spc="-68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  <a:p>
            <a:pPr marL="0" lvl="0" indent="0" algn="l">
              <a:lnSpc>
                <a:spcPts val="3788"/>
              </a:lnSpc>
              <a:spcBef>
                <a:spcPct val="0"/>
              </a:spcBef>
            </a:pPr>
            <a:r>
              <a:rPr lang="en-US" sz="3444" u="none" strike="noStrike" spc="-68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from </a:t>
            </a:r>
            <a:r>
              <a:rPr lang="en-US" sz="3444" u="none" strike="noStrike" spc="-68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성적</a:t>
            </a:r>
            <a:r>
              <a:rPr lang="en-US" sz="3444" u="none" strike="noStrike" spc="-68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, </a:t>
            </a:r>
            <a:r>
              <a:rPr lang="en-US" sz="3444" u="none" strike="noStrike" spc="-68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과목</a:t>
            </a:r>
            <a:r>
              <a:rPr lang="en-US" sz="3444" u="none" strike="noStrike" spc="-68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, </a:t>
            </a:r>
            <a:r>
              <a:rPr lang="en-US" sz="3444" u="none" strike="noStrike" spc="-68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학생</a:t>
            </a:r>
            <a:endParaRPr lang="en-US" sz="3444" u="none" strike="noStrike" spc="-68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  <a:p>
            <a:pPr marL="0" lvl="0" indent="0" algn="l">
              <a:lnSpc>
                <a:spcPts val="3788"/>
              </a:lnSpc>
              <a:spcBef>
                <a:spcPct val="0"/>
              </a:spcBef>
            </a:pPr>
            <a:r>
              <a:rPr lang="en-US" sz="3444" u="none" strike="noStrike" spc="-68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where </a:t>
            </a:r>
            <a:r>
              <a:rPr lang="en-US" sz="3444" u="none" strike="noStrike" spc="-68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학생.학번</a:t>
            </a:r>
            <a:r>
              <a:rPr lang="en-US" sz="3444" u="none" strike="noStrike" spc="-68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 = ‘21101862’ #본인 </a:t>
            </a:r>
            <a:r>
              <a:rPr lang="en-US" sz="3444" u="none" strike="noStrike" spc="-68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학점</a:t>
            </a:r>
            <a:r>
              <a:rPr lang="en-US" sz="3444" u="none" strike="noStrike" spc="-68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 </a:t>
            </a:r>
            <a:r>
              <a:rPr lang="en-US" sz="3444" u="none" strike="noStrike" spc="-68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넣기</a:t>
            </a:r>
            <a:endParaRPr lang="en-US" sz="3444" u="none" strike="noStrike" spc="-68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  <a:p>
            <a:pPr marL="0" lvl="0" indent="0" algn="l">
              <a:lnSpc>
                <a:spcPts val="3788"/>
              </a:lnSpc>
              <a:spcBef>
                <a:spcPct val="0"/>
              </a:spcBef>
            </a:pPr>
            <a:r>
              <a:rPr lang="en-US" sz="3444" u="none" strike="noStrike" spc="-68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ㅈand</a:t>
            </a:r>
            <a:r>
              <a:rPr lang="en-US" sz="3444" u="none" strike="noStrike" spc="-68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 </a:t>
            </a:r>
            <a:r>
              <a:rPr lang="en-US" sz="3444" u="none" strike="noStrike" spc="-68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학생.학번</a:t>
            </a:r>
            <a:r>
              <a:rPr lang="en-US" sz="3444" u="none" strike="noStrike" spc="-68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 = </a:t>
            </a:r>
            <a:r>
              <a:rPr lang="en-US" sz="3444" u="none" strike="noStrike" spc="-68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성적.학번</a:t>
            </a:r>
            <a:endParaRPr lang="en-US" sz="3444" u="none" strike="noStrike" spc="-68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  <a:p>
            <a:pPr marL="0" lvl="0" indent="0" algn="l">
              <a:lnSpc>
                <a:spcPts val="3788"/>
              </a:lnSpc>
              <a:spcBef>
                <a:spcPct val="0"/>
              </a:spcBef>
            </a:pPr>
            <a:r>
              <a:rPr lang="en-US" sz="3444" u="none" strike="noStrike" spc="-68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and </a:t>
            </a:r>
            <a:r>
              <a:rPr lang="en-US" sz="3444" u="none" strike="noStrike" spc="-68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과목.과목코드</a:t>
            </a:r>
            <a:r>
              <a:rPr lang="en-US" sz="3444" u="none" strike="noStrike" spc="-68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 = </a:t>
            </a:r>
            <a:r>
              <a:rPr lang="en-US" sz="3444" u="none" strike="noStrike" spc="-68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성적.과목코드</a:t>
            </a:r>
            <a:r>
              <a:rPr lang="en-US" sz="3444" u="none" strike="noStrike" spc="-68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;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4350" y="3385192"/>
            <a:ext cx="8652151" cy="512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75"/>
              </a:lnSpc>
              <a:spcBef>
                <a:spcPct val="0"/>
              </a:spcBef>
            </a:pPr>
            <a:r>
              <a:rPr lang="en-US" sz="4305" b="1" u="none" strike="noStrike" spc="-86" dirty="0" err="1">
                <a:solidFill>
                  <a:srgbClr val="000000"/>
                </a:solidFill>
                <a:latin typeface="+mn-ea"/>
                <a:cs typeface="Canva Sans Bold"/>
                <a:sym typeface="Canva Sans Bold"/>
              </a:rPr>
              <a:t>성적</a:t>
            </a:r>
            <a:r>
              <a:rPr lang="en-US" sz="4305" b="1" u="none" strike="noStrike" spc="-86" dirty="0">
                <a:solidFill>
                  <a:srgbClr val="000000"/>
                </a:solidFill>
                <a:latin typeface="+mn-ea"/>
                <a:cs typeface="Canva Sans Bold"/>
                <a:sym typeface="Canva Sans Bold"/>
              </a:rPr>
              <a:t> </a:t>
            </a:r>
            <a:r>
              <a:rPr lang="en-US" sz="4305" b="1" u="none" strike="noStrike" spc="-86" dirty="0" err="1">
                <a:solidFill>
                  <a:srgbClr val="000000"/>
                </a:solidFill>
                <a:latin typeface="+mn-ea"/>
                <a:cs typeface="Canva Sans Bold"/>
                <a:sym typeface="Canva Sans Bold"/>
              </a:rPr>
              <a:t>조회</a:t>
            </a:r>
            <a:endParaRPr lang="en-US" sz="4305" b="1" u="none" strike="noStrike" spc="-86" dirty="0">
              <a:solidFill>
                <a:srgbClr val="000000"/>
              </a:solidFill>
              <a:latin typeface="+mn-ea"/>
              <a:cs typeface="Canva Sans Bold"/>
              <a:sym typeface="Canva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496307" y="4231923"/>
            <a:ext cx="8277343" cy="5396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41"/>
              </a:lnSpc>
              <a:spcBef>
                <a:spcPct val="0"/>
              </a:spcBef>
            </a:pP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select 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학생.이름</a:t>
            </a: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, 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학생.학번</a:t>
            </a: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, 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시간표.요일</a:t>
            </a: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, 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시간표.시작시간</a:t>
            </a: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, 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시간표.종료시간</a:t>
            </a: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, 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과목.과목명</a:t>
            </a:r>
            <a:endParaRPr lang="en-US" sz="2583" u="none" strike="noStrike" spc="-51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  <a:p>
            <a:pPr marL="0" lvl="0" indent="0" algn="l">
              <a:lnSpc>
                <a:spcPts val="2841"/>
              </a:lnSpc>
              <a:spcBef>
                <a:spcPct val="0"/>
              </a:spcBef>
            </a:pP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from 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학생</a:t>
            </a: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, 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시간표</a:t>
            </a: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, 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과목</a:t>
            </a:r>
            <a:endParaRPr lang="en-US" sz="2583" u="none" strike="noStrike" spc="-51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  <a:p>
            <a:pPr marL="0" lvl="0" indent="0" algn="l">
              <a:lnSpc>
                <a:spcPts val="2841"/>
              </a:lnSpc>
              <a:spcBef>
                <a:spcPct val="0"/>
              </a:spcBef>
            </a:pP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where 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학생.학번</a:t>
            </a: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 = '21101862' #본인 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학점</a:t>
            </a: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 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넣기</a:t>
            </a:r>
            <a:endParaRPr lang="en-US" sz="2583" u="none" strike="noStrike" spc="-51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  <a:p>
            <a:pPr marL="0" lvl="0" indent="0" algn="l">
              <a:lnSpc>
                <a:spcPts val="2841"/>
              </a:lnSpc>
              <a:spcBef>
                <a:spcPct val="0"/>
              </a:spcBef>
            </a:pP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and 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학생.이름</a:t>
            </a: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 = '천민기' #본인 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이름</a:t>
            </a: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 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넣기</a:t>
            </a:r>
            <a:endParaRPr lang="en-US" sz="2583" u="none" strike="noStrike" spc="-51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  <a:p>
            <a:pPr marL="0" lvl="0" indent="0" algn="l">
              <a:lnSpc>
                <a:spcPts val="2841"/>
              </a:lnSpc>
              <a:spcBef>
                <a:spcPct val="0"/>
              </a:spcBef>
            </a:pP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and 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학생.학번</a:t>
            </a: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 = 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시간표.학번</a:t>
            </a:r>
            <a:endParaRPr lang="en-US" sz="2583" u="none" strike="noStrike" spc="-51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  <a:p>
            <a:pPr marL="0" lvl="0" indent="0" algn="l">
              <a:lnSpc>
                <a:spcPts val="2841"/>
              </a:lnSpc>
              <a:spcBef>
                <a:spcPct val="0"/>
              </a:spcBef>
            </a:pP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and 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과목.과목코드</a:t>
            </a: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 = 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시간표.과목코드</a:t>
            </a:r>
            <a:endParaRPr lang="en-US" sz="2583" u="none" strike="noStrike" spc="-51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  <a:p>
            <a:pPr marL="0" lvl="0" indent="0" algn="l">
              <a:lnSpc>
                <a:spcPts val="2841"/>
              </a:lnSpc>
              <a:spcBef>
                <a:spcPct val="0"/>
              </a:spcBef>
            </a:pP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order by case 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시간표.요일</a:t>
            </a:r>
            <a:endParaRPr lang="en-US" sz="2583" u="none" strike="noStrike" spc="-51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  <a:p>
            <a:pPr marL="0" lvl="0" indent="0" algn="l">
              <a:lnSpc>
                <a:spcPts val="2841"/>
              </a:lnSpc>
              <a:spcBef>
                <a:spcPct val="0"/>
              </a:spcBef>
            </a:pP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          when '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월요일</a:t>
            </a: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' then 1</a:t>
            </a:r>
          </a:p>
          <a:p>
            <a:pPr marL="0" lvl="0" indent="0" algn="l">
              <a:lnSpc>
                <a:spcPts val="2841"/>
              </a:lnSpc>
              <a:spcBef>
                <a:spcPct val="0"/>
              </a:spcBef>
            </a:pP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          when '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화요일</a:t>
            </a: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' then 2</a:t>
            </a:r>
          </a:p>
          <a:p>
            <a:pPr marL="0" lvl="0" indent="0" algn="l">
              <a:lnSpc>
                <a:spcPts val="2841"/>
              </a:lnSpc>
              <a:spcBef>
                <a:spcPct val="0"/>
              </a:spcBef>
            </a:pP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          when '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수요일</a:t>
            </a: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' then 3</a:t>
            </a:r>
          </a:p>
          <a:p>
            <a:pPr marL="0" lvl="0" indent="0" algn="l">
              <a:lnSpc>
                <a:spcPts val="2841"/>
              </a:lnSpc>
              <a:spcBef>
                <a:spcPct val="0"/>
              </a:spcBef>
            </a:pP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          when '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목요일</a:t>
            </a: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' then 4</a:t>
            </a:r>
          </a:p>
          <a:p>
            <a:pPr marL="0" lvl="0" indent="0" algn="l">
              <a:lnSpc>
                <a:spcPts val="2841"/>
              </a:lnSpc>
              <a:spcBef>
                <a:spcPct val="0"/>
              </a:spcBef>
            </a:pP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          when '</a:t>
            </a:r>
            <a:r>
              <a:rPr lang="en-US" sz="2583" u="none" strike="noStrike" spc="-51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금요일</a:t>
            </a: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' then 5</a:t>
            </a:r>
          </a:p>
          <a:p>
            <a:pPr marL="0" lvl="0" indent="0" algn="l">
              <a:lnSpc>
                <a:spcPts val="2841"/>
              </a:lnSpc>
              <a:spcBef>
                <a:spcPct val="0"/>
              </a:spcBef>
            </a:pP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          else 6</a:t>
            </a:r>
          </a:p>
          <a:p>
            <a:pPr marL="0" lvl="0" indent="0" algn="l">
              <a:lnSpc>
                <a:spcPts val="2841"/>
              </a:lnSpc>
              <a:spcBef>
                <a:spcPct val="0"/>
              </a:spcBef>
            </a:pPr>
            <a:r>
              <a:rPr lang="en-US" sz="2583" u="none" strike="noStrike" spc="-51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          end;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496307" y="3410825"/>
            <a:ext cx="8277343" cy="512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75"/>
              </a:lnSpc>
              <a:spcBef>
                <a:spcPct val="0"/>
              </a:spcBef>
            </a:pPr>
            <a:r>
              <a:rPr lang="en-US" sz="4305" b="1" u="none" strike="noStrike" spc="-86" dirty="0" err="1">
                <a:solidFill>
                  <a:srgbClr val="000000"/>
                </a:solidFill>
                <a:latin typeface="+mn-ea"/>
                <a:cs typeface="Canva Sans Bold"/>
                <a:sym typeface="Canva Sans Bold"/>
              </a:rPr>
              <a:t>시간표</a:t>
            </a:r>
            <a:r>
              <a:rPr lang="en-US" sz="4305" b="1" u="none" strike="noStrike" spc="-86" dirty="0">
                <a:solidFill>
                  <a:srgbClr val="000000"/>
                </a:solidFill>
                <a:latin typeface="+mn-ea"/>
                <a:cs typeface="Canva Sans Bold"/>
                <a:sym typeface="Canva Sans Bold"/>
              </a:rPr>
              <a:t> </a:t>
            </a:r>
            <a:r>
              <a:rPr lang="en-US" sz="4305" b="1" u="none" strike="noStrike" spc="-86" dirty="0" err="1">
                <a:solidFill>
                  <a:srgbClr val="000000"/>
                </a:solidFill>
                <a:latin typeface="+mn-ea"/>
                <a:cs typeface="Canva Sans Bold"/>
                <a:sym typeface="Canva Sans Bold"/>
              </a:rPr>
              <a:t>조회</a:t>
            </a:r>
            <a:endParaRPr lang="en-US" sz="4305" b="1" u="none" strike="noStrike" spc="-86" dirty="0">
              <a:solidFill>
                <a:srgbClr val="000000"/>
              </a:solidFill>
              <a:latin typeface="+mn-ea"/>
              <a:cs typeface="Canva Sans Bold"/>
              <a:sym typeface="Canva Sans Bold"/>
            </a:endParaRPr>
          </a:p>
        </p:txBody>
      </p:sp>
      <p:sp>
        <p:nvSpPr>
          <p:cNvPr id="6" name="AutoShape 6"/>
          <p:cNvSpPr/>
          <p:nvPr/>
        </p:nvSpPr>
        <p:spPr>
          <a:xfrm flipH="1" flipV="1">
            <a:off x="9166501" y="3251842"/>
            <a:ext cx="0" cy="5483326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C868E-C8CE-6D7C-1807-6C1D3DCD124B}"/>
              </a:ext>
            </a:extLst>
          </p:cNvPr>
          <p:cNvSpPr txBox="1"/>
          <p:nvPr/>
        </p:nvSpPr>
        <p:spPr>
          <a:xfrm>
            <a:off x="6583042" y="0"/>
            <a:ext cx="51219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0" dirty="0">
                <a:latin typeface="Segoe UI Black" panose="020B0A02040204020203" pitchFamily="34" charset="0"/>
              </a:rPr>
              <a:t>쿼리 예제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329691" y="5143500"/>
            <a:ext cx="5463936" cy="3059804"/>
          </a:xfrm>
          <a:custGeom>
            <a:avLst/>
            <a:gdLst/>
            <a:ahLst/>
            <a:cxnLst/>
            <a:rect l="l" t="t" r="r" b="b"/>
            <a:pathLst>
              <a:path w="5463936" h="3059804">
                <a:moveTo>
                  <a:pt x="0" y="0"/>
                </a:moveTo>
                <a:lnTo>
                  <a:pt x="5463936" y="0"/>
                </a:lnTo>
                <a:lnTo>
                  <a:pt x="5463936" y="3059804"/>
                </a:lnTo>
                <a:lnTo>
                  <a:pt x="0" y="30598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447800" y="2666561"/>
            <a:ext cx="15510508" cy="1440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남서울대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학우들의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성적과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시간표를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조회</a:t>
            </a:r>
            <a:r>
              <a:rPr lang="ko-KR" alt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할 수 있도록</a:t>
            </a:r>
            <a:r>
              <a:rPr lang="en-US" altLang="ko-KR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MySQL기반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ko-KR" alt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시스템</a:t>
            </a:r>
            <a:endParaRPr lang="en-US" sz="4299" spc="-85" dirty="0">
              <a:solidFill>
                <a:srgbClr val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  <a:cs typeface="Canva Sans"/>
              <a:sym typeface="Canva Sans"/>
            </a:endParaRPr>
          </a:p>
          <a:p>
            <a:pPr algn="l">
              <a:lnSpc>
                <a:spcPts val="6019"/>
              </a:lnSpc>
              <a:spcBef>
                <a:spcPct val="0"/>
              </a:spcBef>
            </a:pP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MySQL를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활용해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성적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,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시간표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,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학생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정보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저장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및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관리</a:t>
            </a:r>
            <a:endParaRPr lang="en-US" sz="4299" spc="-85" dirty="0">
              <a:solidFill>
                <a:srgbClr val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749659" y="2241"/>
            <a:ext cx="6788679" cy="1471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프로젝트</a:t>
            </a:r>
            <a:r>
              <a:rPr lang="en-US" sz="9000" spc="-719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 </a:t>
            </a: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소개</a:t>
            </a:r>
            <a:endParaRPr lang="en-US" sz="9000" spc="-719" dirty="0">
              <a:solidFill>
                <a:srgbClr val="0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210 도시락"/>
              <a:sym typeface="210 도시락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714500"/>
            <a:ext cx="8204339" cy="3685000"/>
          </a:xfrm>
          <a:custGeom>
            <a:avLst/>
            <a:gdLst/>
            <a:ahLst/>
            <a:cxnLst/>
            <a:rect l="l" t="t" r="r" b="b"/>
            <a:pathLst>
              <a:path w="8204339" h="3685000">
                <a:moveTo>
                  <a:pt x="0" y="0"/>
                </a:moveTo>
                <a:lnTo>
                  <a:pt x="8204339" y="0"/>
                </a:lnTo>
                <a:lnTo>
                  <a:pt x="8204339" y="3685000"/>
                </a:lnTo>
                <a:lnTo>
                  <a:pt x="0" y="368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9144000" y="2152914"/>
            <a:ext cx="6673208" cy="5981171"/>
          </a:xfrm>
          <a:custGeom>
            <a:avLst/>
            <a:gdLst/>
            <a:ahLst/>
            <a:cxnLst/>
            <a:rect l="l" t="t" r="r" b="b"/>
            <a:pathLst>
              <a:path w="6673208" h="5981171">
                <a:moveTo>
                  <a:pt x="0" y="0"/>
                </a:moveTo>
                <a:lnTo>
                  <a:pt x="6673208" y="0"/>
                </a:lnTo>
                <a:lnTo>
                  <a:pt x="6673208" y="5981172"/>
                </a:lnTo>
                <a:lnTo>
                  <a:pt x="0" y="59811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807396" y="9525"/>
            <a:ext cx="6673208" cy="1471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계획서</a:t>
            </a:r>
            <a:r>
              <a:rPr lang="en-US" sz="9000" spc="-719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 </a:t>
            </a: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소개</a:t>
            </a:r>
            <a:endParaRPr lang="en-US" sz="9000" spc="-719" dirty="0">
              <a:solidFill>
                <a:srgbClr val="0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210 도시락"/>
              <a:sym typeface="210 도시락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41118" y="1638300"/>
            <a:ext cx="14205763" cy="6096000"/>
          </a:xfrm>
          <a:custGeom>
            <a:avLst/>
            <a:gdLst/>
            <a:ahLst/>
            <a:cxnLst/>
            <a:rect l="l" t="t" r="r" b="b"/>
            <a:pathLst>
              <a:path w="17010657" h="7056160">
                <a:moveTo>
                  <a:pt x="0" y="0"/>
                </a:moveTo>
                <a:lnTo>
                  <a:pt x="17010656" y="0"/>
                </a:lnTo>
                <a:lnTo>
                  <a:pt x="17010656" y="7056160"/>
                </a:lnTo>
                <a:lnTo>
                  <a:pt x="0" y="7056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6103847" y="0"/>
            <a:ext cx="6080307" cy="1462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테이블</a:t>
            </a:r>
            <a:r>
              <a:rPr lang="en-US" sz="9000" spc="-719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 </a:t>
            </a: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소개</a:t>
            </a:r>
            <a:endParaRPr lang="en-US" sz="9000" spc="-719" dirty="0">
              <a:solidFill>
                <a:srgbClr val="0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210 도시락"/>
              <a:sym typeface="210 도시락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7C28C-B73D-4F2D-F228-85F9425A0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친필, 공책, 종이이(가) 표시된 사진&#10;&#10;자동 생성된 설명">
            <a:extLst>
              <a:ext uri="{FF2B5EF4-FFF2-40B4-BE49-F238E27FC236}">
                <a16:creationId xmlns:a16="http://schemas.microsoft.com/office/drawing/2014/main" id="{C9ACEBF4-9110-9DE7-904C-8286867314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401517" y="658940"/>
            <a:ext cx="3873918" cy="5400000"/>
          </a:xfrm>
          <a:prstGeom prst="rect">
            <a:avLst/>
          </a:prstGeom>
        </p:spPr>
      </p:pic>
      <p:pic>
        <p:nvPicPr>
          <p:cNvPr id="11" name="그림 10" descr="텍스트, 친필, 그림, 화이트보드이(가) 표시된 사진&#10;&#10;자동 생성된 설명">
            <a:extLst>
              <a:ext uri="{FF2B5EF4-FFF2-40B4-BE49-F238E27FC236}">
                <a16:creationId xmlns:a16="http://schemas.microsoft.com/office/drawing/2014/main" id="{7AC59C15-B3AA-2718-E2BD-C57F557BEB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46114" y="4008637"/>
            <a:ext cx="4038794" cy="6710072"/>
          </a:xfrm>
          <a:prstGeom prst="rect">
            <a:avLst/>
          </a:prstGeom>
        </p:spPr>
      </p:pic>
      <p:pic>
        <p:nvPicPr>
          <p:cNvPr id="13" name="그림 12" descr="텍스트, 스케치, 그림, 아동 미술이(가) 표시된 사진&#10;&#10;자동 생성된 설명">
            <a:extLst>
              <a:ext uri="{FF2B5EF4-FFF2-40B4-BE49-F238E27FC236}">
                <a16:creationId xmlns:a16="http://schemas.microsoft.com/office/drawing/2014/main" id="{6D30F25F-A4F9-6603-1AA8-574152FCD9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31962" y="368429"/>
            <a:ext cx="3881952" cy="5970525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1B115A8B-B178-5D23-BB45-26368F3538E4}"/>
              </a:ext>
            </a:extLst>
          </p:cNvPr>
          <p:cNvSpPr txBox="1"/>
          <p:nvPr/>
        </p:nvSpPr>
        <p:spPr>
          <a:xfrm>
            <a:off x="6103847" y="0"/>
            <a:ext cx="6080307" cy="1462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ko-KR" altLang="en-US" sz="9000" spc="-719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진행 과정</a:t>
            </a:r>
            <a:endParaRPr lang="en-US" sz="9000" spc="-719" dirty="0">
              <a:solidFill>
                <a:srgbClr val="0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210 도시락"/>
              <a:sym typeface="210 도시락"/>
            </a:endParaRPr>
          </a:p>
        </p:txBody>
      </p:sp>
      <p:pic>
        <p:nvPicPr>
          <p:cNvPr id="7" name="그림 6" descr="실내, 벽, 텍스트, 사람이(가) 표시된 사진&#10;&#10;자동 생성된 설명">
            <a:extLst>
              <a:ext uri="{FF2B5EF4-FFF2-40B4-BE49-F238E27FC236}">
                <a16:creationId xmlns:a16="http://schemas.microsoft.com/office/drawing/2014/main" id="{410F50A2-8B21-96C3-231B-A1A494F61C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02" y="1412717"/>
            <a:ext cx="5400000" cy="3433822"/>
          </a:xfrm>
          <a:prstGeom prst="rect">
            <a:avLst/>
          </a:prstGeom>
        </p:spPr>
      </p:pic>
      <p:pic>
        <p:nvPicPr>
          <p:cNvPr id="17" name="그림 16" descr="실내, 의류, 사람, 벽이(가) 표시된 사진&#10;&#10;자동 생성된 설명">
            <a:extLst>
              <a:ext uri="{FF2B5EF4-FFF2-40B4-BE49-F238E27FC236}">
                <a16:creationId xmlns:a16="http://schemas.microsoft.com/office/drawing/2014/main" id="{3C44991D-22B4-D4BB-4891-5AEF874691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75" y="5143500"/>
            <a:ext cx="5400000" cy="4038794"/>
          </a:xfrm>
          <a:prstGeom prst="rect">
            <a:avLst/>
          </a:prstGeom>
        </p:spPr>
      </p:pic>
      <p:pic>
        <p:nvPicPr>
          <p:cNvPr id="19" name="그림 18" descr="실내, 사람, 의류, 노트북이(가) 표시된 사진&#10;&#10;자동 생성된 설명">
            <a:extLst>
              <a:ext uri="{FF2B5EF4-FFF2-40B4-BE49-F238E27FC236}">
                <a16:creationId xmlns:a16="http://schemas.microsoft.com/office/drawing/2014/main" id="{A3878047-FC0B-6D9B-7A85-8739D590CD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608" y="5132294"/>
            <a:ext cx="5400000" cy="4050000"/>
          </a:xfrm>
          <a:prstGeom prst="rect">
            <a:avLst/>
          </a:prstGeom>
        </p:spPr>
      </p:pic>
      <p:pic>
        <p:nvPicPr>
          <p:cNvPr id="20" name="그림 19" descr="실내, 사람, 컴퓨터, 의류이(가) 표시된 사진&#10;&#10;자동 생성된 설명">
            <a:extLst>
              <a:ext uri="{FF2B5EF4-FFF2-40B4-BE49-F238E27FC236}">
                <a16:creationId xmlns:a16="http://schemas.microsoft.com/office/drawing/2014/main" id="{E14F0C46-AFA7-20C4-42EE-0E65AF75D23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75" y="1462323"/>
            <a:ext cx="5400000" cy="3384216"/>
          </a:xfrm>
          <a:prstGeom prst="rect">
            <a:avLst/>
          </a:prstGeom>
        </p:spPr>
      </p:pic>
      <p:pic>
        <p:nvPicPr>
          <p:cNvPr id="4" name="그림 3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2944B59C-230C-0795-02CF-82CE2B29C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33" y="1412715"/>
            <a:ext cx="6181859" cy="4656223"/>
          </a:xfrm>
          <a:prstGeom prst="rect">
            <a:avLst/>
          </a:prstGeom>
        </p:spPr>
      </p:pic>
      <p:pic>
        <p:nvPicPr>
          <p:cNvPr id="6" name="그림 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C6C75EE-80AB-226F-84AA-0BC26BB1C4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412715"/>
            <a:ext cx="6120000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5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0CFED-F1EA-B5F2-376B-B48D45CCC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A0611D2-67AB-9776-9ABD-FCFE8DB8330B}"/>
              </a:ext>
            </a:extLst>
          </p:cNvPr>
          <p:cNvSpPr txBox="1"/>
          <p:nvPr/>
        </p:nvSpPr>
        <p:spPr>
          <a:xfrm>
            <a:off x="3737724" y="0"/>
            <a:ext cx="10812553" cy="1471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ko-KR" altLang="en-US" sz="9000" spc="-719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소감 및 성장 가능 성</a:t>
            </a:r>
            <a:endParaRPr lang="en-US" sz="9000" spc="-719" dirty="0">
              <a:solidFill>
                <a:srgbClr val="0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210 도시락"/>
              <a:sym typeface="210 도시락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6F2689-28C7-C70A-DD49-949398B47E27}"/>
              </a:ext>
            </a:extLst>
          </p:cNvPr>
          <p:cNvSpPr txBox="1"/>
          <p:nvPr/>
        </p:nvSpPr>
        <p:spPr>
          <a:xfrm flipH="1">
            <a:off x="1181100" y="1866900"/>
            <a:ext cx="14973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천민기 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진로를 데이터 쪽으로 가려고 하고 있고 </a:t>
            </a:r>
            <a:r>
              <a:rPr lang="en-US" altLang="ko-KR" sz="2400" dirty="0">
                <a:latin typeface="+mn-ea"/>
              </a:rPr>
              <a:t>SQLD, </a:t>
            </a:r>
            <a:r>
              <a:rPr lang="en-US" altLang="ko-KR" sz="2400" dirty="0" err="1">
                <a:latin typeface="+mn-ea"/>
              </a:rPr>
              <a:t>ADsP</a:t>
            </a:r>
            <a:r>
              <a:rPr lang="ko-KR" altLang="en-US" sz="2400" dirty="0">
                <a:latin typeface="+mn-ea"/>
              </a:rPr>
              <a:t>자격증도 따고 싶어서 동아리 데이터베이스에 참여하게 되었습니다</a:t>
            </a:r>
            <a:r>
              <a:rPr lang="en-US" altLang="ko-KR" sz="2400" dirty="0">
                <a:latin typeface="+mn-ea"/>
              </a:rPr>
              <a:t>. 13</a:t>
            </a:r>
            <a:r>
              <a:rPr lang="ko-KR" altLang="en-US" sz="2400" dirty="0">
                <a:latin typeface="+mn-ea"/>
              </a:rPr>
              <a:t>주 동안 데이터베이스를 배우고 프로젝트를 하면서 많은 지식을 얻게 되었습니다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데이터베이스 이론인 </a:t>
            </a:r>
            <a:r>
              <a:rPr lang="en-US" altLang="ko-KR" sz="2400" dirty="0">
                <a:latin typeface="+mn-ea"/>
              </a:rPr>
              <a:t>E-R </a:t>
            </a:r>
            <a:r>
              <a:rPr lang="ko-KR" altLang="en-US" sz="2400" dirty="0">
                <a:latin typeface="+mn-ea"/>
              </a:rPr>
              <a:t>다이어그램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키 종류</a:t>
            </a:r>
            <a:r>
              <a:rPr lang="en-US" altLang="ko-KR" sz="2400" dirty="0">
                <a:latin typeface="+mn-ea"/>
              </a:rPr>
              <a:t>, SQL</a:t>
            </a:r>
            <a:r>
              <a:rPr lang="ko-KR" altLang="en-US" sz="2400" dirty="0">
                <a:latin typeface="+mn-ea"/>
              </a:rPr>
              <a:t>쿼리문은 예습을 하면서 데이터베이스 수업에 도움이 되었습니다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그로 인해 중간고사에서도 </a:t>
            </a:r>
            <a:r>
              <a:rPr lang="en-US" altLang="ko-KR" sz="2400" dirty="0">
                <a:latin typeface="+mn-ea"/>
              </a:rPr>
              <a:t>93</a:t>
            </a:r>
            <a:r>
              <a:rPr lang="ko-KR" altLang="en-US" sz="2400" dirty="0">
                <a:latin typeface="+mn-ea"/>
              </a:rPr>
              <a:t>점이라는 좋은 점수를 맞게 되었습니다</a:t>
            </a:r>
            <a:r>
              <a:rPr lang="en-US" altLang="ko-KR" sz="2400" dirty="0">
                <a:latin typeface="+mn-ea"/>
              </a:rPr>
              <a:t>. 13</a:t>
            </a:r>
            <a:r>
              <a:rPr lang="ko-KR" altLang="en-US" sz="2400" dirty="0">
                <a:latin typeface="+mn-ea"/>
              </a:rPr>
              <a:t>주 동안 배운 지식을 토대로 자격증 합격에 도전하고 내년에 배울 </a:t>
            </a:r>
            <a:r>
              <a:rPr lang="en-US" altLang="ko-KR" sz="2400" dirty="0">
                <a:latin typeface="+mn-ea"/>
              </a:rPr>
              <a:t>Oracle</a:t>
            </a:r>
            <a:r>
              <a:rPr lang="ko-KR" altLang="en-US" sz="2400" dirty="0">
                <a:latin typeface="+mn-ea"/>
              </a:rPr>
              <a:t>을 미리 독학해볼 생각입니다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이외에 데이터베이스와 관련된 프로젝트가 있다면 적극적으로 참여할 생각입니다</a:t>
            </a:r>
            <a:r>
              <a:rPr lang="en-US" altLang="ko-KR" sz="2400" dirty="0"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8835036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357</Words>
  <Application>Microsoft Office PowerPoint</Application>
  <PresentationFormat>사용자 지정</PresentationFormat>
  <Paragraphs>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Wingdings 3</vt:lpstr>
      <vt:lpstr>Rockwell</vt:lpstr>
      <vt:lpstr>Corbel</vt:lpstr>
      <vt:lpstr>Arial</vt:lpstr>
      <vt:lpstr>Segoe UI Black</vt:lpstr>
      <vt:lpstr>서울남산 장체B</vt:lpstr>
      <vt:lpstr>Candara</vt:lpstr>
      <vt:lpstr>New_Education02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</dc:title>
  <cp:lastModifiedBy>천민기</cp:lastModifiedBy>
  <cp:revision>18</cp:revision>
  <dcterms:created xsi:type="dcterms:W3CDTF">2006-08-16T00:00:00Z</dcterms:created>
  <dcterms:modified xsi:type="dcterms:W3CDTF">2024-11-19T15:26:12Z</dcterms:modified>
  <dc:identifier>DAGW69EP9q8</dc:identifier>
</cp:coreProperties>
</file>