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3" r:id="rId5"/>
    <p:sldId id="259" r:id="rId6"/>
    <p:sldId id="265" r:id="rId7"/>
    <p:sldId id="266" r:id="rId8"/>
    <p:sldId id="267" r:id="rId9"/>
    <p:sldId id="261" r:id="rId10"/>
    <p:sldId id="270" r:id="rId11"/>
    <p:sldId id="269" r:id="rId12"/>
    <p:sldId id="260" r:id="rId13"/>
    <p:sldId id="274" r:id="rId14"/>
    <p:sldId id="268" r:id="rId15"/>
    <p:sldId id="264" r:id="rId16"/>
    <p:sldId id="272" r:id="rId17"/>
    <p:sldId id="276" r:id="rId18"/>
    <p:sldId id="277" r:id="rId19"/>
    <p:sldId id="262" r:id="rId2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FFFF00"/>
    <a:srgbClr val="FF99CC"/>
    <a:srgbClr val="FF99FF"/>
    <a:srgbClr val="FBF878"/>
    <a:srgbClr val="F57B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9EFB8C-57AC-482A-AEC5-630E756B09BB}" v="503" dt="2023-02-27T14:01:41.4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40" autoAdjust="0"/>
  </p:normalViewPr>
  <p:slideViewPr>
    <p:cSldViewPr>
      <p:cViewPr varScale="1">
        <p:scale>
          <a:sx n="55" d="100"/>
          <a:sy n="55" d="100"/>
        </p:scale>
        <p:origin x="658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3478A-13BF-4CFB-8C95-036CF4FA0B9B}" type="datetimeFigureOut">
              <a:rPr lang="ko-KR" altLang="en-US" smtClean="0"/>
              <a:t>2024-03-19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44D52-FBAE-44C1-9C38-124B5AD43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87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344D52-FBAE-44C1-9C38-124B5AD4307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407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44D52-FBAE-44C1-9C38-124B5AD4307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922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44D52-FBAE-44C1-9C38-124B5AD4307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102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77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3810" y="3418943"/>
            <a:ext cx="12335857" cy="29199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0" kern="0" spc="-300" dirty="0">
                <a:solidFill>
                  <a:srgbClr val="1C1B1A"/>
                </a:solidFill>
                <a:latin typeface="Pretendard Black" pitchFamily="34" charset="0"/>
                <a:cs typeface="Pretendard Black" pitchFamily="34" charset="0"/>
              </a:rPr>
              <a:t>AT 남서울대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294170" y="799043"/>
            <a:ext cx="1359149" cy="710074"/>
            <a:chOff x="1294170" y="799043"/>
            <a:chExt cx="1359149" cy="71007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4170" y="799043"/>
              <a:ext cx="1359149" cy="71007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291619" y="6238097"/>
            <a:ext cx="13753518" cy="178510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11000" kern="0" spc="100" dirty="0">
                <a:solidFill>
                  <a:srgbClr val="FFFFFF"/>
                </a:solidFill>
                <a:latin typeface="Pretendard Black" pitchFamily="34" charset="0"/>
              </a:rPr>
              <a:t>오리엔테이션</a:t>
            </a:r>
            <a:endParaRPr lang="en-US" altLang="ko-KR" sz="11000" kern="0" spc="100" dirty="0">
              <a:solidFill>
                <a:srgbClr val="FFFFFF"/>
              </a:solidFill>
              <a:latin typeface="Pretendard Black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5238" y="1724990"/>
            <a:ext cx="14553519" cy="2929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000" b="1" kern="0" spc="-300" dirty="0">
                <a:solidFill>
                  <a:srgbClr val="1C1B1A"/>
                </a:solidFill>
                <a:latin typeface="Pretendard Black" pitchFamily="34" charset="0"/>
                <a:cs typeface="Pretendard Black" pitchFamily="34" charset="0"/>
              </a:rPr>
              <a:t>멋쟁이사자처럼</a:t>
            </a:r>
          </a:p>
          <a:p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2087694" y="8106751"/>
            <a:ext cx="1131251" cy="1131251"/>
            <a:chOff x="2087694" y="8106751"/>
            <a:chExt cx="1131251" cy="113125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87694" y="8106751"/>
              <a:ext cx="1131251" cy="113125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916738" y="1284413"/>
            <a:ext cx="1103378" cy="1103378"/>
            <a:chOff x="15916738" y="1284413"/>
            <a:chExt cx="1103378" cy="110337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16738" y="1284413"/>
              <a:ext cx="1103378" cy="11033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298762" y="1558790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300" b="1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교육 소개</a:t>
            </a:r>
            <a:endParaRPr lang="en-US" sz="4300" b="1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8762" y="2522523"/>
            <a:ext cx="23464768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Noto Sans CJK KR Regular"/>
                <a:cs typeface="Noto Sans CJK KR Regular" pitchFamily="34" charset="0"/>
              </a:rPr>
              <a:t>공통교육</a:t>
            </a:r>
            <a:endParaRPr lang="en-US" altLang="ko-KR" sz="3500" b="1" dirty="0">
              <a:solidFill>
                <a:srgbClr val="000000"/>
              </a:solidFill>
              <a:latin typeface="Noto Sans CJK KR Regular"/>
              <a:cs typeface="Noto Sans CJK KR Regular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5C33FDD-B5E8-B615-7F17-7089DA7BD333}"/>
              </a:ext>
            </a:extLst>
          </p:cNvPr>
          <p:cNvSpPr txBox="1"/>
          <p:nvPr/>
        </p:nvSpPr>
        <p:spPr>
          <a:xfrm>
            <a:off x="1298762" y="3495681"/>
            <a:ext cx="1279823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Git/GitHub	</a:t>
            </a:r>
            <a:endParaRPr lang="en-US" altLang="ko-KR" sz="2400" b="1" dirty="0"/>
          </a:p>
          <a:p>
            <a:endParaRPr lang="en-US" altLang="ko-KR" sz="3200" b="1" dirty="0"/>
          </a:p>
          <a:p>
            <a:endParaRPr lang="en-US" altLang="ko-KR" sz="3200" b="1" dirty="0"/>
          </a:p>
          <a:p>
            <a:r>
              <a:rPr lang="en-US" altLang="ko-KR" sz="3200" b="1" dirty="0" smtClean="0"/>
              <a:t>WEB</a:t>
            </a:r>
            <a:r>
              <a:rPr lang="en-US" altLang="ko-KR" sz="3200" b="1" dirty="0"/>
              <a:t>	</a:t>
            </a:r>
            <a:endParaRPr lang="ko-KR" altLang="en-US" sz="2400" b="1" dirty="0"/>
          </a:p>
        </p:txBody>
      </p:sp>
      <p:pic>
        <p:nvPicPr>
          <p:cNvPr id="7170" name="Picture 2" descr="Git] git 사용법 튜토리얼3 - 깃 허브와 연동하기">
            <a:extLst>
              <a:ext uri="{FF2B5EF4-FFF2-40B4-BE49-F238E27FC236}">
                <a16:creationId xmlns:a16="http://schemas.microsoft.com/office/drawing/2014/main" id="{E9037DDF-8B3F-2509-47C0-FE19F1166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035" y="2958252"/>
            <a:ext cx="7946163" cy="31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001">
            <a:extLst>
              <a:ext uri="{FF2B5EF4-FFF2-40B4-BE49-F238E27FC236}">
                <a16:creationId xmlns:a16="http://schemas.microsoft.com/office/drawing/2014/main" id="{757B24A7-79B0-DC48-B3B7-5FB40FDB0494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4" name="Object 2">
              <a:extLst>
                <a:ext uri="{FF2B5EF4-FFF2-40B4-BE49-F238E27FC236}">
                  <a16:creationId xmlns:a16="http://schemas.microsoft.com/office/drawing/2014/main" id="{0E9BE968-B4BB-40E1-0E85-42D1FE4E1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5" name="그룹 1003">
            <a:extLst>
              <a:ext uri="{FF2B5EF4-FFF2-40B4-BE49-F238E27FC236}">
                <a16:creationId xmlns:a16="http://schemas.microsoft.com/office/drawing/2014/main" id="{7765B87E-32DA-DFA3-584F-D5AE4919B654}"/>
              </a:ext>
            </a:extLst>
          </p:cNvPr>
          <p:cNvGrpSpPr/>
          <p:nvPr/>
        </p:nvGrpSpPr>
        <p:grpSpPr>
          <a:xfrm>
            <a:off x="8478745" y="983570"/>
            <a:ext cx="1352034" cy="299575"/>
            <a:chOff x="8478745" y="983570"/>
            <a:chExt cx="1352034" cy="299575"/>
          </a:xfrm>
        </p:grpSpPr>
        <p:pic>
          <p:nvPicPr>
            <p:cNvPr id="7" name="Object 8">
              <a:extLst>
                <a:ext uri="{FF2B5EF4-FFF2-40B4-BE49-F238E27FC236}">
                  <a16:creationId xmlns:a16="http://schemas.microsoft.com/office/drawing/2014/main" id="{3418FE52-0AE2-6B41-32B3-80990AFFE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78745" y="983570"/>
              <a:ext cx="1352034" cy="299575"/>
            </a:xfrm>
            <a:prstGeom prst="rect">
              <a:avLst/>
            </a:prstGeom>
          </p:spPr>
        </p:pic>
      </p:grpSp>
      <p:grpSp>
        <p:nvGrpSpPr>
          <p:cNvPr id="10" name="그룹 1004">
            <a:extLst>
              <a:ext uri="{FF2B5EF4-FFF2-40B4-BE49-F238E27FC236}">
                <a16:creationId xmlns:a16="http://schemas.microsoft.com/office/drawing/2014/main" id="{281E8E0F-915C-4BE9-64BD-B9A8CE439093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2" name="Object 13">
              <a:extLst>
                <a:ext uri="{FF2B5EF4-FFF2-40B4-BE49-F238E27FC236}">
                  <a16:creationId xmlns:a16="http://schemas.microsoft.com/office/drawing/2014/main" id="{F3D8789F-FE46-9193-CFDE-348160341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4" name="Object 11">
            <a:extLst>
              <a:ext uri="{FF2B5EF4-FFF2-40B4-BE49-F238E27FC236}">
                <a16:creationId xmlns:a16="http://schemas.microsoft.com/office/drawing/2014/main" id="{3A0D0098-3EDA-AF08-D7A1-EF691024BA6A}"/>
              </a:ext>
            </a:extLst>
          </p:cNvPr>
          <p:cNvSpPr txBox="1"/>
          <p:nvPr/>
        </p:nvSpPr>
        <p:spPr>
          <a:xfrm>
            <a:off x="8281547" y="1017913"/>
            <a:ext cx="1746430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dirty="0">
                <a:solidFill>
                  <a:srgbClr val="1C1B1A"/>
                </a:solidFill>
                <a:latin typeface="Pretendard" pitchFamily="34" charset="0"/>
                <a:cs typeface="Pretendard" pitchFamily="34" charset="0"/>
              </a:rPr>
              <a:t>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826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vector collection of web development shield signs: html5, css3, javascript  and react Stock Illustration | Adobe Stock">
            <a:extLst>
              <a:ext uri="{FF2B5EF4-FFF2-40B4-BE49-F238E27FC236}">
                <a16:creationId xmlns:a16="http://schemas.microsoft.com/office/drawing/2014/main" id="{61C0CCCC-AA77-8069-7AE4-5E2C87DA9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0" y="3009900"/>
            <a:ext cx="7617641" cy="507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9"/>
          <p:cNvSpPr txBox="1"/>
          <p:nvPr/>
        </p:nvSpPr>
        <p:spPr>
          <a:xfrm>
            <a:off x="1298762" y="1558790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300" b="1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교육 소개</a:t>
            </a:r>
            <a:endParaRPr lang="en-US" sz="4300" b="1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8762" y="2522523"/>
            <a:ext cx="23464768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 err="1">
                <a:solidFill>
                  <a:srgbClr val="000000"/>
                </a:solidFill>
                <a:latin typeface="Noto Sans CJK KR Regular"/>
                <a:cs typeface="Noto Sans CJK KR Regular" pitchFamily="34" charset="0"/>
              </a:rPr>
              <a:t>프론트엔드</a:t>
            </a:r>
            <a:endParaRPr lang="en-US" altLang="ko-KR" sz="3500" b="1" dirty="0">
              <a:solidFill>
                <a:srgbClr val="000000"/>
              </a:solidFill>
              <a:latin typeface="Noto Sans CJK KR Regular"/>
              <a:cs typeface="Noto Sans CJK KR Regular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5C33FDD-B5E8-B615-7F17-7089DA7BD333}"/>
              </a:ext>
            </a:extLst>
          </p:cNvPr>
          <p:cNvSpPr txBox="1"/>
          <p:nvPr/>
        </p:nvSpPr>
        <p:spPr>
          <a:xfrm>
            <a:off x="1298762" y="3495681"/>
            <a:ext cx="127982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HTML / </a:t>
            </a:r>
            <a:r>
              <a:rPr lang="en-US" altLang="ko-KR" sz="3200" b="1" dirty="0" smtClean="0"/>
              <a:t>CSS(2~3</a:t>
            </a:r>
            <a:r>
              <a:rPr lang="ko-KR" altLang="en-US" sz="3200" b="1" dirty="0" smtClean="0"/>
              <a:t>주</a:t>
            </a:r>
            <a:r>
              <a:rPr lang="en-US" altLang="ko-KR" sz="3200" b="1" dirty="0"/>
              <a:t>) 		</a:t>
            </a:r>
            <a:r>
              <a:rPr lang="ko-KR" altLang="en-US" sz="3200" b="1" dirty="0"/>
              <a:t>기본 문법 및 클론코딩</a:t>
            </a:r>
            <a:endParaRPr lang="en-US" altLang="ko-KR" sz="3200" b="1" dirty="0"/>
          </a:p>
          <a:p>
            <a:endParaRPr lang="en-US" altLang="ko-KR" sz="3200" b="1" dirty="0"/>
          </a:p>
          <a:p>
            <a:r>
              <a:rPr lang="en-US" altLang="ko-KR" sz="3200" b="1" dirty="0" smtClean="0"/>
              <a:t>JavaScript(3</a:t>
            </a:r>
            <a:r>
              <a:rPr lang="ko-KR" altLang="en-US" sz="3200" b="1" dirty="0" smtClean="0"/>
              <a:t>주</a:t>
            </a:r>
            <a:r>
              <a:rPr lang="en-US" altLang="ko-KR" sz="3200" b="1" dirty="0"/>
              <a:t>)		</a:t>
            </a:r>
            <a:r>
              <a:rPr lang="ko-KR" altLang="en-US" sz="3200" b="1" dirty="0"/>
              <a:t>기본 문법 및 클론코딩</a:t>
            </a:r>
            <a:endParaRPr lang="en-US" altLang="ko-KR" sz="3200" b="1" dirty="0"/>
          </a:p>
          <a:p>
            <a:endParaRPr lang="en-US" altLang="ko-KR" sz="3200" b="1" dirty="0"/>
          </a:p>
          <a:p>
            <a:r>
              <a:rPr lang="en-US" altLang="ko-KR" sz="3200" b="1" dirty="0" smtClean="0"/>
              <a:t>React(3</a:t>
            </a:r>
            <a:r>
              <a:rPr lang="ko-KR" altLang="en-US" sz="3200" b="1" dirty="0" smtClean="0"/>
              <a:t>주</a:t>
            </a:r>
            <a:r>
              <a:rPr lang="en-US" altLang="ko-KR" sz="3200" b="1" dirty="0"/>
              <a:t>)			</a:t>
            </a:r>
            <a:r>
              <a:rPr lang="ko-KR" altLang="en-US" sz="3200" b="1" dirty="0"/>
              <a:t>기본 문법 및 클론코딩</a:t>
            </a:r>
          </a:p>
        </p:txBody>
      </p:sp>
      <p:grpSp>
        <p:nvGrpSpPr>
          <p:cNvPr id="49" name="그룹 1001">
            <a:extLst>
              <a:ext uri="{FF2B5EF4-FFF2-40B4-BE49-F238E27FC236}">
                <a16:creationId xmlns:a16="http://schemas.microsoft.com/office/drawing/2014/main" id="{87ABC08D-9D6B-6D9E-146B-3CA01AB916E1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50" name="Object 2">
              <a:extLst>
                <a:ext uri="{FF2B5EF4-FFF2-40B4-BE49-F238E27FC236}">
                  <a16:creationId xmlns:a16="http://schemas.microsoft.com/office/drawing/2014/main" id="{3DC5D7DD-3A8B-F5F4-0051-AC8269D4F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51" name="그룹 1003">
            <a:extLst>
              <a:ext uri="{FF2B5EF4-FFF2-40B4-BE49-F238E27FC236}">
                <a16:creationId xmlns:a16="http://schemas.microsoft.com/office/drawing/2014/main" id="{41438DAE-65DC-5BBB-F837-3D8AEFD959CF}"/>
              </a:ext>
            </a:extLst>
          </p:cNvPr>
          <p:cNvGrpSpPr/>
          <p:nvPr/>
        </p:nvGrpSpPr>
        <p:grpSpPr>
          <a:xfrm>
            <a:off x="8478745" y="983570"/>
            <a:ext cx="1352034" cy="299575"/>
            <a:chOff x="8478745" y="983570"/>
            <a:chExt cx="1352034" cy="299575"/>
          </a:xfrm>
        </p:grpSpPr>
        <p:pic>
          <p:nvPicPr>
            <p:cNvPr id="52" name="Object 8">
              <a:extLst>
                <a:ext uri="{FF2B5EF4-FFF2-40B4-BE49-F238E27FC236}">
                  <a16:creationId xmlns:a16="http://schemas.microsoft.com/office/drawing/2014/main" id="{866A939E-A951-91BD-6F23-55F8ADB6D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78745" y="983570"/>
              <a:ext cx="1352034" cy="299575"/>
            </a:xfrm>
            <a:prstGeom prst="rect">
              <a:avLst/>
            </a:prstGeom>
          </p:spPr>
        </p:pic>
      </p:grpSp>
      <p:grpSp>
        <p:nvGrpSpPr>
          <p:cNvPr id="53" name="그룹 1004">
            <a:extLst>
              <a:ext uri="{FF2B5EF4-FFF2-40B4-BE49-F238E27FC236}">
                <a16:creationId xmlns:a16="http://schemas.microsoft.com/office/drawing/2014/main" id="{098C113F-BD39-719D-9E51-01ABEAA1FC9A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54" name="Object 13">
              <a:extLst>
                <a:ext uri="{FF2B5EF4-FFF2-40B4-BE49-F238E27FC236}">
                  <a16:creationId xmlns:a16="http://schemas.microsoft.com/office/drawing/2014/main" id="{096F8928-254E-7DCE-06CF-46CE95B07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55" name="Object 11">
            <a:extLst>
              <a:ext uri="{FF2B5EF4-FFF2-40B4-BE49-F238E27FC236}">
                <a16:creationId xmlns:a16="http://schemas.microsoft.com/office/drawing/2014/main" id="{601BC067-D82B-0522-9B57-2A153D8B5353}"/>
              </a:ext>
            </a:extLst>
          </p:cNvPr>
          <p:cNvSpPr txBox="1"/>
          <p:nvPr/>
        </p:nvSpPr>
        <p:spPr>
          <a:xfrm>
            <a:off x="8281547" y="1017913"/>
            <a:ext cx="1746430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dirty="0">
                <a:solidFill>
                  <a:srgbClr val="1C1B1A"/>
                </a:solidFill>
                <a:latin typeface="Pretendard" pitchFamily="34" charset="0"/>
                <a:cs typeface="Pretendard" pitchFamily="34" charset="0"/>
              </a:rPr>
              <a:t>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396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298762" y="1558790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300" b="1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교육 소개</a:t>
            </a:r>
            <a:endParaRPr lang="en-US" sz="4300" b="1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47799" y="2136439"/>
            <a:ext cx="9946325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3200" b="1" dirty="0"/>
          </a:p>
          <a:p>
            <a:r>
              <a:rPr lang="ko-KR" altLang="en-US" sz="3200" b="1" dirty="0" err="1"/>
              <a:t>백엔드</a:t>
            </a:r>
            <a:endParaRPr lang="en-US" altLang="ko-KR" sz="3200" b="1" dirty="0"/>
          </a:p>
          <a:p>
            <a:endParaRPr lang="en-US" sz="3200" b="1" dirty="0"/>
          </a:p>
          <a:p>
            <a:r>
              <a:rPr lang="en-US" sz="3200" b="1" dirty="0"/>
              <a:t>JAVA (</a:t>
            </a:r>
            <a:r>
              <a:rPr lang="en-US" sz="3200" b="1" dirty="0" smtClean="0"/>
              <a:t>2~3</a:t>
            </a:r>
            <a:r>
              <a:rPr lang="ko-KR" altLang="en-US" sz="3200" b="1" dirty="0" smtClean="0"/>
              <a:t>주</a:t>
            </a:r>
            <a:r>
              <a:rPr lang="en-US" altLang="ko-KR" sz="3200" b="1" dirty="0"/>
              <a:t>)			</a:t>
            </a:r>
            <a:r>
              <a:rPr lang="ko-KR" altLang="en-US" sz="3200" b="1" dirty="0"/>
              <a:t>기본 문법 및 객체지향 이해</a:t>
            </a:r>
            <a:endParaRPr lang="en-US" altLang="ko-KR" sz="3200" b="1" dirty="0"/>
          </a:p>
          <a:p>
            <a:endParaRPr lang="en-US" altLang="ko-KR" sz="3200" b="1" dirty="0"/>
          </a:p>
          <a:p>
            <a:endParaRPr lang="en-US" altLang="ko-KR" sz="3200" b="1" dirty="0"/>
          </a:p>
          <a:p>
            <a:r>
              <a:rPr lang="en-US" sz="3200" b="1" dirty="0" smtClean="0"/>
              <a:t>Spring(4~5</a:t>
            </a:r>
            <a:r>
              <a:rPr lang="ko-KR" altLang="en-US" sz="3200" b="1" dirty="0" smtClean="0"/>
              <a:t>주</a:t>
            </a:r>
            <a:r>
              <a:rPr lang="en-US" altLang="ko-KR" sz="3200" b="1" dirty="0"/>
              <a:t>)		Spring Boot </a:t>
            </a:r>
            <a:r>
              <a:rPr lang="ko-KR" altLang="en-US" sz="3200" b="1" dirty="0"/>
              <a:t>이해</a:t>
            </a:r>
            <a:endParaRPr lang="en-US" sz="3200" b="1" dirty="0"/>
          </a:p>
          <a:p>
            <a:endParaRPr lang="en-US" sz="3200" b="1" dirty="0"/>
          </a:p>
          <a:p>
            <a:endParaRPr lang="en-US" sz="3200" b="1" dirty="0"/>
          </a:p>
        </p:txBody>
      </p:sp>
      <p:pic>
        <p:nvPicPr>
          <p:cNvPr id="4104" name="Picture 8" descr="java · GitHub Topics · GitHub">
            <a:extLst>
              <a:ext uri="{FF2B5EF4-FFF2-40B4-BE49-F238E27FC236}">
                <a16:creationId xmlns:a16="http://schemas.microsoft.com/office/drawing/2014/main" id="{97C6A3D4-C9A6-78F0-CBFA-4E23FB6DF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0" y="3523026"/>
            <a:ext cx="1620474" cy="16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Spring] Spring 기초">
            <a:extLst>
              <a:ext uri="{FF2B5EF4-FFF2-40B4-BE49-F238E27FC236}">
                <a16:creationId xmlns:a16="http://schemas.microsoft.com/office/drawing/2014/main" id="{ED623A4F-6F86-7C0D-E68B-653E99561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199" y="5653451"/>
            <a:ext cx="1966176" cy="133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인텔리제이 Live Templates 활용하기">
            <a:extLst>
              <a:ext uri="{FF2B5EF4-FFF2-40B4-BE49-F238E27FC236}">
                <a16:creationId xmlns:a16="http://schemas.microsoft.com/office/drawing/2014/main" id="{2D41C020-79FD-AB22-886D-8D412DF60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0972" y="4436115"/>
            <a:ext cx="1620474" cy="16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더하기 기호 1">
            <a:extLst>
              <a:ext uri="{FF2B5EF4-FFF2-40B4-BE49-F238E27FC236}">
                <a16:creationId xmlns:a16="http://schemas.microsoft.com/office/drawing/2014/main" id="{C97B6DC1-D3B0-DAF7-3287-41D3C735DBF3}"/>
              </a:ext>
            </a:extLst>
          </p:cNvPr>
          <p:cNvSpPr/>
          <p:nvPr/>
        </p:nvSpPr>
        <p:spPr>
          <a:xfrm>
            <a:off x="14220823" y="4971480"/>
            <a:ext cx="1091378" cy="1031311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1001">
            <a:extLst>
              <a:ext uri="{FF2B5EF4-FFF2-40B4-BE49-F238E27FC236}">
                <a16:creationId xmlns:a16="http://schemas.microsoft.com/office/drawing/2014/main" id="{5D1DE423-89FE-1373-DF21-54B5EEB2337F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5" name="Object 2">
              <a:extLst>
                <a:ext uri="{FF2B5EF4-FFF2-40B4-BE49-F238E27FC236}">
                  <a16:creationId xmlns:a16="http://schemas.microsoft.com/office/drawing/2014/main" id="{EEEA8ABA-CB8D-A46E-FB49-6700B12A8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7" name="그룹 1003">
            <a:extLst>
              <a:ext uri="{FF2B5EF4-FFF2-40B4-BE49-F238E27FC236}">
                <a16:creationId xmlns:a16="http://schemas.microsoft.com/office/drawing/2014/main" id="{FFD4944F-2D26-1EDF-595C-06C57E8340E5}"/>
              </a:ext>
            </a:extLst>
          </p:cNvPr>
          <p:cNvGrpSpPr/>
          <p:nvPr/>
        </p:nvGrpSpPr>
        <p:grpSpPr>
          <a:xfrm>
            <a:off x="8478745" y="983570"/>
            <a:ext cx="1352034" cy="299575"/>
            <a:chOff x="8478745" y="983570"/>
            <a:chExt cx="1352034" cy="299575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2B947839-D00C-DCF1-5420-E6250C8CC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78745" y="983570"/>
              <a:ext cx="1352034" cy="299575"/>
            </a:xfrm>
            <a:prstGeom prst="rect">
              <a:avLst/>
            </a:prstGeom>
          </p:spPr>
        </p:pic>
      </p:grpSp>
      <p:grpSp>
        <p:nvGrpSpPr>
          <p:cNvPr id="12" name="그룹 1004">
            <a:extLst>
              <a:ext uri="{FF2B5EF4-FFF2-40B4-BE49-F238E27FC236}">
                <a16:creationId xmlns:a16="http://schemas.microsoft.com/office/drawing/2014/main" id="{3F9BEC67-3311-E33B-4CD7-048FDDF2C635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4" name="Object 13">
              <a:extLst>
                <a:ext uri="{FF2B5EF4-FFF2-40B4-BE49-F238E27FC236}">
                  <a16:creationId xmlns:a16="http://schemas.microsoft.com/office/drawing/2014/main" id="{752F4742-B7E1-027A-5D7D-F17D243EF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5" name="Object 11">
            <a:extLst>
              <a:ext uri="{FF2B5EF4-FFF2-40B4-BE49-F238E27FC236}">
                <a16:creationId xmlns:a16="http://schemas.microsoft.com/office/drawing/2014/main" id="{F55CF982-A1CA-05C2-0F75-C9CCBD96B0FB}"/>
              </a:ext>
            </a:extLst>
          </p:cNvPr>
          <p:cNvSpPr txBox="1"/>
          <p:nvPr/>
        </p:nvSpPr>
        <p:spPr>
          <a:xfrm>
            <a:off x="8281547" y="1017913"/>
            <a:ext cx="1746430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dirty="0">
                <a:solidFill>
                  <a:srgbClr val="1C1B1A"/>
                </a:solidFill>
                <a:latin typeface="Pretendard" pitchFamily="34" charset="0"/>
                <a:cs typeface="Pretendard" pitchFamily="34" charset="0"/>
              </a:rPr>
              <a:t>10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298762" y="1558790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300" b="1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동아리 회비</a:t>
            </a:r>
            <a:endParaRPr lang="en-US" sz="4300" b="1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28579" y="2721104"/>
            <a:ext cx="15283021" cy="69865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200" b="1" dirty="0"/>
              <a:t>학기 당 </a:t>
            </a:r>
            <a:r>
              <a:rPr lang="en-US" altLang="ko-KR" sz="3200" b="1" dirty="0"/>
              <a:t>1</a:t>
            </a:r>
            <a:r>
              <a:rPr lang="ko-KR" altLang="en-US" sz="3200" b="1" dirty="0" smtClean="0"/>
              <a:t>만원</a:t>
            </a:r>
            <a:endParaRPr lang="en-US" altLang="ko-KR" sz="3200" b="1" dirty="0"/>
          </a:p>
          <a:p>
            <a:endParaRPr lang="en-US" altLang="ko-KR" sz="3200" b="1" dirty="0"/>
          </a:p>
          <a:p>
            <a:r>
              <a:rPr lang="ko-KR" altLang="en-US" sz="3200" b="1" dirty="0"/>
              <a:t>카카오 뱅크 </a:t>
            </a:r>
            <a:r>
              <a:rPr lang="en-US" altLang="ko-KR" sz="3200" b="1" dirty="0"/>
              <a:t>3333-28-4329443 </a:t>
            </a:r>
            <a:r>
              <a:rPr lang="en-US" sz="3200" b="1" dirty="0"/>
              <a:t>, </a:t>
            </a:r>
            <a:r>
              <a:rPr lang="ko-KR" altLang="en-US" sz="3200" b="1" dirty="0"/>
              <a:t>예금주 </a:t>
            </a:r>
            <a:r>
              <a:rPr lang="en-US" altLang="ko-KR" sz="3200" b="1" dirty="0"/>
              <a:t>: </a:t>
            </a:r>
            <a:r>
              <a:rPr lang="ko-KR" altLang="en-US" sz="3200" b="1" dirty="0" err="1"/>
              <a:t>양병현</a:t>
            </a:r>
            <a:endParaRPr lang="en-US" sz="3200" b="1" dirty="0"/>
          </a:p>
          <a:p>
            <a:endParaRPr lang="en-US" sz="3200" b="1" dirty="0"/>
          </a:p>
          <a:p>
            <a:r>
              <a:rPr lang="ko-KR" altLang="en-US" sz="3200" b="1" dirty="0"/>
              <a:t>지각 </a:t>
            </a:r>
            <a:r>
              <a:rPr lang="en-US" altLang="ko-KR" sz="3200" b="1" dirty="0"/>
              <a:t>1 </a:t>
            </a:r>
            <a:r>
              <a:rPr lang="ko-KR" altLang="en-US" sz="3200" b="1" dirty="0"/>
              <a:t>회당 </a:t>
            </a:r>
            <a:r>
              <a:rPr lang="en-US" altLang="ko-KR" sz="3200" b="1" dirty="0"/>
              <a:t>3000</a:t>
            </a:r>
            <a:r>
              <a:rPr lang="ko-KR" altLang="en-US" sz="3200" b="1" dirty="0"/>
              <a:t>원  </a:t>
            </a:r>
            <a:r>
              <a:rPr lang="en-US" altLang="ko-KR" sz="3200" b="1" dirty="0"/>
              <a:t>* </a:t>
            </a:r>
            <a:r>
              <a:rPr lang="ko-KR" altLang="en-US" sz="3200" b="1" dirty="0"/>
              <a:t>지각 누적 </a:t>
            </a:r>
            <a:r>
              <a:rPr lang="en-US" altLang="ko-KR" sz="3200" b="1" dirty="0"/>
              <a:t>3</a:t>
            </a:r>
            <a:r>
              <a:rPr lang="ko-KR" altLang="en-US" sz="3200" b="1" dirty="0"/>
              <a:t>회 </a:t>
            </a:r>
            <a:r>
              <a:rPr lang="en-US" altLang="ko-KR" sz="3200" b="1" dirty="0"/>
              <a:t>= 1 </a:t>
            </a:r>
            <a:r>
              <a:rPr lang="ko-KR" altLang="en-US" sz="3200" b="1" dirty="0"/>
              <a:t>아웃</a:t>
            </a:r>
            <a:endParaRPr lang="en-US" altLang="ko-KR" sz="3200" b="1" dirty="0"/>
          </a:p>
          <a:p>
            <a:r>
              <a:rPr lang="ko-KR" altLang="en-US" sz="3200" b="1" dirty="0"/>
              <a:t>결석 </a:t>
            </a:r>
            <a:r>
              <a:rPr lang="en-US" altLang="ko-KR" sz="3200" b="1" dirty="0"/>
              <a:t>1</a:t>
            </a:r>
            <a:r>
              <a:rPr lang="ko-KR" altLang="en-US" sz="3200" b="1" dirty="0"/>
              <a:t> 회당 </a:t>
            </a:r>
            <a:r>
              <a:rPr lang="en-US" altLang="ko-KR" sz="3200" b="1" dirty="0"/>
              <a:t>5000</a:t>
            </a:r>
            <a:r>
              <a:rPr lang="ko-KR" altLang="en-US" sz="3200" b="1" dirty="0"/>
              <a:t>원  </a:t>
            </a:r>
            <a:r>
              <a:rPr lang="en-US" altLang="ko-KR" sz="3200" b="1" dirty="0"/>
              <a:t>* </a:t>
            </a:r>
            <a:r>
              <a:rPr lang="ko-KR" altLang="en-US" sz="3200" b="1" dirty="0"/>
              <a:t>결석 </a:t>
            </a:r>
            <a:r>
              <a:rPr lang="en-US" altLang="ko-KR" sz="3200" b="1" dirty="0"/>
              <a:t>1</a:t>
            </a:r>
            <a:r>
              <a:rPr lang="ko-KR" altLang="en-US" sz="3200" b="1" dirty="0"/>
              <a:t>회 </a:t>
            </a:r>
            <a:r>
              <a:rPr lang="en-US" altLang="ko-KR" sz="3200" b="1" dirty="0"/>
              <a:t>= 1</a:t>
            </a:r>
            <a:r>
              <a:rPr lang="ko-KR" altLang="en-US" sz="3200" b="1" dirty="0" smtClean="0"/>
              <a:t>아웃</a:t>
            </a:r>
            <a:endParaRPr lang="en-US" altLang="ko-KR" sz="3200" b="1" dirty="0" smtClean="0"/>
          </a:p>
          <a:p>
            <a:endParaRPr lang="en-US" altLang="ko-KR" sz="3200" b="1" dirty="0"/>
          </a:p>
          <a:p>
            <a:r>
              <a:rPr lang="en-US" altLang="ko-KR" sz="3200" b="1" dirty="0" smtClean="0"/>
              <a:t>* </a:t>
            </a:r>
            <a:r>
              <a:rPr lang="ko-KR" altLang="en-US" sz="3200" b="1" dirty="0" smtClean="0"/>
              <a:t>특별한 </a:t>
            </a:r>
            <a:r>
              <a:rPr lang="ko-KR" altLang="en-US" sz="3200" b="1" dirty="0"/>
              <a:t>사유</a:t>
            </a:r>
            <a:r>
              <a:rPr lang="en-US" altLang="ko-KR" sz="3200" b="1" dirty="0"/>
              <a:t>( </a:t>
            </a:r>
            <a:r>
              <a:rPr lang="ko-KR" altLang="en-US" sz="3200" b="1" dirty="0"/>
              <a:t>운영진에게 세션 </a:t>
            </a:r>
            <a:r>
              <a:rPr lang="en-US" altLang="ko-KR" sz="3200" b="1" dirty="0"/>
              <a:t>1</a:t>
            </a:r>
            <a:r>
              <a:rPr lang="ko-KR" altLang="en-US" sz="3200" b="1" dirty="0"/>
              <a:t>시간 전에 말하기 </a:t>
            </a:r>
            <a:r>
              <a:rPr lang="en-US" altLang="ko-KR" sz="3200" b="1" dirty="0"/>
              <a:t>)</a:t>
            </a:r>
            <a:r>
              <a:rPr lang="ko-KR" altLang="en-US" sz="3200" b="1" dirty="0"/>
              <a:t>없는 지각에 </a:t>
            </a:r>
            <a:r>
              <a:rPr lang="ko-KR" altLang="en-US" sz="3200" b="1" dirty="0" smtClean="0"/>
              <a:t>대해 </a:t>
            </a:r>
            <a:r>
              <a:rPr lang="en-US" altLang="ko-KR" sz="3200" b="1" dirty="0" smtClean="0"/>
              <a:t>6</a:t>
            </a:r>
            <a:r>
              <a:rPr lang="ko-KR" altLang="en-US" sz="3200" b="1" dirty="0" smtClean="0"/>
              <a:t>시 </a:t>
            </a:r>
            <a:r>
              <a:rPr lang="en-US" altLang="ko-KR" sz="3200" b="1" dirty="0" smtClean="0"/>
              <a:t>10</a:t>
            </a:r>
            <a:r>
              <a:rPr lang="ko-KR" altLang="en-US" sz="3200" b="1" dirty="0" smtClean="0"/>
              <a:t>분 이후부터 </a:t>
            </a:r>
            <a:r>
              <a:rPr lang="en-US" altLang="ko-KR" sz="3200" b="1" dirty="0"/>
              <a:t>10</a:t>
            </a:r>
            <a:r>
              <a:rPr lang="ko-KR" altLang="en-US" sz="3200" b="1" dirty="0"/>
              <a:t>분당 </a:t>
            </a:r>
            <a:r>
              <a:rPr lang="en-US" altLang="ko-KR" sz="3200" b="1" dirty="0"/>
              <a:t>1000</a:t>
            </a:r>
            <a:r>
              <a:rPr lang="ko-KR" altLang="en-US" sz="3200" b="1" dirty="0"/>
              <a:t>원 </a:t>
            </a:r>
            <a:r>
              <a:rPr lang="en-US" altLang="ko-KR" sz="3200" b="1" dirty="0"/>
              <a:t>!</a:t>
            </a:r>
            <a:endParaRPr lang="ko-KR" altLang="en-US" sz="3200" b="1" dirty="0"/>
          </a:p>
          <a:p>
            <a:endParaRPr lang="en-US" sz="3200" b="1" dirty="0"/>
          </a:p>
          <a:p>
            <a:endParaRPr lang="en-US" sz="3200" b="1" dirty="0"/>
          </a:p>
          <a:p>
            <a:r>
              <a:rPr lang="ko-KR" altLang="en-US" sz="3200" b="1" dirty="0"/>
              <a:t>과제 미완료 벌금 </a:t>
            </a:r>
            <a:r>
              <a:rPr lang="en-US" altLang="ko-KR" sz="3200" b="1" dirty="0"/>
              <a:t>5000</a:t>
            </a:r>
            <a:r>
              <a:rPr lang="ko-KR" altLang="en-US" sz="3200" b="1" dirty="0"/>
              <a:t>원  </a:t>
            </a:r>
            <a:r>
              <a:rPr lang="en-US" altLang="ko-KR" sz="3200" b="1" dirty="0"/>
              <a:t>* </a:t>
            </a:r>
            <a:r>
              <a:rPr lang="ko-KR" altLang="en-US" sz="3200" b="1" dirty="0"/>
              <a:t>과제 미완료 </a:t>
            </a:r>
            <a:r>
              <a:rPr lang="en-US" altLang="ko-KR" sz="3200" b="1" dirty="0"/>
              <a:t>3</a:t>
            </a:r>
            <a:r>
              <a:rPr lang="ko-KR" altLang="en-US" sz="3200" b="1" dirty="0"/>
              <a:t>회 </a:t>
            </a:r>
            <a:r>
              <a:rPr lang="en-US" altLang="ko-KR" sz="3200" b="1" dirty="0"/>
              <a:t>= 1</a:t>
            </a:r>
            <a:r>
              <a:rPr lang="ko-KR" altLang="en-US" sz="3200" b="1" dirty="0"/>
              <a:t>아웃</a:t>
            </a:r>
            <a:endParaRPr lang="en-US" altLang="ko-KR" sz="3200" b="1" dirty="0"/>
          </a:p>
          <a:p>
            <a:endParaRPr lang="en-US" sz="3200" b="1" dirty="0"/>
          </a:p>
          <a:p>
            <a:r>
              <a:rPr lang="en-US" sz="3200" b="1" dirty="0"/>
              <a:t>3</a:t>
            </a:r>
            <a:r>
              <a:rPr lang="ko-KR" altLang="en-US" sz="3200" b="1" dirty="0"/>
              <a:t> 아웃 </a:t>
            </a:r>
            <a:r>
              <a:rPr lang="en-US" altLang="ko-KR" sz="3200" b="1" dirty="0"/>
              <a:t>= </a:t>
            </a:r>
            <a:r>
              <a:rPr lang="ko-KR" altLang="en-US" sz="3200" b="1" dirty="0"/>
              <a:t>동아리 퇴출</a:t>
            </a:r>
            <a:endParaRPr lang="en-US" sz="3200" b="1" dirty="0"/>
          </a:p>
        </p:txBody>
      </p:sp>
      <p:grpSp>
        <p:nvGrpSpPr>
          <p:cNvPr id="4" name="그룹 1001">
            <a:extLst>
              <a:ext uri="{FF2B5EF4-FFF2-40B4-BE49-F238E27FC236}">
                <a16:creationId xmlns:a16="http://schemas.microsoft.com/office/drawing/2014/main" id="{5D1DE423-89FE-1373-DF21-54B5EEB2337F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5" name="Object 2">
              <a:extLst>
                <a:ext uri="{FF2B5EF4-FFF2-40B4-BE49-F238E27FC236}">
                  <a16:creationId xmlns:a16="http://schemas.microsoft.com/office/drawing/2014/main" id="{EEEA8ABA-CB8D-A46E-FB49-6700B12A8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7" name="그룹 1003">
            <a:extLst>
              <a:ext uri="{FF2B5EF4-FFF2-40B4-BE49-F238E27FC236}">
                <a16:creationId xmlns:a16="http://schemas.microsoft.com/office/drawing/2014/main" id="{FFD4944F-2D26-1EDF-595C-06C57E8340E5}"/>
              </a:ext>
            </a:extLst>
          </p:cNvPr>
          <p:cNvGrpSpPr/>
          <p:nvPr/>
        </p:nvGrpSpPr>
        <p:grpSpPr>
          <a:xfrm>
            <a:off x="8478745" y="983570"/>
            <a:ext cx="1352034" cy="299575"/>
            <a:chOff x="8478745" y="983570"/>
            <a:chExt cx="1352034" cy="299575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2B947839-D00C-DCF1-5420-E6250C8CC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78745" y="983570"/>
              <a:ext cx="1352034" cy="299575"/>
            </a:xfrm>
            <a:prstGeom prst="rect">
              <a:avLst/>
            </a:prstGeom>
          </p:spPr>
        </p:pic>
      </p:grpSp>
      <p:grpSp>
        <p:nvGrpSpPr>
          <p:cNvPr id="12" name="그룹 1004">
            <a:extLst>
              <a:ext uri="{FF2B5EF4-FFF2-40B4-BE49-F238E27FC236}">
                <a16:creationId xmlns:a16="http://schemas.microsoft.com/office/drawing/2014/main" id="{3F9BEC67-3311-E33B-4CD7-048FDDF2C635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4" name="Object 13">
              <a:extLst>
                <a:ext uri="{FF2B5EF4-FFF2-40B4-BE49-F238E27FC236}">
                  <a16:creationId xmlns:a16="http://schemas.microsoft.com/office/drawing/2014/main" id="{752F4742-B7E1-027A-5D7D-F17D243EF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5" name="Object 11">
            <a:extLst>
              <a:ext uri="{FF2B5EF4-FFF2-40B4-BE49-F238E27FC236}">
                <a16:creationId xmlns:a16="http://schemas.microsoft.com/office/drawing/2014/main" id="{F55CF982-A1CA-05C2-0F75-C9CCBD96B0FB}"/>
              </a:ext>
            </a:extLst>
          </p:cNvPr>
          <p:cNvSpPr txBox="1"/>
          <p:nvPr/>
        </p:nvSpPr>
        <p:spPr>
          <a:xfrm>
            <a:off x="8281547" y="1017913"/>
            <a:ext cx="1746430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dirty="0">
                <a:solidFill>
                  <a:srgbClr val="1C1B1A"/>
                </a:solidFill>
                <a:latin typeface="Pretendard" pitchFamily="34" charset="0"/>
                <a:cs typeface="Pretendard" pitchFamily="34" charset="0"/>
              </a:rPr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838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8269642" y="1021465"/>
            <a:ext cx="1746430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dirty="0">
                <a:solidFill>
                  <a:srgbClr val="1C1B1A"/>
                </a:solidFill>
                <a:latin typeface="Pretendard" pitchFamily="34" charset="0"/>
                <a:cs typeface="Pretendard" pitchFamily="34" charset="0"/>
              </a:rPr>
              <a:t>11</a:t>
            </a:r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298762" y="1558790"/>
            <a:ext cx="9426592" cy="14157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300" b="1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Notion&amp; </a:t>
            </a:r>
            <a:r>
              <a:rPr lang="en-US" sz="4300" b="1" kern="0" spc="-100" dirty="0" err="1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vsc</a:t>
            </a:r>
            <a:r>
              <a:rPr lang="ko-KR" altLang="en-US" sz="4300" b="1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와 </a:t>
            </a:r>
            <a:r>
              <a:rPr lang="en-US" altLang="ko-KR" sz="4300" b="1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IntelliJ </a:t>
            </a:r>
            <a:r>
              <a:rPr lang="ko-KR" altLang="en-US" sz="4300" b="1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설치</a:t>
            </a:r>
            <a:endParaRPr lang="en-US" sz="4300" b="1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  <a:p>
            <a:r>
              <a:rPr lang="ko-KR" altLang="en-US" sz="4300" b="1" kern="0" spc="-100" dirty="0" err="1">
                <a:solidFill>
                  <a:srgbClr val="1C1B1A"/>
                </a:solidFill>
                <a:latin typeface="Pretendard Black" pitchFamily="34" charset="0"/>
                <a:cs typeface="Pretendard Black" pitchFamily="34" charset="0"/>
              </a:rPr>
              <a:t>노션</a:t>
            </a:r>
            <a:r>
              <a:rPr lang="ko-KR" altLang="en-US" sz="4300" b="1" kern="0" spc="-100" dirty="0">
                <a:solidFill>
                  <a:srgbClr val="1C1B1A"/>
                </a:solidFill>
                <a:latin typeface="Pretendard Black" pitchFamily="34" charset="0"/>
                <a:cs typeface="Pretendard Black" pitchFamily="34" charset="0"/>
              </a:rPr>
              <a:t> 가입</a:t>
            </a:r>
            <a:r>
              <a:rPr lang="en-US" altLang="ko-KR" sz="4300" b="1" kern="0" spc="-100" dirty="0">
                <a:solidFill>
                  <a:srgbClr val="1C1B1A"/>
                </a:solidFill>
                <a:latin typeface="Pretendard Black" pitchFamily="34" charset="0"/>
                <a:cs typeface="Pretendard Black" pitchFamily="34" charset="0"/>
              </a:rPr>
              <a:t>&amp;</a:t>
            </a:r>
            <a:r>
              <a:rPr lang="ko-KR" altLang="en-US" sz="4300" b="1" kern="0" spc="-100" dirty="0">
                <a:solidFill>
                  <a:srgbClr val="1C1B1A"/>
                </a:solidFill>
                <a:latin typeface="Pretendard Black" pitchFamily="34" charset="0"/>
                <a:cs typeface="Pretendard Black" pitchFamily="34" charset="0"/>
              </a:rPr>
              <a:t>개발 툴 설치</a:t>
            </a:r>
            <a:endParaRPr lang="en-US" sz="4300" b="1" kern="0" spc="-100" dirty="0">
              <a:solidFill>
                <a:srgbClr val="1C1B1A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30607" y="3188722"/>
            <a:ext cx="10286790" cy="3261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/>
              <a:t>Notion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500" dirty="0" err="1"/>
              <a:t>노션</a:t>
            </a:r>
            <a:r>
              <a:rPr lang="ko-KR" altLang="en-US" sz="2500" dirty="0"/>
              <a:t> 가입해주세요</a:t>
            </a:r>
            <a:r>
              <a:rPr lang="en-US" altLang="ko-KR" sz="25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500" dirty="0"/>
              <a:t>Tip) </a:t>
            </a:r>
            <a:r>
              <a:rPr lang="ko-KR" altLang="en-US" sz="2500" dirty="0"/>
              <a:t>학교 이메일로 하면 요금제를 무료로 사용 가능합니다</a:t>
            </a:r>
            <a:r>
              <a:rPr lang="en-US" altLang="ko-KR" sz="25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500" dirty="0" err="1"/>
              <a:t>카톡에</a:t>
            </a:r>
            <a:r>
              <a:rPr lang="ko-KR" altLang="en-US" sz="2500" dirty="0"/>
              <a:t> 있는 </a:t>
            </a:r>
            <a:r>
              <a:rPr lang="ko-KR" altLang="en-US" sz="2500" dirty="0" err="1"/>
              <a:t>노션</a:t>
            </a:r>
            <a:r>
              <a:rPr lang="ko-KR" altLang="en-US" sz="2500" dirty="0"/>
              <a:t> 초대 링크를 통해 들어와주세요</a:t>
            </a:r>
            <a:r>
              <a:rPr lang="en-US" altLang="ko-KR" sz="25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500" dirty="0" err="1"/>
              <a:t>노션을</a:t>
            </a:r>
            <a:r>
              <a:rPr lang="ko-KR" altLang="en-US" sz="2500" dirty="0"/>
              <a:t> 통해 연간 일정과 운영진이 공유하는 자료</a:t>
            </a:r>
            <a:r>
              <a:rPr lang="en-US" altLang="ko-KR" sz="2500" dirty="0"/>
              <a:t> </a:t>
            </a:r>
            <a:r>
              <a:rPr lang="ko-KR" altLang="en-US" sz="2500" dirty="0"/>
              <a:t>등을 볼 수 있습니다</a:t>
            </a:r>
            <a:r>
              <a:rPr lang="en-US" altLang="ko-KR" dirty="0"/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30607" y="6763652"/>
            <a:ext cx="9886040" cy="2107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 err="1"/>
              <a:t>VSC&amp;IntelliJ</a:t>
            </a:r>
            <a:r>
              <a:rPr lang="en-US" altLang="ko-KR" sz="4000" b="1" dirty="0"/>
              <a:t> </a:t>
            </a:r>
            <a:r>
              <a:rPr lang="ko-KR" altLang="en-US" sz="4000" b="1" dirty="0"/>
              <a:t>설치</a:t>
            </a:r>
            <a:endParaRPr lang="en-US" altLang="ko-KR" sz="25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500" dirty="0" err="1"/>
              <a:t>노션</a:t>
            </a:r>
            <a:r>
              <a:rPr lang="ko-KR" altLang="en-US" sz="2500" dirty="0"/>
              <a:t> 참고해주세요</a:t>
            </a:r>
            <a:endParaRPr lang="en-US" altLang="ko-KR" sz="25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500" dirty="0"/>
              <a:t>IntelliJ</a:t>
            </a:r>
            <a:r>
              <a:rPr lang="ko-KR" altLang="en-US" sz="2500" dirty="0"/>
              <a:t>는 학교 이메일 사용하면 </a:t>
            </a:r>
            <a:r>
              <a:rPr lang="en-US" altLang="ko-KR" sz="2500" dirty="0"/>
              <a:t>Ultimate </a:t>
            </a:r>
            <a:r>
              <a:rPr lang="ko-KR" altLang="en-US" sz="2500" dirty="0"/>
              <a:t>버전 무료 사용 가능합니다</a:t>
            </a:r>
            <a:r>
              <a:rPr lang="en-US" altLang="ko-KR" sz="2500" dirty="0"/>
              <a:t>.</a:t>
            </a:r>
          </a:p>
        </p:txBody>
      </p:sp>
      <p:grpSp>
        <p:nvGrpSpPr>
          <p:cNvPr id="4" name="그룹 1001">
            <a:extLst>
              <a:ext uri="{FF2B5EF4-FFF2-40B4-BE49-F238E27FC236}">
                <a16:creationId xmlns:a16="http://schemas.microsoft.com/office/drawing/2014/main" id="{13318353-E995-B4CC-4EB4-1055E25E6D44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5" name="Object 2">
              <a:extLst>
                <a:ext uri="{FF2B5EF4-FFF2-40B4-BE49-F238E27FC236}">
                  <a16:creationId xmlns:a16="http://schemas.microsoft.com/office/drawing/2014/main" id="{05229747-5B18-26DA-65D3-37D8B87D5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7" name="그룹 1003">
            <a:extLst>
              <a:ext uri="{FF2B5EF4-FFF2-40B4-BE49-F238E27FC236}">
                <a16:creationId xmlns:a16="http://schemas.microsoft.com/office/drawing/2014/main" id="{AD602492-5982-9DA9-259D-DD56D3EA9BAD}"/>
              </a:ext>
            </a:extLst>
          </p:cNvPr>
          <p:cNvGrpSpPr/>
          <p:nvPr/>
        </p:nvGrpSpPr>
        <p:grpSpPr>
          <a:xfrm>
            <a:off x="8478745" y="983570"/>
            <a:ext cx="1352034" cy="299575"/>
            <a:chOff x="8478745" y="983570"/>
            <a:chExt cx="1352034" cy="299575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76CB9F57-6FE8-759B-AAEF-CEC77427E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78745" y="983570"/>
              <a:ext cx="1352034" cy="299575"/>
            </a:xfrm>
            <a:prstGeom prst="rect">
              <a:avLst/>
            </a:prstGeom>
          </p:spPr>
        </p:pic>
      </p:grpSp>
      <p:grpSp>
        <p:nvGrpSpPr>
          <p:cNvPr id="13" name="그룹 1004">
            <a:extLst>
              <a:ext uri="{FF2B5EF4-FFF2-40B4-BE49-F238E27FC236}">
                <a16:creationId xmlns:a16="http://schemas.microsoft.com/office/drawing/2014/main" id="{3E443534-5EF7-22A5-1991-B4BEE95ACABD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4" name="Object 13">
              <a:extLst>
                <a:ext uri="{FF2B5EF4-FFF2-40B4-BE49-F238E27FC236}">
                  <a16:creationId xmlns:a16="http://schemas.microsoft.com/office/drawing/2014/main" id="{43D74C98-6B0D-8282-B40B-C94EB59FE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5" name="Object 11">
            <a:extLst>
              <a:ext uri="{FF2B5EF4-FFF2-40B4-BE49-F238E27FC236}">
                <a16:creationId xmlns:a16="http://schemas.microsoft.com/office/drawing/2014/main" id="{F28E8BF6-9DF4-5F90-5FCA-3E4C1BE84E15}"/>
              </a:ext>
            </a:extLst>
          </p:cNvPr>
          <p:cNvSpPr txBox="1"/>
          <p:nvPr/>
        </p:nvSpPr>
        <p:spPr>
          <a:xfrm>
            <a:off x="8281547" y="1017913"/>
            <a:ext cx="1746430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dirty="0">
                <a:solidFill>
                  <a:srgbClr val="1C1B1A"/>
                </a:solidFill>
                <a:latin typeface="Pretendard" pitchFamily="34" charset="0"/>
                <a:cs typeface="Pretendard" pitchFamily="34" charset="0"/>
              </a:rPr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8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536088" y="2572440"/>
            <a:ext cx="284809" cy="59998"/>
            <a:chOff x="16536088" y="2572440"/>
            <a:chExt cx="284809" cy="599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36088" y="2572440"/>
              <a:ext cx="284809" cy="599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78745" y="983570"/>
            <a:ext cx="1352034" cy="299575"/>
            <a:chOff x="8478745" y="983570"/>
            <a:chExt cx="1352034" cy="29957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78745" y="983570"/>
              <a:ext cx="1352034" cy="29957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281547" y="1017913"/>
            <a:ext cx="1746430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dirty="0">
                <a:solidFill>
                  <a:srgbClr val="1C1B1A"/>
                </a:solidFill>
                <a:latin typeface="Pretendard" pitchFamily="34" charset="0"/>
                <a:cs typeface="Pretendard" pitchFamily="34" charset="0"/>
              </a:rPr>
              <a:t>12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298762" y="1558790"/>
            <a:ext cx="9426592" cy="14157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300" b="1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대표</a:t>
            </a:r>
            <a:r>
              <a:rPr lang="en-US" altLang="ko-KR" sz="4300" b="1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&amp;</a:t>
            </a:r>
            <a:r>
              <a:rPr lang="ko-KR" altLang="en-US" sz="4300" b="1" kern="0" spc="-100" dirty="0" err="1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부대표</a:t>
            </a:r>
            <a:r>
              <a:rPr lang="ko-KR" altLang="en-US" sz="4300" b="1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 선출</a:t>
            </a:r>
            <a:r>
              <a:rPr lang="en-US" sz="4300" b="1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 </a:t>
            </a:r>
          </a:p>
          <a:p>
            <a:r>
              <a:rPr lang="en-US" altLang="ko-KR" sz="4300" b="1" kern="0" spc="-100" dirty="0">
                <a:solidFill>
                  <a:srgbClr val="1C1B1A"/>
                </a:solidFill>
                <a:latin typeface="Pretendard Black" pitchFamily="34" charset="0"/>
                <a:cs typeface="Pretendard Black" pitchFamily="34" charset="0"/>
              </a:rPr>
              <a:t>12</a:t>
            </a:r>
            <a:r>
              <a:rPr lang="ko-KR" altLang="en-US" sz="4300" b="1" kern="0" spc="-100" dirty="0">
                <a:solidFill>
                  <a:srgbClr val="1C1B1A"/>
                </a:solidFill>
                <a:latin typeface="Pretendard Black" pitchFamily="34" charset="0"/>
                <a:cs typeface="Pretendard Black" pitchFamily="34" charset="0"/>
              </a:rPr>
              <a:t>기 부원 대표</a:t>
            </a:r>
            <a:r>
              <a:rPr lang="en-US" altLang="ko-KR" sz="4300" b="1" kern="0" spc="-100" dirty="0">
                <a:solidFill>
                  <a:srgbClr val="1C1B1A"/>
                </a:solidFill>
                <a:latin typeface="Pretendard Black" pitchFamily="34" charset="0"/>
                <a:cs typeface="Pretendard Black" pitchFamily="34" charset="0"/>
              </a:rPr>
              <a:t>&amp;</a:t>
            </a:r>
            <a:r>
              <a:rPr lang="ko-KR" altLang="en-US" sz="4300" b="1" kern="0" spc="-100" dirty="0" err="1">
                <a:solidFill>
                  <a:srgbClr val="1C1B1A"/>
                </a:solidFill>
                <a:latin typeface="Pretendard Black" pitchFamily="34" charset="0"/>
                <a:cs typeface="Pretendard Black" pitchFamily="34" charset="0"/>
              </a:rPr>
              <a:t>부대표</a:t>
            </a:r>
            <a:r>
              <a:rPr lang="ko-KR" altLang="en-US" sz="4300" b="1" kern="0" spc="-100" dirty="0">
                <a:solidFill>
                  <a:srgbClr val="1C1B1A"/>
                </a:solidFill>
                <a:latin typeface="Pretendard Black" pitchFamily="34" charset="0"/>
                <a:cs typeface="Pretendard Black" pitchFamily="34" charset="0"/>
              </a:rPr>
              <a:t> 선출</a:t>
            </a:r>
            <a:endParaRPr lang="en-US" b="1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1298762" y="3314700"/>
            <a:ext cx="1310303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본교 내에서 창업동아리로 활동 </a:t>
            </a:r>
            <a:r>
              <a:rPr lang="en-US" altLang="ko-KR" sz="3000" dirty="0"/>
              <a:t>-&gt; </a:t>
            </a:r>
            <a:r>
              <a:rPr lang="ko-KR" altLang="en-US" sz="3000" dirty="0"/>
              <a:t>창업동아리 최대 인원 </a:t>
            </a:r>
            <a:r>
              <a:rPr lang="en-US" altLang="ko-KR" sz="3000" dirty="0"/>
              <a:t>10</a:t>
            </a:r>
            <a:r>
              <a:rPr lang="ko-KR" altLang="en-US" sz="3000" dirty="0"/>
              <a:t>명 </a:t>
            </a:r>
            <a:r>
              <a:rPr lang="en-US" altLang="ko-KR" sz="3000" dirty="0"/>
              <a:t>X 2 = 20</a:t>
            </a:r>
            <a:r>
              <a:rPr lang="ko-KR" altLang="en-US" sz="3000" dirty="0"/>
              <a:t>명</a:t>
            </a:r>
            <a:endParaRPr lang="en-US" altLang="ko-KR" sz="3000" dirty="0"/>
          </a:p>
          <a:p>
            <a:endParaRPr lang="en-US" altLang="ko-KR" sz="3000" dirty="0"/>
          </a:p>
          <a:p>
            <a:endParaRPr lang="en-US" altLang="ko-KR" sz="3000" dirty="0"/>
          </a:p>
          <a:p>
            <a:r>
              <a:rPr lang="ko-KR" altLang="en-US" sz="3000" dirty="0"/>
              <a:t>부원 건의사항 및 운영진과 함께 동아리를 이끌 대표</a:t>
            </a:r>
            <a:r>
              <a:rPr lang="en-US" altLang="ko-KR" sz="3000" dirty="0"/>
              <a:t>&amp;</a:t>
            </a:r>
            <a:r>
              <a:rPr lang="ko-KR" altLang="en-US" sz="3000" dirty="0" err="1"/>
              <a:t>부대표</a:t>
            </a:r>
            <a:r>
              <a:rPr lang="ko-KR" altLang="en-US" sz="3000" dirty="0"/>
              <a:t> 선출</a:t>
            </a:r>
            <a:endParaRPr lang="en-US" altLang="ko-KR" sz="3000" dirty="0"/>
          </a:p>
          <a:p>
            <a:r>
              <a:rPr lang="en-US" altLang="ko-KR" sz="3000" dirty="0"/>
              <a:t>  * </a:t>
            </a:r>
            <a:r>
              <a:rPr lang="ko-KR" altLang="en-US" sz="3000" dirty="0"/>
              <a:t>대표</a:t>
            </a:r>
            <a:r>
              <a:rPr lang="en-US" altLang="ko-KR" sz="3000" dirty="0"/>
              <a:t>&amp;</a:t>
            </a:r>
            <a:r>
              <a:rPr lang="ko-KR" altLang="en-US" sz="3000" dirty="0"/>
              <a:t>부대표는 창업동아리 명단에 올라가 마일리지 획득 가능</a:t>
            </a: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2766429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714500"/>
            <a:ext cx="8229600" cy="1143000"/>
          </a:xfrm>
        </p:spPr>
        <p:txBody>
          <a:bodyPr>
            <a:noAutofit/>
          </a:bodyPr>
          <a:lstStyle/>
          <a:p>
            <a:pPr lvl="0" algn="l">
              <a:defRPr/>
            </a:pPr>
            <a:r>
              <a:rPr lang="en-US" altLang="ko-KR" sz="4300" b="1" kern="0" spc="-100" dirty="0">
                <a:solidFill>
                  <a:srgbClr val="FF7710"/>
                </a:solidFill>
                <a:latin typeface="Pretendard Black"/>
                <a:cs typeface="Pretendard Black"/>
              </a:rPr>
              <a:t>GitHub</a:t>
            </a:r>
            <a:br>
              <a:rPr lang="en-US" altLang="ko-KR" sz="4300" b="1" kern="0" spc="-100" dirty="0">
                <a:solidFill>
                  <a:srgbClr val="FF7710"/>
                </a:solidFill>
                <a:latin typeface="Pretendard Black"/>
                <a:cs typeface="Pretendard Black"/>
              </a:rPr>
            </a:br>
            <a:endParaRPr lang="en-US" altLang="ko-KR" sz="4300" b="1" kern="0" spc="-100" dirty="0">
              <a:solidFill>
                <a:srgbClr val="FF7710"/>
              </a:solidFill>
              <a:latin typeface="Pretendard Black"/>
              <a:cs typeface="Pretendard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99" y="3276600"/>
            <a:ext cx="15697199" cy="5981700"/>
          </a:xfrm>
        </p:spPr>
        <p:txBody>
          <a:bodyPr/>
          <a:lstStyle/>
          <a:p>
            <a:pPr marL="0" indent="0">
              <a:buNone/>
              <a:defRPr/>
            </a:pPr>
            <a:endParaRPr lang="en-US" altLang="ko-KR" sz="3600">
              <a:hlinkClick r:id="rId2"/>
            </a:endParaRPr>
          </a:p>
          <a:p>
            <a:pPr marL="0" indent="0">
              <a:buNone/>
              <a:defRPr/>
            </a:pPr>
            <a:r>
              <a:rPr lang="en-US" altLang="ko-KR" sz="3600">
                <a:hlinkClick r:id="rId2"/>
              </a:rPr>
              <a:t>https://github.com/</a:t>
            </a:r>
            <a:r>
              <a:rPr lang="en-US" altLang="ko-KR" sz="3600"/>
              <a:t> </a:t>
            </a:r>
          </a:p>
          <a:p>
            <a:pPr marL="0" indent="0">
              <a:buNone/>
              <a:defRPr/>
            </a:pPr>
            <a:r>
              <a:rPr lang="ko-KR" altLang="en-US" sz="3600"/>
              <a:t>다음 교육 까지 깃허브 아이디 만들어오기</a:t>
            </a:r>
          </a:p>
          <a:p>
            <a:pPr marL="0" indent="0">
              <a:buNone/>
              <a:defRPr/>
            </a:pPr>
            <a:r>
              <a:rPr lang="ko-KR" altLang="en-US" sz="3600"/>
              <a:t> </a:t>
            </a:r>
          </a:p>
          <a:p>
            <a:pPr marL="0" indent="0">
              <a:buNone/>
              <a:defRPr/>
            </a:pPr>
            <a:r>
              <a:rPr lang="en-US" altLang="ko-KR" sz="3100"/>
              <a:t>*GIT</a:t>
            </a:r>
            <a:r>
              <a:rPr lang="ko-KR" altLang="en-US" sz="3100"/>
              <a:t>은 교육시간에 다운로드 예정입니다</a:t>
            </a:r>
            <a:r>
              <a:rPr lang="en-US" altLang="ko-KR" sz="3100"/>
              <a:t>.</a:t>
            </a:r>
          </a:p>
        </p:txBody>
      </p:sp>
      <p:grpSp>
        <p:nvGrpSpPr>
          <p:cNvPr id="4" name="그룹 1001"/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5" name="Object 2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6" name="그룹 1004"/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268200" y="3848100"/>
            <a:ext cx="2895600" cy="3326027"/>
          </a:xfrm>
          <a:prstGeom prst="rect">
            <a:avLst/>
          </a:prstGeom>
        </p:spPr>
      </p:pic>
      <p:grpSp>
        <p:nvGrpSpPr>
          <p:cNvPr id="9" name="그룹 1003"/>
          <p:cNvGrpSpPr/>
          <p:nvPr/>
        </p:nvGrpSpPr>
        <p:grpSpPr>
          <a:xfrm>
            <a:off x="8478745" y="983570"/>
            <a:ext cx="1352034" cy="299575"/>
            <a:chOff x="8478745" y="983570"/>
            <a:chExt cx="1352034" cy="299575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8478745" y="983570"/>
              <a:ext cx="1352034" cy="29957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270785" y="1028700"/>
            <a:ext cx="1746430" cy="31173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500">
                <a:solidFill>
                  <a:srgbClr val="1C1B1A"/>
                </a:solidFill>
                <a:latin typeface="Pretendard"/>
                <a:cs typeface="Pretendard"/>
              </a:rPr>
              <a:t>1</a:t>
            </a:r>
            <a:r>
              <a:rPr lang="en-US" altLang="ko-KR" sz="1500">
                <a:solidFill>
                  <a:srgbClr val="1C1B1A"/>
                </a:solidFill>
                <a:latin typeface="Pretendard"/>
                <a:cs typeface="Pretendard"/>
              </a:rPr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714500"/>
            <a:ext cx="8229600" cy="1143000"/>
          </a:xfrm>
        </p:spPr>
        <p:txBody>
          <a:bodyPr>
            <a:noAutofit/>
          </a:bodyPr>
          <a:lstStyle/>
          <a:p>
            <a:pPr lvl="0" algn="l">
              <a:defRPr/>
            </a:pPr>
            <a:r>
              <a:rPr lang="en-US" altLang="ko-KR" sz="4300" b="1" kern="0" spc="-100" dirty="0" smtClean="0">
                <a:solidFill>
                  <a:srgbClr val="FF7710"/>
                </a:solidFill>
                <a:latin typeface="Pretendard Black"/>
                <a:cs typeface="Pretendard Black"/>
              </a:rPr>
              <a:t>Web</a:t>
            </a:r>
            <a:r>
              <a:rPr lang="en-US" altLang="ko-KR" sz="4300" b="1" kern="0" spc="-100" dirty="0">
                <a:solidFill>
                  <a:srgbClr val="FF7710"/>
                </a:solidFill>
                <a:latin typeface="Pretendard Black"/>
                <a:cs typeface="Pretendard Black"/>
              </a:rPr>
              <a:t/>
            </a:r>
            <a:br>
              <a:rPr lang="en-US" altLang="ko-KR" sz="4300" b="1" kern="0" spc="-100" dirty="0">
                <a:solidFill>
                  <a:srgbClr val="FF7710"/>
                </a:solidFill>
                <a:latin typeface="Pretendard Black"/>
                <a:cs typeface="Pretendard Black"/>
              </a:rPr>
            </a:br>
            <a:endParaRPr lang="en-US" altLang="ko-KR" sz="4300" b="1" kern="0" spc="-100" dirty="0">
              <a:solidFill>
                <a:srgbClr val="FF7710"/>
              </a:solidFill>
              <a:latin typeface="Pretendard Black"/>
              <a:cs typeface="Pretendard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99" y="3276600"/>
            <a:ext cx="15697199" cy="59817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3100" dirty="0" smtClean="0"/>
              <a:t>WEB </a:t>
            </a:r>
            <a:r>
              <a:rPr lang="ko-KR" altLang="en-US" sz="3100" dirty="0" smtClean="0"/>
              <a:t>공통 교육은 각자 부서 세션 후 </a:t>
            </a:r>
            <a:r>
              <a:rPr lang="ko-KR" altLang="en-US" sz="3100" dirty="0" err="1" smtClean="0"/>
              <a:t>해커톤</a:t>
            </a:r>
            <a:r>
              <a:rPr lang="ko-KR" altLang="en-US" sz="3100" dirty="0" smtClean="0"/>
              <a:t> 프로젝트 전 진행</a:t>
            </a:r>
            <a:endParaRPr lang="en-US" altLang="ko-KR" sz="3100" dirty="0" smtClean="0"/>
          </a:p>
          <a:p>
            <a:pPr marL="0" indent="0">
              <a:buNone/>
              <a:defRPr/>
            </a:pPr>
            <a:endParaRPr lang="en-US" altLang="ko-KR" sz="3100" dirty="0"/>
          </a:p>
          <a:p>
            <a:pPr>
              <a:buFontTx/>
              <a:buChar char="-"/>
              <a:defRPr/>
            </a:pPr>
            <a:r>
              <a:rPr lang="ko-KR" altLang="en-US" sz="3100" dirty="0" err="1" smtClean="0"/>
              <a:t>백엔드와</a:t>
            </a:r>
            <a:r>
              <a:rPr lang="ko-KR" altLang="en-US" sz="3100" dirty="0" smtClean="0"/>
              <a:t> 프론트 </a:t>
            </a:r>
            <a:r>
              <a:rPr lang="ko-KR" altLang="en-US" sz="3100" dirty="0" err="1" smtClean="0"/>
              <a:t>엔드의</a:t>
            </a:r>
            <a:r>
              <a:rPr lang="ko-KR" altLang="en-US" sz="3100" dirty="0" smtClean="0"/>
              <a:t> 통신 방법</a:t>
            </a:r>
            <a:endParaRPr lang="en-US" altLang="ko-KR" sz="3100" dirty="0" smtClean="0"/>
          </a:p>
          <a:p>
            <a:pPr>
              <a:buFontTx/>
              <a:buChar char="-"/>
              <a:defRPr/>
            </a:pPr>
            <a:r>
              <a:rPr lang="en-US" altLang="ko-KR" sz="3100" dirty="0" smtClean="0"/>
              <a:t>POST? GET?</a:t>
            </a:r>
          </a:p>
          <a:p>
            <a:pPr marL="0" indent="0">
              <a:buNone/>
              <a:defRPr/>
            </a:pPr>
            <a:endParaRPr lang="en-US" altLang="ko-KR" sz="3100" dirty="0"/>
          </a:p>
        </p:txBody>
      </p:sp>
      <p:grpSp>
        <p:nvGrpSpPr>
          <p:cNvPr id="4" name="그룹 1001"/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5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6" name="그룹 1004"/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grpSp>
        <p:nvGrpSpPr>
          <p:cNvPr id="9" name="그룹 1003"/>
          <p:cNvGrpSpPr/>
          <p:nvPr/>
        </p:nvGrpSpPr>
        <p:grpSpPr>
          <a:xfrm>
            <a:off x="8478745" y="983570"/>
            <a:ext cx="1352034" cy="299575"/>
            <a:chOff x="8478745" y="983570"/>
            <a:chExt cx="1352034" cy="299575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478745" y="983570"/>
              <a:ext cx="1352034" cy="29957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270785" y="1028700"/>
            <a:ext cx="1746430" cy="31173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500">
                <a:solidFill>
                  <a:srgbClr val="1C1B1A"/>
                </a:solidFill>
                <a:latin typeface="Pretendard"/>
                <a:cs typeface="Pretendard"/>
              </a:rPr>
              <a:t>1</a:t>
            </a:r>
            <a:r>
              <a:rPr lang="en-US" altLang="ko-KR" sz="1500">
                <a:solidFill>
                  <a:srgbClr val="1C1B1A"/>
                </a:solidFill>
                <a:latin typeface="Pretendard"/>
                <a:cs typeface="Pretendard"/>
              </a:rPr>
              <a:t>4</a:t>
            </a:r>
          </a:p>
        </p:txBody>
      </p:sp>
      <p:pic>
        <p:nvPicPr>
          <p:cNvPr id="1026" name="Picture 2" descr="웹 브라우저 - 나무위키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9200" y="2628900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40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714500"/>
            <a:ext cx="8229600" cy="1143000"/>
          </a:xfrm>
        </p:spPr>
        <p:txBody>
          <a:bodyPr>
            <a:noAutofit/>
          </a:bodyPr>
          <a:lstStyle/>
          <a:p>
            <a:pPr lvl="0" algn="l">
              <a:defRPr/>
            </a:pPr>
            <a:r>
              <a:rPr lang="ko-KR" altLang="en-US" sz="4300" b="1" kern="0" spc="-100" dirty="0" smtClean="0">
                <a:solidFill>
                  <a:srgbClr val="FF7710"/>
                </a:solidFill>
                <a:latin typeface="Pretendard Black"/>
                <a:cs typeface="Pretendard Black"/>
              </a:rPr>
              <a:t>동아리 방 안내</a:t>
            </a:r>
            <a:r>
              <a:rPr lang="en-US" altLang="ko-KR" sz="4300" b="1" kern="0" spc="-100" dirty="0">
                <a:solidFill>
                  <a:srgbClr val="FF7710"/>
                </a:solidFill>
                <a:latin typeface="Pretendard Black"/>
                <a:cs typeface="Pretendard Black"/>
              </a:rPr>
              <a:t/>
            </a:r>
            <a:br>
              <a:rPr lang="en-US" altLang="ko-KR" sz="4300" b="1" kern="0" spc="-100" dirty="0">
                <a:solidFill>
                  <a:srgbClr val="FF7710"/>
                </a:solidFill>
                <a:latin typeface="Pretendard Black"/>
                <a:cs typeface="Pretendard Black"/>
              </a:rPr>
            </a:br>
            <a:endParaRPr lang="en-US" altLang="ko-KR" sz="4300" b="1" kern="0" spc="-100" dirty="0">
              <a:solidFill>
                <a:srgbClr val="FF7710"/>
              </a:solidFill>
              <a:latin typeface="Pretendard Black"/>
              <a:cs typeface="Pretendard Blac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99" y="3276600"/>
            <a:ext cx="15697199" cy="59817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3100" dirty="0" smtClean="0"/>
              <a:t>위치 </a:t>
            </a:r>
            <a:r>
              <a:rPr lang="en-US" altLang="ko-KR" sz="3100" dirty="0" smtClean="0"/>
              <a:t>: </a:t>
            </a:r>
            <a:r>
              <a:rPr lang="ko-KR" altLang="en-US" sz="3100" dirty="0" smtClean="0"/>
              <a:t>창업 벤처 </a:t>
            </a:r>
            <a:r>
              <a:rPr lang="ko-KR" altLang="en-US" sz="3100" dirty="0" err="1" smtClean="0"/>
              <a:t>동아리관</a:t>
            </a:r>
            <a:r>
              <a:rPr lang="ko-KR" altLang="en-US" sz="3100" dirty="0" smtClean="0"/>
              <a:t> </a:t>
            </a:r>
            <a:r>
              <a:rPr lang="en-US" altLang="ko-KR" sz="3100" dirty="0" smtClean="0"/>
              <a:t>204</a:t>
            </a:r>
            <a:r>
              <a:rPr lang="ko-KR" altLang="en-US" sz="3100" dirty="0" smtClean="0"/>
              <a:t>호 </a:t>
            </a:r>
            <a:r>
              <a:rPr lang="en-US" altLang="ko-KR" sz="3100" dirty="0" smtClean="0"/>
              <a:t>( </a:t>
            </a:r>
            <a:r>
              <a:rPr lang="ko-KR" altLang="en-US" sz="3100" dirty="0" smtClean="0"/>
              <a:t>구 농협은행 건물 </a:t>
            </a:r>
            <a:r>
              <a:rPr lang="en-US" altLang="ko-KR" sz="3100" dirty="0" smtClean="0"/>
              <a:t>2</a:t>
            </a:r>
            <a:r>
              <a:rPr lang="ko-KR" altLang="en-US" sz="3100" dirty="0" smtClean="0"/>
              <a:t>층</a:t>
            </a:r>
            <a:r>
              <a:rPr lang="en-US" altLang="ko-KR" sz="3100" dirty="0" smtClean="0"/>
              <a:t>)</a:t>
            </a:r>
          </a:p>
          <a:p>
            <a:pPr marL="0" indent="0">
              <a:buNone/>
              <a:defRPr/>
            </a:pPr>
            <a:r>
              <a:rPr lang="en-US" altLang="ko-KR" sz="3100" dirty="0" smtClean="0"/>
              <a:t>* </a:t>
            </a:r>
            <a:r>
              <a:rPr lang="ko-KR" altLang="en-US" sz="3100" dirty="0" smtClean="0"/>
              <a:t>정문에서 가장 먼저 보이는 건물입니다</a:t>
            </a:r>
            <a:r>
              <a:rPr lang="en-US" altLang="ko-KR" sz="3100" dirty="0" smtClean="0"/>
              <a:t>!</a:t>
            </a:r>
          </a:p>
          <a:p>
            <a:pPr marL="0" indent="0">
              <a:buNone/>
              <a:defRPr/>
            </a:pPr>
            <a:endParaRPr lang="en-US" altLang="ko-KR" sz="3100" dirty="0"/>
          </a:p>
          <a:p>
            <a:pPr marL="0" indent="0">
              <a:buNone/>
              <a:defRPr/>
            </a:pPr>
            <a:r>
              <a:rPr lang="ko-KR" altLang="en-US" sz="3100" dirty="0" smtClean="0"/>
              <a:t>규칙 </a:t>
            </a:r>
            <a:r>
              <a:rPr lang="en-US" altLang="ko-KR" sz="3100" dirty="0"/>
              <a:t>1. </a:t>
            </a:r>
            <a:r>
              <a:rPr lang="ko-KR" altLang="en-US" sz="3100" dirty="0"/>
              <a:t>정리정돈 </a:t>
            </a:r>
            <a:r>
              <a:rPr lang="en-US" altLang="ko-KR" sz="3100" dirty="0"/>
              <a:t>(</a:t>
            </a:r>
            <a:r>
              <a:rPr lang="ko-KR" altLang="en-US" sz="3100" dirty="0"/>
              <a:t>음식 먹은 거</a:t>
            </a:r>
            <a:r>
              <a:rPr lang="en-US" altLang="ko-KR" sz="3100" dirty="0"/>
              <a:t>, </a:t>
            </a:r>
            <a:r>
              <a:rPr lang="ko-KR" altLang="en-US" sz="3100" dirty="0"/>
              <a:t>쓰레기 잘 치우기</a:t>
            </a:r>
            <a:r>
              <a:rPr lang="en-US" altLang="ko-KR" sz="3100" dirty="0"/>
              <a:t>, </a:t>
            </a:r>
            <a:r>
              <a:rPr lang="ko-KR" altLang="en-US" sz="3100" dirty="0"/>
              <a:t>에어컨</a:t>
            </a:r>
            <a:r>
              <a:rPr lang="en-US" altLang="ko-KR" sz="3100" dirty="0"/>
              <a:t>,</a:t>
            </a:r>
            <a:r>
              <a:rPr lang="ko-KR" altLang="en-US" sz="3100" dirty="0"/>
              <a:t>불 잘 끄기</a:t>
            </a:r>
            <a:r>
              <a:rPr lang="en-US" altLang="ko-KR" sz="3100" dirty="0"/>
              <a:t>, </a:t>
            </a:r>
            <a:r>
              <a:rPr lang="ko-KR" altLang="en-US" sz="3100" dirty="0" err="1"/>
              <a:t>소주금지</a:t>
            </a:r>
            <a:r>
              <a:rPr lang="en-US" altLang="ko-KR" sz="3100" dirty="0"/>
              <a:t>)</a:t>
            </a:r>
          </a:p>
          <a:p>
            <a:pPr marL="0" indent="0">
              <a:buNone/>
              <a:defRPr/>
            </a:pPr>
            <a:r>
              <a:rPr lang="ko-KR" altLang="en-US" sz="3100" dirty="0"/>
              <a:t>규칙 </a:t>
            </a:r>
            <a:r>
              <a:rPr lang="en-US" altLang="ko-KR" sz="3100" dirty="0"/>
              <a:t>2. </a:t>
            </a:r>
            <a:r>
              <a:rPr lang="ko-KR" altLang="en-US" sz="3100" dirty="0"/>
              <a:t>상대적인 정숙</a:t>
            </a:r>
          </a:p>
          <a:p>
            <a:pPr marL="0" indent="0">
              <a:buNone/>
              <a:defRPr/>
            </a:pPr>
            <a:r>
              <a:rPr lang="ko-KR" altLang="en-US" sz="3100" dirty="0"/>
              <a:t>규칙 </a:t>
            </a:r>
            <a:r>
              <a:rPr lang="en-US" altLang="ko-KR" sz="3100" dirty="0"/>
              <a:t>3. </a:t>
            </a:r>
            <a:r>
              <a:rPr lang="ko-KR" altLang="en-US" sz="3100" dirty="0"/>
              <a:t>동방 마지막으로 나오는 사람 </a:t>
            </a:r>
            <a:r>
              <a:rPr lang="ko-KR" altLang="en-US" sz="3100" dirty="0" err="1"/>
              <a:t>카톡방에</a:t>
            </a:r>
            <a:r>
              <a:rPr lang="ko-KR" altLang="en-US" sz="3100" dirty="0"/>
              <a:t> 남기기 </a:t>
            </a:r>
            <a:r>
              <a:rPr lang="en-US" altLang="ko-KR" sz="3100" dirty="0"/>
              <a:t>(ex </a:t>
            </a:r>
            <a:r>
              <a:rPr lang="ko-KR" altLang="en-US" sz="3100" dirty="0"/>
              <a:t>동방 불 끄고 </a:t>
            </a:r>
            <a:r>
              <a:rPr lang="ko-KR" altLang="en-US" sz="3100" dirty="0" err="1"/>
              <a:t>나왔습니당</a:t>
            </a:r>
            <a:endParaRPr lang="en-US" altLang="ko-KR" sz="3100" dirty="0"/>
          </a:p>
        </p:txBody>
      </p:sp>
      <p:grpSp>
        <p:nvGrpSpPr>
          <p:cNvPr id="4" name="그룹 1001"/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5" name="Object 2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6" name="그룹 1004"/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7" name="Object 13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grpSp>
        <p:nvGrpSpPr>
          <p:cNvPr id="9" name="그룹 1003"/>
          <p:cNvGrpSpPr/>
          <p:nvPr/>
        </p:nvGrpSpPr>
        <p:grpSpPr>
          <a:xfrm>
            <a:off x="8478745" y="983570"/>
            <a:ext cx="1352034" cy="299575"/>
            <a:chOff x="8478745" y="983570"/>
            <a:chExt cx="1352034" cy="299575"/>
          </a:xfrm>
        </p:grpSpPr>
        <p:pic>
          <p:nvPicPr>
            <p:cNvPr id="10" name="Object 8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8478745" y="983570"/>
              <a:ext cx="1352034" cy="29957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270785" y="1028700"/>
            <a:ext cx="1746430" cy="31173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>
              <a:defRPr/>
            </a:pPr>
            <a:r>
              <a:rPr lang="en-US" sz="1500">
                <a:solidFill>
                  <a:srgbClr val="1C1B1A"/>
                </a:solidFill>
                <a:latin typeface="Pretendard"/>
                <a:cs typeface="Pretendard"/>
              </a:rPr>
              <a:t>1</a:t>
            </a:r>
            <a:r>
              <a:rPr lang="en-US" altLang="ko-KR" sz="1500">
                <a:solidFill>
                  <a:srgbClr val="1C1B1A"/>
                </a:solidFill>
                <a:latin typeface="Pretendard"/>
                <a:cs typeface="Pretendard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4548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77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34990" y="925082"/>
            <a:ext cx="2524963" cy="9754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kern="0" spc="100" dirty="0">
                <a:solidFill>
                  <a:srgbClr val="1C1B1A"/>
                </a:solidFill>
                <a:latin typeface="Pretendard" pitchFamily="34" charset="0"/>
                <a:cs typeface="Pretendard" pitchFamily="34" charset="0"/>
              </a:rPr>
              <a:t>멋쟁이사자처럼</a:t>
            </a:r>
          </a:p>
          <a:p>
            <a:r>
              <a:rPr lang="en-US" sz="2000" kern="0" spc="100" dirty="0">
                <a:solidFill>
                  <a:srgbClr val="1C1B1A"/>
                </a:solidFill>
                <a:latin typeface="Pretendard" pitchFamily="34" charset="0"/>
                <a:cs typeface="Pretendard" pitchFamily="34" charset="0"/>
              </a:rPr>
              <a:t>AT 남서울대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73280" y="3903695"/>
            <a:ext cx="17701064" cy="29199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1000" kern="0" spc="-300" dirty="0">
                <a:solidFill>
                  <a:srgbClr val="1C1B1A"/>
                </a:solidFill>
                <a:latin typeface="Pretendard Black" pitchFamily="34" charset="0"/>
                <a:cs typeface="Pretendard Black" pitchFamily="34" charset="0"/>
              </a:rPr>
              <a:t>Q&amp;A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3879559" y="8512545"/>
            <a:ext cx="10481553" cy="14286"/>
            <a:chOff x="3879559" y="8512545"/>
            <a:chExt cx="10481553" cy="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79559" y="8512545"/>
              <a:ext cx="10481553" cy="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202426" y="6610776"/>
            <a:ext cx="11880862" cy="21429"/>
            <a:chOff x="3202426" y="6610776"/>
            <a:chExt cx="11880862" cy="2142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2426" y="6610776"/>
              <a:ext cx="11880862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202426" y="3178502"/>
            <a:ext cx="11880862" cy="21429"/>
            <a:chOff x="3202426" y="3178502"/>
            <a:chExt cx="11880862" cy="214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2426" y="3178502"/>
              <a:ext cx="11880862" cy="2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774493" y="1849889"/>
            <a:ext cx="736729" cy="736729"/>
            <a:chOff x="8774493" y="1849889"/>
            <a:chExt cx="736729" cy="73672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74493" y="1849889"/>
              <a:ext cx="736729" cy="7367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407519" y="1024630"/>
            <a:ext cx="863588" cy="451173"/>
            <a:chOff x="7407519" y="1024630"/>
            <a:chExt cx="863588" cy="45117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07519" y="1024630"/>
              <a:ext cx="863588" cy="4511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C1B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/>
          <p:nvPr/>
        </p:nvSpPr>
        <p:spPr>
          <a:xfrm>
            <a:off x="15070000" y="6823383"/>
            <a:ext cx="1832096" cy="12157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300" kern="0" spc="-600" dirty="0">
                <a:solidFill>
                  <a:srgbClr val="FF7710"/>
                </a:solidFill>
                <a:latin typeface="Pretendard Thin" pitchFamily="34" charset="0"/>
                <a:cs typeface="Pretendard Thin" pitchFamily="34" charset="0"/>
              </a:rPr>
              <a:t>07</a:t>
            </a:r>
            <a:endParaRPr lang="en-US" dirty="0"/>
          </a:p>
        </p:txBody>
      </p:sp>
      <p:sp>
        <p:nvSpPr>
          <p:cNvPr id="20" name="Object 20"/>
          <p:cNvSpPr txBox="1"/>
          <p:nvPr/>
        </p:nvSpPr>
        <p:spPr>
          <a:xfrm>
            <a:off x="10055104" y="6765981"/>
            <a:ext cx="1832096" cy="19420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300" kern="0" spc="-600" dirty="0">
                <a:solidFill>
                  <a:srgbClr val="FF7710"/>
                </a:solidFill>
                <a:latin typeface="Pretendard Thin" pitchFamily="34" charset="0"/>
                <a:cs typeface="Pretendard Thin" pitchFamily="34" charset="0"/>
              </a:rPr>
              <a:t>05</a:t>
            </a:r>
            <a:endParaRPr lang="en-US" dirty="0"/>
          </a:p>
        </p:txBody>
      </p:sp>
      <p:sp>
        <p:nvSpPr>
          <p:cNvPr id="19" name="Object 19"/>
          <p:cNvSpPr txBox="1"/>
          <p:nvPr/>
        </p:nvSpPr>
        <p:spPr>
          <a:xfrm>
            <a:off x="8150104" y="6782849"/>
            <a:ext cx="1832096" cy="19420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300" kern="0" spc="-600" dirty="0">
                <a:solidFill>
                  <a:srgbClr val="FF7710"/>
                </a:solidFill>
                <a:latin typeface="Pretendard Thin" pitchFamily="34" charset="0"/>
                <a:cs typeface="Pretendard Thin" pitchFamily="34" charset="0"/>
              </a:rPr>
              <a:t>04</a:t>
            </a:r>
            <a:endParaRPr lang="en-US" dirty="0"/>
          </a:p>
        </p:txBody>
      </p:sp>
      <p:sp>
        <p:nvSpPr>
          <p:cNvPr id="18" name="Object 18"/>
          <p:cNvSpPr txBox="1"/>
          <p:nvPr/>
        </p:nvSpPr>
        <p:spPr>
          <a:xfrm>
            <a:off x="6089462" y="6793240"/>
            <a:ext cx="1832096" cy="19420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300" kern="0" spc="-600" dirty="0">
                <a:solidFill>
                  <a:srgbClr val="FF7710"/>
                </a:solidFill>
                <a:latin typeface="Pretendard Thin" pitchFamily="34" charset="0"/>
                <a:cs typeface="Pretendard Thin" pitchFamily="34" charset="0"/>
              </a:rPr>
              <a:t>03</a:t>
            </a:r>
            <a:endParaRPr lang="en-US" dirty="0"/>
          </a:p>
        </p:txBody>
      </p:sp>
      <p:sp>
        <p:nvSpPr>
          <p:cNvPr id="17" name="Object 17"/>
          <p:cNvSpPr txBox="1"/>
          <p:nvPr/>
        </p:nvSpPr>
        <p:spPr>
          <a:xfrm>
            <a:off x="3914324" y="6765981"/>
            <a:ext cx="1832096" cy="19420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300" kern="0" spc="-600" dirty="0">
                <a:solidFill>
                  <a:srgbClr val="FF7710"/>
                </a:solidFill>
                <a:latin typeface="Pretendard Thin" pitchFamily="34" charset="0"/>
                <a:cs typeface="Pretendard Thin" pitchFamily="34" charset="0"/>
              </a:rPr>
              <a:t>02</a:t>
            </a:r>
            <a:endParaRPr lang="en-US" dirty="0"/>
          </a:p>
        </p:txBody>
      </p:sp>
      <p:sp>
        <p:nvSpPr>
          <p:cNvPr id="16" name="Object 16"/>
          <p:cNvSpPr txBox="1"/>
          <p:nvPr/>
        </p:nvSpPr>
        <p:spPr>
          <a:xfrm>
            <a:off x="1491990" y="6765981"/>
            <a:ext cx="1832096" cy="19420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300" kern="0" spc="-600" dirty="0">
                <a:solidFill>
                  <a:srgbClr val="FF7710"/>
                </a:solidFill>
                <a:latin typeface="Pretendard Thin" pitchFamily="34" charset="0"/>
                <a:cs typeface="Pretendard Thin" pitchFamily="34" charset="0"/>
              </a:rPr>
              <a:t>01</a:t>
            </a:r>
            <a:endParaRPr lang="en-US" dirty="0"/>
          </a:p>
        </p:txBody>
      </p:sp>
      <p:sp>
        <p:nvSpPr>
          <p:cNvPr id="2" name="Object 2"/>
          <p:cNvSpPr txBox="1"/>
          <p:nvPr/>
        </p:nvSpPr>
        <p:spPr>
          <a:xfrm>
            <a:off x="1533257" y="8024771"/>
            <a:ext cx="207142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b="1" dirty="0">
                <a:solidFill>
                  <a:srgbClr val="FF7710"/>
                </a:solidFill>
                <a:latin typeface="Pretendard" pitchFamily="34" charset="0"/>
                <a:cs typeface="Pretendard" pitchFamily="34" charset="0"/>
              </a:rPr>
              <a:t>멋쟁이사자처럼 </a:t>
            </a:r>
            <a:endParaRPr lang="en-US" b="1" dirty="0"/>
          </a:p>
        </p:txBody>
      </p:sp>
      <p:sp>
        <p:nvSpPr>
          <p:cNvPr id="3" name="Object 3"/>
          <p:cNvSpPr txBox="1"/>
          <p:nvPr/>
        </p:nvSpPr>
        <p:spPr>
          <a:xfrm>
            <a:off x="1292067" y="2575743"/>
            <a:ext cx="12261263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6600" b="1" kern="0" spc="-200" dirty="0">
                <a:solidFill>
                  <a:srgbClr val="FF7710"/>
                </a:solidFill>
                <a:latin typeface="Pretendard Black" pitchFamily="34" charset="0"/>
              </a:rPr>
              <a:t>오리엔테이션</a:t>
            </a:r>
            <a:endParaRPr lang="en-US" b="1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332265" y="6311449"/>
            <a:ext cx="15656292" cy="21429"/>
            <a:chOff x="1332265" y="6311449"/>
            <a:chExt cx="15656292" cy="2142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2265" y="6311449"/>
              <a:ext cx="15656292" cy="2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14286" y="6136990"/>
            <a:ext cx="1757402" cy="389394"/>
            <a:chOff x="1314286" y="6136990"/>
            <a:chExt cx="1757402" cy="38939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4286" y="6136990"/>
              <a:ext cx="1757402" cy="38939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057964" y="6168650"/>
            <a:ext cx="2270046" cy="5099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900" dirty="0">
                <a:solidFill>
                  <a:srgbClr val="1C1B1A"/>
                </a:solidFill>
                <a:latin typeface="Pretendard ExtraBold" pitchFamily="34" charset="0"/>
                <a:cs typeface="Pretendard ExtraBold" pitchFamily="34" charset="0"/>
              </a:rPr>
              <a:t>CONTENTS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6108834" y="8036667"/>
            <a:ext cx="215714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b="1" dirty="0">
                <a:solidFill>
                  <a:srgbClr val="FF7710"/>
                </a:solidFill>
                <a:latin typeface="Pretendard" pitchFamily="34" charset="0"/>
                <a:cs typeface="Pretendard" pitchFamily="34" charset="0"/>
              </a:rPr>
              <a:t>운영진 </a:t>
            </a:r>
            <a:endParaRPr lang="en-US" b="1" dirty="0"/>
          </a:p>
        </p:txBody>
      </p:sp>
      <p:sp>
        <p:nvSpPr>
          <p:cNvPr id="12" name="Object 12"/>
          <p:cNvSpPr txBox="1"/>
          <p:nvPr/>
        </p:nvSpPr>
        <p:spPr>
          <a:xfrm>
            <a:off x="8153400" y="8044237"/>
            <a:ext cx="291781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b="1" dirty="0">
                <a:solidFill>
                  <a:srgbClr val="FF7710"/>
                </a:solidFill>
                <a:latin typeface="Pretendard" pitchFamily="34" charset="0"/>
                <a:cs typeface="Pretendard" pitchFamily="34" charset="0"/>
              </a:rPr>
              <a:t>교육</a:t>
            </a:r>
            <a:endParaRPr lang="en-US" b="1" dirty="0"/>
          </a:p>
        </p:txBody>
      </p:sp>
      <p:sp>
        <p:nvSpPr>
          <p:cNvPr id="13" name="Object 13"/>
          <p:cNvSpPr txBox="1"/>
          <p:nvPr/>
        </p:nvSpPr>
        <p:spPr>
          <a:xfrm>
            <a:off x="10034857" y="8024771"/>
            <a:ext cx="215714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b="1" dirty="0">
                <a:solidFill>
                  <a:srgbClr val="FF7710"/>
                </a:solidFill>
                <a:latin typeface="Pretendard" pitchFamily="34" charset="0"/>
                <a:cs typeface="Pretendard" pitchFamily="34" charset="0"/>
              </a:rPr>
              <a:t>연간계획</a:t>
            </a:r>
            <a:endParaRPr lang="en-US" b="1" dirty="0"/>
          </a:p>
        </p:txBody>
      </p:sp>
      <p:sp>
        <p:nvSpPr>
          <p:cNvPr id="14" name="Object 14"/>
          <p:cNvSpPr txBox="1"/>
          <p:nvPr/>
        </p:nvSpPr>
        <p:spPr>
          <a:xfrm>
            <a:off x="3832042" y="8036667"/>
            <a:ext cx="207142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b="1" dirty="0">
                <a:solidFill>
                  <a:srgbClr val="FF7710"/>
                </a:solidFill>
                <a:latin typeface="Pretendard" pitchFamily="34" charset="0"/>
                <a:cs typeface="Pretendard" pitchFamily="34" charset="0"/>
              </a:rPr>
              <a:t>지도교수</a:t>
            </a:r>
            <a:endParaRPr lang="en-US" b="1" dirty="0"/>
          </a:p>
        </p:txBody>
      </p:sp>
      <p:sp>
        <p:nvSpPr>
          <p:cNvPr id="15" name="Object 15"/>
          <p:cNvSpPr txBox="1"/>
          <p:nvPr/>
        </p:nvSpPr>
        <p:spPr>
          <a:xfrm>
            <a:off x="15060381" y="8024771"/>
            <a:ext cx="257142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b="1" dirty="0">
                <a:solidFill>
                  <a:srgbClr val="FF7710"/>
                </a:solidFill>
                <a:latin typeface="Pretendard" pitchFamily="34" charset="0"/>
                <a:cs typeface="Pretendard" pitchFamily="34" charset="0"/>
              </a:rPr>
              <a:t>대표</a:t>
            </a:r>
            <a:r>
              <a:rPr lang="en-US" altLang="ko-KR" sz="2000" b="1" dirty="0">
                <a:solidFill>
                  <a:srgbClr val="FF7710"/>
                </a:solidFill>
                <a:latin typeface="Pretendard" pitchFamily="34" charset="0"/>
                <a:cs typeface="Pretendard" pitchFamily="34" charset="0"/>
              </a:rPr>
              <a:t>&amp;</a:t>
            </a:r>
            <a:r>
              <a:rPr lang="ko-KR" altLang="en-US" sz="2000" b="1" dirty="0" err="1">
                <a:solidFill>
                  <a:srgbClr val="FF7710"/>
                </a:solidFill>
                <a:latin typeface="Pretendard" pitchFamily="34" charset="0"/>
                <a:cs typeface="Pretendard" pitchFamily="34" charset="0"/>
              </a:rPr>
              <a:t>부대표</a:t>
            </a:r>
            <a:r>
              <a:rPr lang="ko-KR" altLang="en-US" sz="2000" b="1" dirty="0">
                <a:solidFill>
                  <a:srgbClr val="FF7710"/>
                </a:solidFill>
                <a:latin typeface="Pretendard" pitchFamily="34" charset="0"/>
                <a:cs typeface="Pretendard" pitchFamily="34" charset="0"/>
              </a:rPr>
              <a:t> 선출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2803346" y="7866251"/>
            <a:ext cx="1616254" cy="21429"/>
            <a:chOff x="2693933" y="7866251"/>
            <a:chExt cx="1616254" cy="2142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2693933" y="7866251"/>
              <a:ext cx="1616254" cy="2142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693571" y="7043442"/>
            <a:ext cx="21429" cy="1616254"/>
            <a:chOff x="6290092" y="7043442"/>
            <a:chExt cx="21429" cy="161625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492680" y="7840854"/>
              <a:ext cx="1616254" cy="2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827170" y="7068839"/>
            <a:ext cx="21429" cy="1616254"/>
            <a:chOff x="9260596" y="7068839"/>
            <a:chExt cx="21429" cy="1616254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8463184" y="7866251"/>
              <a:ext cx="1616254" cy="2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884571" y="7048500"/>
            <a:ext cx="21429" cy="1616254"/>
            <a:chOff x="9372600" y="7068839"/>
            <a:chExt cx="21429" cy="1616254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8575188" y="7866251"/>
              <a:ext cx="1616254" cy="2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018171" y="7043442"/>
            <a:ext cx="21429" cy="1616254"/>
            <a:chOff x="14071523" y="7043442"/>
            <a:chExt cx="21429" cy="161625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13274111" y="7840854"/>
              <a:ext cx="1616254" cy="2142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126203" y="5848706"/>
            <a:ext cx="944534" cy="944534"/>
            <a:chOff x="16126203" y="5848706"/>
            <a:chExt cx="944534" cy="94453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26203" y="5848706"/>
              <a:ext cx="944534" cy="944534"/>
            </a:xfrm>
            <a:prstGeom prst="rect">
              <a:avLst/>
            </a:prstGeom>
          </p:spPr>
        </p:pic>
      </p:grpSp>
      <p:sp>
        <p:nvSpPr>
          <p:cNvPr id="33" name="Object 21"/>
          <p:cNvSpPr txBox="1"/>
          <p:nvPr/>
        </p:nvSpPr>
        <p:spPr>
          <a:xfrm>
            <a:off x="12192000" y="6812006"/>
            <a:ext cx="1832096" cy="19420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7300" kern="0" spc="-600" dirty="0">
                <a:solidFill>
                  <a:srgbClr val="FF7710"/>
                </a:solidFill>
                <a:latin typeface="Pretendard Thin" pitchFamily="34" charset="0"/>
                <a:cs typeface="Pretendard Thin" pitchFamily="34" charset="0"/>
              </a:rPr>
              <a:t>06</a:t>
            </a:r>
            <a:endParaRPr lang="en-US" dirty="0"/>
          </a:p>
        </p:txBody>
      </p:sp>
      <p:sp>
        <p:nvSpPr>
          <p:cNvPr id="34" name="Object 15"/>
          <p:cNvSpPr txBox="1"/>
          <p:nvPr/>
        </p:nvSpPr>
        <p:spPr>
          <a:xfrm>
            <a:off x="12268200" y="7886700"/>
            <a:ext cx="2571429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b="1" dirty="0">
                <a:solidFill>
                  <a:srgbClr val="FF7710"/>
                </a:solidFill>
                <a:latin typeface="Pretendard" pitchFamily="34" charset="0"/>
              </a:rPr>
              <a:t>Notion</a:t>
            </a:r>
          </a:p>
          <a:p>
            <a:r>
              <a:rPr lang="en-US" sz="2000" b="1" dirty="0">
                <a:solidFill>
                  <a:srgbClr val="FF7710"/>
                </a:solidFill>
                <a:latin typeface="Pretendard" pitchFamily="34" charset="0"/>
              </a:rPr>
              <a:t>&amp; </a:t>
            </a:r>
            <a:r>
              <a:rPr lang="en-US" sz="2000" b="1" dirty="0" err="1">
                <a:solidFill>
                  <a:srgbClr val="FF7710"/>
                </a:solidFill>
                <a:latin typeface="Pretendard" pitchFamily="34" charset="0"/>
              </a:rPr>
              <a:t>vsc</a:t>
            </a:r>
            <a:r>
              <a:rPr lang="ko-KR" altLang="en-US" sz="2000" b="1" dirty="0">
                <a:solidFill>
                  <a:srgbClr val="FF7710"/>
                </a:solidFill>
                <a:latin typeface="Pretendard" pitchFamily="34" charset="0"/>
              </a:rPr>
              <a:t>와 </a:t>
            </a:r>
            <a:r>
              <a:rPr lang="en-US" altLang="ko-KR" sz="2000" b="1" dirty="0" err="1">
                <a:solidFill>
                  <a:srgbClr val="FF7710"/>
                </a:solidFill>
                <a:latin typeface="Pretendard" pitchFamily="34" charset="0"/>
              </a:rPr>
              <a:t>intellJ</a:t>
            </a:r>
            <a:r>
              <a:rPr lang="en-US" altLang="ko-KR" sz="2000" b="1" dirty="0">
                <a:solidFill>
                  <a:srgbClr val="FF7710"/>
                </a:solidFill>
                <a:latin typeface="Pretendard" pitchFamily="34" charset="0"/>
              </a:rPr>
              <a:t> </a:t>
            </a:r>
            <a:r>
              <a:rPr lang="ko-KR" altLang="en-US" sz="2000" b="1" dirty="0">
                <a:solidFill>
                  <a:srgbClr val="FF7710"/>
                </a:solidFill>
                <a:latin typeface="Pretendard" pitchFamily="34" charset="0"/>
              </a:rPr>
              <a:t>설치</a:t>
            </a:r>
            <a:endParaRPr lang="en-US" b="1" dirty="0"/>
          </a:p>
        </p:txBody>
      </p:sp>
      <p:grpSp>
        <p:nvGrpSpPr>
          <p:cNvPr id="36" name="그룹 1004"/>
          <p:cNvGrpSpPr/>
          <p:nvPr/>
        </p:nvGrpSpPr>
        <p:grpSpPr>
          <a:xfrm>
            <a:off x="14837571" y="7032446"/>
            <a:ext cx="21429" cy="1616254"/>
            <a:chOff x="6290092" y="7043442"/>
            <a:chExt cx="21429" cy="1616254"/>
          </a:xfrm>
        </p:grpSpPr>
        <p:pic>
          <p:nvPicPr>
            <p:cNvPr id="37" name="Object 2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5492680" y="7840854"/>
              <a:ext cx="1616254" cy="2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298762" y="1558790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300" b="1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멋쟁이사자처럼</a:t>
            </a:r>
            <a:endParaRPr lang="en-US" altLang="ko-KR" sz="4300" b="1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48338" y="2723799"/>
            <a:ext cx="15389038" cy="50167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4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멋쟁이사자처럼 대학 </a:t>
            </a:r>
            <a:r>
              <a:rPr lang="en-US" altLang="ko-KR" sz="4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12</a:t>
            </a:r>
            <a:r>
              <a:rPr lang="ko-KR" altLang="en-US" sz="4000" dirty="0">
                <a:latin typeface="여기어때 잘난체 2" panose="00000500000000000000" pitchFamily="50" charset="-127"/>
                <a:ea typeface="여기어때 잘난체 2" panose="00000500000000000000" pitchFamily="50" charset="-127"/>
              </a:rPr>
              <a:t>기 </a:t>
            </a:r>
            <a:r>
              <a:rPr lang="ko-KR" altLang="en-US" sz="4000" dirty="0"/>
              <a:t>🦁 </a:t>
            </a:r>
            <a:endParaRPr lang="en-US" altLang="ko-KR" sz="4000" dirty="0"/>
          </a:p>
          <a:p>
            <a:pPr algn="ctr">
              <a:lnSpc>
                <a:spcPct val="200000"/>
              </a:lnSpc>
            </a:pPr>
            <a:r>
              <a:rPr lang="ko-KR" altLang="en-US" sz="4000" dirty="0">
                <a:latin typeface="여기어때 잘난체 2 TTF" pitchFamily="2" charset="-127"/>
                <a:ea typeface="여기어때 잘난체 2 TTF" pitchFamily="2" charset="-127"/>
              </a:rPr>
              <a:t>전국 </a:t>
            </a:r>
            <a:r>
              <a:rPr lang="en-US" altLang="ko-KR" sz="4000" dirty="0" smtClean="0">
                <a:latin typeface="여기어때 잘난체 2 TTF" pitchFamily="2" charset="-127"/>
                <a:ea typeface="여기어때 잘난체 2 TTF" pitchFamily="2" charset="-127"/>
              </a:rPr>
              <a:t>58</a:t>
            </a:r>
            <a:r>
              <a:rPr lang="ko-KR" altLang="en-US" sz="4000" dirty="0" smtClean="0">
                <a:latin typeface="여기어때 잘난체 2 TTF" pitchFamily="2" charset="-127"/>
                <a:ea typeface="여기어때 잘난체 2 TTF" pitchFamily="2" charset="-127"/>
              </a:rPr>
              <a:t>개 </a:t>
            </a:r>
            <a:r>
              <a:rPr lang="ko-KR" altLang="en-US" sz="4000" dirty="0">
                <a:latin typeface="여기어때 잘난체 2 TTF" pitchFamily="2" charset="-127"/>
                <a:ea typeface="여기어때 잘난체 2 TTF" pitchFamily="2" charset="-127"/>
              </a:rPr>
              <a:t>대학 </a:t>
            </a:r>
            <a:r>
              <a:rPr lang="en-US" altLang="ko-KR" sz="4000" dirty="0">
                <a:latin typeface="여기어때 잘난체 2 TTF" pitchFamily="2" charset="-127"/>
                <a:ea typeface="여기어때 잘난체 2 TTF" pitchFamily="2" charset="-127"/>
              </a:rPr>
              <a:t>500</a:t>
            </a:r>
            <a:r>
              <a:rPr lang="ko-KR" altLang="en-US" sz="4000" dirty="0">
                <a:latin typeface="여기어때 잘난체 2 TTF" pitchFamily="2" charset="-127"/>
                <a:ea typeface="여기어때 잘난체 2 TTF" pitchFamily="2" charset="-127"/>
              </a:rPr>
              <a:t>여 명의 운영진</a:t>
            </a:r>
            <a:endParaRPr lang="en-US" altLang="ko-KR" sz="4000" dirty="0">
              <a:latin typeface="여기어때 잘난체 2 TTF" pitchFamily="2" charset="-127"/>
              <a:ea typeface="여기어때 잘난체 2 TTF" pitchFamily="2" charset="-127"/>
            </a:endParaRPr>
          </a:p>
          <a:p>
            <a:pPr algn="ctr">
              <a:lnSpc>
                <a:spcPct val="200000"/>
              </a:lnSpc>
            </a:pPr>
            <a:r>
              <a:rPr lang="en-US" altLang="ko-KR" sz="4000" dirty="0">
                <a:latin typeface="여기어때 잘난체 2 TTF" pitchFamily="2" charset="-127"/>
                <a:ea typeface="여기어때 잘난체 2 TTF" pitchFamily="2" charset="-127"/>
              </a:rPr>
              <a:t>2,000</a:t>
            </a:r>
            <a:r>
              <a:rPr lang="ko-KR" altLang="en-US" sz="4000" dirty="0">
                <a:latin typeface="여기어때 잘난체 2 TTF" pitchFamily="2" charset="-127"/>
                <a:ea typeface="여기어때 잘난체 2 TTF" pitchFamily="2" charset="-127"/>
              </a:rPr>
              <a:t>여 명 참가</a:t>
            </a:r>
            <a:r>
              <a:rPr lang="ko-KR" altLang="en-US" sz="2800" dirty="0">
                <a:latin typeface="여기어때 잘난체 2 TTF" pitchFamily="2" charset="-127"/>
                <a:ea typeface="여기어때 잘난체 2 TTF" pitchFamily="2" charset="-127"/>
              </a:rPr>
              <a:t> *예상</a:t>
            </a:r>
            <a:endParaRPr lang="en-US" altLang="ko-KR" sz="2800" dirty="0">
              <a:latin typeface="여기어때 잘난체 2 TTF" pitchFamily="2" charset="-127"/>
              <a:ea typeface="여기어때 잘난체 2 TTF" pitchFamily="2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4000" dirty="0">
                <a:latin typeface="여기어때 잘난체 2 TTF" pitchFamily="2" charset="-127"/>
                <a:ea typeface="여기어때 잘난체 2 TTF" pitchFamily="2" charset="-127"/>
              </a:rPr>
              <a:t> 전국 최대 규모 개발</a:t>
            </a:r>
            <a:r>
              <a:rPr lang="en-US" altLang="ko-KR" sz="4000" dirty="0">
                <a:latin typeface="여기어때 잘난체 2 TTF" pitchFamily="2" charset="-127"/>
                <a:ea typeface="여기어때 잘난체 2 TTF" pitchFamily="2" charset="-127"/>
              </a:rPr>
              <a:t>/</a:t>
            </a:r>
            <a:r>
              <a:rPr lang="ko-KR" altLang="en-US" sz="4000" dirty="0">
                <a:latin typeface="여기어때 잘난체 2 TTF" pitchFamily="2" charset="-127"/>
                <a:ea typeface="여기어때 잘난체 2 TTF" pitchFamily="2" charset="-127"/>
              </a:rPr>
              <a:t>창업 동아리</a:t>
            </a:r>
            <a:endParaRPr lang="en-US" dirty="0">
              <a:latin typeface="여기어때 잘난체 2 TTF" pitchFamily="2" charset="-127"/>
              <a:ea typeface="여기어때 잘난체 2 TTF" pitchFamily="2" charset="-127"/>
            </a:endParaRPr>
          </a:p>
        </p:txBody>
      </p:sp>
      <p:grpSp>
        <p:nvGrpSpPr>
          <p:cNvPr id="4" name="그룹 1001">
            <a:extLst>
              <a:ext uri="{FF2B5EF4-FFF2-40B4-BE49-F238E27FC236}">
                <a16:creationId xmlns:a16="http://schemas.microsoft.com/office/drawing/2014/main" id="{3E1C05B5-5241-4C79-04D2-B1B14BDE0FE1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5" name="Object 2">
              <a:extLst>
                <a:ext uri="{FF2B5EF4-FFF2-40B4-BE49-F238E27FC236}">
                  <a16:creationId xmlns:a16="http://schemas.microsoft.com/office/drawing/2014/main" id="{320B6958-E810-5FC1-AC4A-A8227DEE9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7" name="그룹 1003">
            <a:extLst>
              <a:ext uri="{FF2B5EF4-FFF2-40B4-BE49-F238E27FC236}">
                <a16:creationId xmlns:a16="http://schemas.microsoft.com/office/drawing/2014/main" id="{08CB71C2-E425-30FB-07A1-8F73C49DE36E}"/>
              </a:ext>
            </a:extLst>
          </p:cNvPr>
          <p:cNvGrpSpPr/>
          <p:nvPr/>
        </p:nvGrpSpPr>
        <p:grpSpPr>
          <a:xfrm>
            <a:off x="8478745" y="983570"/>
            <a:ext cx="1352034" cy="299575"/>
            <a:chOff x="8478745" y="983570"/>
            <a:chExt cx="1352034" cy="299575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69E9863B-2FD9-8637-5D48-0F6376DDA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78745" y="983570"/>
              <a:ext cx="1352034" cy="299575"/>
            </a:xfrm>
            <a:prstGeom prst="rect">
              <a:avLst/>
            </a:prstGeom>
          </p:spPr>
        </p:pic>
      </p:grpSp>
      <p:grpSp>
        <p:nvGrpSpPr>
          <p:cNvPr id="12" name="그룹 1004">
            <a:extLst>
              <a:ext uri="{FF2B5EF4-FFF2-40B4-BE49-F238E27FC236}">
                <a16:creationId xmlns:a16="http://schemas.microsoft.com/office/drawing/2014/main" id="{31D90F0D-C11A-483A-319F-7E5F7D6283B0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4" name="Object 13">
              <a:extLst>
                <a:ext uri="{FF2B5EF4-FFF2-40B4-BE49-F238E27FC236}">
                  <a16:creationId xmlns:a16="http://schemas.microsoft.com/office/drawing/2014/main" id="{C224D668-5B4C-D4A5-55B3-2BF44AB4E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5" name="Object 11">
            <a:extLst>
              <a:ext uri="{FF2B5EF4-FFF2-40B4-BE49-F238E27FC236}">
                <a16:creationId xmlns:a16="http://schemas.microsoft.com/office/drawing/2014/main" id="{412D2DDE-D9F2-AF36-57F5-20815106B761}"/>
              </a:ext>
            </a:extLst>
          </p:cNvPr>
          <p:cNvSpPr txBox="1"/>
          <p:nvPr/>
        </p:nvSpPr>
        <p:spPr>
          <a:xfrm>
            <a:off x="8281547" y="1017913"/>
            <a:ext cx="1746430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dirty="0">
                <a:solidFill>
                  <a:srgbClr val="1C1B1A"/>
                </a:solidFill>
                <a:latin typeface="Pretendard" pitchFamily="34" charset="0"/>
                <a:cs typeface="Pretendard" pitchFamily="34" charset="0"/>
              </a:rPr>
              <a:t>01</a:t>
            </a:r>
            <a:endParaRPr lang="en-US" dirty="0"/>
          </a:p>
        </p:txBody>
      </p:sp>
      <p:sp>
        <p:nvSpPr>
          <p:cNvPr id="6" name="AutoShape 6" descr="🦁 - 사자 얼굴 Emoji 📖 Emoji의 의미 ✂ 복사 &amp; 📋 붙여넣기 (◕‿◕) SYMB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298762" y="1558790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300" b="1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지도교수</a:t>
            </a:r>
            <a:endParaRPr lang="en-US" sz="4300" b="1" kern="0" spc="-100" dirty="0">
              <a:solidFill>
                <a:srgbClr val="FF7710"/>
              </a:solidFill>
              <a:latin typeface="Pretendard Black" pitchFamily="34" charset="0"/>
              <a:cs typeface="Pretendard Black" pitchFamily="34" charset="0"/>
            </a:endParaRPr>
          </a:p>
        </p:txBody>
      </p:sp>
      <p:sp>
        <p:nvSpPr>
          <p:cNvPr id="4" name="Object 13">
            <a:extLst>
              <a:ext uri="{FF2B5EF4-FFF2-40B4-BE49-F238E27FC236}">
                <a16:creationId xmlns:a16="http://schemas.microsoft.com/office/drawing/2014/main" id="{D9A3C75B-072A-B9BB-5689-FEB893EE1F95}"/>
              </a:ext>
            </a:extLst>
          </p:cNvPr>
          <p:cNvSpPr txBox="1"/>
          <p:nvPr/>
        </p:nvSpPr>
        <p:spPr>
          <a:xfrm>
            <a:off x="3962400" y="6710990"/>
            <a:ext cx="9826976" cy="25545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4000" dirty="0">
                <a:latin typeface="여기어때 잘난체 2 TTF" pitchFamily="2" charset="-127"/>
                <a:ea typeface="여기어때 잘난체 2 TTF" pitchFamily="2" charset="-127"/>
              </a:rPr>
              <a:t>황정희 교수님</a:t>
            </a:r>
            <a:endParaRPr lang="en-US" altLang="ko-KR" sz="4000" dirty="0">
              <a:latin typeface="여기어때 잘난체 2 TTF" pitchFamily="2" charset="-127"/>
              <a:ea typeface="여기어때 잘난체 2 TTF" pitchFamily="2" charset="-127"/>
            </a:endParaRPr>
          </a:p>
          <a:p>
            <a:pPr algn="ctr"/>
            <a:r>
              <a:rPr lang="ko-KR" altLang="en-US" sz="4000" dirty="0">
                <a:latin typeface="여기어때 잘난체 2 TTF" pitchFamily="2" charset="-127"/>
                <a:ea typeface="여기어때 잘난체 2 TTF" pitchFamily="2" charset="-127"/>
              </a:rPr>
              <a:t>컴퓨터 소프트웨어학과</a:t>
            </a:r>
            <a:endParaRPr lang="en-US" altLang="ko-KR" sz="4000" dirty="0">
              <a:latin typeface="여기어때 잘난체 2 TTF" pitchFamily="2" charset="-127"/>
              <a:ea typeface="여기어때 잘난체 2 TTF" pitchFamily="2" charset="-127"/>
            </a:endParaRPr>
          </a:p>
          <a:p>
            <a:pPr algn="ctr"/>
            <a:r>
              <a:rPr lang="ko-KR" altLang="en-US" sz="4000" dirty="0">
                <a:latin typeface="여기어때 잘난체 2 TTF" pitchFamily="2" charset="-127"/>
                <a:ea typeface="여기어때 잘난체 2 TTF" pitchFamily="2" charset="-127"/>
              </a:rPr>
              <a:t>이메일 </a:t>
            </a:r>
            <a:r>
              <a:rPr lang="en-US" altLang="ko-KR" sz="4000" dirty="0">
                <a:latin typeface="여기어때 잘난체 2 TTF" pitchFamily="2" charset="-127"/>
                <a:ea typeface="여기어때 잘난체 2 TTF" pitchFamily="2" charset="-127"/>
              </a:rPr>
              <a:t>: jhhwang@nsu.ac.kr</a:t>
            </a:r>
          </a:p>
          <a:p>
            <a:pPr algn="ctr"/>
            <a:r>
              <a:rPr lang="ko-KR" altLang="en-US" sz="4000" dirty="0">
                <a:latin typeface="여기어때 잘난체 2 TTF" pitchFamily="2" charset="-127"/>
                <a:ea typeface="여기어때 잘난체 2 TTF" pitchFamily="2" charset="-127"/>
              </a:rPr>
              <a:t>학생들을 생각해주신 좋은 교수님</a:t>
            </a:r>
            <a:endParaRPr lang="en-US" altLang="ko-KR" sz="4000" dirty="0">
              <a:latin typeface="여기어때 잘난체 2 TTF" pitchFamily="2" charset="-127"/>
              <a:ea typeface="여기어때 잘난체 2 TTF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EE7518-2090-13E6-4428-D27C793DC039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2794013" y="8422572"/>
            <a:ext cx="914400" cy="842963"/>
          </a:xfrm>
          <a:prstGeom prst="rect">
            <a:avLst/>
          </a:prstGeom>
        </p:spPr>
      </p:pic>
      <p:grpSp>
        <p:nvGrpSpPr>
          <p:cNvPr id="10" name="그룹 1001">
            <a:extLst>
              <a:ext uri="{FF2B5EF4-FFF2-40B4-BE49-F238E27FC236}">
                <a16:creationId xmlns:a16="http://schemas.microsoft.com/office/drawing/2014/main" id="{73A95CB4-A51E-7120-AE75-ABB720273574}"/>
              </a:ext>
            </a:extLst>
          </p:cNvPr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12" name="Object 2">
              <a:extLst>
                <a:ext uri="{FF2B5EF4-FFF2-40B4-BE49-F238E27FC236}">
                  <a16:creationId xmlns:a16="http://schemas.microsoft.com/office/drawing/2014/main" id="{C72A2216-B48E-EDCE-C64F-7221550F1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13" name="그룹 1003">
            <a:extLst>
              <a:ext uri="{FF2B5EF4-FFF2-40B4-BE49-F238E27FC236}">
                <a16:creationId xmlns:a16="http://schemas.microsoft.com/office/drawing/2014/main" id="{5255584E-F506-FF71-5805-E475BF9FCA6D}"/>
              </a:ext>
            </a:extLst>
          </p:cNvPr>
          <p:cNvGrpSpPr/>
          <p:nvPr/>
        </p:nvGrpSpPr>
        <p:grpSpPr>
          <a:xfrm>
            <a:off x="8478745" y="983570"/>
            <a:ext cx="1352034" cy="299575"/>
            <a:chOff x="8478745" y="983570"/>
            <a:chExt cx="1352034" cy="299575"/>
          </a:xfrm>
        </p:grpSpPr>
        <p:pic>
          <p:nvPicPr>
            <p:cNvPr id="14" name="Object 8">
              <a:extLst>
                <a:ext uri="{FF2B5EF4-FFF2-40B4-BE49-F238E27FC236}">
                  <a16:creationId xmlns:a16="http://schemas.microsoft.com/office/drawing/2014/main" id="{B4A9DDFE-10D3-4CDF-86D5-7F491596D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78745" y="983570"/>
              <a:ext cx="1352034" cy="299575"/>
            </a:xfrm>
            <a:prstGeom prst="rect">
              <a:avLst/>
            </a:prstGeom>
          </p:spPr>
        </p:pic>
      </p:grpSp>
      <p:grpSp>
        <p:nvGrpSpPr>
          <p:cNvPr id="15" name="그룹 1004">
            <a:extLst>
              <a:ext uri="{FF2B5EF4-FFF2-40B4-BE49-F238E27FC236}">
                <a16:creationId xmlns:a16="http://schemas.microsoft.com/office/drawing/2014/main" id="{3C86CE09-CFA5-BE63-90FF-EA92EF193357}"/>
              </a:ext>
            </a:extLst>
          </p:cNvPr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6" name="Object 13">
              <a:extLst>
                <a:ext uri="{FF2B5EF4-FFF2-40B4-BE49-F238E27FC236}">
                  <a16:creationId xmlns:a16="http://schemas.microsoft.com/office/drawing/2014/main" id="{F431CB32-331B-F655-7E09-D04CEEC46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7" name="Object 11">
            <a:extLst>
              <a:ext uri="{FF2B5EF4-FFF2-40B4-BE49-F238E27FC236}">
                <a16:creationId xmlns:a16="http://schemas.microsoft.com/office/drawing/2014/main" id="{B2206F44-559D-E46A-77A0-39AB5B9211BD}"/>
              </a:ext>
            </a:extLst>
          </p:cNvPr>
          <p:cNvSpPr txBox="1"/>
          <p:nvPr/>
        </p:nvSpPr>
        <p:spPr>
          <a:xfrm>
            <a:off x="8281547" y="1017913"/>
            <a:ext cx="1746430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dirty="0">
                <a:solidFill>
                  <a:srgbClr val="1C1B1A"/>
                </a:solidFill>
                <a:latin typeface="Pretendard" pitchFamily="34" charset="0"/>
                <a:cs typeface="Pretendard" pitchFamily="34" charset="0"/>
              </a:rPr>
              <a:t>02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F3F932-0D97-EFF0-184D-CFF68BD57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157" y="3086100"/>
            <a:ext cx="2557462" cy="333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820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536088" y="2572440"/>
            <a:ext cx="284809" cy="59998"/>
            <a:chOff x="16536088" y="2572440"/>
            <a:chExt cx="284809" cy="599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36088" y="2572440"/>
              <a:ext cx="284809" cy="599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78745" y="983570"/>
            <a:ext cx="1352034" cy="299575"/>
            <a:chOff x="8478745" y="983570"/>
            <a:chExt cx="1352034" cy="29957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78745" y="983570"/>
              <a:ext cx="1352034" cy="29957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281547" y="1017913"/>
            <a:ext cx="1746430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dirty="0">
                <a:solidFill>
                  <a:srgbClr val="1C1B1A"/>
                </a:solidFill>
                <a:latin typeface="Pretendard" pitchFamily="34" charset="0"/>
                <a:cs typeface="Pretendard" pitchFamily="34" charset="0"/>
              </a:rPr>
              <a:t>03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298762" y="1558790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300" b="1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운영진 소개</a:t>
            </a:r>
            <a:r>
              <a:rPr lang="en-US" sz="4300" b="1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 </a:t>
            </a:r>
          </a:p>
        </p:txBody>
      </p:sp>
      <p:grpSp>
        <p:nvGrpSpPr>
          <p:cNvPr id="1004" name="그룹 1004"/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4953000" y="4533900"/>
            <a:ext cx="404149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>
                <a:latin typeface="여기어때 잘난체 2 TTF" pitchFamily="2" charset="-127"/>
                <a:ea typeface="여기어때 잘난체 2 TTF" pitchFamily="2" charset="-127"/>
              </a:rPr>
              <a:t>서병덕</a:t>
            </a:r>
            <a:endParaRPr lang="en-US" altLang="ko-KR" sz="3200" b="1" dirty="0">
              <a:latin typeface="여기어때 잘난체 2 TTF" pitchFamily="2" charset="-127"/>
              <a:ea typeface="여기어때 잘난체 2 TTF" pitchFamily="2" charset="-127"/>
            </a:endParaRPr>
          </a:p>
          <a:p>
            <a:r>
              <a:rPr lang="en-US" altLang="ko-KR" sz="2400" b="1" dirty="0">
                <a:latin typeface="여기어때 잘난체 2 TTF" pitchFamily="2" charset="-127"/>
                <a:ea typeface="여기어때 잘난체 2 TTF" pitchFamily="2" charset="-127"/>
              </a:rPr>
              <a:t> - </a:t>
            </a:r>
            <a:r>
              <a:rPr lang="ko-KR" altLang="en-US" sz="2400" b="1" dirty="0">
                <a:latin typeface="여기어때 잘난체 2 TTF" pitchFamily="2" charset="-127"/>
                <a:ea typeface="여기어때 잘난체 2 TTF" pitchFamily="2" charset="-127"/>
              </a:rPr>
              <a:t>대표</a:t>
            </a:r>
            <a:r>
              <a:rPr lang="en-US" altLang="ko-KR" sz="2400" b="1" dirty="0">
                <a:latin typeface="여기어때 잘난체 2 TTF" pitchFamily="2" charset="-127"/>
                <a:ea typeface="여기어때 잘난체 2 TTF" pitchFamily="2" charset="-127"/>
              </a:rPr>
              <a:t>, </a:t>
            </a:r>
            <a:r>
              <a:rPr lang="ko-KR" altLang="en-US" sz="2400" b="1" dirty="0">
                <a:latin typeface="여기어때 잘난체 2 TTF" pitchFamily="2" charset="-127"/>
                <a:ea typeface="여기어때 잘난체 2 TTF" pitchFamily="2" charset="-127"/>
              </a:rPr>
              <a:t>프론트 엔드</a:t>
            </a:r>
            <a:endParaRPr lang="en-US" altLang="ko-KR" sz="2400" b="1" dirty="0">
              <a:latin typeface="여기어때 잘난체 2 TTF" pitchFamily="2" charset="-127"/>
              <a:ea typeface="여기어때 잘난체 2 TTF" pitchFamily="2" charset="-127"/>
            </a:endParaRPr>
          </a:p>
          <a:p>
            <a:endParaRPr lang="en-US" altLang="ko-KR" sz="2400" dirty="0">
              <a:latin typeface="여기어때 잘난체 2 TTF" pitchFamily="2" charset="-127"/>
              <a:ea typeface="여기어때 잘난체 2 TTF" pitchFamily="2" charset="-127"/>
            </a:endParaRPr>
          </a:p>
          <a:p>
            <a:r>
              <a:rPr lang="en-US" altLang="ko-KR" sz="2800" dirty="0">
                <a:latin typeface="여기어때 잘난체 2 TTF" pitchFamily="2" charset="-127"/>
                <a:ea typeface="여기어때 잘난체 2 TTF" pitchFamily="2" charset="-127"/>
              </a:rPr>
              <a:t>TEL : 010-9418-1725</a:t>
            </a:r>
          </a:p>
          <a:p>
            <a:r>
              <a:rPr lang="en-US" altLang="ko-KR" sz="2800" dirty="0">
                <a:latin typeface="여기어때 잘난체 2 TTF" pitchFamily="2" charset="-127"/>
                <a:ea typeface="여기어때 잘난체 2 TTF" pitchFamily="2" charset="-127"/>
              </a:rPr>
              <a:t>MBTI : ISTP</a:t>
            </a:r>
          </a:p>
          <a:p>
            <a:r>
              <a:rPr lang="ko-KR" altLang="en-US" sz="2800" dirty="0">
                <a:latin typeface="여기어때 잘난체 2 TTF" pitchFamily="2" charset="-127"/>
                <a:ea typeface="여기어때 잘난체 2 TTF" pitchFamily="2" charset="-127"/>
              </a:rPr>
              <a:t>취미 </a:t>
            </a:r>
            <a:r>
              <a:rPr lang="en-US" altLang="ko-KR" sz="2800" dirty="0">
                <a:latin typeface="여기어때 잘난체 2 TTF" pitchFamily="2" charset="-127"/>
                <a:ea typeface="여기어때 잘난체 2 TTF" pitchFamily="2" charset="-127"/>
              </a:rPr>
              <a:t>: </a:t>
            </a:r>
            <a:r>
              <a:rPr lang="ko-KR" altLang="en-US" sz="2800" dirty="0">
                <a:latin typeface="여기어때 잘난체 2 TTF" pitchFamily="2" charset="-127"/>
                <a:ea typeface="여기어때 잘난체 2 TTF" pitchFamily="2" charset="-127"/>
              </a:rPr>
              <a:t>여행</a:t>
            </a:r>
            <a:endParaRPr lang="en-US" altLang="ko-KR" sz="2800" dirty="0">
              <a:latin typeface="여기어때 잘난체 2 TTF" pitchFamily="2" charset="-127"/>
              <a:ea typeface="여기어때 잘난체 2 TTF" pitchFamily="2" charset="-127"/>
            </a:endParaRPr>
          </a:p>
          <a:p>
            <a:endParaRPr lang="en-US" altLang="ko-KR" sz="3200" dirty="0"/>
          </a:p>
        </p:txBody>
      </p:sp>
      <p:sp>
        <p:nvSpPr>
          <p:cNvPr id="17" name="TextBox 16"/>
          <p:cNvSpPr txBox="1"/>
          <p:nvPr/>
        </p:nvSpPr>
        <p:spPr>
          <a:xfrm>
            <a:off x="13662557" y="4533900"/>
            <a:ext cx="4007828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>
                <a:latin typeface="여기어때 잘난체 2 TTF" pitchFamily="2" charset="-127"/>
                <a:ea typeface="여기어때 잘난체 2 TTF" pitchFamily="2" charset="-127"/>
              </a:rPr>
              <a:t>임채륜</a:t>
            </a:r>
            <a:endParaRPr lang="en-US" altLang="ko-KR" sz="3200" b="1" dirty="0">
              <a:latin typeface="여기어때 잘난체 2 TTF" pitchFamily="2" charset="-127"/>
              <a:ea typeface="여기어때 잘난체 2 TTF" pitchFamily="2" charset="-127"/>
            </a:endParaRPr>
          </a:p>
          <a:p>
            <a:r>
              <a:rPr lang="en-US" altLang="ko-KR" sz="2400" b="1" dirty="0">
                <a:latin typeface="여기어때 잘난체 2 TTF" pitchFamily="2" charset="-127"/>
                <a:ea typeface="여기어때 잘난체 2 TTF" pitchFamily="2" charset="-127"/>
              </a:rPr>
              <a:t> - </a:t>
            </a:r>
            <a:r>
              <a:rPr lang="ko-KR" altLang="en-US" sz="2400" b="1" dirty="0" err="1">
                <a:latin typeface="여기어때 잘난체 2 TTF" pitchFamily="2" charset="-127"/>
                <a:ea typeface="여기어때 잘난체 2 TTF" pitchFamily="2" charset="-127"/>
              </a:rPr>
              <a:t>부대표</a:t>
            </a:r>
            <a:r>
              <a:rPr lang="en-US" altLang="ko-KR" sz="2400" b="1" dirty="0">
                <a:latin typeface="여기어때 잘난체 2 TTF" pitchFamily="2" charset="-127"/>
                <a:ea typeface="여기어때 잘난체 2 TTF" pitchFamily="2" charset="-127"/>
              </a:rPr>
              <a:t>, </a:t>
            </a:r>
            <a:r>
              <a:rPr lang="ko-KR" altLang="en-US" sz="2400" b="1" dirty="0" err="1">
                <a:latin typeface="여기어때 잘난체 2 TTF" pitchFamily="2" charset="-127"/>
                <a:ea typeface="여기어때 잘난체 2 TTF" pitchFamily="2" charset="-127"/>
              </a:rPr>
              <a:t>백엔드</a:t>
            </a:r>
            <a:endParaRPr lang="en-US" altLang="ko-KR" sz="2400" b="1" dirty="0">
              <a:latin typeface="여기어때 잘난체 2 TTF" pitchFamily="2" charset="-127"/>
              <a:ea typeface="여기어때 잘난체 2 TTF" pitchFamily="2" charset="-127"/>
            </a:endParaRPr>
          </a:p>
          <a:p>
            <a:endParaRPr lang="en-US" altLang="ko-KR" sz="2400" b="1" dirty="0">
              <a:latin typeface="여기어때 잘난체 2 TTF" pitchFamily="2" charset="-127"/>
              <a:ea typeface="여기어때 잘난체 2 TTF" pitchFamily="2" charset="-127"/>
            </a:endParaRPr>
          </a:p>
          <a:p>
            <a:r>
              <a:rPr lang="en-US" altLang="ko-KR" sz="2800" dirty="0">
                <a:latin typeface="여기어때 잘난체 2 TTF" pitchFamily="2" charset="-127"/>
                <a:ea typeface="여기어때 잘난체 2 TTF" pitchFamily="2" charset="-127"/>
              </a:rPr>
              <a:t>TEL : 010-2611-2763</a:t>
            </a:r>
          </a:p>
          <a:p>
            <a:r>
              <a:rPr lang="en-US" altLang="ko-KR" sz="2800" dirty="0">
                <a:latin typeface="여기어때 잘난체 2 TTF" pitchFamily="2" charset="-127"/>
                <a:ea typeface="여기어때 잘난체 2 TTF" pitchFamily="2" charset="-127"/>
              </a:rPr>
              <a:t>MBTI : INTP</a:t>
            </a:r>
          </a:p>
          <a:p>
            <a:r>
              <a:rPr lang="ko-KR" altLang="en-US" sz="2800" dirty="0">
                <a:latin typeface="여기어때 잘난체 2 TTF" pitchFamily="2" charset="-127"/>
                <a:ea typeface="여기어때 잘난체 2 TTF" pitchFamily="2" charset="-127"/>
              </a:rPr>
              <a:t>취미 </a:t>
            </a:r>
            <a:r>
              <a:rPr lang="en-US" altLang="ko-KR" sz="2800" dirty="0">
                <a:latin typeface="여기어때 잘난체 2 TTF" pitchFamily="2" charset="-127"/>
                <a:ea typeface="여기어때 잘난체 2 TTF" pitchFamily="2" charset="-127"/>
              </a:rPr>
              <a:t>: </a:t>
            </a:r>
            <a:r>
              <a:rPr lang="ko-KR" altLang="en-US" sz="2800" dirty="0">
                <a:latin typeface="여기어때 잘난체 2 TTF" pitchFamily="2" charset="-127"/>
                <a:ea typeface="여기어때 잘난체 2 TTF" pitchFamily="2" charset="-127"/>
              </a:rPr>
              <a:t>배구</a:t>
            </a:r>
          </a:p>
        </p:txBody>
      </p:sp>
      <p:pic>
        <p:nvPicPr>
          <p:cNvPr id="4" name="그림 3" descr="소년, 인간의 얼굴, 만화 영화이(가) 표시된 사진&#10;&#10;자동 생성된 설명">
            <a:extLst>
              <a:ext uri="{FF2B5EF4-FFF2-40B4-BE49-F238E27FC236}">
                <a16:creationId xmlns:a16="http://schemas.microsoft.com/office/drawing/2014/main" id="{00284F7F-E6B2-49C3-3BE2-269B6610A4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48100"/>
            <a:ext cx="4343400" cy="4064000"/>
          </a:xfrm>
          <a:prstGeom prst="rect">
            <a:avLst/>
          </a:prstGeom>
        </p:spPr>
      </p:pic>
      <p:pic>
        <p:nvPicPr>
          <p:cNvPr id="8" name="그림 7" descr="소년, 인간의 얼굴, 만화 영화, 미소이(가) 표시된 사진&#10;&#10;자동 생성된 설명">
            <a:extLst>
              <a:ext uri="{FF2B5EF4-FFF2-40B4-BE49-F238E27FC236}">
                <a16:creationId xmlns:a16="http://schemas.microsoft.com/office/drawing/2014/main" id="{0ECC4775-52DA-0534-CC90-0D41131177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954" y="3848100"/>
            <a:ext cx="4419046" cy="4064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536088" y="2572440"/>
            <a:ext cx="284809" cy="59998"/>
            <a:chOff x="16536088" y="2572440"/>
            <a:chExt cx="284809" cy="599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36088" y="2572440"/>
              <a:ext cx="284809" cy="599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78745" y="983570"/>
            <a:ext cx="1352034" cy="299575"/>
            <a:chOff x="8478745" y="983570"/>
            <a:chExt cx="1352034" cy="29957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78745" y="983570"/>
              <a:ext cx="1352034" cy="29957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281547" y="1017913"/>
            <a:ext cx="1746430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dirty="0">
                <a:solidFill>
                  <a:srgbClr val="1C1B1A"/>
                </a:solidFill>
                <a:latin typeface="Pretendard" pitchFamily="34" charset="0"/>
                <a:cs typeface="Pretendard" pitchFamily="34" charset="0"/>
              </a:rPr>
              <a:t>04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298762" y="1558790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300" b="1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운영진 소개</a:t>
            </a:r>
            <a:r>
              <a:rPr lang="en-US" sz="4300" b="1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 </a:t>
            </a:r>
          </a:p>
        </p:txBody>
      </p:sp>
      <p:grpSp>
        <p:nvGrpSpPr>
          <p:cNvPr id="1004" name="그룹 1004"/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4823357" y="5088480"/>
            <a:ext cx="4629794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>
                <a:latin typeface="여기어때 잘난체 2 TTF" pitchFamily="2" charset="-127"/>
                <a:ea typeface="여기어때 잘난체 2 TTF" pitchFamily="2" charset="-127"/>
              </a:rPr>
              <a:t>양병현</a:t>
            </a:r>
            <a:endParaRPr lang="en-US" altLang="ko-KR" sz="3200" b="1" dirty="0">
              <a:latin typeface="여기어때 잘난체 2 TTF" pitchFamily="2" charset="-127"/>
              <a:ea typeface="여기어때 잘난체 2 TTF" pitchFamily="2" charset="-127"/>
            </a:endParaRPr>
          </a:p>
          <a:p>
            <a:r>
              <a:rPr lang="ko-KR" altLang="en-US" sz="2400" b="1" dirty="0">
                <a:latin typeface="여기어때 잘난체 2 TTF" pitchFamily="2" charset="-127"/>
                <a:ea typeface="여기어때 잘난체 2 TTF" pitchFamily="2" charset="-127"/>
              </a:rPr>
              <a:t>  </a:t>
            </a:r>
            <a:r>
              <a:rPr lang="en-US" altLang="ko-KR" sz="2400" b="1" dirty="0">
                <a:latin typeface="여기어때 잘난체 2 TTF" pitchFamily="2" charset="-127"/>
                <a:ea typeface="여기어때 잘난체 2 TTF" pitchFamily="2" charset="-127"/>
              </a:rPr>
              <a:t>- </a:t>
            </a:r>
            <a:r>
              <a:rPr lang="ko-KR" altLang="en-US" sz="2400" b="1" dirty="0">
                <a:latin typeface="여기어때 잘난체 2 TTF" pitchFamily="2" charset="-127"/>
                <a:ea typeface="여기어때 잘난체 2 TTF" pitchFamily="2" charset="-127"/>
              </a:rPr>
              <a:t>부서 </a:t>
            </a:r>
            <a:r>
              <a:rPr lang="en-US" altLang="ko-KR" sz="2400" b="1" dirty="0">
                <a:latin typeface="여기어때 잘난체 2 TTF" pitchFamily="2" charset="-127"/>
                <a:ea typeface="여기어때 잘난체 2 TTF" pitchFamily="2" charset="-127"/>
              </a:rPr>
              <a:t>: </a:t>
            </a:r>
            <a:r>
              <a:rPr lang="ko-KR" altLang="en-US" sz="2400" b="1" dirty="0">
                <a:latin typeface="여기어때 잘난체 2 TTF" pitchFamily="2" charset="-127"/>
                <a:ea typeface="여기어때 잘난체 2 TTF" pitchFamily="2" charset="-127"/>
              </a:rPr>
              <a:t>총무부</a:t>
            </a:r>
            <a:r>
              <a:rPr lang="en-US" altLang="ko-KR" sz="2400" b="1" dirty="0">
                <a:latin typeface="여기어때 잘난체 2 TTF" pitchFamily="2" charset="-127"/>
                <a:ea typeface="여기어때 잘난체 2 TTF" pitchFamily="2" charset="-127"/>
              </a:rPr>
              <a:t>, </a:t>
            </a:r>
            <a:r>
              <a:rPr lang="ko-KR" altLang="en-US" sz="2400" b="1" dirty="0" err="1">
                <a:latin typeface="여기어때 잘난체 2 TTF" pitchFamily="2" charset="-127"/>
                <a:ea typeface="여기어때 잘난체 2 TTF" pitchFamily="2" charset="-127"/>
              </a:rPr>
              <a:t>프론트엔드</a:t>
            </a:r>
            <a:endParaRPr lang="en-US" altLang="ko-KR" sz="2400" b="1" dirty="0">
              <a:latin typeface="여기어때 잘난체 2 TTF" pitchFamily="2" charset="-127"/>
              <a:ea typeface="여기어때 잘난체 2 TTF" pitchFamily="2" charset="-127"/>
            </a:endParaRPr>
          </a:p>
          <a:p>
            <a:endParaRPr lang="en-US" altLang="ko-KR" sz="2400" b="1" dirty="0">
              <a:latin typeface="여기어때 잘난체 2 TTF" pitchFamily="2" charset="-127"/>
              <a:ea typeface="여기어때 잘난체 2 TTF" pitchFamily="2" charset="-127"/>
            </a:endParaRPr>
          </a:p>
          <a:p>
            <a:r>
              <a:rPr lang="en-US" altLang="ko-KR" sz="2800" dirty="0">
                <a:latin typeface="여기어때 잘난체 2 TTF" pitchFamily="2" charset="-127"/>
                <a:ea typeface="여기어때 잘난체 2 TTF" pitchFamily="2" charset="-127"/>
              </a:rPr>
              <a:t>TEL : 010-2190-9027</a:t>
            </a:r>
          </a:p>
          <a:p>
            <a:r>
              <a:rPr lang="en-US" altLang="ko-KR" sz="2800" dirty="0">
                <a:latin typeface="여기어때 잘난체 2 TTF" pitchFamily="2" charset="-127"/>
                <a:ea typeface="여기어때 잘난체 2 TTF" pitchFamily="2" charset="-127"/>
              </a:rPr>
              <a:t>MBTI : </a:t>
            </a:r>
            <a:r>
              <a:rPr lang="en-US" altLang="ko-KR" sz="2800" dirty="0" smtClean="0">
                <a:latin typeface="여기어때 잘난체 2 TTF" pitchFamily="2" charset="-127"/>
                <a:ea typeface="여기어때 잘난체 2 TTF" pitchFamily="2" charset="-127"/>
              </a:rPr>
              <a:t>ISTP</a:t>
            </a:r>
            <a:endParaRPr lang="en-US" altLang="ko-KR" sz="2800" dirty="0">
              <a:latin typeface="여기어때 잘난체 2 TTF" pitchFamily="2" charset="-127"/>
              <a:ea typeface="여기어때 잘난체 2 TTF" pitchFamily="2" charset="-127"/>
            </a:endParaRPr>
          </a:p>
          <a:p>
            <a:r>
              <a:rPr lang="ko-KR" altLang="en-US" sz="2800" dirty="0">
                <a:latin typeface="여기어때 잘난체 2 TTF" pitchFamily="2" charset="-127"/>
                <a:ea typeface="여기어때 잘난체 2 TTF" pitchFamily="2" charset="-127"/>
              </a:rPr>
              <a:t>취미 </a:t>
            </a:r>
            <a:r>
              <a:rPr lang="en-US" altLang="ko-KR" sz="2800" dirty="0">
                <a:latin typeface="여기어때 잘난체 2 TTF" pitchFamily="2" charset="-127"/>
                <a:ea typeface="여기어때 잘난체 2 TTF" pitchFamily="2" charset="-127"/>
              </a:rPr>
              <a:t>: </a:t>
            </a:r>
            <a:r>
              <a:rPr lang="ko-KR" altLang="en-US" sz="2800" dirty="0" smtClean="0">
                <a:latin typeface="여기어때 잘난체 2 TTF" pitchFamily="2" charset="-127"/>
                <a:ea typeface="여기어때 잘난체 2 TTF" pitchFamily="2" charset="-127"/>
              </a:rPr>
              <a:t>요리</a:t>
            </a:r>
            <a:endParaRPr lang="en-US" altLang="ko-KR" sz="2800" dirty="0">
              <a:latin typeface="여기어때 잘난체 2 TTF" pitchFamily="2" charset="-127"/>
              <a:ea typeface="여기어때 잘난체 2 TTF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487400" y="5088480"/>
            <a:ext cx="4780476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여기어때 잘난체 2 TTF" pitchFamily="2" charset="-127"/>
                <a:ea typeface="여기어때 잘난체 2 TTF" pitchFamily="2" charset="-127"/>
              </a:rPr>
              <a:t>정재은</a:t>
            </a:r>
            <a:endParaRPr lang="en-US" altLang="ko-KR" sz="3200" b="1" dirty="0">
              <a:latin typeface="여기어때 잘난체 2 TTF" pitchFamily="2" charset="-127"/>
              <a:ea typeface="여기어때 잘난체 2 TTF" pitchFamily="2" charset="-127"/>
            </a:endParaRPr>
          </a:p>
          <a:p>
            <a:r>
              <a:rPr lang="ko-KR" altLang="en-US" sz="2400" b="1" dirty="0">
                <a:latin typeface="여기어때 잘난체 2 TTF" pitchFamily="2" charset="-127"/>
                <a:ea typeface="여기어때 잘난체 2 TTF" pitchFamily="2" charset="-127"/>
              </a:rPr>
              <a:t>  </a:t>
            </a:r>
            <a:r>
              <a:rPr lang="en-US" altLang="ko-KR" sz="2400" b="1" dirty="0">
                <a:latin typeface="여기어때 잘난체 2 TTF" pitchFamily="2" charset="-127"/>
                <a:ea typeface="여기어때 잘난체 2 TTF" pitchFamily="2" charset="-127"/>
              </a:rPr>
              <a:t>- </a:t>
            </a:r>
            <a:r>
              <a:rPr lang="ko-KR" altLang="en-US" sz="2400" b="1" dirty="0">
                <a:latin typeface="여기어때 잘난체 2 TTF" pitchFamily="2" charset="-127"/>
                <a:ea typeface="여기어때 잘난체 2 TTF" pitchFamily="2" charset="-127"/>
              </a:rPr>
              <a:t>부서 </a:t>
            </a:r>
            <a:r>
              <a:rPr lang="en-US" altLang="ko-KR" sz="2400" b="1" dirty="0">
                <a:latin typeface="여기어때 잘난체 2 TTF" pitchFamily="2" charset="-127"/>
                <a:ea typeface="여기어때 잘난체 2 TTF" pitchFamily="2" charset="-127"/>
              </a:rPr>
              <a:t>:  </a:t>
            </a:r>
            <a:r>
              <a:rPr lang="ko-KR" altLang="en-US" sz="2400" b="1" dirty="0" err="1">
                <a:latin typeface="여기어때 잘난체 2 TTF" pitchFamily="2" charset="-127"/>
                <a:ea typeface="여기어때 잘난체 2 TTF" pitchFamily="2" charset="-127"/>
              </a:rPr>
              <a:t>홍보부</a:t>
            </a:r>
            <a:r>
              <a:rPr lang="en-US" altLang="ko-KR" sz="2400" b="1" dirty="0">
                <a:latin typeface="여기어때 잘난체 2 TTF" pitchFamily="2" charset="-127"/>
                <a:ea typeface="여기어때 잘난체 2 TTF" pitchFamily="2" charset="-127"/>
              </a:rPr>
              <a:t>, </a:t>
            </a:r>
            <a:r>
              <a:rPr lang="ko-KR" altLang="en-US" sz="2400" b="1" dirty="0" err="1">
                <a:latin typeface="여기어때 잘난체 2 TTF" pitchFamily="2" charset="-127"/>
                <a:ea typeface="여기어때 잘난체 2 TTF" pitchFamily="2" charset="-127"/>
              </a:rPr>
              <a:t>프론트엔드</a:t>
            </a:r>
            <a:endParaRPr lang="en-US" altLang="ko-KR" sz="2400" b="1" dirty="0">
              <a:latin typeface="여기어때 잘난체 2 TTF" pitchFamily="2" charset="-127"/>
              <a:ea typeface="여기어때 잘난체 2 TTF" pitchFamily="2" charset="-127"/>
            </a:endParaRPr>
          </a:p>
          <a:p>
            <a:endParaRPr lang="en-US" altLang="ko-KR" sz="2400" b="1" dirty="0">
              <a:latin typeface="여기어때 잘난체 2 TTF" pitchFamily="2" charset="-127"/>
              <a:ea typeface="여기어때 잘난체 2 TTF" pitchFamily="2" charset="-127"/>
            </a:endParaRPr>
          </a:p>
          <a:p>
            <a:r>
              <a:rPr lang="en-US" altLang="ko-KR" sz="2800" dirty="0">
                <a:latin typeface="여기어때 잘난체 2 TTF" pitchFamily="2" charset="-127"/>
                <a:ea typeface="여기어때 잘난체 2 TTF" pitchFamily="2" charset="-127"/>
              </a:rPr>
              <a:t>TEL : 010-8935-8406</a:t>
            </a:r>
          </a:p>
          <a:p>
            <a:r>
              <a:rPr lang="en-US" altLang="ko-KR" sz="2800" dirty="0">
                <a:latin typeface="여기어때 잘난체 2 TTF" pitchFamily="2" charset="-127"/>
                <a:ea typeface="여기어때 잘난체 2 TTF" pitchFamily="2" charset="-127"/>
              </a:rPr>
              <a:t>MBTI </a:t>
            </a:r>
            <a:r>
              <a:rPr lang="en-US" altLang="ko-KR" sz="2800" dirty="0" smtClean="0">
                <a:latin typeface="여기어때 잘난체 2 TTF" pitchFamily="2" charset="-127"/>
                <a:ea typeface="여기어때 잘난체 2 TTF" pitchFamily="2" charset="-127"/>
              </a:rPr>
              <a:t>:ISTJ </a:t>
            </a:r>
            <a:endParaRPr lang="en-US" altLang="ko-KR" sz="2800" dirty="0">
              <a:latin typeface="여기어때 잘난체 2 TTF" pitchFamily="2" charset="-127"/>
              <a:ea typeface="여기어때 잘난체 2 TTF" pitchFamily="2" charset="-127"/>
            </a:endParaRPr>
          </a:p>
          <a:p>
            <a:r>
              <a:rPr lang="ko-KR" altLang="en-US" sz="2800" dirty="0">
                <a:latin typeface="여기어때 잘난체 2 TTF" pitchFamily="2" charset="-127"/>
                <a:ea typeface="여기어때 잘난체 2 TTF" pitchFamily="2" charset="-127"/>
              </a:rPr>
              <a:t>취미 </a:t>
            </a:r>
            <a:r>
              <a:rPr lang="en-US" altLang="ko-KR" sz="2800" dirty="0">
                <a:latin typeface="여기어때 잘난체 2 TTF" pitchFamily="2" charset="-127"/>
                <a:ea typeface="여기어때 잘난체 2 TTF" pitchFamily="2" charset="-127"/>
              </a:rPr>
              <a:t>: </a:t>
            </a:r>
            <a:r>
              <a:rPr lang="ko-KR" altLang="en-US" sz="2800" dirty="0" smtClean="0">
                <a:latin typeface="여기어때 잘난체 2 TTF" pitchFamily="2" charset="-127"/>
                <a:ea typeface="여기어때 잘난체 2 TTF" pitchFamily="2" charset="-127"/>
              </a:rPr>
              <a:t>영화</a:t>
            </a:r>
            <a:endParaRPr lang="en-US" altLang="ko-KR" sz="2800" dirty="0">
              <a:latin typeface="여기어때 잘난체 2 TTF" pitchFamily="2" charset="-127"/>
              <a:ea typeface="여기어때 잘난체 2 TTF" pitchFamily="2" charset="-127"/>
            </a:endParaRPr>
          </a:p>
        </p:txBody>
      </p:sp>
      <p:pic>
        <p:nvPicPr>
          <p:cNvPr id="4" name="그림 3" descr="만화 영화, 피규어, 인형, 인간의 얼굴이(가) 표시된 사진&#10;&#10;자동 생성된 설명">
            <a:extLst>
              <a:ext uri="{FF2B5EF4-FFF2-40B4-BE49-F238E27FC236}">
                <a16:creationId xmlns:a16="http://schemas.microsoft.com/office/drawing/2014/main" id="{DA048508-AC0A-9727-22D9-E3E692C068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548" y="3695700"/>
            <a:ext cx="4008881" cy="400888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472" y="3695700"/>
            <a:ext cx="3962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1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536088" y="2572440"/>
            <a:ext cx="284809" cy="59998"/>
            <a:chOff x="16536088" y="2572440"/>
            <a:chExt cx="284809" cy="599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36088" y="2572440"/>
              <a:ext cx="284809" cy="599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78745" y="983570"/>
            <a:ext cx="1352034" cy="299575"/>
            <a:chOff x="8478745" y="983570"/>
            <a:chExt cx="1352034" cy="29957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78745" y="983570"/>
              <a:ext cx="1352034" cy="29957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281547" y="1017913"/>
            <a:ext cx="1746430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dirty="0">
                <a:solidFill>
                  <a:srgbClr val="1C1B1A"/>
                </a:solidFill>
                <a:latin typeface="Pretendard" pitchFamily="34" charset="0"/>
                <a:cs typeface="Pretendard" pitchFamily="34" charset="0"/>
              </a:rPr>
              <a:t>05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298762" y="1558790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300" b="1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운영진 소개</a:t>
            </a:r>
            <a:r>
              <a:rPr lang="en-US" sz="4300" b="1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 </a:t>
            </a:r>
          </a:p>
        </p:txBody>
      </p:sp>
      <p:grpSp>
        <p:nvGrpSpPr>
          <p:cNvPr id="1004" name="그룹 1004"/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5105400" y="4872809"/>
            <a:ext cx="4161717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여기어때 잘난체 2 TTF" pitchFamily="2" charset="-127"/>
                <a:ea typeface="여기어때 잘난체 2 TTF" pitchFamily="2" charset="-127"/>
              </a:rPr>
              <a:t>이용주</a:t>
            </a:r>
            <a:endParaRPr lang="en-US" altLang="ko-KR" sz="3200" b="1" dirty="0">
              <a:latin typeface="여기어때 잘난체 2 TTF" pitchFamily="2" charset="-127"/>
              <a:ea typeface="여기어때 잘난체 2 TTF" pitchFamily="2" charset="-127"/>
            </a:endParaRPr>
          </a:p>
          <a:p>
            <a:r>
              <a:rPr lang="ko-KR" altLang="en-US" sz="2400" b="1" dirty="0">
                <a:latin typeface="여기어때 잘난체 2 TTF" pitchFamily="2" charset="-127"/>
                <a:ea typeface="여기어때 잘난체 2 TTF" pitchFamily="2" charset="-127"/>
              </a:rPr>
              <a:t> </a:t>
            </a:r>
            <a:r>
              <a:rPr lang="en-US" altLang="ko-KR" sz="2400" b="1" dirty="0">
                <a:latin typeface="여기어때 잘난체 2 TTF" pitchFamily="2" charset="-127"/>
                <a:ea typeface="여기어때 잘난체 2 TTF" pitchFamily="2" charset="-127"/>
              </a:rPr>
              <a:t>- </a:t>
            </a:r>
            <a:r>
              <a:rPr lang="ko-KR" altLang="en-US" sz="2400" b="1" dirty="0">
                <a:latin typeface="여기어때 잘난체 2 TTF" pitchFamily="2" charset="-127"/>
                <a:ea typeface="여기어때 잘난체 2 TTF" pitchFamily="2" charset="-127"/>
              </a:rPr>
              <a:t>부서 </a:t>
            </a:r>
            <a:r>
              <a:rPr lang="en-US" altLang="ko-KR" sz="2400" b="1" dirty="0">
                <a:latin typeface="여기어때 잘난체 2 TTF" pitchFamily="2" charset="-127"/>
                <a:ea typeface="여기어때 잘난체 2 TTF" pitchFamily="2" charset="-127"/>
              </a:rPr>
              <a:t>: </a:t>
            </a:r>
            <a:r>
              <a:rPr lang="ko-KR" altLang="en-US" sz="2400" b="1" dirty="0">
                <a:latin typeface="여기어때 잘난체 2 TTF" pitchFamily="2" charset="-127"/>
                <a:ea typeface="여기어때 잘난체 2 TTF" pitchFamily="2" charset="-127"/>
              </a:rPr>
              <a:t>기획부</a:t>
            </a:r>
            <a:r>
              <a:rPr lang="en-US" altLang="ko-KR" sz="2400" b="1" dirty="0">
                <a:latin typeface="여기어때 잘난체 2 TTF" pitchFamily="2" charset="-127"/>
                <a:ea typeface="여기어때 잘난체 2 TTF" pitchFamily="2" charset="-127"/>
              </a:rPr>
              <a:t>, </a:t>
            </a:r>
            <a:r>
              <a:rPr lang="ko-KR" altLang="en-US" sz="2400" b="1" dirty="0" err="1">
                <a:latin typeface="여기어때 잘난체 2 TTF" pitchFamily="2" charset="-127"/>
                <a:ea typeface="여기어때 잘난체 2 TTF" pitchFamily="2" charset="-127"/>
              </a:rPr>
              <a:t>프론트엔드</a:t>
            </a:r>
            <a:endParaRPr lang="en-US" altLang="ko-KR" sz="2400" b="1" dirty="0">
              <a:latin typeface="여기어때 잘난체 2 TTF" pitchFamily="2" charset="-127"/>
              <a:ea typeface="여기어때 잘난체 2 TTF" pitchFamily="2" charset="-127"/>
            </a:endParaRPr>
          </a:p>
          <a:p>
            <a:endParaRPr lang="en-US" altLang="ko-KR" sz="2400" dirty="0">
              <a:latin typeface="여기어때 잘난체 2 TTF" pitchFamily="2" charset="-127"/>
              <a:ea typeface="여기어때 잘난체 2 TTF" pitchFamily="2" charset="-127"/>
            </a:endParaRPr>
          </a:p>
          <a:p>
            <a:r>
              <a:rPr lang="en-US" altLang="ko-KR" sz="2800" dirty="0">
                <a:latin typeface="여기어때 잘난체 2 TTF" pitchFamily="2" charset="-127"/>
                <a:ea typeface="여기어때 잘난체 2 TTF" pitchFamily="2" charset="-127"/>
              </a:rPr>
              <a:t>TEL : 010-2328-8557</a:t>
            </a:r>
          </a:p>
          <a:p>
            <a:r>
              <a:rPr lang="en-US" altLang="ko-KR" sz="2800" dirty="0">
                <a:latin typeface="여기어때 잘난체 2 TTF" pitchFamily="2" charset="-127"/>
                <a:ea typeface="여기어때 잘난체 2 TTF" pitchFamily="2" charset="-127"/>
              </a:rPr>
              <a:t>MBTI : INFP</a:t>
            </a:r>
          </a:p>
          <a:p>
            <a:r>
              <a:rPr lang="ko-KR" altLang="en-US" sz="2800" dirty="0">
                <a:latin typeface="여기어때 잘난체 2 TTF" pitchFamily="2" charset="-127"/>
                <a:ea typeface="여기어때 잘난체 2 TTF" pitchFamily="2" charset="-127"/>
              </a:rPr>
              <a:t>취미 </a:t>
            </a:r>
            <a:r>
              <a:rPr lang="en-US" altLang="ko-KR" sz="2800" dirty="0">
                <a:latin typeface="여기어때 잘난체 2 TTF" pitchFamily="2" charset="-127"/>
                <a:ea typeface="여기어때 잘난체 2 TTF" pitchFamily="2" charset="-127"/>
              </a:rPr>
              <a:t>:  </a:t>
            </a:r>
            <a:r>
              <a:rPr lang="ko-KR" altLang="en-US" sz="2800" dirty="0">
                <a:latin typeface="여기어때 잘난체 2 TTF" pitchFamily="2" charset="-127"/>
                <a:ea typeface="여기어때 잘난체 2 TTF" pitchFamily="2" charset="-127"/>
              </a:rPr>
              <a:t>음악 감상</a:t>
            </a:r>
            <a:endParaRPr lang="en-US" altLang="ko-KR" sz="2800" dirty="0">
              <a:latin typeface="여기어때 잘난체 2 TTF" pitchFamily="2" charset="-127"/>
              <a:ea typeface="여기어때 잘난체 2 TTF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636246" y="4883344"/>
            <a:ext cx="4195379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여기어때 잘난체 2 TTF" pitchFamily="2" charset="-127"/>
                <a:ea typeface="여기어때 잘난체 2 TTF" pitchFamily="2" charset="-127"/>
              </a:rPr>
              <a:t>이주성</a:t>
            </a:r>
            <a:endParaRPr lang="en-US" altLang="ko-KR" sz="3200" b="1" dirty="0">
              <a:latin typeface="여기어때 잘난체 2 TTF" pitchFamily="2" charset="-127"/>
              <a:ea typeface="여기어때 잘난체 2 TTF" pitchFamily="2" charset="-127"/>
            </a:endParaRPr>
          </a:p>
          <a:p>
            <a:r>
              <a:rPr lang="ko-KR" altLang="en-US" sz="2400" b="1" dirty="0">
                <a:latin typeface="여기어때 잘난체 2 TTF" pitchFamily="2" charset="-127"/>
                <a:ea typeface="여기어때 잘난체 2 TTF" pitchFamily="2" charset="-127"/>
              </a:rPr>
              <a:t> </a:t>
            </a:r>
            <a:r>
              <a:rPr lang="en-US" altLang="ko-KR" sz="2400" b="1" dirty="0">
                <a:latin typeface="여기어때 잘난체 2 TTF" pitchFamily="2" charset="-127"/>
                <a:ea typeface="여기어때 잘난체 2 TTF" pitchFamily="2" charset="-127"/>
              </a:rPr>
              <a:t>- </a:t>
            </a:r>
            <a:r>
              <a:rPr lang="ko-KR" altLang="en-US" sz="2400" b="1" dirty="0">
                <a:latin typeface="여기어때 잘난체 2 TTF" pitchFamily="2" charset="-127"/>
                <a:ea typeface="여기어때 잘난체 2 TTF" pitchFamily="2" charset="-127"/>
              </a:rPr>
              <a:t>부서 </a:t>
            </a:r>
            <a:r>
              <a:rPr lang="en-US" altLang="ko-KR" sz="2400" b="1" dirty="0">
                <a:latin typeface="여기어때 잘난체 2 TTF" pitchFamily="2" charset="-127"/>
                <a:ea typeface="여기어때 잘난체 2 TTF" pitchFamily="2" charset="-127"/>
              </a:rPr>
              <a:t>: </a:t>
            </a:r>
            <a:r>
              <a:rPr lang="ko-KR" altLang="en-US" sz="2400" b="1" dirty="0">
                <a:latin typeface="여기어때 잘난체 2 TTF" pitchFamily="2" charset="-127"/>
                <a:ea typeface="여기어때 잘난체 2 TTF" pitchFamily="2" charset="-127"/>
              </a:rPr>
              <a:t>기획부</a:t>
            </a:r>
            <a:r>
              <a:rPr lang="en-US" altLang="ko-KR" sz="2400" b="1" dirty="0">
                <a:latin typeface="여기어때 잘난체 2 TTF" pitchFamily="2" charset="-127"/>
                <a:ea typeface="여기어때 잘난체 2 TTF" pitchFamily="2" charset="-127"/>
              </a:rPr>
              <a:t>, </a:t>
            </a:r>
            <a:r>
              <a:rPr lang="ko-KR" altLang="en-US" sz="2400" b="1" dirty="0" err="1">
                <a:latin typeface="여기어때 잘난체 2 TTF" pitchFamily="2" charset="-127"/>
                <a:ea typeface="여기어때 잘난체 2 TTF" pitchFamily="2" charset="-127"/>
              </a:rPr>
              <a:t>백엔드</a:t>
            </a:r>
            <a:endParaRPr lang="en-US" altLang="ko-KR" sz="2400" b="1" dirty="0">
              <a:latin typeface="여기어때 잘난체 2 TTF" pitchFamily="2" charset="-127"/>
              <a:ea typeface="여기어때 잘난체 2 TTF" pitchFamily="2" charset="-127"/>
            </a:endParaRPr>
          </a:p>
          <a:p>
            <a:endParaRPr lang="en-US" altLang="ko-KR" sz="2400" dirty="0">
              <a:latin typeface="여기어때 잘난체 2 TTF" pitchFamily="2" charset="-127"/>
              <a:ea typeface="여기어때 잘난체 2 TTF" pitchFamily="2" charset="-127"/>
            </a:endParaRPr>
          </a:p>
          <a:p>
            <a:r>
              <a:rPr lang="en-US" altLang="ko-KR" sz="2800" dirty="0">
                <a:latin typeface="여기어때 잘난체 2 TTF" pitchFamily="2" charset="-127"/>
                <a:ea typeface="여기어때 잘난체 2 TTF" pitchFamily="2" charset="-127"/>
              </a:rPr>
              <a:t>TEL : 010-3895-2998</a:t>
            </a:r>
          </a:p>
          <a:p>
            <a:r>
              <a:rPr lang="en-US" altLang="ko-KR" sz="2800" dirty="0">
                <a:latin typeface="여기어때 잘난체 2 TTF" pitchFamily="2" charset="-127"/>
                <a:ea typeface="여기어때 잘난체 2 TTF" pitchFamily="2" charset="-127"/>
              </a:rPr>
              <a:t>MBTI : ISFJ</a:t>
            </a:r>
            <a:br>
              <a:rPr lang="en-US" altLang="ko-KR" sz="2800" dirty="0">
                <a:latin typeface="여기어때 잘난체 2 TTF" pitchFamily="2" charset="-127"/>
                <a:ea typeface="여기어때 잘난체 2 TTF" pitchFamily="2" charset="-127"/>
              </a:rPr>
            </a:br>
            <a:r>
              <a:rPr lang="ko-KR" altLang="en-US" sz="2800" dirty="0">
                <a:latin typeface="여기어때 잘난체 2 TTF" pitchFamily="2" charset="-127"/>
                <a:ea typeface="여기어때 잘난체 2 TTF" pitchFamily="2" charset="-127"/>
              </a:rPr>
              <a:t>취미 </a:t>
            </a:r>
            <a:r>
              <a:rPr lang="en-US" altLang="ko-KR" sz="2800" dirty="0">
                <a:latin typeface="여기어때 잘난체 2 TTF" pitchFamily="2" charset="-127"/>
                <a:ea typeface="여기어때 잘난체 2 TTF" pitchFamily="2" charset="-127"/>
              </a:rPr>
              <a:t>: </a:t>
            </a:r>
            <a:r>
              <a:rPr lang="ko-KR" altLang="en-US" sz="2800" dirty="0">
                <a:latin typeface="여기어때 잘난체 2 TTF" pitchFamily="2" charset="-127"/>
                <a:ea typeface="여기어때 잘난체 2 TTF" pitchFamily="2" charset="-127"/>
              </a:rPr>
              <a:t>음악 감상</a:t>
            </a:r>
            <a:endParaRPr lang="en-US" altLang="ko-KR" sz="2800" dirty="0">
              <a:latin typeface="여기어때 잘난체 2 TTF" pitchFamily="2" charset="-127"/>
              <a:ea typeface="여기어때 잘난체 2 TTF" pitchFamily="2" charset="-127"/>
            </a:endParaRPr>
          </a:p>
        </p:txBody>
      </p:sp>
      <p:pic>
        <p:nvPicPr>
          <p:cNvPr id="5" name="그림 4" descr="인간의 얼굴, 입술, 미소, 만화 영화이(가) 표시된 사진&#10;&#10;자동 생성된 설명">
            <a:extLst>
              <a:ext uri="{FF2B5EF4-FFF2-40B4-BE49-F238E27FC236}">
                <a16:creationId xmlns:a16="http://schemas.microsoft.com/office/drawing/2014/main" id="{798AE7B8-2651-0E37-F10A-4D82233E9DF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109" y="3390900"/>
            <a:ext cx="3794691" cy="5089396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600" y="3771900"/>
            <a:ext cx="3855118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06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536088" y="2572440"/>
            <a:ext cx="284809" cy="59998"/>
            <a:chOff x="16536088" y="2572440"/>
            <a:chExt cx="284809" cy="599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36088" y="2572440"/>
              <a:ext cx="284809" cy="599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78745" y="983570"/>
            <a:ext cx="1352034" cy="299575"/>
            <a:chOff x="8478745" y="983570"/>
            <a:chExt cx="1352034" cy="29957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78745" y="983570"/>
              <a:ext cx="1352034" cy="29957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281547" y="1017913"/>
            <a:ext cx="1746430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dirty="0">
                <a:solidFill>
                  <a:srgbClr val="1C1B1A"/>
                </a:solidFill>
                <a:latin typeface="Pretendard" pitchFamily="34" charset="0"/>
                <a:cs typeface="Pretendard" pitchFamily="34" charset="0"/>
              </a:rPr>
              <a:t>06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298762" y="1558790"/>
            <a:ext cx="9426592" cy="7540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300" b="1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운영진 소개</a:t>
            </a:r>
            <a:r>
              <a:rPr lang="en-US" sz="4300" b="1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 </a:t>
            </a:r>
          </a:p>
        </p:txBody>
      </p:sp>
      <p:grpSp>
        <p:nvGrpSpPr>
          <p:cNvPr id="1004" name="그룹 1004"/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5029200" y="4914263"/>
            <a:ext cx="4201791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latin typeface="여기어때 잘난체 2 TTF" pitchFamily="2" charset="-127"/>
                <a:ea typeface="여기어때 잘난체 2 TTF" pitchFamily="2" charset="-127"/>
              </a:rPr>
              <a:t>정형진</a:t>
            </a:r>
            <a:endParaRPr lang="en-US" altLang="ko-KR" sz="3200" b="1" dirty="0">
              <a:latin typeface="여기어때 잘난체 2 TTF" pitchFamily="2" charset="-127"/>
              <a:ea typeface="여기어때 잘난체 2 TTF" pitchFamily="2" charset="-127"/>
            </a:endParaRPr>
          </a:p>
          <a:p>
            <a:r>
              <a:rPr lang="ko-KR" altLang="en-US" sz="2400" b="1" dirty="0">
                <a:latin typeface="여기어때 잘난체 2 TTF" pitchFamily="2" charset="-127"/>
                <a:ea typeface="여기어때 잘난체 2 TTF" pitchFamily="2" charset="-127"/>
              </a:rPr>
              <a:t> </a:t>
            </a:r>
            <a:r>
              <a:rPr lang="en-US" altLang="ko-KR" sz="2400" b="1" dirty="0">
                <a:latin typeface="여기어때 잘난체 2 TTF" pitchFamily="2" charset="-127"/>
                <a:ea typeface="여기어때 잘난체 2 TTF" pitchFamily="2" charset="-127"/>
              </a:rPr>
              <a:t>-</a:t>
            </a:r>
            <a:r>
              <a:rPr lang="ko-KR" altLang="en-US" sz="2400" b="1" dirty="0">
                <a:latin typeface="여기어때 잘난체 2 TTF" pitchFamily="2" charset="-127"/>
                <a:ea typeface="여기어때 잘난체 2 TTF" pitchFamily="2" charset="-127"/>
              </a:rPr>
              <a:t> 부서 </a:t>
            </a:r>
            <a:r>
              <a:rPr lang="en-US" altLang="ko-KR" sz="2400" b="1" dirty="0">
                <a:latin typeface="여기어때 잘난체 2 TTF" pitchFamily="2" charset="-127"/>
                <a:ea typeface="여기어때 잘난체 2 TTF" pitchFamily="2" charset="-127"/>
              </a:rPr>
              <a:t>: </a:t>
            </a:r>
            <a:r>
              <a:rPr lang="ko-KR" altLang="en-US" sz="2400" b="1" dirty="0">
                <a:latin typeface="여기어때 잘난체 2 TTF" pitchFamily="2" charset="-127"/>
                <a:ea typeface="여기어때 잘난체 2 TTF" pitchFamily="2" charset="-127"/>
              </a:rPr>
              <a:t>교육부</a:t>
            </a:r>
            <a:r>
              <a:rPr lang="en-US" altLang="ko-KR" sz="2400" b="1" dirty="0">
                <a:latin typeface="여기어때 잘난체 2 TTF" pitchFamily="2" charset="-127"/>
                <a:ea typeface="여기어때 잘난체 2 TTF" pitchFamily="2" charset="-127"/>
              </a:rPr>
              <a:t>,</a:t>
            </a:r>
            <a:r>
              <a:rPr lang="ko-KR" altLang="en-US" sz="2400" b="1" dirty="0">
                <a:latin typeface="여기어때 잘난체 2 TTF" pitchFamily="2" charset="-127"/>
                <a:ea typeface="여기어때 잘난체 2 TTF" pitchFamily="2" charset="-127"/>
              </a:rPr>
              <a:t> </a:t>
            </a:r>
            <a:r>
              <a:rPr lang="ko-KR" altLang="en-US" sz="2400" b="1" dirty="0" err="1">
                <a:latin typeface="여기어때 잘난체 2 TTF" pitchFamily="2" charset="-127"/>
                <a:ea typeface="여기어때 잘난체 2 TTF" pitchFamily="2" charset="-127"/>
              </a:rPr>
              <a:t>백엔드</a:t>
            </a:r>
            <a:endParaRPr lang="en-US" altLang="ko-KR" sz="2400" b="1" dirty="0">
              <a:latin typeface="여기어때 잘난체 2 TTF" pitchFamily="2" charset="-127"/>
              <a:ea typeface="여기어때 잘난체 2 TTF" pitchFamily="2" charset="-127"/>
            </a:endParaRPr>
          </a:p>
          <a:p>
            <a:endParaRPr lang="en-US" altLang="ko-KR" sz="2400" dirty="0">
              <a:latin typeface="여기어때 잘난체 2 TTF" pitchFamily="2" charset="-127"/>
              <a:ea typeface="여기어때 잘난체 2 TTF" pitchFamily="2" charset="-127"/>
            </a:endParaRPr>
          </a:p>
          <a:p>
            <a:r>
              <a:rPr lang="en-US" altLang="ko-KR" sz="2800" dirty="0">
                <a:latin typeface="여기어때 잘난체 2 TTF" pitchFamily="2" charset="-127"/>
                <a:ea typeface="여기어때 잘난체 2 TTF" pitchFamily="2" charset="-127"/>
              </a:rPr>
              <a:t>TEL : 010-2950-5899</a:t>
            </a:r>
          </a:p>
          <a:p>
            <a:r>
              <a:rPr lang="en-US" altLang="ko-KR" sz="2800" dirty="0">
                <a:latin typeface="여기어때 잘난체 2 TTF" pitchFamily="2" charset="-127"/>
                <a:ea typeface="여기어때 잘난체 2 TTF" pitchFamily="2" charset="-127"/>
              </a:rPr>
              <a:t>MBTI : ESTJ</a:t>
            </a:r>
          </a:p>
          <a:p>
            <a:r>
              <a:rPr lang="ko-KR" altLang="en-US" sz="2800" dirty="0">
                <a:latin typeface="여기어때 잘난체 2 TTF" pitchFamily="2" charset="-127"/>
                <a:ea typeface="여기어때 잘난체 2 TTF" pitchFamily="2" charset="-127"/>
              </a:rPr>
              <a:t>취미 </a:t>
            </a:r>
            <a:r>
              <a:rPr lang="en-US" altLang="ko-KR" sz="2800" dirty="0">
                <a:latin typeface="여기어때 잘난체 2 TTF" pitchFamily="2" charset="-127"/>
                <a:ea typeface="여기어때 잘난체 2 TTF" pitchFamily="2" charset="-127"/>
              </a:rPr>
              <a:t>: </a:t>
            </a:r>
            <a:r>
              <a:rPr lang="ko-KR" altLang="en-US" sz="2800" dirty="0">
                <a:latin typeface="여기어때 잘난체 2 TTF" pitchFamily="2" charset="-127"/>
                <a:ea typeface="여기어때 잘난체 2 TTF" pitchFamily="2" charset="-127"/>
              </a:rPr>
              <a:t>수다</a:t>
            </a:r>
            <a:endParaRPr lang="en-US" altLang="ko-KR" sz="2800" dirty="0">
              <a:latin typeface="여기어때 잘난체 2 TTF" pitchFamily="2" charset="-127"/>
              <a:ea typeface="여기어때 잘난체 2 TTF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510157" y="4917954"/>
            <a:ext cx="4169731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>
                <a:latin typeface="여기어때 잘난체 2 TTF" pitchFamily="2" charset="-127"/>
                <a:ea typeface="여기어때 잘난체 2 TTF" pitchFamily="2" charset="-127"/>
              </a:rPr>
              <a:t>정원준</a:t>
            </a:r>
            <a:endParaRPr lang="en-US" altLang="ko-KR" sz="3200" b="1" dirty="0">
              <a:latin typeface="여기어때 잘난체 2 TTF" pitchFamily="2" charset="-127"/>
              <a:ea typeface="여기어때 잘난체 2 TTF" pitchFamily="2" charset="-127"/>
            </a:endParaRPr>
          </a:p>
          <a:p>
            <a:r>
              <a:rPr lang="ko-KR" altLang="en-US" sz="2400" b="1" dirty="0">
                <a:latin typeface="여기어때 잘난체 2 TTF" pitchFamily="2" charset="-127"/>
                <a:ea typeface="여기어때 잘난체 2 TTF" pitchFamily="2" charset="-127"/>
              </a:rPr>
              <a:t> </a:t>
            </a:r>
            <a:r>
              <a:rPr lang="en-US" altLang="ko-KR" sz="2400" b="1" dirty="0">
                <a:latin typeface="여기어때 잘난체 2 TTF" pitchFamily="2" charset="-127"/>
                <a:ea typeface="여기어때 잘난체 2 TTF" pitchFamily="2" charset="-127"/>
              </a:rPr>
              <a:t>- </a:t>
            </a:r>
            <a:r>
              <a:rPr lang="ko-KR" altLang="en-US" sz="2400" b="1" dirty="0">
                <a:latin typeface="여기어때 잘난체 2 TTF" pitchFamily="2" charset="-127"/>
                <a:ea typeface="여기어때 잘난체 2 TTF" pitchFamily="2" charset="-127"/>
              </a:rPr>
              <a:t>부서 </a:t>
            </a:r>
            <a:r>
              <a:rPr lang="en-US" altLang="ko-KR" sz="2400" b="1" dirty="0">
                <a:latin typeface="여기어때 잘난체 2 TTF" pitchFamily="2" charset="-127"/>
                <a:ea typeface="여기어때 잘난체 2 TTF" pitchFamily="2" charset="-127"/>
              </a:rPr>
              <a:t>: </a:t>
            </a:r>
            <a:r>
              <a:rPr lang="ko-KR" altLang="en-US" sz="2400" b="1" dirty="0">
                <a:latin typeface="여기어때 잘난체 2 TTF" pitchFamily="2" charset="-127"/>
                <a:ea typeface="여기어때 잘난체 2 TTF" pitchFamily="2" charset="-127"/>
              </a:rPr>
              <a:t>교육부</a:t>
            </a:r>
            <a:r>
              <a:rPr lang="en-US" altLang="ko-KR" sz="2400" b="1" dirty="0">
                <a:latin typeface="여기어때 잘난체 2 TTF" pitchFamily="2" charset="-127"/>
                <a:ea typeface="여기어때 잘난체 2 TTF" pitchFamily="2" charset="-127"/>
              </a:rPr>
              <a:t>, </a:t>
            </a:r>
            <a:r>
              <a:rPr lang="ko-KR" altLang="en-US" sz="2400" b="1" dirty="0" err="1">
                <a:latin typeface="여기어때 잘난체 2 TTF" pitchFamily="2" charset="-127"/>
                <a:ea typeface="여기어때 잘난체 2 TTF" pitchFamily="2" charset="-127"/>
              </a:rPr>
              <a:t>백엔드</a:t>
            </a:r>
            <a:endParaRPr lang="en-US" altLang="ko-KR" sz="2400" b="1" dirty="0">
              <a:latin typeface="여기어때 잘난체 2 TTF" pitchFamily="2" charset="-127"/>
              <a:ea typeface="여기어때 잘난체 2 TTF" pitchFamily="2" charset="-127"/>
            </a:endParaRPr>
          </a:p>
          <a:p>
            <a:endParaRPr lang="en-US" altLang="ko-KR" sz="2400" dirty="0">
              <a:latin typeface="여기어때 잘난체 2 TTF" pitchFamily="2" charset="-127"/>
              <a:ea typeface="여기어때 잘난체 2 TTF" pitchFamily="2" charset="-127"/>
            </a:endParaRPr>
          </a:p>
          <a:p>
            <a:r>
              <a:rPr lang="en-US" altLang="ko-KR" sz="2800" dirty="0">
                <a:latin typeface="여기어때 잘난체 2 TTF" pitchFamily="2" charset="-127"/>
                <a:ea typeface="여기어때 잘난체 2 TTF" pitchFamily="2" charset="-127"/>
              </a:rPr>
              <a:t>TEL : 010-8003-5322</a:t>
            </a:r>
          </a:p>
          <a:p>
            <a:r>
              <a:rPr lang="en-US" altLang="ko-KR" sz="2800" dirty="0">
                <a:latin typeface="여기어때 잘난체 2 TTF" pitchFamily="2" charset="-127"/>
                <a:ea typeface="여기어때 잘난체 2 TTF" pitchFamily="2" charset="-127"/>
              </a:rPr>
              <a:t>MBTI : INFJ</a:t>
            </a:r>
          </a:p>
          <a:p>
            <a:r>
              <a:rPr lang="ko-KR" altLang="en-US" sz="2800" dirty="0">
                <a:latin typeface="여기어때 잘난체 2 TTF" pitchFamily="2" charset="-127"/>
                <a:ea typeface="여기어때 잘난체 2 TTF" pitchFamily="2" charset="-127"/>
              </a:rPr>
              <a:t>취미 </a:t>
            </a:r>
            <a:r>
              <a:rPr lang="en-US" altLang="ko-KR" sz="2800" dirty="0">
                <a:latin typeface="여기어때 잘난체 2 TTF" pitchFamily="2" charset="-127"/>
                <a:ea typeface="여기어때 잘난체 2 TTF" pitchFamily="2" charset="-127"/>
              </a:rPr>
              <a:t>: </a:t>
            </a:r>
            <a:r>
              <a:rPr lang="ko-KR" altLang="en-US" sz="2800" dirty="0">
                <a:latin typeface="여기어때 잘난체 2 TTF" pitchFamily="2" charset="-127"/>
                <a:ea typeface="여기어때 잘난체 2 TTF" pitchFamily="2" charset="-127"/>
              </a:rPr>
              <a:t>산책</a:t>
            </a:r>
            <a:endParaRPr lang="en-US" altLang="ko-KR" sz="2800" dirty="0">
              <a:latin typeface="여기어때 잘난체 2 TTF" pitchFamily="2" charset="-127"/>
              <a:ea typeface="여기어때 잘난체 2 TTF" pitchFamily="2" charset="-127"/>
            </a:endParaRPr>
          </a:p>
        </p:txBody>
      </p:sp>
      <p:pic>
        <p:nvPicPr>
          <p:cNvPr id="15" name="그림 14" descr="노트북, 컴퓨터, 만화 영화, 사과이(가) 표시된 사진&#10;&#10;자동 생성된 설명">
            <a:extLst>
              <a:ext uri="{FF2B5EF4-FFF2-40B4-BE49-F238E27FC236}">
                <a16:creationId xmlns:a16="http://schemas.microsoft.com/office/drawing/2014/main" id="{A9B6F858-E61B-9EAF-F076-CF105C8033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191" y="3848100"/>
            <a:ext cx="3884009" cy="3884009"/>
          </a:xfrm>
          <a:prstGeom prst="rect">
            <a:avLst/>
          </a:prstGeom>
        </p:spPr>
      </p:pic>
      <p:pic>
        <p:nvPicPr>
          <p:cNvPr id="19" name="그림 18" descr="만화 영화, 미소이(가) 표시된 사진&#10;&#10;자동 생성된 설명">
            <a:extLst>
              <a:ext uri="{FF2B5EF4-FFF2-40B4-BE49-F238E27FC236}">
                <a16:creationId xmlns:a16="http://schemas.microsoft.com/office/drawing/2014/main" id="{FA6B487C-2F0B-D93A-5EAC-1D09B77780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191" y="3866493"/>
            <a:ext cx="3884009" cy="388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34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150529"/>
            <a:chOff x="0" y="0"/>
            <a:chExt cx="18285714" cy="11505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1505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536088" y="2572440"/>
            <a:ext cx="284809" cy="59998"/>
            <a:chOff x="16536088" y="2572440"/>
            <a:chExt cx="284809" cy="599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36088" y="2572440"/>
              <a:ext cx="284809" cy="5999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478745" y="983570"/>
            <a:ext cx="1352034" cy="299575"/>
            <a:chOff x="8478745" y="983570"/>
            <a:chExt cx="1352034" cy="29957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78745" y="983570"/>
              <a:ext cx="1352034" cy="29957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281547" y="1017913"/>
            <a:ext cx="1746430" cy="3231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500" dirty="0">
                <a:solidFill>
                  <a:srgbClr val="1C1B1A"/>
                </a:solidFill>
                <a:latin typeface="Pretendard" pitchFamily="34" charset="0"/>
                <a:cs typeface="Pretendard" pitchFamily="34" charset="0"/>
              </a:rPr>
              <a:t>07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239672" y="1283145"/>
            <a:ext cx="9426592" cy="14157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300" b="1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일정 소개</a:t>
            </a:r>
            <a:r>
              <a:rPr lang="en-US" sz="4300" b="1" kern="0" spc="-100" dirty="0">
                <a:solidFill>
                  <a:srgbClr val="FF7710"/>
                </a:solidFill>
                <a:latin typeface="Pretendard Black" pitchFamily="34" charset="0"/>
                <a:cs typeface="Pretendard Black" pitchFamily="34" charset="0"/>
              </a:rPr>
              <a:t> </a:t>
            </a:r>
          </a:p>
          <a:p>
            <a:r>
              <a:rPr lang="en-US" altLang="ko-KR" sz="4300" b="1" kern="0" spc="-100" dirty="0">
                <a:solidFill>
                  <a:srgbClr val="1C1B1A"/>
                </a:solidFill>
                <a:latin typeface="Pretendard Black" pitchFamily="34" charset="0"/>
                <a:cs typeface="Pretendard Black" pitchFamily="34" charset="0"/>
              </a:rPr>
              <a:t>12</a:t>
            </a:r>
            <a:r>
              <a:rPr lang="ko-KR" altLang="en-US" sz="4300" b="1" kern="0" spc="-100" dirty="0">
                <a:solidFill>
                  <a:srgbClr val="1C1B1A"/>
                </a:solidFill>
                <a:latin typeface="Pretendard Black" pitchFamily="34" charset="0"/>
                <a:cs typeface="Pretendard Black" pitchFamily="34" charset="0"/>
              </a:rPr>
              <a:t>기 </a:t>
            </a:r>
            <a:r>
              <a:rPr lang="en-US" altLang="ko-KR" sz="4300" b="1" kern="0" spc="-100" dirty="0">
                <a:solidFill>
                  <a:srgbClr val="1C1B1A"/>
                </a:solidFill>
                <a:latin typeface="Pretendard Black" pitchFamily="34" charset="0"/>
                <a:cs typeface="Pretendard Black" pitchFamily="34" charset="0"/>
              </a:rPr>
              <a:t>1</a:t>
            </a:r>
            <a:r>
              <a:rPr lang="ko-KR" altLang="en-US" sz="4300" b="1" kern="0" spc="-100" dirty="0">
                <a:solidFill>
                  <a:srgbClr val="1C1B1A"/>
                </a:solidFill>
                <a:latin typeface="Pretendard Black" pitchFamily="34" charset="0"/>
                <a:cs typeface="Pretendard Black" pitchFamily="34" charset="0"/>
              </a:rPr>
              <a:t>년 일정 소개</a:t>
            </a:r>
            <a:endParaRPr lang="en-US" b="1" dirty="0"/>
          </a:p>
        </p:txBody>
      </p:sp>
      <p:grpSp>
        <p:nvGrpSpPr>
          <p:cNvPr id="1004" name="그룹 1004"/>
          <p:cNvGrpSpPr/>
          <p:nvPr/>
        </p:nvGrpSpPr>
        <p:grpSpPr>
          <a:xfrm>
            <a:off x="913218" y="238952"/>
            <a:ext cx="1359149" cy="710074"/>
            <a:chOff x="913218" y="238952"/>
            <a:chExt cx="1359149" cy="71007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3218" y="238952"/>
              <a:ext cx="1359149" cy="710074"/>
            </a:xfrm>
            <a:prstGeom prst="rect">
              <a:avLst/>
            </a:prstGeom>
          </p:spPr>
        </p:pic>
      </p:grpSp>
      <p:cxnSp>
        <p:nvCxnSpPr>
          <p:cNvPr id="27" name="직선 연결선 26"/>
          <p:cNvCxnSpPr/>
          <p:nvPr/>
        </p:nvCxnSpPr>
        <p:spPr>
          <a:xfrm>
            <a:off x="1828800" y="4076700"/>
            <a:ext cx="0" cy="2590800"/>
          </a:xfrm>
          <a:prstGeom prst="line">
            <a:avLst/>
          </a:prstGeom>
          <a:ln w="2159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8637" y="5219700"/>
            <a:ext cx="1725614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월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3581400" y="4060209"/>
            <a:ext cx="0" cy="2590800"/>
          </a:xfrm>
          <a:prstGeom prst="line">
            <a:avLst/>
          </a:prstGeom>
          <a:ln w="2159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1828801" y="5219700"/>
            <a:ext cx="1752600" cy="304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r>
              <a:rPr lang="ko-KR" altLang="en-US" dirty="0"/>
              <a:t>월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5486400" y="4076700"/>
            <a:ext cx="0" cy="2590800"/>
          </a:xfrm>
          <a:prstGeom prst="line">
            <a:avLst/>
          </a:prstGeom>
          <a:ln w="2159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3595950" y="5219700"/>
            <a:ext cx="1902570" cy="285254"/>
          </a:xfrm>
          <a:prstGeom prst="rect">
            <a:avLst/>
          </a:prstGeom>
          <a:solidFill>
            <a:srgbClr val="FBF878"/>
          </a:solidFill>
          <a:ln>
            <a:solidFill>
              <a:srgbClr val="FBF8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월</a:t>
            </a:r>
          </a:p>
        </p:txBody>
      </p:sp>
      <p:cxnSp>
        <p:nvCxnSpPr>
          <p:cNvPr id="50" name="직선 연결선 49"/>
          <p:cNvCxnSpPr/>
          <p:nvPr/>
        </p:nvCxnSpPr>
        <p:spPr>
          <a:xfrm>
            <a:off x="7391400" y="4076700"/>
            <a:ext cx="0" cy="2590800"/>
          </a:xfrm>
          <a:prstGeom prst="line">
            <a:avLst/>
          </a:prstGeom>
          <a:ln w="2159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519309" y="5219700"/>
            <a:ext cx="1883574" cy="2852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r>
              <a:rPr lang="ko-KR" altLang="en-US" dirty="0"/>
              <a:t>월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9263491" y="4076700"/>
            <a:ext cx="0" cy="2590800"/>
          </a:xfrm>
          <a:prstGeom prst="line">
            <a:avLst/>
          </a:prstGeom>
          <a:ln w="2159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391400" y="5219700"/>
            <a:ext cx="1872091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r>
              <a:rPr lang="ko-KR" altLang="en-US" dirty="0"/>
              <a:t>월</a:t>
            </a:r>
          </a:p>
        </p:txBody>
      </p:sp>
      <p:cxnSp>
        <p:nvCxnSpPr>
          <p:cNvPr id="54" name="직선 연결선 53"/>
          <p:cNvCxnSpPr/>
          <p:nvPr/>
        </p:nvCxnSpPr>
        <p:spPr>
          <a:xfrm>
            <a:off x="11023710" y="4076700"/>
            <a:ext cx="0" cy="2590800"/>
          </a:xfrm>
          <a:prstGeom prst="line">
            <a:avLst/>
          </a:prstGeom>
          <a:ln w="2159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9253109" y="5219700"/>
            <a:ext cx="1762981" cy="304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r>
              <a:rPr lang="ko-KR" altLang="en-US" dirty="0"/>
              <a:t>월</a:t>
            </a:r>
          </a:p>
        </p:txBody>
      </p:sp>
      <p:cxnSp>
        <p:nvCxnSpPr>
          <p:cNvPr id="56" name="직선 연결선 55"/>
          <p:cNvCxnSpPr/>
          <p:nvPr/>
        </p:nvCxnSpPr>
        <p:spPr>
          <a:xfrm>
            <a:off x="12890721" y="4076700"/>
            <a:ext cx="0" cy="2590800"/>
          </a:xfrm>
          <a:prstGeom prst="line">
            <a:avLst/>
          </a:prstGeom>
          <a:ln w="2159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11018630" y="5219700"/>
            <a:ext cx="1872091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r>
              <a:rPr lang="ko-KR" altLang="en-US" dirty="0"/>
              <a:t>월</a:t>
            </a:r>
          </a:p>
        </p:txBody>
      </p:sp>
      <p:cxnSp>
        <p:nvCxnSpPr>
          <p:cNvPr id="58" name="직선 연결선 57"/>
          <p:cNvCxnSpPr/>
          <p:nvPr/>
        </p:nvCxnSpPr>
        <p:spPr>
          <a:xfrm>
            <a:off x="14652100" y="4079765"/>
            <a:ext cx="0" cy="2590800"/>
          </a:xfrm>
          <a:prstGeom prst="line">
            <a:avLst/>
          </a:prstGeom>
          <a:ln w="2159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12899499" y="5219700"/>
            <a:ext cx="1752601" cy="304800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r>
              <a:rPr lang="ko-KR" altLang="en-US" dirty="0"/>
              <a:t>월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4660877" y="5219700"/>
            <a:ext cx="1660288" cy="3048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11</a:t>
            </a:r>
            <a:r>
              <a:rPr lang="ko-KR" altLang="en-US" dirty="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7834" y="4856614"/>
            <a:ext cx="11432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 - </a:t>
            </a:r>
            <a:r>
              <a:rPr lang="ko-KR" altLang="en-US" sz="1500" dirty="0"/>
              <a:t>공통 교육</a:t>
            </a:r>
            <a:endParaRPr lang="en-US" altLang="ko-KR" sz="1500" dirty="0"/>
          </a:p>
        </p:txBody>
      </p:sp>
      <p:sp>
        <p:nvSpPr>
          <p:cNvPr id="64" name="TextBox 63"/>
          <p:cNvSpPr txBox="1"/>
          <p:nvPr/>
        </p:nvSpPr>
        <p:spPr>
          <a:xfrm>
            <a:off x="1814251" y="5578209"/>
            <a:ext cx="1979163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 - </a:t>
            </a:r>
            <a:r>
              <a:rPr lang="ko-KR" altLang="en-US" sz="1500" dirty="0"/>
              <a:t>교내</a:t>
            </a:r>
            <a:r>
              <a:rPr lang="en-US" altLang="ko-KR" sz="1500" dirty="0"/>
              <a:t> </a:t>
            </a:r>
            <a:r>
              <a:rPr lang="ko-KR" altLang="en-US" sz="1500" dirty="0" err="1"/>
              <a:t>아이디어톤</a:t>
            </a:r>
            <a:endParaRPr lang="en-US" altLang="ko-KR" sz="1500" dirty="0"/>
          </a:p>
          <a:p>
            <a:r>
              <a:rPr lang="en-US" altLang="ko-KR" sz="1500" dirty="0"/>
              <a:t>- </a:t>
            </a:r>
            <a:r>
              <a:rPr lang="ko-KR" altLang="en-US" sz="1500" dirty="0"/>
              <a:t>남대 </a:t>
            </a:r>
            <a:r>
              <a:rPr lang="ko-KR" altLang="en-US" sz="1500" dirty="0" err="1"/>
              <a:t>멋사</a:t>
            </a:r>
            <a:r>
              <a:rPr lang="ko-KR" altLang="en-US" sz="1500" dirty="0"/>
              <a:t> </a:t>
            </a:r>
            <a:r>
              <a:rPr lang="en-US" altLang="ko-KR" sz="1500" dirty="0"/>
              <a:t>MT(</a:t>
            </a:r>
            <a:r>
              <a:rPr lang="ko-KR" altLang="en-US" sz="1500" dirty="0"/>
              <a:t>예정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  <p:sp>
        <p:nvSpPr>
          <p:cNvPr id="65" name="TextBox 64"/>
          <p:cNvSpPr txBox="1"/>
          <p:nvPr/>
        </p:nvSpPr>
        <p:spPr>
          <a:xfrm>
            <a:off x="1828139" y="4804325"/>
            <a:ext cx="11432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 </a:t>
            </a:r>
            <a:r>
              <a:rPr lang="en-US" altLang="ko-KR" sz="1500" dirty="0"/>
              <a:t>- </a:t>
            </a:r>
            <a:r>
              <a:rPr lang="ko-KR" altLang="en-US" sz="1500" dirty="0"/>
              <a:t>부서 교육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606460" y="4559825"/>
            <a:ext cx="11416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 </a:t>
            </a:r>
            <a:r>
              <a:rPr lang="en-US" altLang="ko-KR" sz="1500" dirty="0"/>
              <a:t>- </a:t>
            </a:r>
            <a:r>
              <a:rPr lang="ko-KR" altLang="en-US" sz="1500" dirty="0"/>
              <a:t>부서 교육</a:t>
            </a:r>
            <a:endParaRPr lang="en-US" altLang="ko-KR" sz="1500" dirty="0"/>
          </a:p>
          <a:p>
            <a:r>
              <a:rPr lang="en-US" altLang="ko-KR" sz="1500" dirty="0"/>
              <a:t> - CS </a:t>
            </a:r>
            <a:r>
              <a:rPr lang="ko-KR" altLang="en-US" sz="1500" dirty="0"/>
              <a:t>스터디</a:t>
            </a:r>
            <a:endParaRPr lang="en-US" altLang="ko-KR" sz="1500" dirty="0"/>
          </a:p>
        </p:txBody>
      </p:sp>
      <p:sp>
        <p:nvSpPr>
          <p:cNvPr id="68" name="TextBox 67"/>
          <p:cNvSpPr txBox="1"/>
          <p:nvPr/>
        </p:nvSpPr>
        <p:spPr>
          <a:xfrm>
            <a:off x="7458225" y="4724347"/>
            <a:ext cx="172034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 </a:t>
            </a:r>
            <a:r>
              <a:rPr lang="en-US" altLang="ko-KR" sz="1500" dirty="0"/>
              <a:t>- </a:t>
            </a:r>
            <a:r>
              <a:rPr lang="ko-KR" altLang="en-US" sz="1500" dirty="0" err="1"/>
              <a:t>해커톤</a:t>
            </a:r>
            <a:r>
              <a:rPr lang="ko-KR" altLang="en-US" sz="1500" dirty="0"/>
              <a:t> 프로젝트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254886" y="4724347"/>
            <a:ext cx="17636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 -  </a:t>
            </a:r>
            <a:r>
              <a:rPr lang="ko-KR" altLang="en-US" sz="1500" dirty="0" err="1"/>
              <a:t>해커톤</a:t>
            </a:r>
            <a:r>
              <a:rPr lang="ko-KR" altLang="en-US" sz="1500" dirty="0"/>
              <a:t> 프로젝트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1048408" y="4695031"/>
            <a:ext cx="17636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 -  </a:t>
            </a:r>
            <a:r>
              <a:rPr lang="ko-KR" altLang="en-US" sz="1500" dirty="0"/>
              <a:t>배포용 프로젝트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524742" y="4769861"/>
            <a:ext cx="15279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 </a:t>
            </a:r>
            <a:r>
              <a:rPr lang="en-US" altLang="ko-KR" sz="1500" dirty="0"/>
              <a:t>- </a:t>
            </a:r>
            <a:r>
              <a:rPr lang="ko-KR" altLang="en-US" sz="1500" dirty="0"/>
              <a:t>미니 프로젝트</a:t>
            </a:r>
            <a:endParaRPr lang="en-US" altLang="ko-KR" sz="1500" dirty="0"/>
          </a:p>
        </p:txBody>
      </p:sp>
      <p:cxnSp>
        <p:nvCxnSpPr>
          <p:cNvPr id="86" name="직선 연결선 85"/>
          <p:cNvCxnSpPr/>
          <p:nvPr/>
        </p:nvCxnSpPr>
        <p:spPr>
          <a:xfrm>
            <a:off x="16351640" y="4076700"/>
            <a:ext cx="0" cy="2590800"/>
          </a:xfrm>
          <a:prstGeom prst="line">
            <a:avLst/>
          </a:prstGeom>
          <a:ln w="2159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16344356" y="5219700"/>
            <a:ext cx="1660288" cy="304800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12</a:t>
            </a:r>
            <a:r>
              <a:rPr lang="ko-KR" altLang="en-US" dirty="0">
                <a:solidFill>
                  <a:schemeClr val="tx1"/>
                </a:solidFill>
              </a:rPr>
              <a:t>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4EC420-1C71-DABF-9FBF-990DE2777EA0}"/>
              </a:ext>
            </a:extLst>
          </p:cNvPr>
          <p:cNvSpPr txBox="1"/>
          <p:nvPr/>
        </p:nvSpPr>
        <p:spPr>
          <a:xfrm>
            <a:off x="3636469" y="5578209"/>
            <a:ext cx="172034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 - </a:t>
            </a:r>
            <a:r>
              <a:rPr lang="ko-KR" altLang="en-US" sz="1500" dirty="0"/>
              <a:t>교내 아이디어톤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60315-A83E-2449-08C6-C5211642BD96}"/>
              </a:ext>
            </a:extLst>
          </p:cNvPr>
          <p:cNvSpPr txBox="1"/>
          <p:nvPr/>
        </p:nvSpPr>
        <p:spPr>
          <a:xfrm>
            <a:off x="148533" y="5578209"/>
            <a:ext cx="972959" cy="3231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 - </a:t>
            </a:r>
            <a:r>
              <a:rPr lang="ko-KR" altLang="en-US" sz="1500" dirty="0"/>
              <a:t>중앙 </a:t>
            </a:r>
            <a:r>
              <a:rPr lang="en-US" altLang="ko-KR" sz="1500" dirty="0"/>
              <a:t>OT</a:t>
            </a:r>
            <a:endParaRPr lang="ko-KR" altLang="en-US" sz="1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8E7FE-39D8-8BD6-2548-DB8F9D98D5C9}"/>
              </a:ext>
            </a:extLst>
          </p:cNvPr>
          <p:cNvSpPr txBox="1"/>
          <p:nvPr/>
        </p:nvSpPr>
        <p:spPr>
          <a:xfrm>
            <a:off x="5598156" y="5578209"/>
            <a:ext cx="1720343" cy="3231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 - </a:t>
            </a:r>
            <a:r>
              <a:rPr lang="ko-KR" altLang="en-US" sz="1500" dirty="0"/>
              <a:t>중앙</a:t>
            </a:r>
            <a:r>
              <a:rPr lang="en-US" altLang="ko-KR" sz="1500" dirty="0"/>
              <a:t> </a:t>
            </a:r>
            <a:r>
              <a:rPr lang="ko-KR" altLang="en-US" sz="1500" dirty="0" err="1"/>
              <a:t>아이디어톤</a:t>
            </a:r>
            <a:endParaRPr lang="ko-KR" altLang="en-US" sz="1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3F2FC0-D0FD-47D3-E641-37D82F47B2E5}"/>
              </a:ext>
            </a:extLst>
          </p:cNvPr>
          <p:cNvSpPr txBox="1"/>
          <p:nvPr/>
        </p:nvSpPr>
        <p:spPr>
          <a:xfrm>
            <a:off x="7397187" y="5578209"/>
            <a:ext cx="1793401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 </a:t>
            </a:r>
            <a:r>
              <a:rPr lang="en-US" altLang="ko-KR" sz="1500" dirty="0"/>
              <a:t>- </a:t>
            </a:r>
            <a:r>
              <a:rPr lang="ko-KR" altLang="en-US" sz="1500" dirty="0"/>
              <a:t>중앙 </a:t>
            </a:r>
            <a:r>
              <a:rPr lang="ko-KR" altLang="en-US" sz="1500" dirty="0" err="1"/>
              <a:t>해커톤</a:t>
            </a:r>
            <a:r>
              <a:rPr lang="ko-KR" altLang="en-US" sz="1500" dirty="0"/>
              <a:t> 주제 선정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17E109-2FEF-594F-05D3-0EB06404665F}"/>
              </a:ext>
            </a:extLst>
          </p:cNvPr>
          <p:cNvSpPr txBox="1"/>
          <p:nvPr/>
        </p:nvSpPr>
        <p:spPr>
          <a:xfrm>
            <a:off x="9399953" y="5578209"/>
            <a:ext cx="1335622" cy="3231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 - </a:t>
            </a:r>
            <a:r>
              <a:rPr lang="ko-KR" altLang="en-US" sz="1500" dirty="0"/>
              <a:t>중앙 </a:t>
            </a:r>
            <a:r>
              <a:rPr lang="ko-KR" altLang="en-US" sz="1500" dirty="0" err="1"/>
              <a:t>해커톤</a:t>
            </a:r>
            <a:endParaRPr lang="en-US" altLang="ko-KR" sz="1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65063E-6D67-4A53-FB1C-58FD4DF3E043}"/>
              </a:ext>
            </a:extLst>
          </p:cNvPr>
          <p:cNvSpPr txBox="1"/>
          <p:nvPr/>
        </p:nvSpPr>
        <p:spPr>
          <a:xfrm>
            <a:off x="12890086" y="5633462"/>
            <a:ext cx="1723549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- 13</a:t>
            </a:r>
            <a:r>
              <a:rPr lang="ko-KR" altLang="en-US" sz="1500" dirty="0"/>
              <a:t>기 운영진 모집</a:t>
            </a:r>
            <a:endParaRPr lang="en-US" altLang="ko-KR" sz="1500" dirty="0"/>
          </a:p>
          <a:p>
            <a:r>
              <a:rPr lang="en-US" altLang="ko-KR" sz="1500" dirty="0"/>
              <a:t>- </a:t>
            </a:r>
            <a:r>
              <a:rPr lang="ko-KR" altLang="en-US" sz="1500" dirty="0" err="1"/>
              <a:t>충청톤</a:t>
            </a:r>
            <a:r>
              <a:rPr lang="ko-KR" altLang="en-US" sz="1500" dirty="0"/>
              <a:t> </a:t>
            </a:r>
            <a:r>
              <a:rPr lang="ko-KR" altLang="en-US" sz="1500" dirty="0" err="1"/>
              <a:t>해커톤</a:t>
            </a:r>
            <a:endParaRPr lang="ko-KR" altLang="en-US" sz="1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533989-661D-8C5B-389E-68BCCE5D37BB}"/>
              </a:ext>
            </a:extLst>
          </p:cNvPr>
          <p:cNvSpPr txBox="1"/>
          <p:nvPr/>
        </p:nvSpPr>
        <p:spPr>
          <a:xfrm>
            <a:off x="14660877" y="5631918"/>
            <a:ext cx="1766830" cy="3231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 - 13</a:t>
            </a:r>
            <a:r>
              <a:rPr lang="ko-KR" altLang="en-US" sz="1500" dirty="0"/>
              <a:t>기 운영진 모집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DF09F2-5874-92C0-5867-FF4510BE8C27}"/>
              </a:ext>
            </a:extLst>
          </p:cNvPr>
          <p:cNvSpPr txBox="1"/>
          <p:nvPr/>
        </p:nvSpPr>
        <p:spPr>
          <a:xfrm>
            <a:off x="16385895" y="5578209"/>
            <a:ext cx="1616148" cy="3231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 - </a:t>
            </a:r>
            <a:r>
              <a:rPr lang="ko-KR" altLang="en-US" sz="1500" dirty="0"/>
              <a:t>송별회</a:t>
            </a:r>
            <a:r>
              <a:rPr lang="en-US" altLang="ko-KR" sz="1500" dirty="0"/>
              <a:t>&amp;</a:t>
            </a:r>
            <a:r>
              <a:rPr lang="ko-KR" altLang="en-US" sz="1500" dirty="0"/>
              <a:t>송년회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ED16F5-2761-FEFB-9BDA-37070472F7B2}"/>
              </a:ext>
            </a:extLst>
          </p:cNvPr>
          <p:cNvSpPr txBox="1"/>
          <p:nvPr/>
        </p:nvSpPr>
        <p:spPr>
          <a:xfrm>
            <a:off x="12921356" y="4695031"/>
            <a:ext cx="172034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 - </a:t>
            </a:r>
            <a:r>
              <a:rPr lang="ko-KR" altLang="en-US" sz="1500" dirty="0"/>
              <a:t>배포용 프로젝트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8B1FAB-1E60-26DE-B58C-A9E40DB67374}"/>
              </a:ext>
            </a:extLst>
          </p:cNvPr>
          <p:cNvSpPr txBox="1"/>
          <p:nvPr/>
        </p:nvSpPr>
        <p:spPr>
          <a:xfrm>
            <a:off x="14622587" y="4695031"/>
            <a:ext cx="172034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 - </a:t>
            </a:r>
            <a:r>
              <a:rPr lang="ko-KR" altLang="en-US" sz="1500" dirty="0"/>
              <a:t>배포용 프로젝트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533E70-CC98-81C4-CF2D-CC33214D7FFF}"/>
              </a:ext>
            </a:extLst>
          </p:cNvPr>
          <p:cNvSpPr txBox="1"/>
          <p:nvPr/>
        </p:nvSpPr>
        <p:spPr>
          <a:xfrm>
            <a:off x="16440421" y="4695031"/>
            <a:ext cx="15744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 - </a:t>
            </a:r>
            <a:r>
              <a:rPr lang="ko-KR" altLang="en-US" sz="1500" dirty="0" err="1"/>
              <a:t>멋대</a:t>
            </a:r>
            <a:r>
              <a:rPr lang="ko-KR" altLang="en-US" sz="1500" dirty="0"/>
              <a:t> </a:t>
            </a:r>
            <a:r>
              <a:rPr lang="en-US" altLang="ko-KR" sz="1500" dirty="0"/>
              <a:t>12</a:t>
            </a:r>
            <a:r>
              <a:rPr lang="ko-KR" altLang="en-US" sz="1500" dirty="0"/>
              <a:t>기 수료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DB6F27D-05B6-4C20-AC1B-DBBFF846B43E}">
  <we:reference id="wa104380121" version="2.0.0.0" store="ko-KR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729</Words>
  <Application>Microsoft Office PowerPoint</Application>
  <PresentationFormat>사용자 지정</PresentationFormat>
  <Paragraphs>208</Paragraphs>
  <Slides>19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1" baseType="lpstr">
      <vt:lpstr>?? ??</vt:lpstr>
      <vt:lpstr>Noto Sans CJK KR Regular</vt:lpstr>
      <vt:lpstr>Pretendard</vt:lpstr>
      <vt:lpstr>Pretendard Black</vt:lpstr>
      <vt:lpstr>Pretendard ExtraBold</vt:lpstr>
      <vt:lpstr>Pretendard Thin</vt:lpstr>
      <vt:lpstr>맑은 고딕</vt:lpstr>
      <vt:lpstr>여기어때 잘난체 2</vt:lpstr>
      <vt:lpstr>여기어때 잘난체 2 TTF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GitHub </vt:lpstr>
      <vt:lpstr>Web </vt:lpstr>
      <vt:lpstr>동아리 방 안내 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서병덕</cp:lastModifiedBy>
  <cp:revision>64</cp:revision>
  <dcterms:created xsi:type="dcterms:W3CDTF">2023-02-08T23:12:07Z</dcterms:created>
  <dcterms:modified xsi:type="dcterms:W3CDTF">2024-03-18T16:54:40Z</dcterms:modified>
</cp:coreProperties>
</file>