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8F4D-2757-46A7-A126-52CAE5E8D2D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9C8D-AE93-417C-9B3E-C11FA4845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0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크래스</a:t>
            </a:r>
            <a:r>
              <a:rPr lang="ko-KR" altLang="en-US" dirty="0"/>
              <a:t> 플랫폼 호환성</a:t>
            </a:r>
            <a:r>
              <a:rPr lang="en-US" altLang="ko-KR" dirty="0"/>
              <a:t>: Window, mac, </a:t>
            </a:r>
            <a:r>
              <a:rPr lang="en-US" altLang="ko-KR" dirty="0" err="1"/>
              <a:t>linux</a:t>
            </a:r>
            <a:r>
              <a:rPr lang="en-US" altLang="ko-KR" dirty="0"/>
              <a:t> </a:t>
            </a:r>
            <a:r>
              <a:rPr lang="ko-KR" altLang="en-US" dirty="0"/>
              <a:t>운영 체제에서 실행할 수 있음</a:t>
            </a:r>
            <a:r>
              <a:rPr lang="en-US" altLang="ko-KR" dirty="0"/>
              <a:t>.                </a:t>
            </a:r>
          </a:p>
          <a:p>
            <a:r>
              <a:rPr lang="ko-KR" altLang="en-US" dirty="0"/>
              <a:t>가볍고 빠름</a:t>
            </a:r>
            <a:r>
              <a:rPr lang="en-US" altLang="ko-KR" dirty="0"/>
              <a:t>: </a:t>
            </a:r>
            <a:r>
              <a:rPr lang="ko-KR" altLang="en-US" dirty="0" err="1"/>
              <a:t>저사양</a:t>
            </a:r>
            <a:r>
              <a:rPr lang="ko-KR" altLang="en-US" dirty="0"/>
              <a:t> 하드웨어에서도 빠르게 실행된다</a:t>
            </a:r>
            <a:endParaRPr lang="en-US" altLang="ko-KR" dirty="0"/>
          </a:p>
          <a:p>
            <a:r>
              <a:rPr lang="ko-KR" altLang="en-US" dirty="0"/>
              <a:t>대규모 커뮤니티 지원</a:t>
            </a:r>
            <a:r>
              <a:rPr lang="en-US" altLang="ko-KR" dirty="0"/>
              <a:t>: </a:t>
            </a:r>
            <a:r>
              <a:rPr lang="ko-KR" altLang="en-US" dirty="0"/>
              <a:t>대규모 개발자 커뮤니티가 존재 </a:t>
            </a:r>
            <a:endParaRPr lang="en-US" altLang="ko-KR" dirty="0"/>
          </a:p>
          <a:p>
            <a:r>
              <a:rPr lang="ko-KR" altLang="en-US" dirty="0"/>
              <a:t>사용자 정의 가능한 인터페이스</a:t>
            </a:r>
            <a:r>
              <a:rPr lang="en-US" altLang="ko-KR" dirty="0"/>
              <a:t>: </a:t>
            </a:r>
            <a:r>
              <a:rPr lang="ko-KR" altLang="en-US" dirty="0"/>
              <a:t>개발자가 </a:t>
            </a:r>
            <a:r>
              <a:rPr lang="ko-KR" altLang="en-US" dirty="0" err="1"/>
              <a:t>원하는대로</a:t>
            </a:r>
            <a:r>
              <a:rPr lang="ko-KR" altLang="en-US" dirty="0"/>
              <a:t> 조정 가능</a:t>
            </a:r>
            <a:endParaRPr lang="en-US" altLang="ko-KR" dirty="0"/>
          </a:p>
          <a:p>
            <a:r>
              <a:rPr lang="ko-KR" altLang="en-US" dirty="0"/>
              <a:t>플러그인 확장성</a:t>
            </a:r>
            <a:r>
              <a:rPr lang="en-US" altLang="ko-KR" dirty="0"/>
              <a:t>: </a:t>
            </a:r>
            <a:r>
              <a:rPr lang="ko-KR" altLang="en-US" dirty="0"/>
              <a:t>다양한 플러그인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C9C8D-AE93-417C-9B3E-C11FA48456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5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 설치 이유</a:t>
            </a:r>
            <a:r>
              <a:rPr lang="en-US" altLang="ko-KR" dirty="0"/>
              <a:t>: </a:t>
            </a:r>
            <a:r>
              <a:rPr lang="ko-KR" altLang="en-US" dirty="0"/>
              <a:t>빌드의 자동화</a:t>
            </a:r>
            <a:r>
              <a:rPr lang="en-US" altLang="ko-KR" dirty="0"/>
              <a:t>, </a:t>
            </a:r>
            <a:r>
              <a:rPr lang="ko-KR" altLang="en-US" dirty="0"/>
              <a:t>최신 스펙으로 개발할 수 있다</a:t>
            </a:r>
            <a:r>
              <a:rPr lang="en-US" altLang="ko-KR" dirty="0"/>
              <a:t>., </a:t>
            </a:r>
            <a:r>
              <a:rPr lang="ko-KR" altLang="en-US" dirty="0"/>
              <a:t>개발 환경 커스터마이징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C9C8D-AE93-417C-9B3E-C11FA48456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4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은 팀 </a:t>
            </a:r>
            <a:r>
              <a:rPr lang="ko-KR" altLang="en-US" dirty="0" err="1"/>
              <a:t>버너스리</a:t>
            </a:r>
            <a:r>
              <a:rPr lang="ko-KR" altLang="en-US" dirty="0"/>
              <a:t> 라는 영국의 컴퓨터과학자가 만들었고</a:t>
            </a:r>
            <a:r>
              <a:rPr lang="en-US" altLang="ko-KR" dirty="0"/>
              <a:t>, </a:t>
            </a:r>
            <a:r>
              <a:rPr lang="ko-KR" altLang="en-US" dirty="0"/>
              <a:t>이 분은 </a:t>
            </a:r>
            <a:r>
              <a:rPr lang="en-US" altLang="ko-KR" dirty="0"/>
              <a:t>www, URL, HTTP </a:t>
            </a:r>
            <a:r>
              <a:rPr lang="ko-KR" altLang="en-US" dirty="0"/>
              <a:t>등을 고안하여 웹을 탄생시킨 아버지로 유명합니다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C9C8D-AE93-417C-9B3E-C11FA48456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5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마크다운 </a:t>
            </a:r>
            <a:r>
              <a:rPr lang="ko-KR" altLang="en-US" dirty="0" err="1"/>
              <a:t>깃허브로</a:t>
            </a:r>
            <a:r>
              <a:rPr lang="ko-KR" altLang="en-US" dirty="0"/>
              <a:t> 들어가서 장</a:t>
            </a:r>
            <a:r>
              <a:rPr lang="en-US" altLang="ko-KR" dirty="0"/>
              <a:t>, </a:t>
            </a:r>
            <a:r>
              <a:rPr lang="ko-KR" altLang="en-US" dirty="0"/>
              <a:t>단점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C9C8D-AE93-417C-9B3E-C11FA48456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4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hyperlink" Target="https://www.notion.so/3c771ed2fc224d90a6311e5ecea544e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otion.so/IDE-ce45b39e27574003b9ee4ea65c6955b3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8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st.github.com/ihoneymon/652be052a0727ad59601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810" y="3418943"/>
            <a:ext cx="12335857" cy="2919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AT 남서울대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75915" y="5119190"/>
            <a:ext cx="13753518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0" kern="0" spc="100" dirty="0">
                <a:solidFill>
                  <a:srgbClr val="FFFFFF"/>
                </a:solidFill>
                <a:latin typeface="Pretendard Black" pitchFamily="34" charset="0"/>
              </a:rPr>
              <a:t>IDE</a:t>
            </a:r>
            <a:r>
              <a:rPr lang="ko-KR" altLang="en-US" sz="11000" kern="0" spc="100" dirty="0">
                <a:solidFill>
                  <a:srgbClr val="FFFFFF"/>
                </a:solidFill>
                <a:latin typeface="Pretendard Black" pitchFamily="34" charset="0"/>
              </a:rPr>
              <a:t>와 </a:t>
            </a:r>
            <a:r>
              <a:rPr lang="en-US" altLang="ko-KR" sz="11000" kern="0" spc="100" dirty="0">
                <a:solidFill>
                  <a:srgbClr val="FFFFFF"/>
                </a:solidFill>
                <a:latin typeface="Pretendard Black" pitchFamily="34" charset="0"/>
              </a:rPr>
              <a:t>MD</a:t>
            </a:r>
            <a:r>
              <a:rPr lang="ko-KR" altLang="en-US" sz="11000" kern="0" spc="100" dirty="0">
                <a:solidFill>
                  <a:srgbClr val="FFFFFF"/>
                </a:solidFill>
                <a:latin typeface="Pretendard Black" pitchFamily="34" charset="0"/>
              </a:rPr>
              <a:t>파일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295740" y="6838743"/>
            <a:ext cx="10727351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10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공통교육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295238" y="1724990"/>
            <a:ext cx="14553519" cy="292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멋쟁이사자처럼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C1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3257" y="8024771"/>
            <a:ext cx="14098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FF7710"/>
                </a:solidFill>
                <a:latin typeface="Pretendard" pitchFamily="34" charset="0"/>
              </a:rPr>
              <a:t>IDE</a:t>
            </a:r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란</a:t>
            </a:r>
            <a:r>
              <a:rPr lang="en-US" altLang="ko-KR" sz="2000" dirty="0">
                <a:solidFill>
                  <a:srgbClr val="FF7710"/>
                </a:solidFill>
                <a:latin typeface="Pretendard" pitchFamily="34" charset="0"/>
              </a:rPr>
              <a:t>?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92067" y="2575743"/>
            <a:ext cx="12261263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88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IDE</a:t>
            </a:r>
            <a:r>
              <a:rPr lang="ko-KR" altLang="en-US" sz="88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와 </a:t>
            </a:r>
            <a:r>
              <a:rPr lang="en-US" altLang="ko-KR" sz="88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md</a:t>
            </a:r>
            <a:r>
              <a:rPr lang="ko-KR" altLang="en-US" sz="88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파일</a:t>
            </a:r>
            <a:endParaRPr lang="en-US" sz="8800" dirty="0">
              <a:solidFill>
                <a:schemeClr val="accent6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>
                <a:solidFill>
                  <a:srgbClr val="1C1B1A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6684076" y="8024771"/>
            <a:ext cx="155646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설치 방법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466238" y="8024771"/>
            <a:ext cx="20356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solidFill>
                  <a:srgbClr val="FF7710"/>
                </a:solidFill>
                <a:latin typeface="Pretendard" pitchFamily="34" charset="0"/>
              </a:rPr>
              <a:t>마크다운이란</a:t>
            </a:r>
            <a:r>
              <a:rPr lang="en-US" altLang="ko-KR" dirty="0">
                <a:solidFill>
                  <a:srgbClr val="FF7710"/>
                </a:solidFill>
                <a:latin typeface="Pretendard" pitchFamily="34" charset="0"/>
              </a:rPr>
              <a:t>?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273237" y="8024771"/>
            <a:ext cx="241309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Md </a:t>
            </a:r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파일</a:t>
            </a:r>
            <a:r>
              <a:rPr lang="en-US" altLang="ko-KR" sz="20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작성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5060382" y="8024771"/>
            <a:ext cx="16178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마무리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91990" y="6765981"/>
            <a:ext cx="1694000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01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3914324" y="6765981"/>
            <a:ext cx="1694000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653695" y="6765981"/>
            <a:ext cx="1694000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03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441400" y="6765981"/>
            <a:ext cx="1694000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260857" y="6765981"/>
            <a:ext cx="1694000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05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070000" y="6765981"/>
            <a:ext cx="1694000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06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693933" y="7866251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92680" y="7840854"/>
            <a:ext cx="1616254" cy="21429"/>
            <a:chOff x="5492680" y="7840854"/>
            <a:chExt cx="1616254" cy="2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492680" y="7840854"/>
              <a:ext cx="1616254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91426" y="7866251"/>
            <a:ext cx="1616254" cy="21429"/>
            <a:chOff x="8291426" y="7866251"/>
            <a:chExt cx="1616254" cy="2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291426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90173" y="7866251"/>
            <a:ext cx="1616254" cy="21429"/>
            <a:chOff x="11090173" y="7866251"/>
            <a:chExt cx="1616254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09017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88919" y="7866251"/>
            <a:ext cx="1616254" cy="21429"/>
            <a:chOff x="13888919" y="7866251"/>
            <a:chExt cx="1616254" cy="2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3888919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  <p:sp>
        <p:nvSpPr>
          <p:cNvPr id="4" name="Object 12">
            <a:extLst>
              <a:ext uri="{FF2B5EF4-FFF2-40B4-BE49-F238E27FC236}">
                <a16:creationId xmlns:a16="http://schemas.microsoft.com/office/drawing/2014/main" id="{040885B2-EBB3-AD53-520C-704C078A4AB4}"/>
              </a:ext>
            </a:extLst>
          </p:cNvPr>
          <p:cNvSpPr txBox="1"/>
          <p:nvPr/>
        </p:nvSpPr>
        <p:spPr>
          <a:xfrm>
            <a:off x="3885330" y="8037066"/>
            <a:ext cx="155646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 err="1">
                <a:solidFill>
                  <a:srgbClr val="FF7710"/>
                </a:solidFill>
                <a:latin typeface="Pretendard" pitchFamily="34" charset="0"/>
              </a:rPr>
              <a:t>VSCode</a:t>
            </a:r>
            <a:r>
              <a:rPr lang="en-US" altLang="ko-KR" dirty="0">
                <a:solidFill>
                  <a:srgbClr val="FF7710"/>
                </a:solidFill>
                <a:latin typeface="Pretendard" pitchFamily="34" charset="0"/>
              </a:rPr>
              <a:t>,</a:t>
            </a:r>
            <a:r>
              <a:rPr lang="ko-KR" altLang="en-US" dirty="0">
                <a:solidFill>
                  <a:srgbClr val="FF7710"/>
                </a:solidFill>
                <a:latin typeface="Pretendard" pitchFamily="34" charset="0"/>
              </a:rPr>
              <a:t> </a:t>
            </a:r>
            <a:r>
              <a:rPr lang="en-US" altLang="ko-KR" dirty="0">
                <a:solidFill>
                  <a:srgbClr val="FF7710"/>
                </a:solidFill>
                <a:latin typeface="Pretendard" pitchFamily="34" charset="0"/>
              </a:rPr>
              <a:t>IntelliJ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6840" y="987121"/>
            <a:ext cx="1352034" cy="299575"/>
            <a:chOff x="8466840" y="987121"/>
            <a:chExt cx="1352034" cy="299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6840" y="987121"/>
              <a:ext cx="1352034" cy="299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69642" y="1021465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98762" y="1419312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IDE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란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ko-KR" altLang="en-US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통합 개발 환경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98762" y="3132319"/>
            <a:ext cx="10207438" cy="8540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IDE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란 통합 개발 환경을 뜻한다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  <a:p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코딩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디버그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컴파일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배포 등 프로그램 개발에 관련된 모든 작업을 하나의 프로그램 안에서 처리하는 환경을 제공하는 </a:t>
            </a:r>
            <a:r>
              <a:rPr lang="ko-KR" altLang="en-US" sz="2800" b="1" u="sng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소프트웨어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이다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  <a:p>
            <a:endParaRPr lang="en-US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ko-KR" altLang="en-US" sz="2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프론트엔드는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VSCode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를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ko-KR" altLang="en-US" sz="2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백엔드는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IntelliJ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를 사용할 예정입니다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sz="36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6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6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6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6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6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dirty="0"/>
          </a:p>
        </p:txBody>
      </p:sp>
      <p:pic>
        <p:nvPicPr>
          <p:cNvPr id="1028" name="Picture 4" descr="VSCode] Microsoft Visual Studio Code 다운로드 · 설치 방법 : 네이버 블로그">
            <a:extLst>
              <a:ext uri="{FF2B5EF4-FFF2-40B4-BE49-F238E27FC236}">
                <a16:creationId xmlns:a16="http://schemas.microsoft.com/office/drawing/2014/main" id="{A7A8F968-1AEE-85B8-87AE-00DE6D53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731" y="1189905"/>
            <a:ext cx="5428034" cy="45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개발준비 #02] 인텔리제이(IntelliJ) clone부터 commit, pull request까지">
            <a:extLst>
              <a:ext uri="{FF2B5EF4-FFF2-40B4-BE49-F238E27FC236}">
                <a16:creationId xmlns:a16="http://schemas.microsoft.com/office/drawing/2014/main" id="{C363E1B7-F759-2A33-30F7-9E1F182F9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5295900"/>
            <a:ext cx="6169914" cy="47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1547" y="1017913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98762" y="1558790"/>
            <a:ext cx="9426592" cy="1431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dirty="0" err="1">
                <a:solidFill>
                  <a:schemeClr val="accent6"/>
                </a:solidFill>
              </a:rPr>
              <a:t>VSCode</a:t>
            </a:r>
            <a:r>
              <a:rPr lang="ko-KR" altLang="en-US" sz="4400" dirty="0">
                <a:solidFill>
                  <a:schemeClr val="accent6"/>
                </a:solidFill>
              </a:rPr>
              <a:t>와 </a:t>
            </a:r>
            <a:r>
              <a:rPr lang="en-US" altLang="ko-KR" sz="4400" dirty="0">
                <a:solidFill>
                  <a:schemeClr val="accent6"/>
                </a:solidFill>
              </a:rPr>
              <a:t>IntelliJ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ko-KR" altLang="en-US" sz="4300" kern="0" spc="-100" dirty="0">
                <a:solidFill>
                  <a:srgbClr val="1C1B1A"/>
                </a:solidFill>
                <a:latin typeface="Pretendard Black" pitchFamily="34" charset="0"/>
              </a:rPr>
              <a:t>각 통합 개발 환경의 장점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50018" y="2989951"/>
            <a:ext cx="7692839" cy="9787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VSCode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는 비주얼 스튜디오 코드로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마이크로소프트에서 개발한 무료 오픈 소스코드 편집기다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  <a:p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크로스 플랫폼 호환성</a:t>
            </a:r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가볍고 빠름</a:t>
            </a:r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대규모 커뮤니티 지원</a:t>
            </a:r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사용자 정의 가능한 인터페이스</a:t>
            </a:r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플러그인 확장성</a:t>
            </a:r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/>
          </a:p>
        </p:txBody>
      </p:sp>
      <p:sp>
        <p:nvSpPr>
          <p:cNvPr id="2" name="Object 16">
            <a:extLst>
              <a:ext uri="{FF2B5EF4-FFF2-40B4-BE49-F238E27FC236}">
                <a16:creationId xmlns:a16="http://schemas.microsoft.com/office/drawing/2014/main" id="{D5BA43BF-F803-D45E-977C-F40366C9DB97}"/>
              </a:ext>
            </a:extLst>
          </p:cNvPr>
          <p:cNvSpPr txBox="1"/>
          <p:nvPr/>
        </p:nvSpPr>
        <p:spPr>
          <a:xfrm>
            <a:off x="9181266" y="2989951"/>
            <a:ext cx="9296400" cy="8925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Noto Sans CJK KR Regular"/>
                <a:cs typeface="Noto Sans CJK KR Regular" pitchFamily="34" charset="0"/>
              </a:rPr>
              <a:t>IntelliJ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/>
                <a:cs typeface="Noto Sans CJK KR Regular" pitchFamily="34" charset="0"/>
              </a:rPr>
              <a:t>는 인텔리제이로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/>
                <a:cs typeface="Noto Sans CJK KR Regular" pitchFamily="34" charset="0"/>
              </a:rPr>
              <a:t>, 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Noto Sans CJK KR Regular"/>
              </a:rPr>
              <a:t> JetBrains</a:t>
            </a:r>
            <a:r>
              <a:rPr lang="ko-KR" altLang="en-US" sz="2800" dirty="0">
                <a:solidFill>
                  <a:srgbClr val="212529"/>
                </a:solidFill>
                <a:latin typeface="Noto Sans CJK KR Regular"/>
              </a:rPr>
              <a:t>에서 개발한 통합 개발 환경이다</a:t>
            </a:r>
            <a:r>
              <a:rPr lang="en-US" altLang="ko-KR" sz="2800" dirty="0">
                <a:solidFill>
                  <a:srgbClr val="212529"/>
                </a:solidFill>
                <a:latin typeface="Noto Sans CJK KR Regular"/>
              </a:rPr>
              <a:t>.</a:t>
            </a:r>
          </a:p>
          <a:p>
            <a:endParaRPr lang="en-US" altLang="ko-KR" sz="2800" dirty="0">
              <a:solidFill>
                <a:srgbClr val="212529"/>
              </a:solidFill>
              <a:latin typeface="Noto Sans CJK KR Regular"/>
            </a:endParaRPr>
          </a:p>
          <a:p>
            <a:endParaRPr lang="en-US" altLang="ko-KR" sz="2800" dirty="0">
              <a:solidFill>
                <a:srgbClr val="212529"/>
              </a:solidFill>
              <a:latin typeface="Noto Sans CJK KR Regular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212529"/>
                </a:solidFill>
                <a:latin typeface="Noto Sans CJK KR Regular"/>
                <a:cs typeface="Noto Sans CJK KR Regular" pitchFamily="34" charset="0"/>
              </a:rPr>
              <a:t>IDE</a:t>
            </a:r>
            <a:r>
              <a:rPr lang="ko-KR" altLang="en-US" sz="2800" dirty="0">
                <a:solidFill>
                  <a:srgbClr val="212529"/>
                </a:solidFill>
                <a:latin typeface="Noto Sans CJK KR Regular"/>
                <a:cs typeface="Noto Sans CJK KR Regular" pitchFamily="34" charset="0"/>
              </a:rPr>
              <a:t>의 안정성</a:t>
            </a:r>
            <a:endParaRPr lang="en-US" altLang="ko-KR" sz="2800" dirty="0">
              <a:solidFill>
                <a:srgbClr val="212529"/>
              </a:solidFill>
              <a:latin typeface="Noto Sans CJK KR Regular"/>
              <a:cs typeface="Noto Sans CJK KR Regular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212529"/>
                </a:solidFill>
                <a:latin typeface="Noto Sans CJK KR Regular"/>
                <a:cs typeface="Noto Sans CJK KR Regular" pitchFamily="34" charset="0"/>
              </a:rPr>
              <a:t>Java </a:t>
            </a:r>
            <a:r>
              <a:rPr lang="ko-KR" altLang="en-US" sz="2800" dirty="0">
                <a:solidFill>
                  <a:srgbClr val="212529"/>
                </a:solidFill>
                <a:latin typeface="Noto Sans CJK KR Regular"/>
                <a:cs typeface="Noto Sans CJK KR Regular" pitchFamily="34" charset="0"/>
              </a:rPr>
              <a:t>개발 퍼포먼스 상승</a:t>
            </a:r>
            <a:endParaRPr lang="en-US" altLang="ko-KR" sz="2800" dirty="0">
              <a:solidFill>
                <a:srgbClr val="212529"/>
              </a:solidFill>
              <a:latin typeface="Noto Sans CJK KR Regular"/>
              <a:cs typeface="Noto Sans CJK KR Regular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212529"/>
                </a:solidFill>
                <a:latin typeface="Noto Sans CJK KR Regular"/>
                <a:cs typeface="Noto Sans CJK KR Regular" pitchFamily="34" charset="0"/>
              </a:rPr>
              <a:t>다양한 </a:t>
            </a:r>
            <a:r>
              <a:rPr lang="en-US" altLang="ko-KR" sz="2800" dirty="0">
                <a:solidFill>
                  <a:srgbClr val="212529"/>
                </a:solidFill>
                <a:latin typeface="Noto Sans CJK KR Regular"/>
                <a:cs typeface="Noto Sans CJK KR Regular" pitchFamily="34" charset="0"/>
              </a:rPr>
              <a:t>Plugin </a:t>
            </a:r>
            <a:r>
              <a:rPr lang="ko-KR" altLang="en-US" sz="2800" dirty="0">
                <a:solidFill>
                  <a:srgbClr val="212529"/>
                </a:solidFill>
                <a:latin typeface="Noto Sans CJK KR Regular"/>
                <a:cs typeface="Noto Sans CJK KR Regular" pitchFamily="34" charset="0"/>
              </a:rPr>
              <a:t>지원</a:t>
            </a:r>
            <a:endParaRPr lang="en-US" altLang="ko-KR" sz="2800" dirty="0">
              <a:solidFill>
                <a:srgbClr val="000000"/>
              </a:solidFill>
              <a:latin typeface="Noto Sans CJK KR Regular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6840" y="987121"/>
            <a:ext cx="1352034" cy="299575"/>
            <a:chOff x="8466840" y="987121"/>
            <a:chExt cx="1352034" cy="299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6840" y="987121"/>
              <a:ext cx="1352034" cy="299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69642" y="1021465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98762" y="1542498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설치방법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ko-KR" altLang="en-US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통합 개발 환경의 설치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061840" y="3650782"/>
            <a:ext cx="7346840" cy="2985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  <a:hlinkClick r:id="rId6"/>
              </a:rPr>
              <a:t>IntelliJ</a:t>
            </a:r>
            <a:endParaRPr lang="en-US" sz="4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4000" dirty="0"/>
          </a:p>
        </p:txBody>
      </p:sp>
      <p:sp>
        <p:nvSpPr>
          <p:cNvPr id="2" name="Object 13">
            <a:extLst>
              <a:ext uri="{FF2B5EF4-FFF2-40B4-BE49-F238E27FC236}">
                <a16:creationId xmlns:a16="http://schemas.microsoft.com/office/drawing/2014/main" id="{5BB4034B-9A3E-0F62-912B-CA42E361B31A}"/>
              </a:ext>
            </a:extLst>
          </p:cNvPr>
          <p:cNvSpPr txBox="1"/>
          <p:nvPr/>
        </p:nvSpPr>
        <p:spPr>
          <a:xfrm>
            <a:off x="3962400" y="3650782"/>
            <a:ext cx="7346840" cy="2985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  <a:hlinkClick r:id="rId7"/>
              </a:rPr>
              <a:t>VSCode</a:t>
            </a:r>
            <a:endParaRPr lang="en-US" sz="4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4000" dirty="0"/>
          </a:p>
        </p:txBody>
      </p:sp>
      <p:pic>
        <p:nvPicPr>
          <p:cNvPr id="4" name="Picture 4" descr="VSCode] Microsoft Visual Studio Code 다운로드 · 설치 방법 : 네이버 블로그">
            <a:extLst>
              <a:ext uri="{FF2B5EF4-FFF2-40B4-BE49-F238E27FC236}">
                <a16:creationId xmlns:a16="http://schemas.microsoft.com/office/drawing/2014/main" id="{4D306EDD-59FB-934B-10E9-3012F9A9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52900"/>
            <a:ext cx="4395911" cy="36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개발준비 #02] 인텔리제이(IntelliJ) clone부터 commit, pull request까지">
            <a:extLst>
              <a:ext uri="{FF2B5EF4-FFF2-40B4-BE49-F238E27FC236}">
                <a16:creationId xmlns:a16="http://schemas.microsoft.com/office/drawing/2014/main" id="{667BF76E-3B78-CD76-B82D-B865C092A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4585002"/>
            <a:ext cx="3657600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7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1547" y="1017913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 err="1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마크다운이란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? </a:t>
            </a:r>
          </a:p>
          <a:p>
            <a:r>
              <a:rPr lang="ko-KR" altLang="en-US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마크다운에 관하여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98762" y="3240419"/>
            <a:ext cx="10664638" cy="5416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 </a:t>
            </a:r>
            <a:r>
              <a:rPr lang="ko-KR" altLang="en-US" sz="28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마크다운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은 </a:t>
            </a:r>
            <a:r>
              <a:rPr lang="ko-KR" altLang="en-US" sz="2800" u="sng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마크업 언어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의 일종으로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존 </a:t>
            </a:r>
            <a:r>
              <a:rPr lang="ko-KR" altLang="en-US" sz="2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그루버와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아론 </a:t>
            </a:r>
            <a:r>
              <a:rPr lang="ko-KR" altLang="en-US" sz="2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스워츠가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만들었다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온갖 태그로 </a:t>
            </a:r>
            <a:r>
              <a:rPr lang="ko-KR" altLang="en-US" sz="2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범벅된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800" u="sng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HTML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문서 등과 달리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읽기도 쓰기도 쉬운 문서 양식을 지향한다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 </a:t>
            </a:r>
          </a:p>
          <a:p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흔히 볼 수 있는 파일명은 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“READEME.md”,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파일의 확장자는 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.md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또는 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.markdown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을 쓴다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endParaRPr lang="en-US" altLang="ko-KR" sz="2800" b="0" i="0" dirty="0">
              <a:solidFill>
                <a:srgbClr val="212529"/>
              </a:solidFill>
              <a:effectLst/>
              <a:latin typeface="Pretendard JP"/>
            </a:endParaRPr>
          </a:p>
          <a:p>
            <a:endParaRPr lang="en-US" altLang="ko-KR" sz="2800" dirty="0">
              <a:solidFill>
                <a:srgbClr val="212529"/>
              </a:solidFill>
              <a:latin typeface="Pretendard JP"/>
            </a:endParaRPr>
          </a:p>
          <a:p>
            <a:r>
              <a:rPr lang="ko-KR" altLang="en-US" sz="2800" b="0" i="0" u="sng" dirty="0">
                <a:solidFill>
                  <a:srgbClr val="212529"/>
                </a:solidFill>
                <a:effectLst/>
                <a:latin typeface="Pretendard JP"/>
              </a:rPr>
              <a:t>마크업 언어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Pretendard JP"/>
              </a:rPr>
              <a:t>: 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Pretendard JP"/>
              </a:rPr>
              <a:t>문서가 화면에 표시되는 형식을 나타내거나 데이터의 논리적인 구조를 명시하기 위한 규칙들을 정의한 언어의 일종이다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Pretendard JP"/>
              </a:rPr>
              <a:t>. </a:t>
            </a:r>
            <a:r>
              <a:rPr lang="en-US" altLang="ko-KR" sz="2800" dirty="0">
                <a:solidFill>
                  <a:srgbClr val="212529"/>
                </a:solidFill>
                <a:latin typeface="Pretendard JP"/>
              </a:rPr>
              <a:t>Ex)</a:t>
            </a:r>
            <a:r>
              <a:rPr lang="ko-KR" altLang="en-US" sz="2800" dirty="0">
                <a:solidFill>
                  <a:srgbClr val="212529"/>
                </a:solidFill>
                <a:latin typeface="Pretendard JP"/>
              </a:rPr>
              <a:t> </a:t>
            </a:r>
            <a:r>
              <a:rPr lang="en-US" altLang="ko-KR" sz="2800" dirty="0">
                <a:solidFill>
                  <a:srgbClr val="212529"/>
                </a:solidFill>
                <a:latin typeface="Pretendard JP"/>
              </a:rPr>
              <a:t>HTML,</a:t>
            </a:r>
            <a:r>
              <a:rPr lang="ko-KR" altLang="en-US" sz="2800" dirty="0">
                <a:solidFill>
                  <a:srgbClr val="212529"/>
                </a:solidFill>
                <a:latin typeface="Pretendard JP"/>
              </a:rPr>
              <a:t> 마크다운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endParaRPr lang="en-US" sz="6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HTML: </a:t>
            </a:r>
            <a:r>
              <a:rPr lang="en-US" sz="24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yper </a:t>
            </a:r>
            <a:r>
              <a:rPr lang="en-US" sz="24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ext </a:t>
            </a:r>
            <a:r>
              <a:rPr lang="en-US" sz="24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arkup </a:t>
            </a:r>
            <a:r>
              <a:rPr lang="en-US" sz="24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anguage</a:t>
            </a:r>
          </a:p>
          <a:p>
            <a:endParaRPr lang="en-US" dirty="0"/>
          </a:p>
        </p:txBody>
      </p:sp>
      <p:pic>
        <p:nvPicPr>
          <p:cNvPr id="2050" name="Picture 2" descr="마크다운 - 위키백과, 우리 모두의 백과사전">
            <a:extLst>
              <a:ext uri="{FF2B5EF4-FFF2-40B4-BE49-F238E27FC236}">
                <a16:creationId xmlns:a16="http://schemas.microsoft.com/office/drawing/2014/main" id="{2D775008-9E7C-E566-435E-5F84788B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0" y="1417466"/>
            <a:ext cx="2359391" cy="14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ML은 프로그래밍 언어가 아닙니다 - 제타위키">
            <a:extLst>
              <a:ext uri="{FF2B5EF4-FFF2-40B4-BE49-F238E27FC236}">
                <a16:creationId xmlns:a16="http://schemas.microsoft.com/office/drawing/2014/main" id="{6704D117-876C-946A-02E3-05136A94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399" y="3170474"/>
            <a:ext cx="5755991" cy="62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ay-lh.googleusercontent.com/RslBy1o2NEBYUdRjQtUq...">
            <a:extLst>
              <a:ext uri="{FF2B5EF4-FFF2-40B4-BE49-F238E27FC236}">
                <a16:creationId xmlns:a16="http://schemas.microsoft.com/office/drawing/2014/main" id="{3A4D6722-E565-9198-4648-C9C670B9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461" y="8380285"/>
            <a:ext cx="1312442" cy="13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Learn HTML (Fast &amp; Free) - DreamHost">
            <a:extLst>
              <a:ext uri="{FF2B5EF4-FFF2-40B4-BE49-F238E27FC236}">
                <a16:creationId xmlns:a16="http://schemas.microsoft.com/office/drawing/2014/main" id="{A8C043A0-E053-31B3-A5D1-34527708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2" y="7323787"/>
            <a:ext cx="448610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94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6840" y="987121"/>
            <a:ext cx="1352034" cy="299575"/>
            <a:chOff x="8466840" y="987121"/>
            <a:chExt cx="1352034" cy="299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6840" y="987121"/>
              <a:ext cx="1352034" cy="299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69642" y="1021465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98762" y="1542498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마크다운 작성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Md</a:t>
            </a:r>
            <a:r>
              <a:rPr lang="ko-KR" altLang="en-US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파일 작성 방법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98762" y="3327618"/>
            <a:ext cx="7865292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Md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파일은 개발자들이 문서 작성을 위해 </a:t>
            </a:r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사용되는 파일이다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  <a:p>
            <a:endParaRPr lang="en-US" altLang="ko-KR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한 번 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md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파일로 자기소개를 만들어보자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  <a:p>
            <a:endParaRPr lang="en-US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참고 자료</a:t>
            </a:r>
            <a:r>
              <a:rPr lang="en-US" altLang="ko-KR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  <a:hlinkClick r:id="rId6"/>
              </a:rPr>
              <a:t>마크다운 </a:t>
            </a:r>
            <a:r>
              <a:rPr lang="ko-KR" altLang="en-US" sz="2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  <a:hlinkClick r:id="rId6"/>
              </a:rPr>
              <a:t>깃허브</a:t>
            </a:r>
            <a:endParaRPr lang="en-US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083A8-878E-B816-526C-B0B8BB2B2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200" y="2658705"/>
            <a:ext cx="10491127" cy="50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3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4990" y="925082"/>
            <a:ext cx="2524963" cy="975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멋쟁이사자처럼</a:t>
            </a:r>
          </a:p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AT 남서울대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73280" y="3903695"/>
            <a:ext cx="17701064" cy="2919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Q&amp;A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120848" y="7972486"/>
            <a:ext cx="12044018" cy="1125457"/>
            <a:chOff x="3120848" y="7972486"/>
            <a:chExt cx="12044018" cy="11254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0848" y="7972486"/>
              <a:ext cx="12044018" cy="11254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77555" y="8086143"/>
            <a:ext cx="1333061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발표자: </a:t>
            </a:r>
            <a:r>
              <a:rPr lang="ko-KR" altLang="en-US" sz="18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임채륜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588565" y="8697696"/>
            <a:ext cx="76628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err="1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전화</a:t>
            </a:r>
            <a:r>
              <a:rPr lang="en-US" sz="16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" pitchFamily="34" charset="0"/>
              </a:rPr>
              <a:t>: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 Light" pitchFamily="34" charset="0"/>
              </a:rPr>
              <a:t> 010-2611-2763                  </a:t>
            </a:r>
            <a:r>
              <a:rPr lang="en-US" sz="1600" dirty="0" err="1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메일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 Light" pitchFamily="34" charset="0"/>
              </a:rPr>
              <a:t> : dlacofbs1229@nsu.ac.kr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879559" y="8512545"/>
            <a:ext cx="10481553" cy="14286"/>
            <a:chOff x="3879559" y="8512545"/>
            <a:chExt cx="10481553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9559" y="8512545"/>
              <a:ext cx="10481553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02426" y="6610776"/>
            <a:ext cx="11880862" cy="21429"/>
            <a:chOff x="3202426" y="6610776"/>
            <a:chExt cx="1188086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426" y="6610776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02426" y="3178502"/>
            <a:ext cx="11880862" cy="21429"/>
            <a:chOff x="3202426" y="3178502"/>
            <a:chExt cx="11880862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426" y="3178502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74493" y="1849889"/>
            <a:ext cx="736729" cy="736729"/>
            <a:chOff x="8774493" y="1849889"/>
            <a:chExt cx="736729" cy="736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93" y="1849889"/>
              <a:ext cx="736729" cy="7367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7519" y="1024630"/>
            <a:ext cx="863588" cy="451173"/>
            <a:chOff x="7407519" y="1024630"/>
            <a:chExt cx="863588" cy="4511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7519" y="1024630"/>
              <a:ext cx="863588" cy="451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368</Words>
  <Application>Microsoft Office PowerPoint</Application>
  <PresentationFormat>사용자 지정</PresentationFormat>
  <Paragraphs>101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Noto Sans CJK KR Regular</vt:lpstr>
      <vt:lpstr>Pretendard</vt:lpstr>
      <vt:lpstr>Pretendard Black</vt:lpstr>
      <vt:lpstr>Pretendard ExtraBold</vt:lpstr>
      <vt:lpstr>Pretendard JP</vt:lpstr>
      <vt:lpstr>Pretendard Light</vt:lpstr>
      <vt:lpstr>Pretendard Thin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ChaeRyun LIM</cp:lastModifiedBy>
  <cp:revision>26</cp:revision>
  <dcterms:created xsi:type="dcterms:W3CDTF">2023-02-08T23:12:07Z</dcterms:created>
  <dcterms:modified xsi:type="dcterms:W3CDTF">2024-03-24T18:14:00Z</dcterms:modified>
</cp:coreProperties>
</file>